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5a053de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5a053de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5a053de0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5a053de0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5a053de0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5a053de0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5a053de0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5a053de0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5a053de0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5a053de0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5a053de0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5a053de0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5a053de0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5a053de0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5a053de0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5a053de0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5a053de0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5a053de0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5a053de0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5a053de0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5a053de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5a053de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5a053de0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5a053de0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5a053de0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5a053de0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5a053de06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5a053de0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5a053de0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5a053de0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5a053de0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5a053de0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44a10fc0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44a10fc0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5a053de0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5a053de0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5a053de0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5a053de0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5a053de0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5a053de0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44a10fc00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44a10fc00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5a053de0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5a053de0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44a10fc00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44a10fc00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44a10fc0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44a10fc0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5a053de0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5a053de0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5a053de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5a053de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5a053de0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5a053de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5a053de0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5a053de0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5a053de0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5a053de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5a053de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5a053de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5a053de0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5a053de0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ru.wikipedia.org/wiki/%D0%9F%D1%80%D0%BE%D1%86%D0%B5%D1%81%D1%81_(%D0%B8%D0%BD%D1%84%D0%BE%D1%80%D0%BC%D0%B0%D1%82%D0%B8%D0%BA%D0%B0)" TargetMode="External"/><Relationship Id="rId4" Type="http://schemas.openxmlformats.org/officeDocument/2006/relationships/hyperlink" Target="https://ru.wikipedia.org/wiki/%D0%9C%D1%83%D0%BB%D1%8C%D1%82%D0%B8%D0%BF%D1%80%D0%BE%D0%B3%D1%80%D0%B0%D0%BC%D0%BC%D0%B8%D1%80%D0%BE%D0%B2%D0%B0%D0%BD%D0%B8%D0%B5" TargetMode="External"/><Relationship Id="rId5" Type="http://schemas.openxmlformats.org/officeDocument/2006/relationships/hyperlink" Target="https://www.cyberciti.biz/tips/how-do-i-find-out-linux-cpu-utilization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2.1 ПРОЦЕССЫ</a:t>
            </a:r>
            <a:endParaRPr sz="3644">
              <a:solidFill>
                <a:schemeClr val="accent4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326447"/>
            <a:ext cx="82221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BIL-302</a:t>
            </a:r>
            <a:r>
              <a:rPr lang="ru" sz="1900"/>
              <a:t>							   Введение в операционные системы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Весенний семестр</a:t>
            </a:r>
            <a:r>
              <a:rPr lang="ru" sz="1900"/>
              <a:t>							     2020-2021 учебный год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1804.01026</a:t>
            </a:r>
            <a:r>
              <a:rPr lang="ru" sz="1900"/>
              <a:t>									      Жазгуль Кадырбекова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48888" t="0"/>
          <a:stretch/>
        </p:blipFill>
        <p:spPr>
          <a:xfrm>
            <a:off x="1666925" y="1134000"/>
            <a:ext cx="5810125" cy="28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1882200" y="325825"/>
            <a:ext cx="5379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637">
                <a:solidFill>
                  <a:schemeClr val="dk2"/>
                </a:solidFill>
              </a:rPr>
              <a:t>Диаграмма состояний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48888" t="0"/>
          <a:stretch/>
        </p:blipFill>
        <p:spPr>
          <a:xfrm>
            <a:off x="6055350" y="0"/>
            <a:ext cx="3088651" cy="15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0" y="384550"/>
            <a:ext cx="7191300" cy="44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ru" sz="1700"/>
              <a:t>Running - Работает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u" sz="1700"/>
              <a:t>Фактически использует процессор в этот момент.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ru" sz="1700"/>
              <a:t>Ready - Готово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u" sz="1700"/>
              <a:t>Готово к работе; временно остановлено, чтобы запустить другой процесс.</a:t>
            </a:r>
            <a:endParaRPr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Процесс, который концептуально готов и может быть запущен - остановлен, потому что операционная система решила на время выделить ЦП другому процессу.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ru" sz="1700"/>
              <a:t>Blocked - Заблокирован</a:t>
            </a:r>
            <a:r>
              <a:rPr lang="ru" sz="1700"/>
              <a:t>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u" sz="1700"/>
              <a:t>Не может работать, пока не произойдет какое-либо внешнее событие.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u" sz="1600"/>
              <a:t>Процесс готов к запуску, но нет ожидающих ввода данных. Заблокирован до тех пор, пока не станет доступен какой-либо ввод.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48888" t="0"/>
          <a:stretch/>
        </p:blipFill>
        <p:spPr>
          <a:xfrm>
            <a:off x="1666925" y="1134000"/>
            <a:ext cx="5810125" cy="28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type="title"/>
          </p:nvPr>
        </p:nvSpPr>
        <p:spPr>
          <a:xfrm>
            <a:off x="941088" y="335425"/>
            <a:ext cx="7261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637">
                <a:solidFill>
                  <a:schemeClr val="dk2"/>
                </a:solidFill>
              </a:rPr>
              <a:t>Переходы между </a:t>
            </a:r>
            <a:r>
              <a:rPr lang="ru" sz="3637">
                <a:solidFill>
                  <a:schemeClr val="dk2"/>
                </a:solidFill>
              </a:rPr>
              <a:t>состояниями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48888" t="0"/>
          <a:stretch/>
        </p:blipFill>
        <p:spPr>
          <a:xfrm>
            <a:off x="4572000" y="0"/>
            <a:ext cx="4571999" cy="2262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2306125"/>
            <a:ext cx="8520600" cy="22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Операционная система обнаруживает, что процесс не может продолжаться прямо сейчас. В некоторых системах процесс может выполнить системный вызов, такой как пауза, чтобы перейти в заблокированное состояние. В других системах, включая UNIX, когда процесс читает из канала или специального файла (например, терминала) и нет доступных входных данных, процесс автоматически блокируется. </a:t>
            </a:r>
            <a:endParaRPr b="1" sz="1700"/>
          </a:p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4260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Переход		№1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48888" t="0"/>
          <a:stretch/>
        </p:blipFill>
        <p:spPr>
          <a:xfrm>
            <a:off x="4572000" y="0"/>
            <a:ext cx="4571999" cy="2262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0"/>
            <a:ext cx="8520600" cy="45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Переходы 2 и 3 вызываются планировщиком процессов, частью операционной системы, при этом процесс даже не знает о них.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Планировщик решает, что запущенный процесс работает достаточно долго, и пора предоставить другому процессу некоторое время ЦП.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Все другие процессы получили свою справедливую долю и пора для первого процесса снова запустить ЦП. </a:t>
            </a:r>
            <a:endParaRPr/>
          </a:p>
        </p:txBody>
      </p:sp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4260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Переходы	</a:t>
            </a:r>
            <a:r>
              <a:rPr lang="ru"/>
              <a:t>№2, №3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48888" t="0"/>
          <a:stretch/>
        </p:blipFill>
        <p:spPr>
          <a:xfrm>
            <a:off x="4572000" y="0"/>
            <a:ext cx="4571999" cy="2262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2306125"/>
            <a:ext cx="8520600" cy="22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Переход 4 происходит, когда происходит внешнее событие, которого ожидал процесс (например, поступление некоторого ввода). Если в этот момент ни один другой процесс не запущен, будет запущен переход 3, и процесс запустится. В противном случае ему, возможно, придется немного подождать в состоянии готовности, пока процессор не станет доступным и не придет его очередь.</a:t>
            </a:r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10000"/>
            <a:ext cx="4260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Переход		№4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35839" l="41615" r="25676" t="32173"/>
          <a:stretch/>
        </p:blipFill>
        <p:spPr>
          <a:xfrm>
            <a:off x="1809238" y="1052725"/>
            <a:ext cx="5525525" cy="303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00"/>
              <a:t>Планировщик задач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490325" y="451850"/>
            <a:ext cx="52701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Здесь самый нижний уровень операционной системы - это планировщик с множеством процессов поверх него. Вся обработка прерываний и детали фактического запуска и остановки процессов скрыты в том, что здесь называется планировщиком, который на самом деле не представляет собой большого количества кода. Остальная часть операционной системы хорошо структурирована в форме процесса. Однако немногие реальные системы имеют такую красивую структуру.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35839" l="41615" r="25676" t="32173"/>
          <a:stretch/>
        </p:blipFill>
        <p:spPr>
          <a:xfrm>
            <a:off x="5760420" y="800713"/>
            <a:ext cx="3383500" cy="186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accent4"/>
                </a:solidFill>
              </a:rPr>
              <a:t>2.1.6 Реализация процессов</a:t>
            </a:r>
            <a:endParaRPr b="1"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32672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Для реализации модели процесса операционная система поддерживает таблицу (массив структур), называемую </a:t>
            </a:r>
            <a:r>
              <a:rPr b="1" lang="ru">
                <a:solidFill>
                  <a:srgbClr val="000000"/>
                </a:solidFill>
              </a:rPr>
              <a:t>таблицей процессов</a:t>
            </a:r>
            <a:r>
              <a:rPr lang="ru">
                <a:solidFill>
                  <a:srgbClr val="000000"/>
                </a:solidFill>
              </a:rPr>
              <a:t>, с одной записью для каждого процесса. (Некоторые авторы называют эти записи </a:t>
            </a:r>
            <a:r>
              <a:rPr b="1" lang="ru">
                <a:solidFill>
                  <a:srgbClr val="000000"/>
                </a:solidFill>
              </a:rPr>
              <a:t>блоками управления процессом</a:t>
            </a:r>
            <a:r>
              <a:rPr lang="ru">
                <a:solidFill>
                  <a:srgbClr val="000000"/>
                </a:solidFill>
              </a:rPr>
              <a:t>.) Эта запись содержит важную информацию о состоянии процесса, включая его программный счетчик, указатель стека, выделение памяти, состояние его открытых файлов, информацию об учете и расписании, а также все остальное о процессе, который должен быть сохранен, когда процесс переключается из </a:t>
            </a:r>
            <a:r>
              <a:rPr i="1" lang="ru">
                <a:solidFill>
                  <a:srgbClr val="000000"/>
                </a:solidFill>
              </a:rPr>
              <a:t>запущенного</a:t>
            </a:r>
            <a:r>
              <a:rPr lang="ru">
                <a:solidFill>
                  <a:srgbClr val="000000"/>
                </a:solidFill>
              </a:rPr>
              <a:t> в </a:t>
            </a:r>
            <a:r>
              <a:rPr i="1" lang="ru">
                <a:solidFill>
                  <a:srgbClr val="000000"/>
                </a:solidFill>
              </a:rPr>
              <a:t>готовое</a:t>
            </a:r>
            <a:r>
              <a:rPr lang="ru">
                <a:solidFill>
                  <a:srgbClr val="000000"/>
                </a:solidFill>
              </a:rPr>
              <a:t> или </a:t>
            </a:r>
            <a:r>
              <a:rPr i="1" lang="ru">
                <a:solidFill>
                  <a:srgbClr val="000000"/>
                </a:solidFill>
              </a:rPr>
              <a:t>заблокированное</a:t>
            </a:r>
            <a:r>
              <a:rPr lang="ru">
                <a:solidFill>
                  <a:srgbClr val="000000"/>
                </a:solidFill>
              </a:rPr>
              <a:t> состояние, чтобы его можно было перезапустить позже, как если бы он никогда не останавливался.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Что такое процесс?</a:t>
            </a:r>
            <a:endParaRPr b="1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53675"/>
            <a:ext cx="8520600" cy="3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b="1" lang="ru" sz="1500">
                <a:solidFill>
                  <a:srgbClr val="000000"/>
                </a:solidFill>
              </a:rPr>
              <a:t>Проце́сс</a:t>
            </a:r>
            <a:r>
              <a:rPr lang="ru" sz="1500">
                <a:solidFill>
                  <a:srgbClr val="000000"/>
                </a:solidFill>
              </a:rPr>
              <a:t> — выполнение пассивных инструкций компьютерной программы на процессоре </a:t>
            </a:r>
            <a:r>
              <a:rPr lang="ru" sz="1500">
                <a:solidFill>
                  <a:srgbClr val="000000"/>
                </a:solidFill>
              </a:rPr>
              <a:t>электронно</a:t>
            </a:r>
            <a:r>
              <a:rPr lang="ru" sz="1500">
                <a:solidFill>
                  <a:srgbClr val="000000"/>
                </a:solidFill>
              </a:rPr>
              <a:t>-</a:t>
            </a:r>
            <a:r>
              <a:rPr lang="ru" sz="1500">
                <a:solidFill>
                  <a:srgbClr val="000000"/>
                </a:solidFill>
              </a:rPr>
              <a:t>вычислительной</a:t>
            </a:r>
            <a:r>
              <a:rPr lang="ru" sz="1500">
                <a:solidFill>
                  <a:srgbClr val="000000"/>
                </a:solidFill>
              </a:rPr>
              <a:t> </a:t>
            </a:r>
            <a:r>
              <a:rPr lang="ru" sz="1500">
                <a:solidFill>
                  <a:srgbClr val="000000"/>
                </a:solidFill>
              </a:rPr>
              <a:t>машины</a:t>
            </a:r>
            <a:r>
              <a:rPr lang="ru" sz="1500">
                <a:solidFill>
                  <a:srgbClr val="000000"/>
                </a:solidFill>
              </a:rPr>
              <a:t> (ЭВМ). С</a:t>
            </a:r>
            <a:r>
              <a:rPr lang="ru" sz="1500">
                <a:solidFill>
                  <a:srgbClr val="000000"/>
                </a:solidFill>
              </a:rPr>
              <a:t>ерия международных стандартов </a:t>
            </a:r>
            <a:r>
              <a:rPr lang="ru" sz="1500">
                <a:solidFill>
                  <a:srgbClr val="000000"/>
                </a:solidFill>
              </a:rPr>
              <a:t>ISO 9000:2000 Definitions определяет процесс как совокупность взаимосвязанных и взаимодействующих действий, преобразующих </a:t>
            </a:r>
            <a:r>
              <a:rPr lang="ru" sz="1500">
                <a:solidFill>
                  <a:srgbClr val="000000"/>
                </a:solidFill>
              </a:rPr>
              <a:t>входные</a:t>
            </a:r>
            <a:r>
              <a:rPr lang="ru" sz="1500">
                <a:solidFill>
                  <a:srgbClr val="000000"/>
                </a:solidFill>
              </a:rPr>
              <a:t> данные в исходящие.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ru" sz="1500">
                <a:solidFill>
                  <a:srgbClr val="000000"/>
                </a:solidFill>
              </a:rPr>
              <a:t>Компьютерная программа сама по себе — лишь пассивная последовательность инструкций. В то время как процесс — непосредственное выполнение этих инструкций.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</a:pPr>
            <a:r>
              <a:rPr lang="ru" sz="1500">
                <a:solidFill>
                  <a:srgbClr val="000000"/>
                </a:solidFill>
              </a:rPr>
              <a:t>Также, процессом называют выполняющуюся программу и все её элементы: адресное пространство, глобальные переменные, регистры, стек, открытые файлы и так далее.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b="14881" l="24775" r="5196" t="13154"/>
          <a:stretch/>
        </p:blipFill>
        <p:spPr>
          <a:xfrm>
            <a:off x="183900" y="1076775"/>
            <a:ext cx="5988302" cy="3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6354850" y="1076775"/>
            <a:ext cx="2612100" cy="3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Поля в первом столбце относятся к управлению процессами. Два других относятся к управлению памятью и файлам соответственно. Следует отметить, что именно поля в таблице процессов сильно зависят от системы, но этот рисунок дает общее представление о видах необходимой информации.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idx="4294967295" type="body"/>
          </p:nvPr>
        </p:nvSpPr>
        <p:spPr>
          <a:xfrm>
            <a:off x="311700" y="1343200"/>
            <a:ext cx="8520600" cy="33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Вектор прерывания</a:t>
            </a:r>
            <a:r>
              <a:rPr lang="ru">
                <a:solidFill>
                  <a:srgbClr val="000000"/>
                </a:solidFill>
              </a:rPr>
              <a:t> - фиксированное место в нижней части памяти, связанное с классом ввода-вывода. Он содержит адрес процедуры обслуживания прерывания. Предположим, что происходит прерывание диска. Компьютер переходит по адресу, указанному в векторе прерывания. Это все, что делает оборудование. С этого момента все зависит от программного обеспечения, в частности, процедуры обслуживания прерывания.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7" name="Google Shape;207;p33"/>
          <p:cNvSpPr txBox="1"/>
          <p:nvPr>
            <p:ph type="title"/>
          </p:nvPr>
        </p:nvSpPr>
        <p:spPr>
          <a:xfrm>
            <a:off x="610200" y="3395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Последовательность процессов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4"/>
          <p:cNvPicPr preferRelativeResize="0"/>
          <p:nvPr/>
        </p:nvPicPr>
        <p:blipFill rotWithShape="1">
          <a:blip r:embed="rId3">
            <a:alphaModFix/>
          </a:blip>
          <a:srcRect b="28216" l="18399" r="3900" t="21106"/>
          <a:stretch/>
        </p:blipFill>
        <p:spPr>
          <a:xfrm>
            <a:off x="311700" y="1365150"/>
            <a:ext cx="8520599" cy="312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942175"/>
            <a:ext cx="8520600" cy="4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Во время выполнения процесс может быть прерван тысячи раз, но основная идея состоит в том, что после каждого прерывания прерванный процесс возвращается точно в то же состояние, в котором он находился до того, как произошло прерывание.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Стоит отметить, что детали несколько различаются от системы к системе.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accent4"/>
                </a:solidFill>
              </a:rPr>
              <a:t>2.1.7 Моделирование мультипрограммирования</a:t>
            </a:r>
            <a:endParaRPr b="1"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80"/>
              <a:t>Ч</a:t>
            </a:r>
            <a:r>
              <a:rPr lang="ru" sz="3780"/>
              <a:t>то такое мультипро-</a:t>
            </a:r>
            <a:endParaRPr sz="37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80"/>
              <a:t>граммирование?</a:t>
            </a:r>
            <a:endParaRPr sz="3780"/>
          </a:p>
        </p:txBody>
      </p:sp>
      <p:sp>
        <p:nvSpPr>
          <p:cNvPr id="228" name="Google Shape;228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FFFFFF"/>
                </a:solidFill>
              </a:rPr>
              <a:t>Мультипрограммирование</a:t>
            </a:r>
            <a:r>
              <a:rPr lang="ru" sz="2000">
                <a:solidFill>
                  <a:srgbClr val="FFFFFF"/>
                </a:solidFill>
              </a:rPr>
              <a:t> — способ организации выполнения нескольких программ на одном компьютере.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2000">
                <a:solidFill>
                  <a:srgbClr val="FFFFFF"/>
                </a:solidFill>
              </a:rPr>
              <a:t>Разделяют мультипрограммирование в пакетных системах, системах реального времени и в системах разделения времени.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29" name="Google Shape;229;p3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1" type="subTitle"/>
          </p:nvPr>
        </p:nvSpPr>
        <p:spPr>
          <a:xfrm>
            <a:off x="4834750" y="1937101"/>
            <a:ext cx="4045200" cy="12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CPU utilization = 1 − p</a:t>
            </a:r>
            <a:r>
              <a:rPr baseline="30000" lang="ru">
                <a:solidFill>
                  <a:srgbClr val="FFFFFF"/>
                </a:solidFill>
              </a:rPr>
              <a:t>n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235" name="Google Shape;235;p38"/>
          <p:cNvSpPr txBox="1"/>
          <p:nvPr>
            <p:ph idx="2" type="body"/>
          </p:nvPr>
        </p:nvSpPr>
        <p:spPr>
          <a:xfrm>
            <a:off x="411300" y="461475"/>
            <a:ext cx="3837000" cy="42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При использовании мультипрограммирования загрузка ЦП может быть улучшена.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Грубо говоря, если средний процесс вычисляет только 20% времени, в течение которого он находится в памяти, то с пятью процессами в памяти одновременно ЦП должен быть занят все время. Однако эта модель нереально оптимистична, поскольку она молчаливо предполагает, что все пять процессов никогда не будут ожидать ввода-вывода одновременно. Лучшая модель - посмотреть на использование ЦП с вероятностной точки зрения. Предположим, что процесс тратит часть своего времени на ожидание завершения ввода-вывода. Если в памяти одновременно находятся </a:t>
            </a:r>
            <a:r>
              <a:rPr i="1" lang="ru" sz="1200">
                <a:solidFill>
                  <a:srgbClr val="000000"/>
                </a:solidFill>
              </a:rPr>
              <a:t>n</a:t>
            </a:r>
            <a:r>
              <a:rPr lang="ru" sz="1200">
                <a:solidFill>
                  <a:srgbClr val="000000"/>
                </a:solidFill>
              </a:rPr>
              <a:t> процессов, вероятность того, что все n процессов ожидают ввода-вывода (в этом случае ЦП будет простаивать), равна </a:t>
            </a:r>
            <a:r>
              <a:rPr i="1" lang="ru" sz="1200">
                <a:solidFill>
                  <a:srgbClr val="000000"/>
                </a:solidFill>
              </a:rPr>
              <a:t>p</a:t>
            </a:r>
            <a:r>
              <a:rPr baseline="30000" i="1" lang="ru" sz="1200">
                <a:solidFill>
                  <a:srgbClr val="000000"/>
                </a:solidFill>
              </a:rPr>
              <a:t>n</a:t>
            </a:r>
            <a:r>
              <a:rPr lang="ru" sz="1200">
                <a:solidFill>
                  <a:srgbClr val="000000"/>
                </a:solidFill>
              </a:rPr>
              <a:t>. Тогда загрузка ЦП рассчитывается по формуле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idx="1" type="subTitle"/>
          </p:nvPr>
        </p:nvSpPr>
        <p:spPr>
          <a:xfrm>
            <a:off x="263400" y="3872326"/>
            <a:ext cx="4045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/>
              <a:t>З</a:t>
            </a:r>
            <a:r>
              <a:rPr lang="ru" sz="1200"/>
              <a:t>агрузка ЦП в зависимости от n, которая называется степенью мультипрограммирования.</a:t>
            </a:r>
            <a:endParaRPr sz="1200"/>
          </a:p>
        </p:txBody>
      </p:sp>
      <p:sp>
        <p:nvSpPr>
          <p:cNvPr id="241" name="Google Shape;241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FFFFFF"/>
                </a:solidFill>
              </a:rPr>
              <a:t>Из рисунка видно, что если процессы тратят 80% своего времени на ожидание ввода-вывода, по крайней мере 10 процессов должны находиться в памяти одновременно, чтобы загрузка ЦП была ниже 10%. Когда вы понимаете, что интерактивный процесс, ожидающий, что пользователь что-то напечатает на терминале (или щелкнет значок), находится в состоянии ожидания ввода-вывода, должно быть ясно, что время ожидания ввода-вывода 80% и более не является необычным. Но даже на серверах процессы, выполняющие много операций ввода-вывода с диска, часто имеют этот процент или больше.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 b="20361" l="26916" r="18935" t="24843"/>
          <a:stretch/>
        </p:blipFill>
        <p:spPr>
          <a:xfrm>
            <a:off x="2" y="1271175"/>
            <a:ext cx="4571999" cy="260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idx="2" type="body"/>
          </p:nvPr>
        </p:nvSpPr>
        <p:spPr>
          <a:xfrm>
            <a:off x="4572000" y="249975"/>
            <a:ext cx="4204500" cy="41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200"/>
              <a:t>П</a:t>
            </a:r>
            <a:r>
              <a:rPr lang="ru" sz="1200"/>
              <a:t>редположим, например, что компьютер имеет 8 ГБ памяти, при этом операционная система и ее таблицы занимают 2 ГБ, а каждая пользовательская программа также занимает 2 ГБ. Эти размеры позволяют одновременно размещать в памяти три пользовательские программы. При среднем ожидании ввода-вывода 80% загрузка ЦП (без учета накладных расходов операционной системы) составляет 1–0,8</a:t>
            </a:r>
            <a:r>
              <a:rPr baseline="30000" lang="ru" sz="1200"/>
              <a:t>3</a:t>
            </a:r>
            <a:r>
              <a:rPr lang="ru" sz="1200"/>
              <a:t> или около 49%. Добавление еще 8 ГБ памяти позволяет системе перейти от трехстороннего мультипрограммирования к семистороннему мультипрограммированию, тем самым повышая загрузку ЦП до 79%. Другими словами, дополнительные 8 ГБ увеличат пропускную способность на 30%.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ru" sz="1200"/>
              <a:t>Добавление еще 8 ГБ увеличит загрузку ЦП только с 79% до 91%, таким образом увеличивая пропускную способность еще на 12%. Используя эту модель, владелец компьютера может решить, что первое дополнение было хорошим вложением, а второе - нет.</a:t>
            </a:r>
            <a:endParaRPr sz="1200"/>
          </a:p>
        </p:txBody>
      </p:sp>
      <p:sp>
        <p:nvSpPr>
          <p:cNvPr id="248" name="Google Shape;248;p40"/>
          <p:cNvSpPr txBox="1"/>
          <p:nvPr>
            <p:ph type="title"/>
          </p:nvPr>
        </p:nvSpPr>
        <p:spPr>
          <a:xfrm>
            <a:off x="0" y="1347650"/>
            <a:ext cx="4572000" cy="21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</a:rPr>
              <a:t> 8 GB</a:t>
            </a:r>
            <a:r>
              <a:rPr lang="ru" sz="1600">
                <a:solidFill>
                  <a:srgbClr val="000000"/>
                </a:solidFill>
              </a:rPr>
              <a:t>  -&gt; </a:t>
            </a:r>
            <a:r>
              <a:rPr lang="ru" sz="1600">
                <a:solidFill>
                  <a:srgbClr val="000000"/>
                </a:solidFill>
              </a:rPr>
              <a:t>1 - 0,8</a:t>
            </a:r>
            <a:r>
              <a:rPr baseline="30000" lang="ru" sz="1600">
                <a:solidFill>
                  <a:srgbClr val="000000"/>
                </a:solidFill>
              </a:rPr>
              <a:t>3</a:t>
            </a:r>
            <a:r>
              <a:rPr lang="ru" sz="1600">
                <a:solidFill>
                  <a:srgbClr val="000000"/>
                </a:solidFill>
              </a:rPr>
              <a:t>   =  1 -  0,512  =  0.488  =  49%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</a:rPr>
              <a:t>16 GB</a:t>
            </a:r>
            <a:r>
              <a:rPr lang="ru" sz="1600">
                <a:solidFill>
                  <a:srgbClr val="000000"/>
                </a:solidFill>
              </a:rPr>
              <a:t> -&gt; 1 -  0.8</a:t>
            </a:r>
            <a:r>
              <a:rPr baseline="30000" lang="ru" sz="1600">
                <a:solidFill>
                  <a:srgbClr val="000000"/>
                </a:solidFill>
              </a:rPr>
              <a:t>7</a:t>
            </a:r>
            <a:r>
              <a:rPr lang="ru" sz="1600">
                <a:solidFill>
                  <a:srgbClr val="000000"/>
                </a:solidFill>
              </a:rPr>
              <a:t>  =  1 - 0.2097 = 0.7903  =  79%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600">
                <a:solidFill>
                  <a:srgbClr val="000000"/>
                </a:solidFill>
              </a:rPr>
              <a:t>24 GB</a:t>
            </a:r>
            <a:r>
              <a:rPr lang="ru" sz="1600">
                <a:solidFill>
                  <a:srgbClr val="000000"/>
                </a:solidFill>
              </a:rPr>
              <a:t> -&gt; 1 - 0.8</a:t>
            </a:r>
            <a:r>
              <a:rPr baseline="30000" lang="ru" sz="1600">
                <a:solidFill>
                  <a:srgbClr val="000000"/>
                </a:solidFill>
              </a:rPr>
              <a:t>11</a:t>
            </a:r>
            <a:r>
              <a:rPr lang="ru" sz="1600">
                <a:solidFill>
                  <a:srgbClr val="000000"/>
                </a:solidFill>
              </a:rPr>
              <a:t>  =  1 - 0.0859  =  0.9141  =  91%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0" l="22394" r="24194" t="9510"/>
          <a:stretch/>
        </p:blipFill>
        <p:spPr>
          <a:xfrm>
            <a:off x="2007738" y="129300"/>
            <a:ext cx="5128524" cy="48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accent4"/>
                </a:solidFill>
              </a:rPr>
              <a:t>2.1.4 Иерархия Процессов</a:t>
            </a:r>
            <a:endParaRPr b="1" sz="3000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9942" l="0" r="3892" t="0"/>
          <a:stretch/>
        </p:blipFill>
        <p:spPr>
          <a:xfrm>
            <a:off x="105750" y="86525"/>
            <a:ext cx="3643725" cy="28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sar -u 5 5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gnome-system-monitor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idx="2" type="body"/>
          </p:nvPr>
        </p:nvSpPr>
        <p:spPr>
          <a:xfrm>
            <a:off x="265500" y="2307375"/>
            <a:ext cx="8511000" cy="21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000000"/>
                </a:solidFill>
              </a:rPr>
              <a:t>%user</a:t>
            </a:r>
            <a:r>
              <a:rPr lang="ru" sz="1400">
                <a:solidFill>
                  <a:srgbClr val="000000"/>
                </a:solidFill>
              </a:rPr>
              <a:t>: Процент использования ЦП при выполнении на уровне пользователя (приложения).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000000"/>
                </a:solidFill>
              </a:rPr>
              <a:t>%nice</a:t>
            </a:r>
            <a:r>
              <a:rPr lang="ru" sz="1400">
                <a:solidFill>
                  <a:srgbClr val="000000"/>
                </a:solidFill>
              </a:rPr>
              <a:t>: Процент использования ЦП при выполнении на уровне пользователя с приоритетом nice.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000000"/>
                </a:solidFill>
              </a:rPr>
              <a:t>%system</a:t>
            </a:r>
            <a:r>
              <a:rPr lang="ru" sz="1400">
                <a:solidFill>
                  <a:srgbClr val="000000"/>
                </a:solidFill>
              </a:rPr>
              <a:t>: Процент использования ЦП при выполнении на системном уровне (ядре).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000000"/>
                </a:solidFill>
              </a:rPr>
              <a:t>%iowait</a:t>
            </a:r>
            <a:r>
              <a:rPr lang="ru" sz="1400">
                <a:solidFill>
                  <a:srgbClr val="000000"/>
                </a:solidFill>
              </a:rPr>
              <a:t>: Процент времени простоя ЦП, в течение которого система имела невыполненный запрос ввода-вывода на диск.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ru" sz="1400">
                <a:solidFill>
                  <a:srgbClr val="000000"/>
                </a:solidFill>
              </a:rPr>
              <a:t>%idle</a:t>
            </a:r>
            <a:r>
              <a:rPr lang="ru" sz="1400">
                <a:solidFill>
                  <a:srgbClr val="000000"/>
                </a:solidFill>
              </a:rPr>
              <a:t>: Процент времени, в течение которого ЦП простаивал и в системе не было невыполненных запросов ввода-вывода на диск.</a:t>
            </a:r>
            <a:endParaRPr sz="1400"/>
          </a:p>
        </p:txBody>
      </p:sp>
      <p:pic>
        <p:nvPicPr>
          <p:cNvPr id="266" name="Google Shape;266;p43"/>
          <p:cNvPicPr preferRelativeResize="0"/>
          <p:nvPr/>
        </p:nvPicPr>
        <p:blipFill rotWithShape="1">
          <a:blip r:embed="rId3">
            <a:alphaModFix/>
          </a:blip>
          <a:srcRect b="24100" l="23549" r="23037" t="53835"/>
          <a:stretch/>
        </p:blipFill>
        <p:spPr>
          <a:xfrm>
            <a:off x="628400" y="317275"/>
            <a:ext cx="7887199" cy="183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4"/>
          <p:cNvSpPr txBox="1"/>
          <p:nvPr>
            <p:ph idx="4294967295" type="body"/>
          </p:nvPr>
        </p:nvSpPr>
        <p:spPr>
          <a:xfrm>
            <a:off x="311700" y="1229975"/>
            <a:ext cx="7821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https://ru.wikipedia.org/wiki/Процесс_(информатика)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https://ru.wikipedia.org/wiki/Мультипрограммирование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https://www.cyberciti.biz/tips/how-do-i-find-out-linux-cpu-utilization.html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085950" y="543150"/>
            <a:ext cx="4659300" cy="40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ru" sz="1800">
                <a:solidFill>
                  <a:srgbClr val="000000"/>
                </a:solidFill>
              </a:rPr>
              <a:t>Р</a:t>
            </a:r>
            <a:r>
              <a:rPr b="1" lang="ru" sz="1800">
                <a:solidFill>
                  <a:srgbClr val="000000"/>
                </a:solidFill>
              </a:rPr>
              <a:t>одительский процесс</a:t>
            </a:r>
            <a:r>
              <a:rPr lang="ru" sz="1800">
                <a:solidFill>
                  <a:srgbClr val="000000"/>
                </a:solidFill>
              </a:rPr>
              <a:t> - имеет 0, 1, 2 или более дочерних процессов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ru" sz="1800">
                <a:solidFill>
                  <a:srgbClr val="000000"/>
                </a:solidFill>
              </a:rPr>
              <a:t>Дочерний процесс</a:t>
            </a:r>
            <a:r>
              <a:rPr lang="ru" sz="1800">
                <a:solidFill>
                  <a:srgbClr val="000000"/>
                </a:solidFill>
              </a:rPr>
              <a:t> - имеет всего 1 родительский процесс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В некоторых системах родительский процесс и дочерний процесс продолжают определенным образом связываться.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Дочерний процесс может сам создавать больше процессов, образуя иерархию процессов.</a:t>
            </a:r>
            <a:endParaRPr sz="18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9942" l="0" r="3892" t="0"/>
          <a:stretch/>
        </p:blipFill>
        <p:spPr>
          <a:xfrm>
            <a:off x="153825" y="96150"/>
            <a:ext cx="3643725" cy="28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546025" y="404050"/>
            <a:ext cx="4026000" cy="42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Unix</a:t>
            </a:r>
            <a:r>
              <a:rPr lang="ru" sz="1500">
                <a:solidFill>
                  <a:srgbClr val="000000"/>
                </a:solidFill>
              </a:rPr>
              <a:t> — одна из первых многозадачных ОС. Каждый процесс имеет уникальный числовой идентификатор PID (</a:t>
            </a:r>
            <a:r>
              <a:rPr i="1" lang="ru" sz="1500">
                <a:solidFill>
                  <a:srgbClr val="000000"/>
                </a:solidFill>
              </a:rPr>
              <a:t>Process IDentifier</a:t>
            </a:r>
            <a:r>
              <a:rPr lang="ru" sz="1500">
                <a:solidFill>
                  <a:srgbClr val="000000"/>
                </a:solidFill>
              </a:rPr>
              <a:t>). Процессы в ней имеют древовидную иерархию, где корнем является процесс </a:t>
            </a:r>
            <a:r>
              <a:rPr i="1" lang="ru" sz="1500">
                <a:solidFill>
                  <a:srgbClr val="000000"/>
                </a:solidFill>
              </a:rPr>
              <a:t>init</a:t>
            </a:r>
            <a:r>
              <a:rPr lang="ru" sz="1500">
                <a:solidFill>
                  <a:srgbClr val="000000"/>
                </a:solidFill>
              </a:rPr>
              <a:t> c PID 1. Новый процесс можно создать системным вызовом </a:t>
            </a:r>
            <a:r>
              <a:rPr i="1" lang="ru" sz="1500">
                <a:solidFill>
                  <a:srgbClr val="000000"/>
                </a:solidFill>
              </a:rPr>
              <a:t>fork</a:t>
            </a:r>
            <a:r>
              <a:rPr lang="ru" sz="1500">
                <a:solidFill>
                  <a:srgbClr val="000000"/>
                </a:solidFill>
              </a:rPr>
              <a:t>, он будет являться точной копией процесса родителя. Любой процесс кроме init всегда имеет процесс родитель (атрибут PPID (</a:t>
            </a:r>
            <a:r>
              <a:rPr i="1" lang="ru" sz="1500">
                <a:solidFill>
                  <a:srgbClr val="000000"/>
                </a:solidFill>
              </a:rPr>
              <a:t>Parent PID</a:t>
            </a:r>
            <a:r>
              <a:rPr lang="ru" sz="1500">
                <a:solidFill>
                  <a:srgbClr val="000000"/>
                </a:solidFill>
              </a:rPr>
              <a:t>)); процессы, родитель которых завершил свою работу становятся дочерними процессами init.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11359" l="52896" r="0" t="15444"/>
          <a:stretch/>
        </p:blipFill>
        <p:spPr>
          <a:xfrm>
            <a:off x="4941600" y="240350"/>
            <a:ext cx="3899750" cy="45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38525" y="240350"/>
            <a:ext cx="4602900" cy="44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Процессы также объединяются в </a:t>
            </a:r>
            <a:r>
              <a:rPr b="1" lang="ru" sz="1500">
                <a:solidFill>
                  <a:srgbClr val="000000"/>
                </a:solidFill>
              </a:rPr>
              <a:t>группы</a:t>
            </a:r>
            <a:r>
              <a:rPr lang="ru" sz="1500">
                <a:solidFill>
                  <a:srgbClr val="000000"/>
                </a:solidFill>
              </a:rPr>
              <a:t>. За управление идентификатором группы (PGID) отвечают системные вызовы </a:t>
            </a:r>
            <a:r>
              <a:rPr i="1" lang="ru" sz="1500">
                <a:solidFill>
                  <a:srgbClr val="000000"/>
                </a:solidFill>
              </a:rPr>
              <a:t>setpgid</a:t>
            </a:r>
            <a:r>
              <a:rPr lang="ru" sz="1500">
                <a:solidFill>
                  <a:srgbClr val="000000"/>
                </a:solidFill>
              </a:rPr>
              <a:t> и </a:t>
            </a:r>
            <a:r>
              <a:rPr i="1" lang="ru" sz="1500">
                <a:solidFill>
                  <a:srgbClr val="000000"/>
                </a:solidFill>
              </a:rPr>
              <a:t>getpgid</a:t>
            </a:r>
            <a:r>
              <a:rPr lang="ru" sz="1500">
                <a:solidFill>
                  <a:srgbClr val="000000"/>
                </a:solidFill>
              </a:rPr>
              <a:t>. PGID равен PID’у лидера группы. Процесс потомок наследует группу от родителя. Группы используются для управления заданиями.</a:t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Когда пользователь отправляет сигнал с клавиатуры, сигнал доставляется всем членам группы процессов, в настоящее время связанной с клавиатурой (обычно всем активным процессам, которые были созданы в текущем окне). По отдельности каждый процесс может поймать сигнал, проигнорировать сигнал или выполнить действие по умолчанию, которое должно быть уничтожено сигналом. </a:t>
            </a:r>
            <a:endParaRPr sz="1500"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11359" l="52896" r="0" t="15444"/>
          <a:stretch/>
        </p:blipFill>
        <p:spPr>
          <a:xfrm>
            <a:off x="4941600" y="240350"/>
            <a:ext cx="3899750" cy="45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4480125" y="499925"/>
            <a:ext cx="4352100" cy="4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ru" sz="1700">
                <a:solidFill>
                  <a:srgbClr val="000000"/>
                </a:solidFill>
              </a:rPr>
              <a:t>В</a:t>
            </a:r>
            <a:r>
              <a:rPr lang="ru" sz="1700">
                <a:solidFill>
                  <a:srgbClr val="000000"/>
                </a:solidFill>
              </a:rPr>
              <a:t> Windows нет концепции иерархии процессов. Все процессы равны.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700">
                <a:solidFill>
                  <a:srgbClr val="000000"/>
                </a:solidFill>
              </a:rPr>
              <a:t>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ru" sz="1700">
                <a:solidFill>
                  <a:srgbClr val="000000"/>
                </a:solidFill>
              </a:rPr>
              <a:t>При создании процесса родительскому элементу предоставляется специальный токен (дескриптор), который он может использовать для управления дочерним процессом.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ru" sz="1700">
                <a:solidFill>
                  <a:srgbClr val="000000"/>
                </a:solidFill>
              </a:rPr>
              <a:t>Однако этот токен можно передать другому процессу, что делает иерархию недействительной. </a:t>
            </a:r>
            <a:endParaRPr sz="1700"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9942" l="0" r="3892" t="0"/>
          <a:stretch/>
        </p:blipFill>
        <p:spPr>
          <a:xfrm>
            <a:off x="153825" y="96150"/>
            <a:ext cx="3643725" cy="28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b="0" l="24734" r="25846" t="0"/>
          <a:stretch/>
        </p:blipFill>
        <p:spPr>
          <a:xfrm>
            <a:off x="271600" y="1938550"/>
            <a:ext cx="3408176" cy="36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598100" y="10178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accent4"/>
                </a:solidFill>
              </a:rPr>
              <a:t>2.1.5 Состояния процесса</a:t>
            </a:r>
            <a:endParaRPr b="1" sz="3000"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2927" r="2927" t="0"/>
          <a:stretch/>
        </p:blipFill>
        <p:spPr>
          <a:xfrm>
            <a:off x="1268551" y="1856675"/>
            <a:ext cx="6606875" cy="29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669750" y="1474500"/>
            <a:ext cx="7804500" cy="21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Каждый процесс является независимым объектом со своим собственным счетчиком программы и внутренним состоянием, но процессам часто необходимо взаимодействовать с другими процессами. Один процесс может генерировать некоторые выходные данные, которые другой процесс использует в качестве входных.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