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14db33121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3114db33121_0_62: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Hello everyone! Welcome to week 5 of our Java Programming course. Today’s topic is … We’re building on what you’ve learned so far (to unlock more powerful ways to write and improve your code. Don’t worry if it feels challenging . That’s how you grow as de’velopers!)</a:t>
            </a:r>
            <a:endParaRPr/>
          </a:p>
          <a:p>
            <a:pPr indent="0" lvl="0" marL="0" rtl="0" algn="l">
              <a:spcBef>
                <a:spcPts val="0"/>
              </a:spcBef>
              <a:spcAft>
                <a:spcPts val="0"/>
              </a:spcAft>
              <a:buNone/>
            </a:pPr>
            <a:r>
              <a:rPr lang="en"/>
              <a:t>Let’s dive in!</a:t>
            </a:r>
            <a:endParaRPr/>
          </a:p>
        </p:txBody>
      </p:sp>
      <p:sp>
        <p:nvSpPr>
          <p:cNvPr id="53" name="Google Shape;53;g3114db33121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56f2a1c3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156f2a1c32_0_2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188" name="Google Shape;188;g3156f2a1c32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56f2a1c3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156f2a1c32_0_5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 have a look at an example for overriding: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shows how method overloading allows the same method name (</a:t>
            </a:r>
            <a:r>
              <a:rPr lang="en">
                <a:solidFill>
                  <a:srgbClr val="188038"/>
                </a:solidFill>
                <a:latin typeface="Roboto Mono"/>
                <a:ea typeface="Roboto Mono"/>
                <a:cs typeface="Roboto Mono"/>
                <a:sym typeface="Roboto Mono"/>
              </a:rPr>
              <a:t>add</a:t>
            </a:r>
            <a:r>
              <a:rPr lang="en">
                <a:solidFill>
                  <a:schemeClr val="dk1"/>
                </a:solidFill>
              </a:rPr>
              <a:t>) to handle different numbers of arguments, providing flexibility and readability.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code demonstrates </a:t>
            </a:r>
            <a:r>
              <a:rPr i="1" lang="en">
                <a:solidFill>
                  <a:schemeClr val="dk1"/>
                </a:solidFill>
              </a:rPr>
              <a:t>method overloading</a:t>
            </a:r>
            <a:r>
              <a:rPr lang="en">
                <a:solidFill>
                  <a:schemeClr val="dk1"/>
                </a:solidFill>
              </a:rPr>
              <a:t> in Java, where the </a:t>
            </a:r>
            <a:r>
              <a:rPr lang="en">
                <a:solidFill>
                  <a:srgbClr val="188038"/>
                </a:solidFill>
                <a:latin typeface="Roboto Mono"/>
                <a:ea typeface="Roboto Mono"/>
                <a:cs typeface="Roboto Mono"/>
                <a:sym typeface="Roboto Mono"/>
              </a:rPr>
              <a:t>Calculator</a:t>
            </a:r>
            <a:r>
              <a:rPr lang="en">
                <a:solidFill>
                  <a:schemeClr val="dk1"/>
                </a:solidFill>
              </a:rPr>
              <a:t> class has multiple </a:t>
            </a:r>
            <a:r>
              <a:rPr lang="en">
                <a:solidFill>
                  <a:srgbClr val="188038"/>
                </a:solidFill>
                <a:latin typeface="Roboto Mono"/>
                <a:ea typeface="Roboto Mono"/>
                <a:cs typeface="Roboto Mono"/>
                <a:sym typeface="Roboto Mono"/>
              </a:rPr>
              <a:t>add()</a:t>
            </a:r>
            <a:r>
              <a:rPr lang="en">
                <a:solidFill>
                  <a:schemeClr val="dk1"/>
                </a:solidFill>
              </a:rPr>
              <a:t> methods with different parameter lists.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Calculator Class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rgbClr val="188038"/>
                </a:solidFill>
                <a:latin typeface="Roboto Mono"/>
                <a:ea typeface="Roboto Mono"/>
                <a:cs typeface="Roboto Mono"/>
                <a:sym typeface="Roboto Mono"/>
              </a:rPr>
              <a:t>add(int a, int b)</a:t>
            </a:r>
            <a:r>
              <a:rPr lang="en">
                <a:solidFill>
                  <a:schemeClr val="dk1"/>
                </a:solidFill>
              </a:rPr>
              <a:t>: Adds two integers and returns the result.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rgbClr val="188038"/>
                </a:solidFill>
                <a:latin typeface="Roboto Mono"/>
                <a:ea typeface="Roboto Mono"/>
                <a:cs typeface="Roboto Mono"/>
                <a:sym typeface="Roboto Mono"/>
              </a:rPr>
              <a:t>add(int a, int b, int c)</a:t>
            </a:r>
            <a:r>
              <a:rPr lang="en">
                <a:solidFill>
                  <a:schemeClr val="dk1"/>
                </a:solidFill>
              </a:rPr>
              <a:t>: Adds three integers and returns the result.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Both methods are named </a:t>
            </a:r>
            <a:r>
              <a:rPr lang="en">
                <a:solidFill>
                  <a:srgbClr val="188038"/>
                </a:solidFill>
                <a:latin typeface="Roboto Mono"/>
                <a:ea typeface="Roboto Mono"/>
                <a:cs typeface="Roboto Mono"/>
                <a:sym typeface="Roboto Mono"/>
              </a:rPr>
              <a:t>add</a:t>
            </a:r>
            <a:r>
              <a:rPr lang="en">
                <a:solidFill>
                  <a:schemeClr val="dk1"/>
                </a:solidFill>
              </a:rPr>
              <a:t> but differ in the number of parameters, which is a valid example of method overloading in Java.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Main Class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Creates an instance of </a:t>
            </a:r>
            <a:r>
              <a:rPr lang="en">
                <a:solidFill>
                  <a:srgbClr val="188038"/>
                </a:solidFill>
                <a:latin typeface="Roboto Mono"/>
                <a:ea typeface="Roboto Mono"/>
                <a:cs typeface="Roboto Mono"/>
                <a:sym typeface="Roboto Mono"/>
              </a:rPr>
              <a:t>Calculator</a:t>
            </a:r>
            <a:r>
              <a:rPr lang="en">
                <a:solidFill>
                  <a:schemeClr val="dk1"/>
                </a:solidFill>
              </a:rPr>
              <a:t> named </a:t>
            </a:r>
            <a:r>
              <a:rPr lang="en">
                <a:solidFill>
                  <a:srgbClr val="188038"/>
                </a:solidFill>
                <a:latin typeface="Roboto Mono"/>
                <a:ea typeface="Roboto Mono"/>
                <a:cs typeface="Roboto Mono"/>
                <a:sym typeface="Roboto Mono"/>
              </a:rPr>
              <a:t>calc</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Calls </a:t>
            </a:r>
            <a:r>
              <a:rPr lang="en">
                <a:solidFill>
                  <a:srgbClr val="188038"/>
                </a:solidFill>
                <a:latin typeface="Roboto Mono"/>
                <a:ea typeface="Roboto Mono"/>
                <a:cs typeface="Roboto Mono"/>
                <a:sym typeface="Roboto Mono"/>
              </a:rPr>
              <a:t>calc.add(5, 10)</a:t>
            </a:r>
            <a:r>
              <a:rPr lang="en">
                <a:solidFill>
                  <a:schemeClr val="dk1"/>
                </a:solidFill>
              </a:rPr>
              <a:t>, which matches </a:t>
            </a:r>
            <a:r>
              <a:rPr lang="en">
                <a:solidFill>
                  <a:srgbClr val="188038"/>
                </a:solidFill>
                <a:latin typeface="Roboto Mono"/>
                <a:ea typeface="Roboto Mono"/>
                <a:cs typeface="Roboto Mono"/>
                <a:sym typeface="Roboto Mono"/>
              </a:rPr>
              <a:t>add(int, int)</a:t>
            </a:r>
            <a:r>
              <a:rPr lang="en">
                <a:solidFill>
                  <a:schemeClr val="dk1"/>
                </a:solidFill>
              </a:rPr>
              <a:t> and outputs </a:t>
            </a:r>
            <a:r>
              <a:rPr lang="en">
                <a:solidFill>
                  <a:srgbClr val="188038"/>
                </a:solidFill>
                <a:latin typeface="Roboto Mono"/>
                <a:ea typeface="Roboto Mono"/>
                <a:cs typeface="Roboto Mono"/>
                <a:sym typeface="Roboto Mono"/>
              </a:rPr>
              <a:t>15</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Calls </a:t>
            </a:r>
            <a:r>
              <a:rPr lang="en">
                <a:solidFill>
                  <a:srgbClr val="188038"/>
                </a:solidFill>
                <a:latin typeface="Roboto Mono"/>
                <a:ea typeface="Roboto Mono"/>
                <a:cs typeface="Roboto Mono"/>
                <a:sym typeface="Roboto Mono"/>
              </a:rPr>
              <a:t>calc.add(5, 10, 15)</a:t>
            </a:r>
            <a:r>
              <a:rPr lang="en">
                <a:solidFill>
                  <a:schemeClr val="dk1"/>
                </a:solidFill>
              </a:rPr>
              <a:t>, which matches </a:t>
            </a:r>
            <a:r>
              <a:rPr lang="en">
                <a:solidFill>
                  <a:srgbClr val="188038"/>
                </a:solidFill>
                <a:latin typeface="Roboto Mono"/>
                <a:ea typeface="Roboto Mono"/>
                <a:cs typeface="Roboto Mono"/>
                <a:sym typeface="Roboto Mono"/>
              </a:rPr>
              <a:t>add(int, int, int)</a:t>
            </a:r>
            <a:r>
              <a:rPr lang="en">
                <a:solidFill>
                  <a:schemeClr val="dk1"/>
                </a:solidFill>
              </a:rPr>
              <a:t> and outputs </a:t>
            </a:r>
            <a:r>
              <a:rPr lang="en">
                <a:solidFill>
                  <a:srgbClr val="188038"/>
                </a:solidFill>
                <a:latin typeface="Roboto Mono"/>
                <a:ea typeface="Roboto Mono"/>
                <a:cs typeface="Roboto Mono"/>
                <a:sym typeface="Roboto Mono"/>
              </a:rPr>
              <a:t>30</a:t>
            </a:r>
            <a:r>
              <a:rPr lang="en">
                <a:solidFill>
                  <a:schemeClr val="dk1"/>
                </a:solidFill>
              </a:rPr>
              <a:t>.</a:t>
            </a:r>
            <a:endParaRPr>
              <a:solidFill>
                <a:schemeClr val="dk1"/>
              </a:solidFill>
            </a:endParaRPr>
          </a:p>
          <a:p>
            <a:pPr indent="0" lvl="0" marL="0" rtl="0" algn="l">
              <a:lnSpc>
                <a:spcPct val="115000"/>
              </a:lnSpc>
              <a:spcBef>
                <a:spcPts val="1200"/>
              </a:spcBef>
              <a:spcAft>
                <a:spcPts val="1200"/>
              </a:spcAft>
              <a:buSzPts val="1100"/>
              <a:buNone/>
            </a:pPr>
            <a:r>
              <a:t/>
            </a:r>
            <a:endParaRPr sz="1000"/>
          </a:p>
        </p:txBody>
      </p:sp>
      <p:sp>
        <p:nvSpPr>
          <p:cNvPr id="214" name="Google Shape;214;g3156f2a1c32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56f2a1c3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3156f2a1c32_0_7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example is about overriding which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code demonstrates </a:t>
            </a:r>
            <a:r>
              <a:rPr i="1" lang="en">
                <a:solidFill>
                  <a:schemeClr val="dk1"/>
                </a:solidFill>
              </a:rPr>
              <a:t>method overriding</a:t>
            </a:r>
            <a:r>
              <a:rPr lang="en">
                <a:solidFill>
                  <a:schemeClr val="dk1"/>
                </a:solidFill>
              </a:rPr>
              <a:t> and </a:t>
            </a:r>
            <a:r>
              <a:rPr i="1" lang="en">
                <a:solidFill>
                  <a:schemeClr val="dk1"/>
                </a:solidFill>
              </a:rPr>
              <a:t>polymorphism</a:t>
            </a:r>
            <a:r>
              <a:rPr lang="en">
                <a:solidFill>
                  <a:schemeClr val="dk1"/>
                </a:solidFill>
              </a:rPr>
              <a:t> in Java, where a subclass provides a specific implementation of a method defined in the base class.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Animal Class (Base Class)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Contains a </a:t>
            </a:r>
            <a:r>
              <a:rPr lang="en">
                <a:solidFill>
                  <a:srgbClr val="188038"/>
                </a:solidFill>
                <a:latin typeface="Roboto Mono"/>
                <a:ea typeface="Roboto Mono"/>
                <a:cs typeface="Roboto Mono"/>
                <a:sym typeface="Roboto Mono"/>
              </a:rPr>
              <a:t>sound()</a:t>
            </a:r>
            <a:r>
              <a:rPr lang="en">
                <a:solidFill>
                  <a:schemeClr val="dk1"/>
                </a:solidFill>
              </a:rPr>
              <a:t> method that outputs </a:t>
            </a:r>
            <a:r>
              <a:rPr lang="en">
                <a:solidFill>
                  <a:srgbClr val="188038"/>
                </a:solidFill>
                <a:latin typeface="Roboto Mono"/>
                <a:ea typeface="Roboto Mono"/>
                <a:cs typeface="Roboto Mono"/>
                <a:sym typeface="Roboto Mono"/>
              </a:rPr>
              <a:t>"Animal makes a sound"</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lang="en">
                <a:solidFill>
                  <a:srgbClr val="188038"/>
                </a:solidFill>
                <a:latin typeface="Roboto Mono"/>
                <a:ea typeface="Roboto Mono"/>
                <a:cs typeface="Roboto Mono"/>
                <a:sym typeface="Roboto Mono"/>
              </a:rPr>
              <a:t>sound()</a:t>
            </a:r>
            <a:r>
              <a:rPr lang="en">
                <a:solidFill>
                  <a:schemeClr val="dk1"/>
                </a:solidFill>
              </a:rPr>
              <a:t> method is intended to be overridden by subclasses to specify different sounds for different animals.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Dog Class (Subclass)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Inherits from </a:t>
            </a:r>
            <a:r>
              <a:rPr lang="en">
                <a:solidFill>
                  <a:srgbClr val="188038"/>
                </a:solidFill>
                <a:latin typeface="Roboto Mono"/>
                <a:ea typeface="Roboto Mono"/>
                <a:cs typeface="Roboto Mono"/>
                <a:sym typeface="Roboto Mono"/>
              </a:rPr>
              <a:t>Animal</a:t>
            </a:r>
            <a:r>
              <a:rPr lang="en">
                <a:solidFill>
                  <a:schemeClr val="dk1"/>
                </a:solidFill>
              </a:rPr>
              <a:t> and overrides the </a:t>
            </a:r>
            <a:r>
              <a:rPr lang="en">
                <a:solidFill>
                  <a:srgbClr val="188038"/>
                </a:solidFill>
                <a:latin typeface="Roboto Mono"/>
                <a:ea typeface="Roboto Mono"/>
                <a:cs typeface="Roboto Mono"/>
                <a:sym typeface="Roboto Mono"/>
              </a:rPr>
              <a:t>sound()</a:t>
            </a:r>
            <a:r>
              <a:rPr lang="en">
                <a:solidFill>
                  <a:schemeClr val="dk1"/>
                </a:solidFill>
              </a:rPr>
              <a:t> method.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overridden </a:t>
            </a:r>
            <a:r>
              <a:rPr lang="en">
                <a:solidFill>
                  <a:srgbClr val="188038"/>
                </a:solidFill>
                <a:latin typeface="Roboto Mono"/>
                <a:ea typeface="Roboto Mono"/>
                <a:cs typeface="Roboto Mono"/>
                <a:sym typeface="Roboto Mono"/>
              </a:rPr>
              <a:t>sound()</a:t>
            </a:r>
            <a:r>
              <a:rPr lang="en">
                <a:solidFill>
                  <a:schemeClr val="dk1"/>
                </a:solidFill>
              </a:rPr>
              <a:t> method outputs </a:t>
            </a:r>
            <a:r>
              <a:rPr lang="en">
                <a:solidFill>
                  <a:srgbClr val="188038"/>
                </a:solidFill>
                <a:latin typeface="Roboto Mono"/>
                <a:ea typeface="Roboto Mono"/>
                <a:cs typeface="Roboto Mono"/>
                <a:sym typeface="Roboto Mono"/>
              </a:rPr>
              <a:t>"Dog barks"</a:t>
            </a:r>
            <a:r>
              <a:rPr lang="en">
                <a:solidFill>
                  <a:schemeClr val="dk1"/>
                </a:solidFill>
              </a:rPr>
              <a:t> to represent the sound a dog makes.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Main Class (Main Method)</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Creates an </a:t>
            </a:r>
            <a:r>
              <a:rPr lang="en">
                <a:solidFill>
                  <a:srgbClr val="188038"/>
                </a:solidFill>
                <a:latin typeface="Roboto Mono"/>
                <a:ea typeface="Roboto Mono"/>
                <a:cs typeface="Roboto Mono"/>
                <a:sym typeface="Roboto Mono"/>
              </a:rPr>
              <a:t>Animal</a:t>
            </a:r>
            <a:r>
              <a:rPr lang="en">
                <a:solidFill>
                  <a:schemeClr val="dk1"/>
                </a:solidFill>
              </a:rPr>
              <a:t> reference, </a:t>
            </a:r>
            <a:r>
              <a:rPr lang="en">
                <a:solidFill>
                  <a:srgbClr val="188038"/>
                </a:solidFill>
                <a:latin typeface="Roboto Mono"/>
                <a:ea typeface="Roboto Mono"/>
                <a:cs typeface="Roboto Mono"/>
                <a:sym typeface="Roboto Mono"/>
              </a:rPr>
              <a:t>myDog</a:t>
            </a:r>
            <a:r>
              <a:rPr lang="en">
                <a:solidFill>
                  <a:schemeClr val="dk1"/>
                </a:solidFill>
              </a:rPr>
              <a:t>, that points to a </a:t>
            </a:r>
            <a:r>
              <a:rPr lang="en">
                <a:solidFill>
                  <a:srgbClr val="188038"/>
                </a:solidFill>
                <a:latin typeface="Roboto Mono"/>
                <a:ea typeface="Roboto Mono"/>
                <a:cs typeface="Roboto Mono"/>
                <a:sym typeface="Roboto Mono"/>
              </a:rPr>
              <a:t>Dog</a:t>
            </a:r>
            <a:r>
              <a:rPr lang="en">
                <a:solidFill>
                  <a:schemeClr val="dk1"/>
                </a:solidFill>
              </a:rPr>
              <a:t> object (</a:t>
            </a:r>
            <a:r>
              <a:rPr lang="en">
                <a:solidFill>
                  <a:srgbClr val="188038"/>
                </a:solidFill>
                <a:latin typeface="Roboto Mono"/>
                <a:ea typeface="Roboto Mono"/>
                <a:cs typeface="Roboto Mono"/>
                <a:sym typeface="Roboto Mono"/>
              </a:rPr>
              <a:t>new Dog()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Calling </a:t>
            </a:r>
            <a:r>
              <a:rPr lang="en">
                <a:solidFill>
                  <a:srgbClr val="188038"/>
                </a:solidFill>
                <a:latin typeface="Roboto Mono"/>
                <a:ea typeface="Roboto Mono"/>
                <a:cs typeface="Roboto Mono"/>
                <a:sym typeface="Roboto Mono"/>
              </a:rPr>
              <a:t>myDog.sound()</a:t>
            </a:r>
            <a:r>
              <a:rPr lang="en">
                <a:solidFill>
                  <a:schemeClr val="dk1"/>
                </a:solidFill>
              </a:rPr>
              <a:t> uses </a:t>
            </a:r>
            <a:r>
              <a:rPr i="1" lang="en">
                <a:solidFill>
                  <a:schemeClr val="dk1"/>
                </a:solidFill>
              </a:rPr>
              <a:t>runtime polymorphism</a:t>
            </a:r>
            <a:r>
              <a:rPr lang="en">
                <a:solidFill>
                  <a:schemeClr val="dk1"/>
                </a:solidFill>
              </a:rPr>
              <a:t> to determine the actual type of </a:t>
            </a:r>
            <a:r>
              <a:rPr lang="en">
                <a:solidFill>
                  <a:srgbClr val="188038"/>
                </a:solidFill>
                <a:latin typeface="Roboto Mono"/>
                <a:ea typeface="Roboto Mono"/>
                <a:cs typeface="Roboto Mono"/>
                <a:sym typeface="Roboto Mono"/>
              </a:rPr>
              <a:t>myDog</a:t>
            </a:r>
            <a:r>
              <a:rPr lang="en">
                <a:solidFill>
                  <a:schemeClr val="dk1"/>
                </a:solidFill>
              </a:rPr>
              <a:t> at runtime, which is </a:t>
            </a:r>
            <a:r>
              <a:rPr lang="en">
                <a:solidFill>
                  <a:srgbClr val="188038"/>
                </a:solidFill>
                <a:latin typeface="Roboto Mono"/>
                <a:ea typeface="Roboto Mono"/>
                <a:cs typeface="Roboto Mono"/>
                <a:sym typeface="Roboto Mono"/>
              </a:rPr>
              <a:t>Dog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 a result, the </a:t>
            </a:r>
            <a:r>
              <a:rPr lang="en">
                <a:solidFill>
                  <a:srgbClr val="188038"/>
                </a:solidFill>
                <a:latin typeface="Roboto Mono"/>
                <a:ea typeface="Roboto Mono"/>
                <a:cs typeface="Roboto Mono"/>
                <a:sym typeface="Roboto Mono"/>
              </a:rPr>
              <a:t>sound()</a:t>
            </a:r>
            <a:r>
              <a:rPr lang="en">
                <a:solidFill>
                  <a:schemeClr val="dk1"/>
                </a:solidFill>
              </a:rPr>
              <a:t> method in </a:t>
            </a:r>
            <a:r>
              <a:rPr lang="en">
                <a:solidFill>
                  <a:srgbClr val="188038"/>
                </a:solidFill>
                <a:latin typeface="Roboto Mono"/>
                <a:ea typeface="Roboto Mono"/>
                <a:cs typeface="Roboto Mono"/>
                <a:sym typeface="Roboto Mono"/>
              </a:rPr>
              <a:t>Dog</a:t>
            </a:r>
            <a:r>
              <a:rPr lang="en">
                <a:solidFill>
                  <a:schemeClr val="dk1"/>
                </a:solidFill>
              </a:rPr>
              <a:t> is called, and </a:t>
            </a:r>
            <a:r>
              <a:rPr lang="en">
                <a:solidFill>
                  <a:srgbClr val="188038"/>
                </a:solidFill>
                <a:latin typeface="Roboto Mono"/>
                <a:ea typeface="Roboto Mono"/>
                <a:cs typeface="Roboto Mono"/>
                <a:sym typeface="Roboto Mono"/>
              </a:rPr>
              <a:t>"Dog barks"</a:t>
            </a:r>
            <a:r>
              <a:rPr lang="en">
                <a:solidFill>
                  <a:schemeClr val="dk1"/>
                </a:solidFill>
              </a:rPr>
              <a:t> is printed.</a:t>
            </a:r>
            <a:endParaRPr>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This approach highlights polymorphism, where an </a:t>
            </a:r>
            <a:r>
              <a:rPr lang="en">
                <a:solidFill>
                  <a:srgbClr val="188038"/>
                </a:solidFill>
                <a:latin typeface="Roboto Mono"/>
                <a:ea typeface="Roboto Mono"/>
                <a:cs typeface="Roboto Mono"/>
                <a:sym typeface="Roboto Mono"/>
              </a:rPr>
              <a:t>Animal</a:t>
            </a:r>
            <a:r>
              <a:rPr lang="en">
                <a:solidFill>
                  <a:schemeClr val="dk1"/>
                </a:solidFill>
              </a:rPr>
              <a:t> reference can call the correct </a:t>
            </a:r>
            <a:r>
              <a:rPr lang="en">
                <a:solidFill>
                  <a:srgbClr val="188038"/>
                </a:solidFill>
                <a:latin typeface="Roboto Mono"/>
                <a:ea typeface="Roboto Mono"/>
                <a:cs typeface="Roboto Mono"/>
                <a:sym typeface="Roboto Mono"/>
              </a:rPr>
              <a:t>sound()</a:t>
            </a:r>
            <a:r>
              <a:rPr lang="en">
                <a:solidFill>
                  <a:schemeClr val="dk1"/>
                </a:solidFill>
              </a:rPr>
              <a:t> method based on the actual object type at runtime, not the reference type.</a:t>
            </a:r>
            <a:endParaRPr sz="1000"/>
          </a:p>
        </p:txBody>
      </p:sp>
      <p:sp>
        <p:nvSpPr>
          <p:cNvPr id="227" name="Google Shape;227;g3156f2a1c32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56f2a1c32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3156f2a1c32_0_95: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sz="1200">
                <a:solidFill>
                  <a:schemeClr val="dk1"/>
                </a:solidFill>
              </a:rPr>
              <a:t>This code illustrates where a base class method is overridden by subclasses to provide specific behavior.</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Character Class (Base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Contains an </a:t>
            </a:r>
            <a:r>
              <a:rPr lang="en" sz="1200">
                <a:solidFill>
                  <a:srgbClr val="188038"/>
                </a:solidFill>
                <a:latin typeface="Roboto Mono"/>
                <a:ea typeface="Roboto Mono"/>
                <a:cs typeface="Roboto Mono"/>
                <a:sym typeface="Roboto Mono"/>
              </a:rPr>
              <a:t>attack()</a:t>
            </a:r>
            <a:r>
              <a:rPr lang="en" sz="1200">
                <a:solidFill>
                  <a:schemeClr val="dk1"/>
                </a:solidFill>
              </a:rPr>
              <a:t> method that outputs a generic attack message.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code suggests that </a:t>
            </a:r>
            <a:r>
              <a:rPr lang="en" sz="1200">
                <a:solidFill>
                  <a:srgbClr val="188038"/>
                </a:solidFill>
                <a:latin typeface="Roboto Mono"/>
                <a:ea typeface="Roboto Mono"/>
                <a:cs typeface="Roboto Mono"/>
                <a:sym typeface="Roboto Mono"/>
              </a:rPr>
              <a:t>Character</a:t>
            </a:r>
            <a:r>
              <a:rPr lang="en" sz="1200">
                <a:solidFill>
                  <a:schemeClr val="dk1"/>
                </a:solidFill>
              </a:rPr>
              <a:t> could be an abstract class to avoid instantiation and require subclasses to define specific attacks.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Archer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Inherits from </a:t>
            </a:r>
            <a:r>
              <a:rPr lang="en" sz="1200">
                <a:solidFill>
                  <a:srgbClr val="188038"/>
                </a:solidFill>
                <a:latin typeface="Roboto Mono"/>
                <a:ea typeface="Roboto Mono"/>
                <a:cs typeface="Roboto Mono"/>
                <a:sym typeface="Roboto Mono"/>
              </a:rPr>
              <a:t>Character</a:t>
            </a:r>
            <a:r>
              <a:rPr lang="en" sz="1200">
                <a:solidFill>
                  <a:schemeClr val="dk1"/>
                </a:solidFill>
              </a:rPr>
              <a:t> and overrides </a:t>
            </a:r>
            <a:r>
              <a:rPr lang="en" sz="1200">
                <a:solidFill>
                  <a:srgbClr val="188038"/>
                </a:solidFill>
                <a:latin typeface="Roboto Mono"/>
                <a:ea typeface="Roboto Mono"/>
                <a:cs typeface="Roboto Mono"/>
                <a:sym typeface="Roboto Mono"/>
              </a:rPr>
              <a:t>attack()</a:t>
            </a:r>
            <a:r>
              <a:rPr lang="en" sz="1200">
                <a:solidFill>
                  <a:schemeClr val="dk1"/>
                </a:solidFill>
              </a:rPr>
              <a:t> to output </a:t>
            </a:r>
            <a:r>
              <a:rPr lang="en" sz="1200">
                <a:solidFill>
                  <a:srgbClr val="188038"/>
                </a:solidFill>
                <a:latin typeface="Roboto Mono"/>
                <a:ea typeface="Roboto Mono"/>
                <a:cs typeface="Roboto Mono"/>
                <a:sym typeface="Roboto Mono"/>
              </a:rPr>
              <a:t>"Archer shoots a precise arrow!"</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Warrior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Also inherits from </a:t>
            </a:r>
            <a:r>
              <a:rPr lang="en" sz="1200">
                <a:solidFill>
                  <a:srgbClr val="188038"/>
                </a:solidFill>
                <a:latin typeface="Roboto Mono"/>
                <a:ea typeface="Roboto Mono"/>
                <a:cs typeface="Roboto Mono"/>
                <a:sym typeface="Roboto Mono"/>
              </a:rPr>
              <a:t>Character</a:t>
            </a:r>
            <a:r>
              <a:rPr lang="en" sz="1200">
                <a:solidFill>
                  <a:schemeClr val="dk1"/>
                </a:solidFill>
              </a:rPr>
              <a:t> and overrides </a:t>
            </a:r>
            <a:r>
              <a:rPr lang="en" sz="1200">
                <a:solidFill>
                  <a:srgbClr val="188038"/>
                </a:solidFill>
                <a:latin typeface="Roboto Mono"/>
                <a:ea typeface="Roboto Mono"/>
                <a:cs typeface="Roboto Mono"/>
                <a:sym typeface="Roboto Mono"/>
              </a:rPr>
              <a:t>attack()</a:t>
            </a:r>
            <a:r>
              <a:rPr lang="en" sz="1200">
                <a:solidFill>
                  <a:schemeClr val="dk1"/>
                </a:solidFill>
              </a:rPr>
              <a:t> to output </a:t>
            </a:r>
            <a:r>
              <a:rPr lang="en" sz="1200">
                <a:solidFill>
                  <a:srgbClr val="188038"/>
                </a:solidFill>
                <a:latin typeface="Roboto Mono"/>
                <a:ea typeface="Roboto Mono"/>
                <a:cs typeface="Roboto Mono"/>
                <a:sym typeface="Roboto Mono"/>
              </a:rPr>
              <a:t>"Warrior swings a mighty sword!"</a:t>
            </a: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Game Class (Main Method)</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Creates an array </a:t>
            </a:r>
            <a:r>
              <a:rPr lang="en" sz="1200">
                <a:solidFill>
                  <a:srgbClr val="188038"/>
                </a:solidFill>
                <a:latin typeface="Roboto Mono"/>
                <a:ea typeface="Roboto Mono"/>
                <a:cs typeface="Roboto Mono"/>
                <a:sym typeface="Roboto Mono"/>
              </a:rPr>
              <a:t>characters</a:t>
            </a:r>
            <a:r>
              <a:rPr lang="en" sz="1200">
                <a:solidFill>
                  <a:schemeClr val="dk1"/>
                </a:solidFill>
              </a:rPr>
              <a:t> of type </a:t>
            </a:r>
            <a:r>
              <a:rPr lang="en" sz="1200">
                <a:solidFill>
                  <a:srgbClr val="188038"/>
                </a:solidFill>
                <a:latin typeface="Roboto Mono"/>
                <a:ea typeface="Roboto Mono"/>
                <a:cs typeface="Roboto Mono"/>
                <a:sym typeface="Roboto Mono"/>
              </a:rPr>
              <a:t>Character</a:t>
            </a:r>
            <a:r>
              <a:rPr lang="en" sz="1200">
                <a:solidFill>
                  <a:schemeClr val="dk1"/>
                </a:solidFill>
              </a:rPr>
              <a:t>, storing different character types (</a:t>
            </a:r>
            <a:r>
              <a:rPr lang="en" sz="1200">
                <a:solidFill>
                  <a:srgbClr val="188038"/>
                </a:solidFill>
                <a:latin typeface="Roboto Mono"/>
                <a:ea typeface="Roboto Mono"/>
                <a:cs typeface="Roboto Mono"/>
                <a:sym typeface="Roboto Mono"/>
              </a:rPr>
              <a:t>Warrior</a:t>
            </a:r>
            <a:r>
              <a:rPr lang="en" sz="1200">
                <a:solidFill>
                  <a:schemeClr val="dk1"/>
                </a:solidFill>
              </a:rPr>
              <a:t> and </a:t>
            </a:r>
            <a:r>
              <a:rPr lang="en" sz="1200">
                <a:solidFill>
                  <a:srgbClr val="188038"/>
                </a:solidFill>
                <a:latin typeface="Roboto Mono"/>
                <a:ea typeface="Roboto Mono"/>
                <a:cs typeface="Roboto Mono"/>
                <a:sym typeface="Roboto Mono"/>
              </a:rPr>
              <a:t>Archer</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Uses a </a:t>
            </a:r>
            <a:r>
              <a:rPr lang="en" sz="1200">
                <a:solidFill>
                  <a:srgbClr val="188038"/>
                </a:solidFill>
                <a:latin typeface="Roboto Mono"/>
                <a:ea typeface="Roboto Mono"/>
                <a:cs typeface="Roboto Mono"/>
                <a:sym typeface="Roboto Mono"/>
              </a:rPr>
              <a:t>for</a:t>
            </a:r>
            <a:r>
              <a:rPr lang="en" sz="1200">
                <a:solidFill>
                  <a:schemeClr val="dk1"/>
                </a:solidFill>
              </a:rPr>
              <a:t> loop to call </a:t>
            </a:r>
            <a:r>
              <a:rPr lang="en" sz="1200">
                <a:solidFill>
                  <a:srgbClr val="188038"/>
                </a:solidFill>
                <a:latin typeface="Roboto Mono"/>
                <a:ea typeface="Roboto Mono"/>
                <a:cs typeface="Roboto Mono"/>
                <a:sym typeface="Roboto Mono"/>
              </a:rPr>
              <a:t>attack()</a:t>
            </a:r>
            <a:r>
              <a:rPr lang="en" sz="1200">
                <a:solidFill>
                  <a:schemeClr val="dk1"/>
                </a:solidFill>
              </a:rPr>
              <a:t> on each character in the array.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Due to </a:t>
            </a:r>
            <a:r>
              <a:rPr i="1" lang="en" sz="1200">
                <a:solidFill>
                  <a:schemeClr val="dk1"/>
                </a:solidFill>
              </a:rPr>
              <a:t>runtime polymorphism</a:t>
            </a:r>
            <a:r>
              <a:rPr lang="en" sz="1200">
                <a:solidFill>
                  <a:schemeClr val="dk1"/>
                </a:solidFill>
              </a:rPr>
              <a:t>, the correct </a:t>
            </a:r>
            <a:r>
              <a:rPr lang="en" sz="1200">
                <a:solidFill>
                  <a:srgbClr val="188038"/>
                </a:solidFill>
                <a:latin typeface="Roboto Mono"/>
                <a:ea typeface="Roboto Mono"/>
                <a:cs typeface="Roboto Mono"/>
                <a:sym typeface="Roboto Mono"/>
              </a:rPr>
              <a:t>attack()</a:t>
            </a:r>
            <a:r>
              <a:rPr lang="en" sz="1200">
                <a:solidFill>
                  <a:schemeClr val="dk1"/>
                </a:solidFill>
              </a:rPr>
              <a:t> method is called based on the actual object type (</a:t>
            </a:r>
            <a:r>
              <a:rPr lang="en" sz="1200">
                <a:solidFill>
                  <a:srgbClr val="188038"/>
                </a:solidFill>
                <a:latin typeface="Roboto Mono"/>
                <a:ea typeface="Roboto Mono"/>
                <a:cs typeface="Roboto Mono"/>
                <a:sym typeface="Roboto Mono"/>
              </a:rPr>
              <a:t>Warrior</a:t>
            </a:r>
            <a:r>
              <a:rPr lang="en" sz="1200">
                <a:solidFill>
                  <a:schemeClr val="dk1"/>
                </a:solidFill>
              </a:rPr>
              <a:t> or </a:t>
            </a:r>
            <a:r>
              <a:rPr lang="en" sz="1200">
                <a:solidFill>
                  <a:srgbClr val="188038"/>
                </a:solidFill>
                <a:latin typeface="Roboto Mono"/>
                <a:ea typeface="Roboto Mono"/>
                <a:cs typeface="Roboto Mono"/>
                <a:sym typeface="Roboto Mono"/>
              </a:rPr>
              <a:t>Archer</a:t>
            </a:r>
            <a:r>
              <a:rPr lang="en" sz="1200">
                <a:solidFill>
                  <a:schemeClr val="dk1"/>
                </a:solidFill>
              </a:rPr>
              <a:t>), not the </a:t>
            </a:r>
            <a:r>
              <a:rPr lang="en" sz="1200">
                <a:solidFill>
                  <a:srgbClr val="188038"/>
                </a:solidFill>
                <a:latin typeface="Roboto Mono"/>
                <a:ea typeface="Roboto Mono"/>
                <a:cs typeface="Roboto Mono"/>
                <a:sym typeface="Roboto Mono"/>
              </a:rPr>
              <a:t>Character</a:t>
            </a:r>
            <a:r>
              <a:rPr lang="en" sz="1200">
                <a:solidFill>
                  <a:schemeClr val="dk1"/>
                </a:solidFill>
              </a:rPr>
              <a:t> reference type.</a:t>
            </a:r>
            <a:endParaRPr sz="1200">
              <a:solidFill>
                <a:schemeClr val="dk1"/>
              </a:solidFill>
            </a:endParaRPr>
          </a:p>
          <a:p>
            <a:pPr indent="0" lvl="0" marL="0" rtl="0" algn="l">
              <a:lnSpc>
                <a:spcPct val="115000"/>
              </a:lnSpc>
              <a:spcBef>
                <a:spcPts val="1200"/>
              </a:spcBef>
              <a:spcAft>
                <a:spcPts val="1200"/>
              </a:spcAft>
              <a:buSzPts val="1100"/>
              <a:buNone/>
            </a:pPr>
            <a:r>
              <a:rPr lang="en" sz="1200">
                <a:solidFill>
                  <a:schemeClr val="dk1"/>
                </a:solidFill>
              </a:rPr>
              <a:t>This demonstrates polymorphism, where the </a:t>
            </a:r>
            <a:r>
              <a:rPr lang="en" sz="1200">
                <a:solidFill>
                  <a:srgbClr val="188038"/>
                </a:solidFill>
                <a:latin typeface="Roboto Mono"/>
                <a:ea typeface="Roboto Mono"/>
                <a:cs typeface="Roboto Mono"/>
                <a:sym typeface="Roboto Mono"/>
              </a:rPr>
              <a:t>attack()</a:t>
            </a:r>
            <a:r>
              <a:rPr lang="en" sz="1200">
                <a:solidFill>
                  <a:schemeClr val="dk1"/>
                </a:solidFill>
              </a:rPr>
              <a:t> method behaves differently depending on the character type, allowing for flexible and dynamic behavior. Note: </a:t>
            </a:r>
            <a:r>
              <a:rPr lang="en" sz="1200">
                <a:solidFill>
                  <a:srgbClr val="188038"/>
                </a:solidFill>
                <a:latin typeface="Roboto Mono"/>
                <a:ea typeface="Roboto Mono"/>
                <a:cs typeface="Roboto Mono"/>
                <a:sym typeface="Roboto Mono"/>
              </a:rPr>
              <a:t>w</a:t>
            </a:r>
            <a:r>
              <a:rPr lang="en" sz="1200">
                <a:solidFill>
                  <a:schemeClr val="dk1"/>
                </a:solidFill>
              </a:rPr>
              <a:t> should be defined to specify the array size.</a:t>
            </a:r>
            <a:endParaRPr sz="1200">
              <a:solidFill>
                <a:schemeClr val="dk1"/>
              </a:solidFill>
              <a:latin typeface="Times New Roman"/>
              <a:ea typeface="Times New Roman"/>
              <a:cs typeface="Times New Roman"/>
              <a:sym typeface="Times New Roman"/>
            </a:endParaRPr>
          </a:p>
        </p:txBody>
      </p:sp>
      <p:sp>
        <p:nvSpPr>
          <p:cNvPr id="242" name="Google Shape;242;g3156f2a1c32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247672e4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1247672e47_0_15: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Now I’d like to explain the </a:t>
            </a:r>
            <a:r>
              <a:rPr lang="en" sz="1200">
                <a:solidFill>
                  <a:schemeClr val="dk1"/>
                </a:solidFill>
              </a:rPr>
              <a:t>Constructor</a:t>
            </a:r>
            <a:r>
              <a:rPr lang="en" sz="1200">
                <a:solidFill>
                  <a:schemeClr val="dk1"/>
                </a:solidFill>
              </a:rPr>
              <a:t> chaining technique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This code defines a </a:t>
            </a:r>
            <a:r>
              <a:rPr lang="en" sz="1200">
                <a:solidFill>
                  <a:srgbClr val="188038"/>
                </a:solidFill>
                <a:latin typeface="Roboto Mono"/>
                <a:ea typeface="Roboto Mono"/>
                <a:cs typeface="Roboto Mono"/>
                <a:sym typeface="Roboto Mono"/>
              </a:rPr>
              <a:t>Person</a:t>
            </a:r>
            <a:r>
              <a:rPr lang="en" sz="1200">
                <a:solidFill>
                  <a:schemeClr val="dk1"/>
                </a:solidFill>
              </a:rPr>
              <a:t> class with two constructors to initialize objects in different ways, and an </a:t>
            </a:r>
            <a:r>
              <a:rPr lang="en" sz="1200">
                <a:solidFill>
                  <a:srgbClr val="188038"/>
                </a:solidFill>
                <a:latin typeface="Roboto Mono"/>
                <a:ea typeface="Roboto Mono"/>
                <a:cs typeface="Roboto Mono"/>
                <a:sym typeface="Roboto Mono"/>
              </a:rPr>
              <a:t>Example</a:t>
            </a:r>
            <a:r>
              <a:rPr lang="en" sz="1200">
                <a:solidFill>
                  <a:schemeClr val="dk1"/>
                </a:solidFill>
              </a:rPr>
              <a:t> class to demonstrate its usage.</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Person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Attributes</a:t>
            </a:r>
            <a:r>
              <a:rPr lang="en" sz="1200">
                <a:solidFill>
                  <a:schemeClr val="dk1"/>
                </a:solidFill>
              </a:rPr>
              <a:t>: </a:t>
            </a:r>
            <a:r>
              <a:rPr lang="en" sz="1200">
                <a:solidFill>
                  <a:srgbClr val="188038"/>
                </a:solidFill>
                <a:latin typeface="Roboto Mono"/>
                <a:ea typeface="Roboto Mono"/>
                <a:cs typeface="Roboto Mono"/>
                <a:sym typeface="Roboto Mono"/>
              </a:rPr>
              <a:t>name</a:t>
            </a:r>
            <a:r>
              <a:rPr lang="en" sz="1200">
                <a:solidFill>
                  <a:schemeClr val="dk1"/>
                </a:solidFill>
              </a:rPr>
              <a:t> (String) and </a:t>
            </a:r>
            <a:r>
              <a:rPr lang="en" sz="1200">
                <a:solidFill>
                  <a:srgbClr val="188038"/>
                </a:solidFill>
                <a:latin typeface="Roboto Mono"/>
                <a:ea typeface="Roboto Mono"/>
                <a:cs typeface="Roboto Mono"/>
                <a:sym typeface="Roboto Mono"/>
              </a:rPr>
              <a:t>age</a:t>
            </a:r>
            <a:r>
              <a:rPr lang="en" sz="1200">
                <a:solidFill>
                  <a:schemeClr val="dk1"/>
                </a:solidFill>
              </a:rPr>
              <a:t> (int) represent the person’s name and age.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Constructor 1</a:t>
            </a:r>
            <a:r>
              <a:rPr lang="en" sz="1200">
                <a:solidFill>
                  <a:schemeClr val="dk1"/>
                </a:solidFill>
              </a:rPr>
              <a:t>: Takes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as parameters and sets the corresponding fields.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Constructor 2</a:t>
            </a:r>
            <a:r>
              <a:rPr lang="en" sz="1200">
                <a:solidFill>
                  <a:schemeClr val="dk1"/>
                </a:solidFill>
              </a:rPr>
              <a:t>: Takes only </a:t>
            </a:r>
            <a:r>
              <a:rPr lang="en" sz="1200">
                <a:solidFill>
                  <a:srgbClr val="188038"/>
                </a:solidFill>
                <a:latin typeface="Roboto Mono"/>
                <a:ea typeface="Roboto Mono"/>
                <a:cs typeface="Roboto Mono"/>
                <a:sym typeface="Roboto Mono"/>
              </a:rPr>
              <a:t>name</a:t>
            </a:r>
            <a:r>
              <a:rPr lang="en" sz="1200">
                <a:solidFill>
                  <a:schemeClr val="dk1"/>
                </a:solidFill>
              </a:rPr>
              <a:t> as a parameter. It uses </a:t>
            </a:r>
            <a:r>
              <a:rPr i="1" lang="en" sz="1200">
                <a:solidFill>
                  <a:schemeClr val="dk1"/>
                </a:solidFill>
              </a:rPr>
              <a:t>constructor chaining</a:t>
            </a:r>
            <a:r>
              <a:rPr lang="en" sz="1200">
                <a:solidFill>
                  <a:schemeClr val="dk1"/>
                </a:solidFill>
              </a:rPr>
              <a:t> to call the first constructor with a default age of 30.</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toString() Method</a:t>
            </a:r>
            <a:r>
              <a:rPr lang="en" sz="1200">
                <a:solidFill>
                  <a:schemeClr val="dk1"/>
                </a:solidFill>
              </a:rPr>
              <a:t>: Overrides the </a:t>
            </a:r>
            <a:r>
              <a:rPr lang="en" sz="1200">
                <a:solidFill>
                  <a:srgbClr val="188038"/>
                </a:solidFill>
                <a:latin typeface="Roboto Mono"/>
                <a:ea typeface="Roboto Mono"/>
                <a:cs typeface="Roboto Mono"/>
                <a:sym typeface="Roboto Mono"/>
              </a:rPr>
              <a:t>toString()</a:t>
            </a:r>
            <a:r>
              <a:rPr lang="en" sz="1200">
                <a:solidFill>
                  <a:schemeClr val="dk1"/>
                </a:solidFill>
              </a:rPr>
              <a:t> method to return the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in the format "name, age".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Example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Main Method</a:t>
            </a:r>
            <a:r>
              <a:rPr lang="en" sz="1200">
                <a:solidFill>
                  <a:schemeClr val="dk1"/>
                </a:solidFill>
              </a:rPr>
              <a:t>: Creates two </a:t>
            </a:r>
            <a:r>
              <a:rPr lang="en" sz="1200">
                <a:solidFill>
                  <a:srgbClr val="188038"/>
                </a:solidFill>
                <a:latin typeface="Roboto Mono"/>
                <a:ea typeface="Roboto Mono"/>
                <a:cs typeface="Roboto Mono"/>
                <a:sym typeface="Roboto Mono"/>
              </a:rPr>
              <a:t>Person</a:t>
            </a:r>
            <a:r>
              <a:rPr lang="en" sz="1200">
                <a:solidFill>
                  <a:schemeClr val="dk1"/>
                </a:solidFill>
              </a:rPr>
              <a:t> objects:</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person1</a:t>
            </a:r>
            <a:r>
              <a:rPr lang="en" sz="1200">
                <a:solidFill>
                  <a:schemeClr val="dk1"/>
                </a:solidFill>
              </a:rPr>
              <a:t> is created with the name "Alice" and age 25, using Constructor 1.</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person2</a:t>
            </a:r>
            <a:r>
              <a:rPr lang="en" sz="1200">
                <a:solidFill>
                  <a:schemeClr val="dk1"/>
                </a:solidFill>
              </a:rPr>
              <a:t> is created with the name "Bob" only, using Constructor 2, which defaults the age to 30.</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Output</a:t>
            </a:r>
            <a:r>
              <a:rPr lang="en" sz="1200">
                <a:solidFill>
                  <a:schemeClr val="dk1"/>
                </a:solidFill>
              </a:rPr>
              <a:t>:</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System.out.println(person1);</a:t>
            </a:r>
            <a:r>
              <a:rPr lang="en" sz="1200">
                <a:solidFill>
                  <a:schemeClr val="dk1"/>
                </a:solidFill>
              </a:rPr>
              <a:t> outputs "Alice, 25".</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lang="en" sz="1200">
                <a:solidFill>
                  <a:srgbClr val="188038"/>
                </a:solidFill>
                <a:latin typeface="Roboto Mono"/>
                <a:ea typeface="Roboto Mono"/>
                <a:cs typeface="Roboto Mono"/>
                <a:sym typeface="Roboto Mono"/>
              </a:rPr>
              <a:t>System.out.println(person2);</a:t>
            </a:r>
            <a:r>
              <a:rPr lang="en" sz="1200">
                <a:solidFill>
                  <a:schemeClr val="dk1"/>
                </a:solidFill>
              </a:rPr>
              <a:t> outputs "Bob, 30".</a:t>
            </a:r>
            <a:endParaRPr sz="1200">
              <a:solidFill>
                <a:schemeClr val="dk1"/>
              </a:solidFill>
            </a:endParaRPr>
          </a:p>
          <a:p>
            <a:pPr indent="0" lvl="0" marL="0" rtl="0" algn="l">
              <a:lnSpc>
                <a:spcPct val="115000"/>
              </a:lnSpc>
              <a:spcBef>
                <a:spcPts val="1200"/>
              </a:spcBef>
              <a:spcAft>
                <a:spcPts val="1200"/>
              </a:spcAft>
              <a:buNone/>
            </a:pPr>
            <a:r>
              <a:rPr lang="en" sz="1200">
                <a:solidFill>
                  <a:schemeClr val="dk1"/>
                </a:solidFill>
              </a:rPr>
              <a:t>This design shows how constructor chaining allows for flexible object initialization with default values.</a:t>
            </a:r>
            <a:endParaRPr sz="1200">
              <a:solidFill>
                <a:schemeClr val="dk1"/>
              </a:solidFill>
              <a:latin typeface="Times New Roman"/>
              <a:ea typeface="Times New Roman"/>
              <a:cs typeface="Times New Roman"/>
              <a:sym typeface="Times New Roman"/>
            </a:endParaRPr>
          </a:p>
        </p:txBody>
      </p:sp>
      <p:sp>
        <p:nvSpPr>
          <p:cNvPr id="260" name="Google Shape;260;g31247672e4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2aea3c91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12aea3c917_0_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sz="1200">
                <a:solidFill>
                  <a:schemeClr val="dk1"/>
                </a:solidFill>
              </a:rPr>
              <a:t>This code demonstrates </a:t>
            </a:r>
            <a:r>
              <a:rPr i="1" lang="en" sz="1200">
                <a:solidFill>
                  <a:schemeClr val="dk1"/>
                </a:solidFill>
              </a:rPr>
              <a:t>inheritance</a:t>
            </a:r>
            <a:r>
              <a:rPr lang="en" sz="1200">
                <a:solidFill>
                  <a:schemeClr val="dk1"/>
                </a:solidFill>
              </a:rPr>
              <a:t> by defining a </a:t>
            </a:r>
            <a:r>
              <a:rPr lang="en" sz="1200">
                <a:solidFill>
                  <a:srgbClr val="188038"/>
                </a:solidFill>
                <a:latin typeface="Roboto Mono"/>
                <a:ea typeface="Roboto Mono"/>
                <a:cs typeface="Roboto Mono"/>
                <a:sym typeface="Roboto Mono"/>
              </a:rPr>
              <a:t>Pet</a:t>
            </a:r>
            <a:r>
              <a:rPr lang="en" sz="1200">
                <a:solidFill>
                  <a:schemeClr val="dk1"/>
                </a:solidFill>
              </a:rPr>
              <a:t> base class and a </a:t>
            </a:r>
            <a:r>
              <a:rPr lang="en" sz="1200">
                <a:solidFill>
                  <a:srgbClr val="188038"/>
                </a:solidFill>
                <a:latin typeface="Roboto Mono"/>
                <a:ea typeface="Roboto Mono"/>
                <a:cs typeface="Roboto Mono"/>
                <a:sym typeface="Roboto Mono"/>
              </a:rPr>
              <a:t>Dog</a:t>
            </a:r>
            <a:r>
              <a:rPr lang="en" sz="1200">
                <a:solidFill>
                  <a:schemeClr val="dk1"/>
                </a:solidFill>
              </a:rPr>
              <a:t> subclass that extends it.</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rPr>
              <a:t>Pet Class (Base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Attributes</a:t>
            </a:r>
            <a:r>
              <a:rPr lang="en" sz="1200">
                <a:solidFill>
                  <a:schemeClr val="dk1"/>
                </a:solidFill>
              </a:rPr>
              <a:t>: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representing the pet’s name and age.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Constructor</a:t>
            </a:r>
            <a:r>
              <a:rPr lang="en" sz="1200">
                <a:solidFill>
                  <a:schemeClr val="dk1"/>
                </a:solidFill>
              </a:rPr>
              <a:t>: Initializes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fields when a </a:t>
            </a:r>
            <a:r>
              <a:rPr lang="en" sz="1200">
                <a:solidFill>
                  <a:srgbClr val="188038"/>
                </a:solidFill>
                <a:latin typeface="Roboto Mono"/>
                <a:ea typeface="Roboto Mono"/>
                <a:cs typeface="Roboto Mono"/>
                <a:sym typeface="Roboto Mono"/>
              </a:rPr>
              <a:t>Pet</a:t>
            </a:r>
            <a:r>
              <a:rPr lang="en" sz="1200">
                <a:solidFill>
                  <a:schemeClr val="dk1"/>
                </a:solidFill>
              </a:rPr>
              <a:t> object is created.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Method </a:t>
            </a:r>
            <a:r>
              <a:rPr b="1" lang="en" sz="1200">
                <a:solidFill>
                  <a:srgbClr val="188038"/>
                </a:solidFill>
                <a:latin typeface="Roboto Mono"/>
                <a:ea typeface="Roboto Mono"/>
                <a:cs typeface="Roboto Mono"/>
                <a:sym typeface="Roboto Mono"/>
              </a:rPr>
              <a:t>eat()</a:t>
            </a:r>
            <a:r>
              <a:rPr lang="en" sz="1200">
                <a:solidFill>
                  <a:schemeClr val="dk1"/>
                </a:solidFill>
              </a:rPr>
              <a:t>: Prints a message indicating that the pet is eating, using the </a:t>
            </a:r>
            <a:r>
              <a:rPr lang="en" sz="1200">
                <a:solidFill>
                  <a:srgbClr val="188038"/>
                </a:solidFill>
                <a:latin typeface="Roboto Mono"/>
                <a:ea typeface="Roboto Mono"/>
                <a:cs typeface="Roboto Mono"/>
                <a:sym typeface="Roboto Mono"/>
              </a:rPr>
              <a:t>name</a:t>
            </a:r>
            <a:r>
              <a:rPr lang="en" sz="1200">
                <a:solidFill>
                  <a:schemeClr val="dk1"/>
                </a:solidFill>
              </a:rPr>
              <a:t> attribute.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Dog Class (Subclass)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Attribute</a:t>
            </a:r>
            <a:r>
              <a:rPr lang="en" sz="1200">
                <a:solidFill>
                  <a:schemeClr val="dk1"/>
                </a:solidFill>
              </a:rPr>
              <a:t>: </a:t>
            </a:r>
            <a:r>
              <a:rPr lang="en" sz="1200">
                <a:solidFill>
                  <a:srgbClr val="188038"/>
                </a:solidFill>
                <a:latin typeface="Roboto Mono"/>
                <a:ea typeface="Roboto Mono"/>
                <a:cs typeface="Roboto Mono"/>
                <a:sym typeface="Roboto Mono"/>
              </a:rPr>
              <a:t>breed</a:t>
            </a:r>
            <a:r>
              <a:rPr lang="en" sz="1200">
                <a:solidFill>
                  <a:schemeClr val="dk1"/>
                </a:solidFill>
              </a:rPr>
              <a:t>, representing the dog's breed.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Constructor</a:t>
            </a:r>
            <a:r>
              <a:rPr lang="en" sz="1200">
                <a:solidFill>
                  <a:schemeClr val="dk1"/>
                </a:solidFill>
              </a:rPr>
              <a:t>: Takes </a:t>
            </a:r>
            <a:r>
              <a:rPr lang="en" sz="1200">
                <a:solidFill>
                  <a:srgbClr val="188038"/>
                </a:solidFill>
                <a:latin typeface="Roboto Mono"/>
                <a:ea typeface="Roboto Mono"/>
                <a:cs typeface="Roboto Mono"/>
                <a:sym typeface="Roboto Mono"/>
              </a:rPr>
              <a:t>name</a:t>
            </a:r>
            <a:r>
              <a:rPr lang="en" sz="1200">
                <a:solidFill>
                  <a:schemeClr val="dk1"/>
                </a:solidFill>
              </a:rPr>
              <a:t>, </a:t>
            </a:r>
            <a:r>
              <a:rPr lang="en" sz="1200">
                <a:solidFill>
                  <a:srgbClr val="188038"/>
                </a:solidFill>
                <a:latin typeface="Roboto Mono"/>
                <a:ea typeface="Roboto Mono"/>
                <a:cs typeface="Roboto Mono"/>
                <a:sym typeface="Roboto Mono"/>
              </a:rPr>
              <a:t>age</a:t>
            </a:r>
            <a:r>
              <a:rPr lang="en" sz="1200">
                <a:solidFill>
                  <a:schemeClr val="dk1"/>
                </a:solidFill>
              </a:rPr>
              <a:t>, and </a:t>
            </a:r>
            <a:r>
              <a:rPr lang="en" sz="1200">
                <a:solidFill>
                  <a:srgbClr val="188038"/>
                </a:solidFill>
                <a:latin typeface="Roboto Mono"/>
                <a:ea typeface="Roboto Mono"/>
                <a:cs typeface="Roboto Mono"/>
                <a:sym typeface="Roboto Mono"/>
              </a:rPr>
              <a:t>breed</a:t>
            </a:r>
            <a:r>
              <a:rPr lang="en" sz="1200">
                <a:solidFill>
                  <a:schemeClr val="dk1"/>
                </a:solidFill>
              </a:rPr>
              <a:t> as parameters. It calls the </a:t>
            </a:r>
            <a:r>
              <a:rPr lang="en" sz="1200">
                <a:solidFill>
                  <a:srgbClr val="188038"/>
                </a:solidFill>
                <a:latin typeface="Roboto Mono"/>
                <a:ea typeface="Roboto Mono"/>
                <a:cs typeface="Roboto Mono"/>
                <a:sym typeface="Roboto Mono"/>
              </a:rPr>
              <a:t>super</a:t>
            </a:r>
            <a:r>
              <a:rPr lang="en" sz="1200">
                <a:solidFill>
                  <a:schemeClr val="dk1"/>
                </a:solidFill>
              </a:rPr>
              <a:t> constructor of </a:t>
            </a:r>
            <a:r>
              <a:rPr lang="en" sz="1200">
                <a:solidFill>
                  <a:srgbClr val="188038"/>
                </a:solidFill>
                <a:latin typeface="Roboto Mono"/>
                <a:ea typeface="Roboto Mono"/>
                <a:cs typeface="Roboto Mono"/>
                <a:sym typeface="Roboto Mono"/>
              </a:rPr>
              <a:t>Pet</a:t>
            </a:r>
            <a:r>
              <a:rPr lang="en" sz="1200">
                <a:solidFill>
                  <a:schemeClr val="dk1"/>
                </a:solidFill>
              </a:rPr>
              <a:t> to initialize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then sets the </a:t>
            </a:r>
            <a:r>
              <a:rPr lang="en" sz="1200">
                <a:solidFill>
                  <a:srgbClr val="188038"/>
                </a:solidFill>
                <a:latin typeface="Roboto Mono"/>
                <a:ea typeface="Roboto Mono"/>
                <a:cs typeface="Roboto Mono"/>
                <a:sym typeface="Roboto Mono"/>
              </a:rPr>
              <a:t>breed</a:t>
            </a:r>
            <a:r>
              <a:rPr lang="en" sz="1200">
                <a:solidFill>
                  <a:schemeClr val="dk1"/>
                </a:solidFill>
              </a:rPr>
              <a:t> field.</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Main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Main Method</a:t>
            </a:r>
            <a:r>
              <a:rPr lang="en" sz="1200">
                <a:solidFill>
                  <a:schemeClr val="dk1"/>
                </a:solidFill>
              </a:rPr>
              <a:t>: Creates a </a:t>
            </a:r>
            <a:r>
              <a:rPr lang="en" sz="1200">
                <a:solidFill>
                  <a:srgbClr val="188038"/>
                </a:solidFill>
                <a:latin typeface="Roboto Mono"/>
                <a:ea typeface="Roboto Mono"/>
                <a:cs typeface="Roboto Mono"/>
                <a:sym typeface="Roboto Mono"/>
              </a:rPr>
              <a:t>Dog</a:t>
            </a:r>
            <a:r>
              <a:rPr lang="en" sz="1200">
                <a:solidFill>
                  <a:schemeClr val="dk1"/>
                </a:solidFill>
              </a:rPr>
              <a:t> object named </a:t>
            </a:r>
            <a:r>
              <a:rPr lang="en" sz="1200">
                <a:solidFill>
                  <a:srgbClr val="188038"/>
                </a:solidFill>
                <a:latin typeface="Roboto Mono"/>
                <a:ea typeface="Roboto Mono"/>
                <a:cs typeface="Roboto Mono"/>
                <a:sym typeface="Roboto Mono"/>
              </a:rPr>
              <a:t>"Buddy"</a:t>
            </a:r>
            <a:r>
              <a:rPr lang="en" sz="1200">
                <a:solidFill>
                  <a:schemeClr val="dk1"/>
                </a:solidFill>
              </a:rPr>
              <a:t>, with age </a:t>
            </a:r>
            <a:r>
              <a:rPr lang="en" sz="1200">
                <a:solidFill>
                  <a:srgbClr val="188038"/>
                </a:solidFill>
                <a:latin typeface="Roboto Mono"/>
                <a:ea typeface="Roboto Mono"/>
                <a:cs typeface="Roboto Mono"/>
                <a:sym typeface="Roboto Mono"/>
              </a:rPr>
              <a:t>5</a:t>
            </a:r>
            <a:r>
              <a:rPr lang="en" sz="1200">
                <a:solidFill>
                  <a:schemeClr val="dk1"/>
                </a:solidFill>
              </a:rPr>
              <a:t> and breed </a:t>
            </a:r>
            <a:r>
              <a:rPr lang="en" sz="1200">
                <a:solidFill>
                  <a:srgbClr val="188038"/>
                </a:solidFill>
                <a:latin typeface="Roboto Mono"/>
                <a:ea typeface="Roboto Mono"/>
                <a:cs typeface="Roboto Mono"/>
                <a:sym typeface="Roboto Mono"/>
              </a:rPr>
              <a:t>"Golden"</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Calling </a:t>
            </a:r>
            <a:r>
              <a:rPr b="1" lang="en" sz="1200">
                <a:solidFill>
                  <a:srgbClr val="188038"/>
                </a:solidFill>
                <a:latin typeface="Roboto Mono"/>
                <a:ea typeface="Roboto Mono"/>
                <a:cs typeface="Roboto Mono"/>
                <a:sym typeface="Roboto Mono"/>
              </a:rPr>
              <a:t>dog.eat()</a:t>
            </a:r>
            <a:r>
              <a:rPr lang="en" sz="1200">
                <a:solidFill>
                  <a:schemeClr val="dk1"/>
                </a:solidFill>
              </a:rPr>
              <a:t>: Since </a:t>
            </a:r>
            <a:r>
              <a:rPr lang="en" sz="1200">
                <a:solidFill>
                  <a:srgbClr val="188038"/>
                </a:solidFill>
                <a:latin typeface="Roboto Mono"/>
                <a:ea typeface="Roboto Mono"/>
                <a:cs typeface="Roboto Mono"/>
                <a:sym typeface="Roboto Mono"/>
              </a:rPr>
              <a:t>Dog</a:t>
            </a:r>
            <a:r>
              <a:rPr lang="en" sz="1200">
                <a:solidFill>
                  <a:schemeClr val="dk1"/>
                </a:solidFill>
              </a:rPr>
              <a:t> inherits the </a:t>
            </a:r>
            <a:r>
              <a:rPr lang="en" sz="1200">
                <a:solidFill>
                  <a:srgbClr val="188038"/>
                </a:solidFill>
                <a:latin typeface="Roboto Mono"/>
                <a:ea typeface="Roboto Mono"/>
                <a:cs typeface="Roboto Mono"/>
                <a:sym typeface="Roboto Mono"/>
              </a:rPr>
              <a:t>eat()</a:t>
            </a:r>
            <a:r>
              <a:rPr lang="en" sz="1200">
                <a:solidFill>
                  <a:schemeClr val="dk1"/>
                </a:solidFill>
              </a:rPr>
              <a:t> method from </a:t>
            </a:r>
            <a:r>
              <a:rPr lang="en" sz="1200">
                <a:solidFill>
                  <a:srgbClr val="188038"/>
                </a:solidFill>
                <a:latin typeface="Roboto Mono"/>
                <a:ea typeface="Roboto Mono"/>
                <a:cs typeface="Roboto Mono"/>
                <a:sym typeface="Roboto Mono"/>
              </a:rPr>
              <a:t>Pet</a:t>
            </a:r>
            <a:r>
              <a:rPr lang="en" sz="1200">
                <a:solidFill>
                  <a:schemeClr val="dk1"/>
                </a:solidFill>
              </a:rPr>
              <a:t>, calling </a:t>
            </a:r>
            <a:r>
              <a:rPr lang="en" sz="1200">
                <a:solidFill>
                  <a:srgbClr val="188038"/>
                </a:solidFill>
                <a:latin typeface="Roboto Mono"/>
                <a:ea typeface="Roboto Mono"/>
                <a:cs typeface="Roboto Mono"/>
                <a:sym typeface="Roboto Mono"/>
              </a:rPr>
              <a:t>dog.eat()</a:t>
            </a:r>
            <a:r>
              <a:rPr lang="en" sz="1200">
                <a:solidFill>
                  <a:schemeClr val="dk1"/>
                </a:solidFill>
              </a:rPr>
              <a:t> outputs </a:t>
            </a:r>
            <a:r>
              <a:rPr lang="en" sz="1200">
                <a:solidFill>
                  <a:srgbClr val="188038"/>
                </a:solidFill>
                <a:latin typeface="Roboto Mono"/>
                <a:ea typeface="Roboto Mono"/>
                <a:cs typeface="Roboto Mono"/>
                <a:sym typeface="Roboto Mono"/>
              </a:rPr>
              <a:t>"Buddy is eating."</a:t>
            </a:r>
            <a:endParaRPr sz="12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1200"/>
              </a:spcAft>
              <a:buSzPts val="1100"/>
              <a:buNone/>
            </a:pPr>
            <a:r>
              <a:rPr lang="en" sz="1200">
                <a:solidFill>
                  <a:schemeClr val="dk1"/>
                </a:solidFill>
              </a:rPr>
              <a:t>This setup illustrates inheritance, where </a:t>
            </a:r>
            <a:r>
              <a:rPr lang="en" sz="1200">
                <a:solidFill>
                  <a:srgbClr val="188038"/>
                </a:solidFill>
                <a:latin typeface="Roboto Mono"/>
                <a:ea typeface="Roboto Mono"/>
                <a:cs typeface="Roboto Mono"/>
                <a:sym typeface="Roboto Mono"/>
              </a:rPr>
              <a:t>Dog</a:t>
            </a:r>
            <a:r>
              <a:rPr lang="en" sz="1200">
                <a:solidFill>
                  <a:schemeClr val="dk1"/>
                </a:solidFill>
              </a:rPr>
              <a:t> reuses </a:t>
            </a:r>
            <a:r>
              <a:rPr lang="en" sz="1200">
                <a:solidFill>
                  <a:srgbClr val="188038"/>
                </a:solidFill>
                <a:latin typeface="Roboto Mono"/>
                <a:ea typeface="Roboto Mono"/>
                <a:cs typeface="Roboto Mono"/>
                <a:sym typeface="Roboto Mono"/>
              </a:rPr>
              <a:t>Pet</a:t>
            </a:r>
            <a:r>
              <a:rPr lang="en" sz="1200">
                <a:solidFill>
                  <a:schemeClr val="dk1"/>
                </a:solidFill>
              </a:rPr>
              <a:t>'s attributes and methods, showing how subclasses can extend base class functionality.</a:t>
            </a:r>
            <a:endParaRPr sz="1200">
              <a:solidFill>
                <a:schemeClr val="dk1"/>
              </a:solidFill>
              <a:latin typeface="Times New Roman"/>
              <a:ea typeface="Times New Roman"/>
              <a:cs typeface="Times New Roman"/>
              <a:sym typeface="Times New Roman"/>
            </a:endParaRPr>
          </a:p>
        </p:txBody>
      </p:sp>
      <p:sp>
        <p:nvSpPr>
          <p:cNvPr id="273" name="Google Shape;273;g312aea3c917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2aea3c91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312aea3c917_0_2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287" name="Google Shape;287;g312aea3c917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35d10c6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35d10c617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296" name="Google Shape;296;g3135d10c61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35d10c61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3135d10c617_0_2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309" name="Google Shape;309;g3135d10c617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35d10c61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3135d10c617_0_32: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i="1" lang="en">
                <a:solidFill>
                  <a:schemeClr val="dk1"/>
                </a:solidFill>
              </a:rPr>
              <a:t>Open-Closed Principle</a:t>
            </a:r>
            <a:r>
              <a:rPr lang="en">
                <a:solidFill>
                  <a:schemeClr val="dk1"/>
                </a:solidFill>
              </a:rPr>
              <a:t>, a key concept in object-oriented design. It means that a class should allow its behavior to be extended without changing its existing code. You can add new functionality by creating subclasses or using interfaces, but you should avoid altering the original class, as this helps maintain stability and reduce the risk of introducing bugs.</a:t>
            </a:r>
            <a:endParaRPr sz="1000"/>
          </a:p>
        </p:txBody>
      </p:sp>
      <p:sp>
        <p:nvSpPr>
          <p:cNvPr id="325" name="Google Shape;325;g3135d10c617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14db331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3114db33121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Here’s our plan today.</a:t>
            </a:r>
            <a:br>
              <a:rPr lang="en"/>
            </a:br>
            <a:r>
              <a:rPr lang="en">
                <a:solidFill>
                  <a:schemeClr val="dk1"/>
                </a:solidFill>
              </a:rPr>
              <a:t>First, we’ll </a:t>
            </a:r>
            <a:r>
              <a:rPr lang="en" u="sng">
                <a:solidFill>
                  <a:schemeClr val="dk1"/>
                </a:solidFill>
              </a:rPr>
              <a:t>do a quick</a:t>
            </a:r>
            <a:r>
              <a:rPr lang="en">
                <a:solidFill>
                  <a:schemeClr val="dk1"/>
                </a:solidFill>
              </a:rPr>
              <a:t> review of procedural and object-oriented programming.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we’ll </a:t>
            </a:r>
            <a:r>
              <a:rPr lang="en" u="sng">
                <a:solidFill>
                  <a:schemeClr val="dk1"/>
                </a:solidFill>
              </a:rPr>
              <a:t>get into</a:t>
            </a:r>
            <a:r>
              <a:rPr lang="en">
                <a:solidFill>
                  <a:schemeClr val="dk1"/>
                </a:solidFill>
              </a:rPr>
              <a:t> inheritance—looking at examples and when it’s appropriate to use it or avoid it.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we’ll discuss polymorphism and its two types: static and dynamic polymorphism, along with examples of when to use them.</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Finally, we’ll wrap up by connecting these concepts to real-world programming and discuss the limitations of simple solutions as they scale to larger code bases."</a:t>
            </a:r>
            <a:endParaRPr/>
          </a:p>
        </p:txBody>
      </p:sp>
      <p:sp>
        <p:nvSpPr>
          <p:cNvPr id="66" name="Google Shape;66;g3114db3312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35d10c617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3135d10c617_0_4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339" name="Google Shape;339;g3135d10c617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35d10c61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3135d10c617_0_5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
              <a:t>The diamond problem occurs in object-oriented programming when a class inherits from two classes that both inherit from a common ancestor. This creates ambiguity about which version of the inherited methods or properties should be used, potentially leading to conflicts.</a:t>
            </a:r>
            <a:endParaRPr/>
          </a:p>
        </p:txBody>
      </p:sp>
      <p:sp>
        <p:nvSpPr>
          <p:cNvPr id="357" name="Google Shape;357;g3135d10c617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74b69a58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3174b69a58c_0_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371" name="Google Shape;371;g3174b69a58c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74b69a58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3174b69a58c_0_2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
                <a:solidFill>
                  <a:schemeClr val="dk1"/>
                </a:solidFill>
              </a:rPr>
              <a:t>This code demonstrates a flexible design for a "Duck" class using an interface-based approach to handle different flying behaviors, enabling easy extension.</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FlyBehavior Interface</a:t>
            </a:r>
            <a:r>
              <a:rPr lang="en">
                <a:solidFill>
                  <a:schemeClr val="dk1"/>
                </a:solidFill>
              </a:rPr>
              <a:t>: Defines a </a:t>
            </a:r>
            <a:r>
              <a:rPr lang="en">
                <a:solidFill>
                  <a:srgbClr val="188038"/>
                </a:solidFill>
                <a:latin typeface="Roboto Mono"/>
                <a:ea typeface="Roboto Mono"/>
                <a:cs typeface="Roboto Mono"/>
                <a:sym typeface="Roboto Mono"/>
              </a:rPr>
              <a:t>fly()</a:t>
            </a:r>
            <a:r>
              <a:rPr lang="en">
                <a:solidFill>
                  <a:schemeClr val="dk1"/>
                </a:solidFill>
              </a:rPr>
              <a:t> method that any flying behavior must implement. This allows ducks to have varied flying styles by assigning different implementations of </a:t>
            </a:r>
            <a:r>
              <a:rPr lang="en">
                <a:solidFill>
                  <a:srgbClr val="188038"/>
                </a:solidFill>
                <a:latin typeface="Roboto Mono"/>
                <a:ea typeface="Roboto Mono"/>
                <a:cs typeface="Roboto Mono"/>
                <a:sym typeface="Roboto Mono"/>
              </a:rPr>
              <a:t>FlyBehavior</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FlyWithWings and FlyNoWay Classes</a:t>
            </a:r>
            <a:r>
              <a:rPr lang="en">
                <a:solidFill>
                  <a:schemeClr val="dk1"/>
                </a:solidFill>
              </a:rPr>
              <a:t>: These are two implementations of the </a:t>
            </a:r>
            <a:r>
              <a:rPr lang="en">
                <a:solidFill>
                  <a:srgbClr val="188038"/>
                </a:solidFill>
                <a:latin typeface="Roboto Mono"/>
                <a:ea typeface="Roboto Mono"/>
                <a:cs typeface="Roboto Mono"/>
                <a:sym typeface="Roboto Mono"/>
              </a:rPr>
              <a:t>FlyBehavior</a:t>
            </a:r>
            <a:r>
              <a:rPr lang="en">
                <a:solidFill>
                  <a:schemeClr val="dk1"/>
                </a:solidFill>
              </a:rPr>
              <a:t> interface: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FlyWithWings</a:t>
            </a:r>
            <a:r>
              <a:rPr lang="en">
                <a:solidFill>
                  <a:schemeClr val="dk1"/>
                </a:solidFill>
              </a:rPr>
              <a:t> class provides actual flying behavior by implementing </a:t>
            </a:r>
            <a:r>
              <a:rPr lang="en">
                <a:solidFill>
                  <a:srgbClr val="188038"/>
                </a:solidFill>
                <a:latin typeface="Roboto Mono"/>
                <a:ea typeface="Roboto Mono"/>
                <a:cs typeface="Roboto Mono"/>
                <a:sym typeface="Roboto Mono"/>
              </a:rPr>
              <a:t>fly()</a:t>
            </a:r>
            <a:r>
              <a:rPr lang="en">
                <a:solidFill>
                  <a:schemeClr val="dk1"/>
                </a:solidFill>
              </a:rPr>
              <a:t> with "flying...".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FlyNoWay</a:t>
            </a:r>
            <a:r>
              <a:rPr lang="en">
                <a:solidFill>
                  <a:schemeClr val="dk1"/>
                </a:solidFill>
              </a:rPr>
              <a:t> class represents non-flying behavior, implementing </a:t>
            </a:r>
            <a:r>
              <a:rPr lang="en">
                <a:solidFill>
                  <a:srgbClr val="188038"/>
                </a:solidFill>
                <a:latin typeface="Roboto Mono"/>
                <a:ea typeface="Roboto Mono"/>
                <a:cs typeface="Roboto Mono"/>
                <a:sym typeface="Roboto Mono"/>
              </a:rPr>
              <a:t>fly()</a:t>
            </a:r>
            <a:r>
              <a:rPr lang="en">
                <a:solidFill>
                  <a:schemeClr val="dk1"/>
                </a:solidFill>
              </a:rPr>
              <a:t> with "can't fly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Duck Class</a:t>
            </a:r>
            <a:r>
              <a:rPr lang="en">
                <a:solidFill>
                  <a:schemeClr val="dk1"/>
                </a:solidFill>
              </a:rPr>
              <a:t>: This is a base class for all ducks, containing a </a:t>
            </a:r>
            <a:r>
              <a:rPr lang="en">
                <a:solidFill>
                  <a:srgbClr val="188038"/>
                </a:solidFill>
                <a:latin typeface="Roboto Mono"/>
                <a:ea typeface="Roboto Mono"/>
                <a:cs typeface="Roboto Mono"/>
                <a:sym typeface="Roboto Mono"/>
              </a:rPr>
              <a:t>FlyBehavior</a:t>
            </a:r>
            <a:r>
              <a:rPr lang="en">
                <a:solidFill>
                  <a:schemeClr val="dk1"/>
                </a:solidFill>
              </a:rPr>
              <a:t> variable </a:t>
            </a:r>
            <a:r>
              <a:rPr lang="en">
                <a:solidFill>
                  <a:srgbClr val="188038"/>
                </a:solidFill>
                <a:latin typeface="Roboto Mono"/>
                <a:ea typeface="Roboto Mono"/>
                <a:cs typeface="Roboto Mono"/>
                <a:sym typeface="Roboto Mono"/>
              </a:rPr>
              <a:t>_flyBehavior</a:t>
            </a:r>
            <a:r>
              <a:rPr lang="en">
                <a:solidFill>
                  <a:schemeClr val="dk1"/>
                </a:solidFill>
              </a:rPr>
              <a:t>, which stores the duck’s current flying behavior.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performFly()</a:t>
            </a:r>
            <a:r>
              <a:rPr lang="en">
                <a:solidFill>
                  <a:schemeClr val="dk1"/>
                </a:solidFill>
              </a:rPr>
              <a:t> calls the </a:t>
            </a:r>
            <a:r>
              <a:rPr lang="en">
                <a:solidFill>
                  <a:srgbClr val="188038"/>
                </a:solidFill>
                <a:latin typeface="Roboto Mono"/>
                <a:ea typeface="Roboto Mono"/>
                <a:cs typeface="Roboto Mono"/>
                <a:sym typeface="Roboto Mono"/>
              </a:rPr>
              <a:t>fly()</a:t>
            </a:r>
            <a:r>
              <a:rPr lang="en">
                <a:solidFill>
                  <a:schemeClr val="dk1"/>
                </a:solidFill>
              </a:rPr>
              <a:t> method of the assigned </a:t>
            </a:r>
            <a:r>
              <a:rPr lang="en">
                <a:solidFill>
                  <a:srgbClr val="188038"/>
                </a:solidFill>
                <a:latin typeface="Roboto Mono"/>
                <a:ea typeface="Roboto Mono"/>
                <a:cs typeface="Roboto Mono"/>
                <a:sym typeface="Roboto Mono"/>
              </a:rPr>
              <a:t>FlyBehavior</a:t>
            </a:r>
            <a:r>
              <a:rPr lang="en">
                <a:solidFill>
                  <a:schemeClr val="dk1"/>
                </a:solidFill>
              </a:rPr>
              <a:t>, allowing ducks to perform their specific flying behavior.</a:t>
            </a:r>
            <a:endParaRPr>
              <a:solidFill>
                <a:schemeClr val="dk1"/>
              </a:solidFill>
            </a:endParaRPr>
          </a:p>
        </p:txBody>
      </p:sp>
      <p:sp>
        <p:nvSpPr>
          <p:cNvPr id="386" name="Google Shape;386;g3174b69a58c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74b69a58c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3174b69a58c_0_6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MallardDuck and RubberDuck Classes</a:t>
            </a:r>
            <a:r>
              <a:rPr lang="en">
                <a:solidFill>
                  <a:schemeClr val="dk1"/>
                </a:solidFill>
              </a:rPr>
              <a:t>: These are specific types of ducks that inherit from </a:t>
            </a:r>
            <a:r>
              <a:rPr lang="en">
                <a:solidFill>
                  <a:srgbClr val="188038"/>
                </a:solidFill>
                <a:latin typeface="Roboto Mono"/>
                <a:ea typeface="Roboto Mono"/>
                <a:cs typeface="Roboto Mono"/>
                <a:sym typeface="Roboto Mono"/>
              </a:rPr>
              <a:t>Duck</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MallardDuck</a:t>
            </a:r>
            <a:r>
              <a:rPr lang="en">
                <a:solidFill>
                  <a:schemeClr val="dk1"/>
                </a:solidFill>
              </a:rPr>
              <a:t> is initialized with </a:t>
            </a:r>
            <a:r>
              <a:rPr lang="en">
                <a:solidFill>
                  <a:srgbClr val="188038"/>
                </a:solidFill>
                <a:latin typeface="Roboto Mono"/>
                <a:ea typeface="Roboto Mono"/>
                <a:cs typeface="Roboto Mono"/>
                <a:sym typeface="Roboto Mono"/>
              </a:rPr>
              <a:t>FlyWithWings</a:t>
            </a:r>
            <a:r>
              <a:rPr lang="en">
                <a:solidFill>
                  <a:schemeClr val="dk1"/>
                </a:solidFill>
              </a:rPr>
              <a:t>, meaning it can fly.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RubberDuck</a:t>
            </a:r>
            <a:r>
              <a:rPr lang="en">
                <a:solidFill>
                  <a:schemeClr val="dk1"/>
                </a:solidFill>
              </a:rPr>
              <a:t> uses </a:t>
            </a:r>
            <a:r>
              <a:rPr lang="en">
                <a:solidFill>
                  <a:srgbClr val="188038"/>
                </a:solidFill>
                <a:latin typeface="Roboto Mono"/>
                <a:ea typeface="Roboto Mono"/>
                <a:cs typeface="Roboto Mono"/>
                <a:sym typeface="Roboto Mono"/>
              </a:rPr>
              <a:t>FlyNoWay</a:t>
            </a:r>
            <a:r>
              <a:rPr lang="en">
                <a:solidFill>
                  <a:schemeClr val="dk1"/>
                </a:solidFill>
              </a:rPr>
              <a:t>, so it can't fly.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Main Class</a:t>
            </a:r>
            <a:r>
              <a:rPr lang="en">
                <a:solidFill>
                  <a:schemeClr val="dk1"/>
                </a:solidFill>
              </a:rPr>
              <a:t>: In </a:t>
            </a:r>
            <a:r>
              <a:rPr lang="en">
                <a:solidFill>
                  <a:srgbClr val="188038"/>
                </a:solidFill>
                <a:latin typeface="Roboto Mono"/>
                <a:ea typeface="Roboto Mono"/>
                <a:cs typeface="Roboto Mono"/>
                <a:sym typeface="Roboto Mono"/>
              </a:rPr>
              <a:t>main()</a:t>
            </a:r>
            <a:r>
              <a:rPr lang="en">
                <a:solidFill>
                  <a:schemeClr val="dk1"/>
                </a:solidFill>
              </a:rPr>
              <a:t>, instances of </a:t>
            </a:r>
            <a:r>
              <a:rPr lang="en">
                <a:solidFill>
                  <a:srgbClr val="188038"/>
                </a:solidFill>
                <a:latin typeface="Roboto Mono"/>
                <a:ea typeface="Roboto Mono"/>
                <a:cs typeface="Roboto Mono"/>
                <a:sym typeface="Roboto Mono"/>
              </a:rPr>
              <a:t>MallardDuck</a:t>
            </a:r>
            <a:r>
              <a:rPr lang="en">
                <a:solidFill>
                  <a:schemeClr val="dk1"/>
                </a:solidFill>
              </a:rPr>
              <a:t> and </a:t>
            </a:r>
            <a:r>
              <a:rPr lang="en">
                <a:solidFill>
                  <a:srgbClr val="188038"/>
                </a:solidFill>
                <a:latin typeface="Roboto Mono"/>
                <a:ea typeface="Roboto Mono"/>
                <a:cs typeface="Roboto Mono"/>
                <a:sym typeface="Roboto Mono"/>
              </a:rPr>
              <a:t>RubberDuck</a:t>
            </a:r>
            <a:r>
              <a:rPr lang="en">
                <a:solidFill>
                  <a:schemeClr val="dk1"/>
                </a:solidFill>
              </a:rPr>
              <a:t> are created. Calling </a:t>
            </a:r>
            <a:r>
              <a:rPr lang="en">
                <a:solidFill>
                  <a:srgbClr val="188038"/>
                </a:solidFill>
                <a:latin typeface="Roboto Mono"/>
                <a:ea typeface="Roboto Mono"/>
                <a:cs typeface="Roboto Mono"/>
                <a:sym typeface="Roboto Mono"/>
              </a:rPr>
              <a:t>performFly()</a:t>
            </a:r>
            <a:r>
              <a:rPr lang="en">
                <a:solidFill>
                  <a:schemeClr val="dk1"/>
                </a:solidFill>
              </a:rPr>
              <a:t> on </a:t>
            </a:r>
            <a:r>
              <a:rPr lang="en">
                <a:solidFill>
                  <a:srgbClr val="188038"/>
                </a:solidFill>
                <a:latin typeface="Roboto Mono"/>
                <a:ea typeface="Roboto Mono"/>
                <a:cs typeface="Roboto Mono"/>
                <a:sym typeface="Roboto Mono"/>
              </a:rPr>
              <a:t>mallardDuck</a:t>
            </a:r>
            <a:r>
              <a:rPr lang="en">
                <a:solidFill>
                  <a:schemeClr val="dk1"/>
                </a:solidFill>
              </a:rPr>
              <a:t> displays "flying...", showing that MallardDuck can fly, while RubberDuck would display "can't fly ..." if </a:t>
            </a:r>
            <a:r>
              <a:rPr lang="en">
                <a:solidFill>
                  <a:srgbClr val="188038"/>
                </a:solidFill>
                <a:latin typeface="Roboto Mono"/>
                <a:ea typeface="Roboto Mono"/>
                <a:cs typeface="Roboto Mono"/>
                <a:sym typeface="Roboto Mono"/>
              </a:rPr>
              <a:t>performFly()</a:t>
            </a:r>
            <a:r>
              <a:rPr lang="en">
                <a:solidFill>
                  <a:schemeClr val="dk1"/>
                </a:solidFill>
              </a:rPr>
              <a:t> were called on it.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design enables adding new duck types and behaviors without modifying existing code, adhering to the </a:t>
            </a:r>
            <a:r>
              <a:rPr i="1" lang="en">
                <a:solidFill>
                  <a:schemeClr val="dk1"/>
                </a:solidFill>
              </a:rPr>
              <a:t>Open-Closed Principle</a:t>
            </a:r>
            <a:r>
              <a:rPr lang="en">
                <a:solidFill>
                  <a:schemeClr val="dk1"/>
                </a:solidFill>
              </a:rPr>
              <a:t>.</a:t>
            </a:r>
            <a:endParaRPr b="1">
              <a:solidFill>
                <a:schemeClr val="dk1"/>
              </a:solidFill>
              <a:latin typeface="Times New Roman"/>
              <a:ea typeface="Times New Roman"/>
              <a:cs typeface="Times New Roman"/>
              <a:sym typeface="Times New Roman"/>
            </a:endParaRPr>
          </a:p>
        </p:txBody>
      </p:sp>
      <p:sp>
        <p:nvSpPr>
          <p:cNvPr id="399" name="Google Shape;399;g3174b69a58c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75376fc90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3175376fc90_0_10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412" name="Google Shape;412;g3175376fc90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74b69a58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3174b69a58c_0_8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422" name="Google Shape;422;g3174b69a58c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3ab15070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303ab150700_0_3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78" name="Google Shape;78;g303ab15070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55a8c32d7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3155a8c32d7_0_142: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As the slide shows, a parrot is a type of bird. Through inheritance, the Parrot class can access the attributes and methods of the Bird class, like </a:t>
            </a:r>
            <a:r>
              <a:rPr lang="en" sz="1200">
                <a:solidFill>
                  <a:srgbClr val="188038"/>
                </a:solidFill>
                <a:latin typeface="Roboto Mono"/>
                <a:ea typeface="Roboto Mono"/>
                <a:cs typeface="Roboto Mono"/>
                <a:sym typeface="Roboto Mono"/>
              </a:rPr>
              <a:t>fly()</a:t>
            </a:r>
            <a:r>
              <a:rPr lang="en" sz="1200">
                <a:solidFill>
                  <a:schemeClr val="dk1"/>
                </a:solidFill>
              </a:rPr>
              <a:t>, and add new ones, like </a:t>
            </a:r>
            <a:r>
              <a:rPr lang="en" sz="1200">
                <a:solidFill>
                  <a:srgbClr val="188038"/>
                </a:solidFill>
                <a:latin typeface="Roboto Mono"/>
                <a:ea typeface="Roboto Mono"/>
                <a:cs typeface="Roboto Mono"/>
                <a:sym typeface="Roboto Mono"/>
              </a:rPr>
              <a:t>talk()</a:t>
            </a:r>
            <a:r>
              <a:rPr lang="en" sz="1200">
                <a:solidFill>
                  <a:schemeClr val="dk1"/>
                </a:solidFill>
              </a:rPr>
              <a:t>, without duplicating code.</a:t>
            </a:r>
            <a:endParaRPr/>
          </a:p>
        </p:txBody>
      </p:sp>
      <p:sp>
        <p:nvSpPr>
          <p:cNvPr id="87" name="Google Shape;87;g3155a8c32d7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55a8c32d7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3155a8c32d7_0_4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155a8c32d7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55a8c32d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155a8c32d7_0_6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This example shows how overriding </a:t>
            </a:r>
            <a:r>
              <a:rPr lang="en" sz="1200">
                <a:solidFill>
                  <a:srgbClr val="188038"/>
                </a:solidFill>
                <a:latin typeface="Roboto Mono"/>
                <a:ea typeface="Roboto Mono"/>
                <a:cs typeface="Roboto Mono"/>
                <a:sym typeface="Roboto Mono"/>
              </a:rPr>
              <a:t>toString()</a:t>
            </a:r>
            <a:r>
              <a:rPr lang="en" sz="1200">
                <a:solidFill>
                  <a:schemeClr val="dk1"/>
                </a:solidFill>
              </a:rPr>
              <a:t> can create a readable, customized representation of an object.</a:t>
            </a:r>
            <a:br>
              <a:rPr lang="en" sz="1200">
                <a:solidFill>
                  <a:schemeClr val="dk1"/>
                </a:solidFill>
              </a:rPr>
            </a:br>
            <a:r>
              <a:rPr lang="en" sz="1200">
                <a:solidFill>
                  <a:schemeClr val="dk1"/>
                </a:solidFill>
              </a:rPr>
              <a:t>This code demonstrates a </a:t>
            </a:r>
            <a:r>
              <a:rPr lang="en" sz="1200">
                <a:solidFill>
                  <a:srgbClr val="188038"/>
                </a:solidFill>
                <a:latin typeface="Roboto Mono"/>
                <a:ea typeface="Roboto Mono"/>
                <a:cs typeface="Roboto Mono"/>
                <a:sym typeface="Roboto Mono"/>
              </a:rPr>
              <a:t>Person</a:t>
            </a:r>
            <a:r>
              <a:rPr lang="en" sz="1200">
                <a:solidFill>
                  <a:schemeClr val="dk1"/>
                </a:solidFill>
              </a:rPr>
              <a:t> class with a customized </a:t>
            </a:r>
            <a:r>
              <a:rPr lang="en" sz="1200">
                <a:solidFill>
                  <a:srgbClr val="188038"/>
                </a:solidFill>
                <a:latin typeface="Roboto Mono"/>
                <a:ea typeface="Roboto Mono"/>
                <a:cs typeface="Roboto Mono"/>
                <a:sym typeface="Roboto Mono"/>
              </a:rPr>
              <a:t>toString()</a:t>
            </a:r>
            <a:r>
              <a:rPr lang="en" sz="1200">
                <a:solidFill>
                  <a:schemeClr val="dk1"/>
                </a:solidFill>
              </a:rPr>
              <a:t> method to format the object’s output.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Person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Attributes</a:t>
            </a:r>
            <a:r>
              <a:rPr lang="en" sz="1200">
                <a:solidFill>
                  <a:schemeClr val="dk1"/>
                </a:solidFill>
              </a:rPr>
              <a:t>: </a:t>
            </a:r>
            <a:r>
              <a:rPr lang="en" sz="1200">
                <a:solidFill>
                  <a:srgbClr val="188038"/>
                </a:solidFill>
                <a:latin typeface="Roboto Mono"/>
                <a:ea typeface="Roboto Mono"/>
                <a:cs typeface="Roboto Mono"/>
                <a:sym typeface="Roboto Mono"/>
              </a:rPr>
              <a:t>name</a:t>
            </a:r>
            <a:r>
              <a:rPr lang="en" sz="1200">
                <a:solidFill>
                  <a:schemeClr val="dk1"/>
                </a:solidFill>
              </a:rPr>
              <a:t> (String) and </a:t>
            </a:r>
            <a:r>
              <a:rPr lang="en" sz="1200">
                <a:solidFill>
                  <a:srgbClr val="188038"/>
                </a:solidFill>
                <a:latin typeface="Roboto Mono"/>
                <a:ea typeface="Roboto Mono"/>
                <a:cs typeface="Roboto Mono"/>
                <a:sym typeface="Roboto Mono"/>
              </a:rPr>
              <a:t>age</a:t>
            </a:r>
            <a:r>
              <a:rPr lang="en" sz="1200">
                <a:solidFill>
                  <a:schemeClr val="dk1"/>
                </a:solidFill>
              </a:rPr>
              <a:t> (int) represent a person’s name and age.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Constructor</a:t>
            </a:r>
            <a:r>
              <a:rPr lang="en" sz="1200">
                <a:solidFill>
                  <a:schemeClr val="dk1"/>
                </a:solidFill>
              </a:rPr>
              <a:t>: Initializes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when a </a:t>
            </a:r>
            <a:r>
              <a:rPr lang="en" sz="1200">
                <a:solidFill>
                  <a:srgbClr val="188038"/>
                </a:solidFill>
                <a:latin typeface="Roboto Mono"/>
                <a:ea typeface="Roboto Mono"/>
                <a:cs typeface="Roboto Mono"/>
                <a:sym typeface="Roboto Mono"/>
              </a:rPr>
              <a:t>Person</a:t>
            </a:r>
            <a:r>
              <a:rPr lang="en" sz="1200">
                <a:solidFill>
                  <a:schemeClr val="dk1"/>
                </a:solidFill>
              </a:rPr>
              <a:t> object is created.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rgbClr val="188038"/>
                </a:solidFill>
                <a:latin typeface="Roboto Mono"/>
                <a:ea typeface="Roboto Mono"/>
                <a:cs typeface="Roboto Mono"/>
                <a:sym typeface="Roboto Mono"/>
              </a:rPr>
              <a:t>toString()</a:t>
            </a:r>
            <a:r>
              <a:rPr b="1" lang="en" sz="1200">
                <a:solidFill>
                  <a:schemeClr val="dk1"/>
                </a:solidFill>
              </a:rPr>
              <a:t> Method</a:t>
            </a:r>
            <a:r>
              <a:rPr lang="en" sz="1200">
                <a:solidFill>
                  <a:schemeClr val="dk1"/>
                </a:solidFill>
              </a:rPr>
              <a:t>: Overrides the default </a:t>
            </a:r>
            <a:r>
              <a:rPr lang="en" sz="1200">
                <a:solidFill>
                  <a:srgbClr val="188038"/>
                </a:solidFill>
                <a:latin typeface="Roboto Mono"/>
                <a:ea typeface="Roboto Mono"/>
                <a:cs typeface="Roboto Mono"/>
                <a:sym typeface="Roboto Mono"/>
              </a:rPr>
              <a:t>toString()</a:t>
            </a:r>
            <a:r>
              <a:rPr lang="en" sz="1200">
                <a:solidFill>
                  <a:schemeClr val="dk1"/>
                </a:solidFill>
              </a:rPr>
              <a:t> method to r</a:t>
            </a:r>
            <a:r>
              <a:rPr b="1" lang="en" sz="1200">
                <a:solidFill>
                  <a:schemeClr val="dk1"/>
                </a:solidFill>
              </a:rPr>
              <a:t>eturn a formatted string</a:t>
            </a:r>
            <a:r>
              <a:rPr lang="en" sz="1200">
                <a:solidFill>
                  <a:schemeClr val="dk1"/>
                </a:solidFill>
              </a:rPr>
              <a:t>, displaying </a:t>
            </a:r>
            <a:r>
              <a:rPr lang="en" sz="1200">
                <a:solidFill>
                  <a:srgbClr val="188038"/>
                </a:solidFill>
                <a:latin typeface="Roboto Mono"/>
                <a:ea typeface="Roboto Mono"/>
                <a:cs typeface="Roboto Mono"/>
                <a:sym typeface="Roboto Mono"/>
              </a:rPr>
              <a:t>name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in the forma…</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Main Class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Creates a </a:t>
            </a:r>
            <a:r>
              <a:rPr lang="en" sz="1200">
                <a:solidFill>
                  <a:srgbClr val="188038"/>
                </a:solidFill>
                <a:latin typeface="Roboto Mono"/>
                <a:ea typeface="Roboto Mono"/>
                <a:cs typeface="Roboto Mono"/>
                <a:sym typeface="Roboto Mono"/>
              </a:rPr>
              <a:t>Person</a:t>
            </a:r>
            <a:r>
              <a:rPr lang="en" sz="1200">
                <a:solidFill>
                  <a:schemeClr val="dk1"/>
                </a:solidFill>
              </a:rPr>
              <a:t> object named </a:t>
            </a:r>
            <a:r>
              <a:rPr lang="en" sz="1200">
                <a:solidFill>
                  <a:srgbClr val="188038"/>
                </a:solidFill>
                <a:latin typeface="Roboto Mono"/>
                <a:ea typeface="Roboto Mono"/>
                <a:cs typeface="Roboto Mono"/>
                <a:sym typeface="Roboto Mono"/>
              </a:rPr>
              <a:t>person</a:t>
            </a:r>
            <a:r>
              <a:rPr lang="en" sz="1200">
                <a:solidFill>
                  <a:schemeClr val="dk1"/>
                </a:solidFill>
              </a:rPr>
              <a:t> with </a:t>
            </a:r>
            <a:r>
              <a:rPr lang="en" sz="1200">
                <a:solidFill>
                  <a:srgbClr val="188038"/>
                </a:solidFill>
                <a:latin typeface="Roboto Mono"/>
                <a:ea typeface="Roboto Mono"/>
                <a:cs typeface="Roboto Mono"/>
                <a:sym typeface="Roboto Mono"/>
              </a:rPr>
              <a:t>name</a:t>
            </a:r>
            <a:r>
              <a:rPr lang="en" sz="1200">
                <a:solidFill>
                  <a:schemeClr val="dk1"/>
                </a:solidFill>
              </a:rPr>
              <a:t> set to </a:t>
            </a:r>
            <a:r>
              <a:rPr lang="en" sz="1200">
                <a:solidFill>
                  <a:srgbClr val="188038"/>
                </a:solidFill>
                <a:latin typeface="Roboto Mono"/>
                <a:ea typeface="Roboto Mono"/>
                <a:cs typeface="Roboto Mono"/>
                <a:sym typeface="Roboto Mono"/>
              </a:rPr>
              <a:t>"Alice"</a:t>
            </a:r>
            <a:r>
              <a:rPr lang="en" sz="1200">
                <a:solidFill>
                  <a:schemeClr val="dk1"/>
                </a:solidFill>
              </a:rPr>
              <a:t> and </a:t>
            </a:r>
            <a:r>
              <a:rPr lang="en" sz="1200">
                <a:solidFill>
                  <a:srgbClr val="188038"/>
                </a:solidFill>
                <a:latin typeface="Roboto Mono"/>
                <a:ea typeface="Roboto Mono"/>
                <a:cs typeface="Roboto Mono"/>
                <a:sym typeface="Roboto Mono"/>
              </a:rPr>
              <a:t>age</a:t>
            </a:r>
            <a:r>
              <a:rPr lang="en" sz="1200">
                <a:solidFill>
                  <a:schemeClr val="dk1"/>
                </a:solidFill>
              </a:rPr>
              <a:t> set to </a:t>
            </a:r>
            <a:r>
              <a:rPr lang="en" sz="1200">
                <a:solidFill>
                  <a:srgbClr val="188038"/>
                </a:solidFill>
                <a:latin typeface="Roboto Mono"/>
                <a:ea typeface="Roboto Mono"/>
                <a:cs typeface="Roboto Mono"/>
                <a:sym typeface="Roboto Mono"/>
              </a:rPr>
              <a:t>30</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u="sng">
                <a:solidFill>
                  <a:schemeClr val="dk1"/>
                </a:solidFill>
              </a:rPr>
              <a:t>Calls </a:t>
            </a:r>
            <a:r>
              <a:rPr lang="en" sz="1200">
                <a:solidFill>
                  <a:srgbClr val="188038"/>
                </a:solidFill>
                <a:latin typeface="Roboto Mono"/>
                <a:ea typeface="Roboto Mono"/>
                <a:cs typeface="Roboto Mono"/>
                <a:sym typeface="Roboto Mono"/>
              </a:rPr>
              <a:t>System.out.println(person);</a:t>
            </a:r>
            <a:r>
              <a:rPr lang="en" sz="1200">
                <a:solidFill>
                  <a:schemeClr val="dk1"/>
                </a:solidFill>
              </a:rPr>
              <a:t>, which automatically </a:t>
            </a:r>
            <a:r>
              <a:rPr lang="en" sz="1200" u="sng">
                <a:solidFill>
                  <a:schemeClr val="dk1"/>
                </a:solidFill>
              </a:rPr>
              <a:t>uses </a:t>
            </a:r>
            <a:r>
              <a:rPr lang="en" sz="1200">
                <a:solidFill>
                  <a:schemeClr val="dk1"/>
                </a:solidFill>
              </a:rPr>
              <a:t>the </a:t>
            </a:r>
            <a:r>
              <a:rPr lang="en" sz="1200">
                <a:solidFill>
                  <a:srgbClr val="188038"/>
                </a:solidFill>
                <a:latin typeface="Roboto Mono"/>
                <a:ea typeface="Roboto Mono"/>
                <a:cs typeface="Roboto Mono"/>
                <a:sym typeface="Roboto Mono"/>
              </a:rPr>
              <a:t>toString()</a:t>
            </a:r>
            <a:r>
              <a:rPr lang="en" sz="1200">
                <a:solidFill>
                  <a:schemeClr val="dk1"/>
                </a:solidFill>
              </a:rPr>
              <a:t> method of the </a:t>
            </a:r>
            <a:r>
              <a:rPr lang="en" sz="1200">
                <a:solidFill>
                  <a:srgbClr val="188038"/>
                </a:solidFill>
                <a:latin typeface="Roboto Mono"/>
                <a:ea typeface="Roboto Mono"/>
                <a:cs typeface="Roboto Mono"/>
                <a:sym typeface="Roboto Mono"/>
              </a:rPr>
              <a:t>Person</a:t>
            </a:r>
            <a:r>
              <a:rPr lang="en" sz="1200">
                <a:solidFill>
                  <a:schemeClr val="dk1"/>
                </a:solidFill>
              </a:rPr>
              <a:t> class to print the output: </a:t>
            </a:r>
            <a:r>
              <a:rPr lang="en" sz="1200">
                <a:solidFill>
                  <a:srgbClr val="188038"/>
                </a:solidFill>
                <a:latin typeface="Roboto Mono"/>
                <a:ea typeface="Roboto Mono"/>
                <a:cs typeface="Roboto Mono"/>
                <a:sym typeface="Roboto Mono"/>
              </a:rPr>
              <a:t>"Person {name='Alice', age=30}"</a:t>
            </a:r>
            <a:r>
              <a:rPr lang="en" sz="1200">
                <a:solidFill>
                  <a:schemeClr val="dk1"/>
                </a:solidFill>
              </a:rPr>
              <a:t>.</a:t>
            </a:r>
            <a:endParaRPr sz="1200">
              <a:solidFill>
                <a:schemeClr val="dk1"/>
              </a:solidFill>
            </a:endParaRPr>
          </a:p>
          <a:p>
            <a:pPr indent="0" lvl="0" marL="0" rtl="0" algn="l">
              <a:lnSpc>
                <a:spcPct val="115000"/>
              </a:lnSpc>
              <a:spcBef>
                <a:spcPts val="1200"/>
              </a:spcBef>
              <a:spcAft>
                <a:spcPts val="1200"/>
              </a:spcAft>
              <a:buSzPts val="1100"/>
              <a:buNone/>
            </a:pPr>
            <a:r>
              <a:t/>
            </a:r>
            <a:endParaRPr/>
          </a:p>
        </p:txBody>
      </p:sp>
      <p:sp>
        <p:nvSpPr>
          <p:cNvPr id="117" name="Google Shape;117;g3155a8c32d7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55a8c32d7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155a8c32d7_0_9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 far we know that …. And it’s time to ask the question when to use it?</a:t>
            </a:r>
            <a:endParaRPr/>
          </a:p>
          <a:p>
            <a:pPr indent="0" lvl="0" marL="0" rtl="0" algn="l">
              <a:spcBef>
                <a:spcPts val="0"/>
              </a:spcBef>
              <a:spcAft>
                <a:spcPts val="0"/>
              </a:spcAft>
              <a:buNone/>
            </a:pPr>
            <a:r>
              <a:rPr lang="en"/>
              <a:t>When we </a:t>
            </a:r>
            <a:r>
              <a:rPr lang="en"/>
              <a:t>have</a:t>
            </a:r>
            <a:r>
              <a:rPr lang="en"/>
              <a:t> a clear relationship between the base and subclass.</a:t>
            </a:r>
            <a:endParaRPr/>
          </a:p>
        </p:txBody>
      </p:sp>
      <p:sp>
        <p:nvSpPr>
          <p:cNvPr id="131" name="Google Shape;131;g3155a8c32d7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55a8c32d7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3155a8c32d7_0_11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Logically the next question is when to avoid it?</a:t>
            </a:r>
            <a:endParaRPr/>
          </a:p>
        </p:txBody>
      </p:sp>
      <p:sp>
        <p:nvSpPr>
          <p:cNvPr id="150" name="Google Shape;150;g3155a8c32d7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55a8c32d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155a8c32d7_0_91: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Good afternoon,</a:t>
            </a:r>
            <a:endParaRPr/>
          </a:p>
          <a:p>
            <a:pPr indent="0" lvl="0" marL="0" rtl="0" algn="l">
              <a:spcBef>
                <a:spcPts val="0"/>
              </a:spcBef>
              <a:spcAft>
                <a:spcPts val="0"/>
              </a:spcAft>
              <a:buNone/>
            </a:pPr>
            <a:r>
              <a:rPr lang="en" sz="1000"/>
              <a:t>Thank you for joining this meeting.</a:t>
            </a:r>
            <a:endParaRPr/>
          </a:p>
          <a:p>
            <a:pPr indent="0" lvl="0" marL="0" rtl="0" algn="l">
              <a:spcBef>
                <a:spcPts val="0"/>
              </a:spcBef>
              <a:spcAft>
                <a:spcPts val="0"/>
              </a:spcAft>
              <a:buNone/>
            </a:pPr>
            <a:r>
              <a:rPr lang="en" sz="1000"/>
              <a:t>I’m going to present my master’s thesis entitled</a:t>
            </a:r>
            <a:endParaRPr/>
          </a:p>
        </p:txBody>
      </p:sp>
      <p:sp>
        <p:nvSpPr>
          <p:cNvPr id="179" name="Google Shape;179;g3155a8c32d7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913174" y="1950310"/>
            <a:ext cx="7901700" cy="715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400">
                <a:solidFill>
                  <a:schemeClr val="dk1"/>
                </a:solidFill>
                <a:latin typeface="Calibri"/>
                <a:ea typeface="Calibri"/>
                <a:cs typeface="Calibri"/>
                <a:sym typeface="Calibri"/>
              </a:rPr>
              <a:t>Use Inheritance and Polymorphism as a Mechanism for Reusability</a:t>
            </a:r>
            <a:endParaRPr b="1" i="0" sz="3400" u="none" cap="none" strike="noStrike">
              <a:solidFill>
                <a:schemeClr val="dk1"/>
              </a:solidFill>
              <a:latin typeface="Calibri"/>
              <a:ea typeface="Calibri"/>
              <a:cs typeface="Calibri"/>
              <a:sym typeface="Calibri"/>
            </a:endParaRPr>
          </a:p>
        </p:txBody>
      </p:sp>
      <p:sp>
        <p:nvSpPr>
          <p:cNvPr id="56" name="Google Shape;56;p13"/>
          <p:cNvSpPr/>
          <p:nvPr/>
        </p:nvSpPr>
        <p:spPr>
          <a:xfrm>
            <a:off x="1827600" y="3250189"/>
            <a:ext cx="5839800" cy="7155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en" sz="2400">
                <a:latin typeface="Calibri"/>
                <a:ea typeface="Calibri"/>
                <a:cs typeface="Calibri"/>
                <a:sym typeface="Calibri"/>
              </a:rPr>
              <a:t>Course: 420-310-DW Programming III</a:t>
            </a:r>
            <a:endParaRPr sz="2400">
              <a:latin typeface="Calibri"/>
              <a:ea typeface="Calibri"/>
              <a:cs typeface="Calibri"/>
              <a:sym typeface="Calibri"/>
            </a:endParaRPr>
          </a:p>
          <a:p>
            <a:pPr indent="0" lvl="0" marL="0" rtl="0" algn="ctr">
              <a:lnSpc>
                <a:spcPct val="150000"/>
              </a:lnSpc>
              <a:spcBef>
                <a:spcPts val="0"/>
              </a:spcBef>
              <a:spcAft>
                <a:spcPts val="0"/>
              </a:spcAft>
              <a:buClr>
                <a:schemeClr val="dk1"/>
              </a:buClr>
              <a:buFont typeface="Arial"/>
              <a:buNone/>
            </a:pPr>
            <a:r>
              <a:rPr lang="en" sz="2400">
                <a:solidFill>
                  <a:schemeClr val="dk1"/>
                </a:solidFill>
                <a:latin typeface="Calibri"/>
                <a:ea typeface="Calibri"/>
                <a:cs typeface="Calibri"/>
                <a:sym typeface="Calibri"/>
              </a:rPr>
              <a:t>Instructor: Zahra Habibi</a:t>
            </a:r>
            <a:endParaRPr sz="24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t/>
            </a:r>
            <a:endParaRPr sz="2400"/>
          </a:p>
          <a:p>
            <a:pPr indent="0" lvl="0" marL="0" marR="0" rtl="0" algn="ctr">
              <a:lnSpc>
                <a:spcPct val="150000"/>
              </a:lnSpc>
              <a:spcBef>
                <a:spcPts val="0"/>
              </a:spcBef>
              <a:spcAft>
                <a:spcPts val="0"/>
              </a:spcAft>
              <a:buNone/>
            </a:pPr>
            <a:r>
              <a:t/>
            </a:r>
            <a:endParaRPr sz="2400"/>
          </a:p>
          <a:p>
            <a:pPr indent="0" lvl="0" marL="0" marR="0" rtl="0" algn="ctr">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7" name="Google Shape;57;p13"/>
          <p:cNvSpPr/>
          <p:nvPr/>
        </p:nvSpPr>
        <p:spPr>
          <a:xfrm>
            <a:off x="3977870" y="4465138"/>
            <a:ext cx="118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2024-11-11</a:t>
            </a:r>
            <a:endParaRPr sz="1100">
              <a:latin typeface="Calibri"/>
              <a:ea typeface="Calibri"/>
              <a:cs typeface="Calibri"/>
              <a:sym typeface="Calibri"/>
            </a:endParaRPr>
          </a:p>
        </p:txBody>
      </p:sp>
      <p:sp>
        <p:nvSpPr>
          <p:cNvPr id="58" name="Google Shape;58;p13"/>
          <p:cNvSpPr txBox="1"/>
          <p:nvPr>
            <p:ph idx="12" type="sldNum"/>
          </p:nvPr>
        </p:nvSpPr>
        <p:spPr>
          <a:xfrm>
            <a:off x="8562743" y="49181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59" name="Google Shape;59;p13"/>
          <p:cNvPicPr preferRelativeResize="0"/>
          <p:nvPr/>
        </p:nvPicPr>
        <p:blipFill>
          <a:blip r:embed="rId3">
            <a:alphaModFix/>
          </a:blip>
          <a:stretch>
            <a:fillRect/>
          </a:stretch>
        </p:blipFill>
        <p:spPr>
          <a:xfrm>
            <a:off x="-725" y="-4"/>
            <a:ext cx="9144000" cy="531459"/>
          </a:xfrm>
          <a:prstGeom prst="rect">
            <a:avLst/>
          </a:prstGeom>
          <a:noFill/>
          <a:ln>
            <a:noFill/>
          </a:ln>
        </p:spPr>
      </p:pic>
      <p:pic>
        <p:nvPicPr>
          <p:cNvPr id="60" name="Google Shape;60;p13"/>
          <p:cNvPicPr preferRelativeResize="0"/>
          <p:nvPr/>
        </p:nvPicPr>
        <p:blipFill>
          <a:blip r:embed="rId4">
            <a:alphaModFix/>
          </a:blip>
          <a:stretch>
            <a:fillRect/>
          </a:stretch>
        </p:blipFill>
        <p:spPr>
          <a:xfrm>
            <a:off x="-725" y="4963075"/>
            <a:ext cx="9143999" cy="126750"/>
          </a:xfrm>
          <a:prstGeom prst="rect">
            <a:avLst/>
          </a:prstGeom>
          <a:noFill/>
          <a:ln>
            <a:noFill/>
          </a:ln>
        </p:spPr>
      </p:pic>
      <p:pic>
        <p:nvPicPr>
          <p:cNvPr id="61" name="Google Shape;61;p13"/>
          <p:cNvPicPr preferRelativeResize="0"/>
          <p:nvPr/>
        </p:nvPicPr>
        <p:blipFill>
          <a:blip r:embed="rId4">
            <a:alphaModFix/>
          </a:blip>
          <a:stretch>
            <a:fillRect/>
          </a:stretch>
        </p:blipFill>
        <p:spPr>
          <a:xfrm>
            <a:off x="-725" y="-25"/>
            <a:ext cx="9143999" cy="531450"/>
          </a:xfrm>
          <a:prstGeom prst="rect">
            <a:avLst/>
          </a:prstGeom>
          <a:noFill/>
          <a:ln>
            <a:noFill/>
          </a:ln>
        </p:spPr>
      </p:pic>
      <p:pic>
        <p:nvPicPr>
          <p:cNvPr id="62" name="Google Shape;62;p13"/>
          <p:cNvPicPr preferRelativeResize="0"/>
          <p:nvPr/>
        </p:nvPicPr>
        <p:blipFill>
          <a:blip r:embed="rId5">
            <a:alphaModFix/>
          </a:blip>
          <a:stretch>
            <a:fillRect/>
          </a:stretch>
        </p:blipFill>
        <p:spPr>
          <a:xfrm>
            <a:off x="0" y="531451"/>
            <a:ext cx="3729479" cy="12940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725" y="5039275"/>
            <a:ext cx="9143999" cy="126750"/>
          </a:xfrm>
          <a:prstGeom prst="rect">
            <a:avLst/>
          </a:prstGeom>
          <a:noFill/>
          <a:ln>
            <a:noFill/>
          </a:ln>
        </p:spPr>
      </p:pic>
      <p:pic>
        <p:nvPicPr>
          <p:cNvPr id="191" name="Google Shape;191;p22"/>
          <p:cNvPicPr preferRelativeResize="0"/>
          <p:nvPr/>
        </p:nvPicPr>
        <p:blipFill>
          <a:blip r:embed="rId4">
            <a:alphaModFix/>
          </a:blip>
          <a:stretch>
            <a:fillRect/>
          </a:stretch>
        </p:blipFill>
        <p:spPr>
          <a:xfrm>
            <a:off x="0" y="0"/>
            <a:ext cx="9144000" cy="513750"/>
          </a:xfrm>
          <a:prstGeom prst="rect">
            <a:avLst/>
          </a:prstGeom>
          <a:noFill/>
          <a:ln>
            <a:noFill/>
          </a:ln>
        </p:spPr>
      </p:pic>
      <p:sp>
        <p:nvSpPr>
          <p:cNvPr id="192" name="Google Shape;192;p22"/>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Polymorphism</a:t>
            </a:r>
            <a:r>
              <a:rPr b="1" lang="en" sz="2400">
                <a:solidFill>
                  <a:srgbClr val="EFEFEF"/>
                </a:solidFill>
              </a:rPr>
              <a:t>: </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193" name="Google Shape;193;p22"/>
          <p:cNvSpPr txBox="1"/>
          <p:nvPr/>
        </p:nvSpPr>
        <p:spPr>
          <a:xfrm>
            <a:off x="0" y="6101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Polymorphism means “many forms”.</a:t>
            </a:r>
            <a:endParaRPr sz="1800">
              <a:latin typeface="Calibri"/>
              <a:ea typeface="Calibri"/>
              <a:cs typeface="Calibri"/>
              <a:sym typeface="Calibri"/>
            </a:endParaRPr>
          </a:p>
        </p:txBody>
      </p:sp>
      <p:sp>
        <p:nvSpPr>
          <p:cNvPr id="194" name="Google Shape;194;p22"/>
          <p:cNvSpPr/>
          <p:nvPr/>
        </p:nvSpPr>
        <p:spPr>
          <a:xfrm>
            <a:off x="6376825" y="1647650"/>
            <a:ext cx="1491300" cy="7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Polymorphism</a:t>
            </a:r>
            <a:endParaRPr/>
          </a:p>
        </p:txBody>
      </p:sp>
      <p:sp>
        <p:nvSpPr>
          <p:cNvPr id="195" name="Google Shape;195;p22"/>
          <p:cNvSpPr/>
          <p:nvPr/>
        </p:nvSpPr>
        <p:spPr>
          <a:xfrm>
            <a:off x="5551050" y="3007125"/>
            <a:ext cx="1076100" cy="6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Compile Time</a:t>
            </a:r>
            <a:endParaRPr/>
          </a:p>
        </p:txBody>
      </p:sp>
      <p:cxnSp>
        <p:nvCxnSpPr>
          <p:cNvPr id="196" name="Google Shape;196;p22"/>
          <p:cNvCxnSpPr>
            <a:stCxn id="194" idx="2"/>
            <a:endCxn id="195" idx="0"/>
          </p:cNvCxnSpPr>
          <p:nvPr/>
        </p:nvCxnSpPr>
        <p:spPr>
          <a:xfrm flipH="1">
            <a:off x="6088975" y="2386550"/>
            <a:ext cx="1033500" cy="6207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2"/>
          <p:cNvCxnSpPr>
            <a:stCxn id="194" idx="2"/>
            <a:endCxn id="198" idx="0"/>
          </p:cNvCxnSpPr>
          <p:nvPr/>
        </p:nvCxnSpPr>
        <p:spPr>
          <a:xfrm>
            <a:off x="7122475" y="2386550"/>
            <a:ext cx="1051200" cy="6351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2"/>
          <p:cNvSpPr/>
          <p:nvPr/>
        </p:nvSpPr>
        <p:spPr>
          <a:xfrm>
            <a:off x="4360350" y="4377600"/>
            <a:ext cx="1245600" cy="6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Method Overloading</a:t>
            </a:r>
            <a:endParaRPr/>
          </a:p>
        </p:txBody>
      </p:sp>
      <p:sp>
        <p:nvSpPr>
          <p:cNvPr id="198" name="Google Shape;198;p22"/>
          <p:cNvSpPr/>
          <p:nvPr/>
        </p:nvSpPr>
        <p:spPr>
          <a:xfrm>
            <a:off x="7635725" y="3021700"/>
            <a:ext cx="1076100" cy="6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Run Time</a:t>
            </a:r>
            <a:endParaRPr/>
          </a:p>
        </p:txBody>
      </p:sp>
      <p:sp>
        <p:nvSpPr>
          <p:cNvPr id="200" name="Google Shape;200;p22"/>
          <p:cNvSpPr/>
          <p:nvPr/>
        </p:nvSpPr>
        <p:spPr>
          <a:xfrm>
            <a:off x="5736149" y="4377588"/>
            <a:ext cx="1175100" cy="6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Method Overriding</a:t>
            </a:r>
            <a:endParaRPr/>
          </a:p>
        </p:txBody>
      </p:sp>
      <p:cxnSp>
        <p:nvCxnSpPr>
          <p:cNvPr id="201" name="Google Shape;201;p22"/>
          <p:cNvCxnSpPr>
            <a:stCxn id="195" idx="2"/>
            <a:endCxn id="199" idx="0"/>
          </p:cNvCxnSpPr>
          <p:nvPr/>
        </p:nvCxnSpPr>
        <p:spPr>
          <a:xfrm flipH="1">
            <a:off x="4983000" y="3693825"/>
            <a:ext cx="1106100" cy="6837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2"/>
          <p:cNvCxnSpPr>
            <a:stCxn id="198" idx="2"/>
            <a:endCxn id="200" idx="0"/>
          </p:cNvCxnSpPr>
          <p:nvPr/>
        </p:nvCxnSpPr>
        <p:spPr>
          <a:xfrm flipH="1">
            <a:off x="6323675" y="3708400"/>
            <a:ext cx="1850100" cy="6693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2"/>
          <p:cNvSpPr/>
          <p:nvPr/>
        </p:nvSpPr>
        <p:spPr>
          <a:xfrm>
            <a:off x="7968175" y="4377600"/>
            <a:ext cx="935400" cy="6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cxnSp>
        <p:nvCxnSpPr>
          <p:cNvPr id="204" name="Google Shape;204;p22"/>
          <p:cNvCxnSpPr>
            <a:stCxn id="198" idx="2"/>
            <a:endCxn id="203" idx="0"/>
          </p:cNvCxnSpPr>
          <p:nvPr/>
        </p:nvCxnSpPr>
        <p:spPr>
          <a:xfrm>
            <a:off x="8173775" y="3708400"/>
            <a:ext cx="262200" cy="6693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2"/>
          <p:cNvSpPr txBox="1"/>
          <p:nvPr>
            <p:ph idx="12" type="sldNum"/>
          </p:nvPr>
        </p:nvSpPr>
        <p:spPr>
          <a:xfrm>
            <a:off x="87144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2"/>
          <p:cNvSpPr txBox="1"/>
          <p:nvPr/>
        </p:nvSpPr>
        <p:spPr>
          <a:xfrm>
            <a:off x="-725" y="1068950"/>
            <a:ext cx="89043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It allows methods or objects to behave in multiple ways by </a:t>
            </a:r>
            <a:r>
              <a:rPr lang="en" sz="1800">
                <a:solidFill>
                  <a:schemeClr val="dk1"/>
                </a:solidFill>
                <a:latin typeface="Calibri"/>
                <a:ea typeface="Calibri"/>
                <a:cs typeface="Calibri"/>
                <a:sym typeface="Calibri"/>
              </a:rPr>
              <a:t>enabling</a:t>
            </a:r>
            <a:r>
              <a:rPr lang="en" sz="1800">
                <a:solidFill>
                  <a:schemeClr val="dk1"/>
                </a:solidFill>
                <a:latin typeface="Calibri"/>
                <a:ea typeface="Calibri"/>
                <a:cs typeface="Calibri"/>
                <a:sym typeface="Calibri"/>
              </a:rPr>
              <a:t> a </a:t>
            </a:r>
            <a:r>
              <a:rPr lang="en" sz="1800" u="sng">
                <a:solidFill>
                  <a:schemeClr val="dk1"/>
                </a:solidFill>
                <a:latin typeface="Calibri"/>
                <a:ea typeface="Calibri"/>
                <a:cs typeface="Calibri"/>
                <a:sym typeface="Calibri"/>
              </a:rPr>
              <a:t>single </a:t>
            </a:r>
            <a:r>
              <a:rPr lang="en" sz="1800">
                <a:solidFill>
                  <a:schemeClr val="dk1"/>
                </a:solidFill>
                <a:latin typeface="Calibri"/>
                <a:ea typeface="Calibri"/>
                <a:cs typeface="Calibri"/>
                <a:sym typeface="Calibri"/>
              </a:rPr>
              <a:t>action to operate </a:t>
            </a:r>
            <a:r>
              <a:rPr lang="en" sz="1800" u="sng">
                <a:solidFill>
                  <a:schemeClr val="dk1"/>
                </a:solidFill>
                <a:latin typeface="Calibri"/>
                <a:ea typeface="Calibri"/>
                <a:cs typeface="Calibri"/>
                <a:sym typeface="Calibri"/>
              </a:rPr>
              <a:t>differently</a:t>
            </a:r>
            <a:r>
              <a:rPr lang="en" sz="1800">
                <a:solidFill>
                  <a:schemeClr val="dk1"/>
                </a:solidFill>
                <a:latin typeface="Calibri"/>
                <a:ea typeface="Calibri"/>
                <a:cs typeface="Calibri"/>
                <a:sym typeface="Calibri"/>
              </a:rPr>
              <a:t>.</a:t>
            </a:r>
            <a:endParaRPr/>
          </a:p>
        </p:txBody>
      </p:sp>
      <p:sp>
        <p:nvSpPr>
          <p:cNvPr id="207" name="Google Shape;207;p22"/>
          <p:cNvSpPr txBox="1"/>
          <p:nvPr/>
        </p:nvSpPr>
        <p:spPr>
          <a:xfrm>
            <a:off x="-725" y="1910725"/>
            <a:ext cx="6483900" cy="1293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Compile-time</a:t>
            </a: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early binding</a:t>
            </a:r>
            <a:r>
              <a:rPr lang="en" sz="1800">
                <a:solidFill>
                  <a:schemeClr val="dk1"/>
                </a:solidFill>
                <a:latin typeface="Calibri"/>
                <a:ea typeface="Calibri"/>
                <a:cs typeface="Calibri"/>
                <a:sym typeface="Calibri"/>
              </a:rPr>
              <a:t> or </a:t>
            </a:r>
            <a:r>
              <a:rPr b="1" lang="en" sz="1800">
                <a:solidFill>
                  <a:schemeClr val="dk1"/>
                </a:solidFill>
                <a:latin typeface="Calibri"/>
                <a:ea typeface="Calibri"/>
                <a:cs typeface="Calibri"/>
                <a:sym typeface="Calibri"/>
              </a:rPr>
              <a:t>static</a:t>
            </a:r>
            <a:r>
              <a:rPr lang="en" sz="1800">
                <a:solidFill>
                  <a:schemeClr val="dk1"/>
                </a:solidFill>
                <a:latin typeface="Calibri"/>
                <a:ea typeface="Calibri"/>
                <a:cs typeface="Calibri"/>
                <a:sym typeface="Calibri"/>
              </a:rPr>
              <a:t>) polymorphism </a:t>
            </a:r>
            <a:endParaRPr sz="1800">
              <a:solidFill>
                <a:schemeClr val="dk1"/>
              </a:solidFill>
              <a:latin typeface="Calibri"/>
              <a:ea typeface="Calibri"/>
              <a:cs typeface="Calibri"/>
              <a:sym typeface="Calibri"/>
            </a:endParaRPr>
          </a:p>
          <a:p>
            <a:pPr indent="0" lvl="0" marL="457200" rtl="0" algn="just">
              <a:spcBef>
                <a:spcPts val="0"/>
              </a:spcBef>
              <a:spcAft>
                <a:spcPts val="0"/>
              </a:spcAft>
              <a:buNone/>
            </a:pPr>
            <a:r>
              <a:rPr lang="en" sz="1800">
                <a:solidFill>
                  <a:schemeClr val="dk1"/>
                </a:solidFill>
                <a:latin typeface="Calibri"/>
                <a:ea typeface="Calibri"/>
                <a:cs typeface="Calibri"/>
                <a:sym typeface="Calibri"/>
              </a:rPr>
              <a:t>occurs when multiple methods in the same class have </a:t>
            </a:r>
            <a:endParaRPr sz="1800">
              <a:solidFill>
                <a:schemeClr val="dk1"/>
              </a:solidFill>
              <a:latin typeface="Calibri"/>
              <a:ea typeface="Calibri"/>
              <a:cs typeface="Calibri"/>
              <a:sym typeface="Calibri"/>
            </a:endParaRPr>
          </a:p>
          <a:p>
            <a:pPr indent="0" lvl="0" marL="457200" rtl="0" algn="just">
              <a:spcBef>
                <a:spcPts val="0"/>
              </a:spcBef>
              <a:spcAft>
                <a:spcPts val="0"/>
              </a:spcAft>
              <a:buNone/>
            </a:pPr>
            <a:r>
              <a:rPr lang="en" sz="1800">
                <a:solidFill>
                  <a:schemeClr val="dk1"/>
                </a:solidFill>
                <a:latin typeface="Calibri"/>
                <a:ea typeface="Calibri"/>
                <a:cs typeface="Calibri"/>
                <a:sym typeface="Calibri"/>
              </a:rPr>
              <a:t>the same name but differ in their parameter types or </a:t>
            </a:r>
            <a:endParaRPr sz="1800">
              <a:solidFill>
                <a:schemeClr val="dk1"/>
              </a:solidFill>
              <a:latin typeface="Calibri"/>
              <a:ea typeface="Calibri"/>
              <a:cs typeface="Calibri"/>
              <a:sym typeface="Calibri"/>
            </a:endParaRPr>
          </a:p>
          <a:p>
            <a:pPr indent="0" lvl="0" marL="457200" rtl="0" algn="just">
              <a:spcBef>
                <a:spcPts val="0"/>
              </a:spcBef>
              <a:spcAft>
                <a:spcPts val="0"/>
              </a:spcAft>
              <a:buNone/>
            </a:pPr>
            <a:r>
              <a:rPr lang="en" sz="1800">
                <a:solidFill>
                  <a:schemeClr val="dk1"/>
                </a:solidFill>
                <a:latin typeface="Calibri"/>
                <a:ea typeface="Calibri"/>
                <a:cs typeface="Calibri"/>
                <a:sym typeface="Calibri"/>
              </a:rPr>
              <a:t>numbers. </a:t>
            </a:r>
            <a:endParaRPr/>
          </a:p>
        </p:txBody>
      </p:sp>
      <p:sp>
        <p:nvSpPr>
          <p:cNvPr id="208" name="Google Shape;208;p22"/>
          <p:cNvSpPr txBox="1"/>
          <p:nvPr/>
        </p:nvSpPr>
        <p:spPr>
          <a:xfrm>
            <a:off x="-725" y="3306600"/>
            <a:ext cx="5516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Run-time</a:t>
            </a: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late binding</a:t>
            </a:r>
            <a:r>
              <a:rPr lang="en" sz="1800">
                <a:solidFill>
                  <a:schemeClr val="dk1"/>
                </a:solidFill>
                <a:latin typeface="Calibri"/>
                <a:ea typeface="Calibri"/>
                <a:cs typeface="Calibri"/>
                <a:sym typeface="Calibri"/>
              </a:rPr>
              <a:t> or </a:t>
            </a:r>
            <a:r>
              <a:rPr b="1" lang="en" sz="1800">
                <a:solidFill>
                  <a:schemeClr val="dk1"/>
                </a:solidFill>
                <a:latin typeface="Calibri"/>
                <a:ea typeface="Calibri"/>
                <a:cs typeface="Calibri"/>
                <a:sym typeface="Calibri"/>
              </a:rPr>
              <a:t>dynamic</a:t>
            </a:r>
            <a:r>
              <a:rPr lang="en" sz="1800">
                <a:solidFill>
                  <a:schemeClr val="dk1"/>
                </a:solidFill>
                <a:latin typeface="Calibri"/>
                <a:ea typeface="Calibri"/>
                <a:cs typeface="Calibri"/>
                <a:sym typeface="Calibri"/>
              </a:rPr>
              <a:t>) polymorphism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occurs when a subclass provides a specific implementation of a method that is already defined </a:t>
            </a:r>
            <a:endParaRPr sz="1800">
              <a:solidFill>
                <a:schemeClr val="dk1"/>
              </a:solidFill>
              <a:latin typeface="Calibri"/>
              <a:ea typeface="Calibri"/>
              <a:cs typeface="Calibri"/>
              <a:sym typeface="Calibri"/>
            </a:endParaRPr>
          </a:p>
          <a:p>
            <a:pPr indent="0" lvl="0" marL="457200" rtl="0" algn="just">
              <a:spcBef>
                <a:spcPts val="0"/>
              </a:spcBef>
              <a:spcAft>
                <a:spcPts val="0"/>
              </a:spcAft>
              <a:buNone/>
            </a:pPr>
            <a:r>
              <a:rPr lang="en" sz="1800">
                <a:solidFill>
                  <a:schemeClr val="dk1"/>
                </a:solidFill>
                <a:latin typeface="Calibri"/>
                <a:ea typeface="Calibri"/>
                <a:cs typeface="Calibri"/>
                <a:sym typeface="Calibri"/>
              </a:rPr>
              <a:t>in its superclass. </a:t>
            </a:r>
            <a:endParaRPr/>
          </a:p>
        </p:txBody>
      </p:sp>
      <p:sp>
        <p:nvSpPr>
          <p:cNvPr id="209" name="Google Shape;209;p22"/>
          <p:cNvSpPr/>
          <p:nvPr/>
        </p:nvSpPr>
        <p:spPr>
          <a:xfrm>
            <a:off x="6945150" y="4377600"/>
            <a:ext cx="989100" cy="6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Interface</a:t>
            </a:r>
            <a:endParaRPr/>
          </a:p>
        </p:txBody>
      </p:sp>
      <p:cxnSp>
        <p:nvCxnSpPr>
          <p:cNvPr id="210" name="Google Shape;210;p22"/>
          <p:cNvCxnSpPr>
            <a:stCxn id="198" idx="2"/>
            <a:endCxn id="209" idx="0"/>
          </p:cNvCxnSpPr>
          <p:nvPr/>
        </p:nvCxnSpPr>
        <p:spPr>
          <a:xfrm flipH="1">
            <a:off x="7439675" y="3708400"/>
            <a:ext cx="734100" cy="66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3"/>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18" name="Google Shape;218;p23"/>
          <p:cNvPicPr preferRelativeResize="0"/>
          <p:nvPr/>
        </p:nvPicPr>
        <p:blipFill>
          <a:blip r:embed="rId4">
            <a:alphaModFix/>
          </a:blip>
          <a:stretch>
            <a:fillRect/>
          </a:stretch>
        </p:blipFill>
        <p:spPr>
          <a:xfrm>
            <a:off x="0" y="0"/>
            <a:ext cx="9144000" cy="513750"/>
          </a:xfrm>
          <a:prstGeom prst="rect">
            <a:avLst/>
          </a:prstGeom>
          <a:noFill/>
          <a:ln>
            <a:noFill/>
          </a:ln>
        </p:spPr>
      </p:pic>
      <p:sp>
        <p:nvSpPr>
          <p:cNvPr id="219" name="Google Shape;219;p23"/>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Polymorphism: Example 1 - Overloading </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220" name="Google Shape;220;p23"/>
          <p:cNvSpPr txBox="1"/>
          <p:nvPr/>
        </p:nvSpPr>
        <p:spPr>
          <a:xfrm>
            <a:off x="0" y="533925"/>
            <a:ext cx="9144000" cy="6234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a:t>
            </a:r>
            <a:r>
              <a:rPr b="1" i="1" lang="en" sz="1800">
                <a:solidFill>
                  <a:srgbClr val="002060"/>
                </a:solidFill>
                <a:latin typeface="Calibri"/>
                <a:ea typeface="Calibri"/>
                <a:cs typeface="Calibri"/>
                <a:sym typeface="Calibri"/>
              </a:rPr>
              <a:t>add()</a:t>
            </a:r>
            <a:r>
              <a:rPr lang="en" sz="1800">
                <a:solidFill>
                  <a:schemeClr val="dk1"/>
                </a:solidFill>
                <a:latin typeface="Calibri"/>
                <a:ea typeface="Calibri"/>
                <a:cs typeface="Calibri"/>
                <a:sym typeface="Calibri"/>
              </a:rPr>
              <a:t> method </a:t>
            </a:r>
            <a:r>
              <a:rPr lang="en" sz="1800" u="sng">
                <a:solidFill>
                  <a:schemeClr val="dk1"/>
                </a:solidFill>
                <a:latin typeface="Calibri"/>
                <a:ea typeface="Calibri"/>
                <a:cs typeface="Calibri"/>
                <a:sym typeface="Calibri"/>
              </a:rPr>
              <a:t>in the same class</a:t>
            </a:r>
            <a:r>
              <a:rPr lang="en" sz="1800">
                <a:solidFill>
                  <a:schemeClr val="dk1"/>
                </a:solidFill>
                <a:latin typeface="Calibri"/>
                <a:ea typeface="Calibri"/>
                <a:cs typeface="Calibri"/>
                <a:sym typeface="Calibri"/>
              </a:rPr>
              <a:t> is overloaded with different parameter lists, allowing the same method name to be used for different actions.</a:t>
            </a:r>
            <a:endParaRPr sz="1800">
              <a:solidFill>
                <a:schemeClr val="dk1"/>
              </a:solidFill>
              <a:latin typeface="Calibri"/>
              <a:ea typeface="Calibri"/>
              <a:cs typeface="Calibri"/>
              <a:sym typeface="Calibri"/>
            </a:endParaRPr>
          </a:p>
        </p:txBody>
      </p:sp>
      <p:sp>
        <p:nvSpPr>
          <p:cNvPr id="221" name="Google Shape;221;p23"/>
          <p:cNvSpPr/>
          <p:nvPr/>
        </p:nvSpPr>
        <p:spPr>
          <a:xfrm>
            <a:off x="5286250" y="1659075"/>
            <a:ext cx="3501600" cy="324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 Calculator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r>
              <a:rPr lang="en">
                <a:solidFill>
                  <a:srgbClr val="38761D"/>
                </a:solidFill>
              </a:rPr>
              <a:t>// Method to add two integers</a:t>
            </a:r>
            <a:endParaRPr>
              <a:solidFill>
                <a:srgbClr val="38761D"/>
              </a:solidFill>
            </a:endParaRPr>
          </a:p>
          <a:p>
            <a:pPr indent="0" lvl="0" marL="0" rtl="0" algn="l">
              <a:spcBef>
                <a:spcPts val="0"/>
              </a:spcBef>
              <a:spcAft>
                <a:spcPts val="0"/>
              </a:spcAft>
              <a:buClr>
                <a:schemeClr val="dk1"/>
              </a:buClr>
              <a:buSzPts val="1100"/>
              <a:buFont typeface="Arial"/>
              <a:buNone/>
            </a:pPr>
            <a:r>
              <a:rPr lang="en"/>
              <a:t>   </a:t>
            </a:r>
            <a:r>
              <a:rPr lang="en">
                <a:highlight>
                  <a:schemeClr val="accent6"/>
                </a:highlight>
              </a:rPr>
              <a:t> int add (int a, int b)</a:t>
            </a:r>
            <a:r>
              <a:rPr lang="en"/>
              <a:t> {</a:t>
            </a:r>
            <a:endParaRPr/>
          </a:p>
          <a:p>
            <a:pPr indent="0" lvl="0" marL="0" rtl="0" algn="l">
              <a:spcBef>
                <a:spcPts val="0"/>
              </a:spcBef>
              <a:spcAft>
                <a:spcPts val="0"/>
              </a:spcAft>
              <a:buClr>
                <a:schemeClr val="dk1"/>
              </a:buClr>
              <a:buSzPts val="1100"/>
              <a:buFont typeface="Arial"/>
              <a:buNone/>
            </a:pPr>
            <a:r>
              <a:rPr lang="en"/>
              <a:t>        return a + b;</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r>
              <a:rPr lang="en">
                <a:solidFill>
                  <a:srgbClr val="38761D"/>
                </a:solidFill>
              </a:rPr>
              <a:t>// Method to add three integers</a:t>
            </a:r>
            <a:endParaRPr>
              <a:solidFill>
                <a:srgbClr val="38761D"/>
              </a:solidFill>
            </a:endParaRPr>
          </a:p>
          <a:p>
            <a:pPr indent="0" lvl="0" marL="0" rtl="0" algn="l">
              <a:spcBef>
                <a:spcPts val="0"/>
              </a:spcBef>
              <a:spcAft>
                <a:spcPts val="0"/>
              </a:spcAft>
              <a:buClr>
                <a:schemeClr val="dk1"/>
              </a:buClr>
              <a:buSzPts val="1100"/>
              <a:buFont typeface="Arial"/>
              <a:buNone/>
            </a:pPr>
            <a:r>
              <a:rPr lang="en"/>
              <a:t>    </a:t>
            </a:r>
            <a:r>
              <a:rPr lang="en">
                <a:highlight>
                  <a:schemeClr val="accent6"/>
                </a:highlight>
              </a:rPr>
              <a:t>int add (int a, int b, int c)</a:t>
            </a:r>
            <a:r>
              <a:rPr lang="en"/>
              <a:t> {</a:t>
            </a:r>
            <a:endParaRPr/>
          </a:p>
          <a:p>
            <a:pPr indent="0" lvl="0" marL="0" rtl="0" algn="l">
              <a:spcBef>
                <a:spcPts val="0"/>
              </a:spcBef>
              <a:spcAft>
                <a:spcPts val="0"/>
              </a:spcAft>
              <a:buClr>
                <a:schemeClr val="dk1"/>
              </a:buClr>
              <a:buSzPts val="1100"/>
              <a:buFont typeface="Arial"/>
              <a:buNone/>
            </a:pPr>
            <a:r>
              <a:rPr lang="en"/>
              <a:t>        return a + b + c;</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p:txBody>
      </p:sp>
      <p:sp>
        <p:nvSpPr>
          <p:cNvPr id="222" name="Google Shape;222;p23"/>
          <p:cNvSpPr/>
          <p:nvPr/>
        </p:nvSpPr>
        <p:spPr>
          <a:xfrm>
            <a:off x="227875" y="1711425"/>
            <a:ext cx="4305600" cy="31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public class Main {</a:t>
            </a:r>
            <a:endParaRPr/>
          </a:p>
          <a:p>
            <a:pPr indent="0" lvl="0" marL="0" rtl="0" algn="l">
              <a:spcBef>
                <a:spcPts val="0"/>
              </a:spcBef>
              <a:spcAft>
                <a:spcPts val="0"/>
              </a:spcAft>
              <a:buNone/>
            </a:pPr>
            <a:r>
              <a:rPr lang="en"/>
              <a:t>    public static void main(String[] args)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Calculator calc = new Calculator();</a:t>
            </a:r>
            <a:endParaRPr/>
          </a:p>
          <a:p>
            <a:pPr indent="0" lvl="0" marL="0" rtl="0" algn="l">
              <a:spcBef>
                <a:spcPts val="0"/>
              </a:spcBef>
              <a:spcAft>
                <a:spcPts val="0"/>
              </a:spcAft>
              <a:buNone/>
            </a:pPr>
            <a:r>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rgbClr val="38761D"/>
                </a:solidFill>
              </a:rPr>
              <a:t>// Calls add(int, int)</a:t>
            </a:r>
            <a:endParaRPr>
              <a:solidFill>
                <a:srgbClr val="38761D"/>
              </a:solidFill>
            </a:endParaRPr>
          </a:p>
          <a:p>
            <a:pPr indent="0" lvl="0" marL="0" rtl="0" algn="l">
              <a:spcBef>
                <a:spcPts val="0"/>
              </a:spcBef>
              <a:spcAft>
                <a:spcPts val="0"/>
              </a:spcAft>
              <a:buNone/>
            </a:pPr>
            <a:r>
              <a:rPr lang="en"/>
              <a:t>        System.out.println (calc.add(5, 10));</a:t>
            </a:r>
            <a:endParaRPr/>
          </a:p>
          <a:p>
            <a:pPr indent="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n">
                <a:solidFill>
                  <a:srgbClr val="38761D"/>
                </a:solidFill>
              </a:rPr>
              <a:t>//</a:t>
            </a:r>
            <a:r>
              <a:rPr lang="en">
                <a:solidFill>
                  <a:srgbClr val="38761D"/>
                </a:solidFill>
              </a:rPr>
              <a:t> Calls add(int, int, int)</a:t>
            </a:r>
            <a:r>
              <a:rPr lang="en"/>
              <a:t>      </a:t>
            </a:r>
            <a:endParaRPr/>
          </a:p>
          <a:p>
            <a:pPr indent="0" lvl="0" marL="0" rtl="0" algn="l">
              <a:spcBef>
                <a:spcPts val="0"/>
              </a:spcBef>
              <a:spcAft>
                <a:spcPts val="0"/>
              </a:spcAft>
              <a:buClr>
                <a:schemeClr val="dk1"/>
              </a:buClr>
              <a:buSzPts val="1100"/>
              <a:buFont typeface="Arial"/>
              <a:buNone/>
            </a:pPr>
            <a:r>
              <a:rPr lang="en"/>
              <a:t>        System.out.println (calc.add(5, 10, 15));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p:txBody>
      </p:sp>
      <p:sp>
        <p:nvSpPr>
          <p:cNvPr id="223" name="Google Shape;223;p23"/>
          <p:cNvSpPr txBox="1"/>
          <p:nvPr/>
        </p:nvSpPr>
        <p:spPr>
          <a:xfrm>
            <a:off x="-725" y="1067400"/>
            <a:ext cx="91440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Calibri"/>
              <a:buChar char="●"/>
            </a:pPr>
            <a:r>
              <a:rPr lang="en" sz="1800">
                <a:solidFill>
                  <a:schemeClr val="dk1"/>
                </a:solidFill>
                <a:highlight>
                  <a:schemeClr val="lt1"/>
                </a:highlight>
                <a:latin typeface="Calibri"/>
                <a:ea typeface="Calibri"/>
                <a:cs typeface="Calibri"/>
                <a:sym typeface="Calibri"/>
              </a:rPr>
              <a:t>The return type of a function has no effect on function overloading.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24"/>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31" name="Google Shape;231;p24"/>
          <p:cNvPicPr preferRelativeResize="0"/>
          <p:nvPr/>
        </p:nvPicPr>
        <p:blipFill>
          <a:blip r:embed="rId4">
            <a:alphaModFix/>
          </a:blip>
          <a:stretch>
            <a:fillRect/>
          </a:stretch>
        </p:blipFill>
        <p:spPr>
          <a:xfrm>
            <a:off x="0" y="0"/>
            <a:ext cx="9144000" cy="513750"/>
          </a:xfrm>
          <a:prstGeom prst="rect">
            <a:avLst/>
          </a:prstGeom>
          <a:noFill/>
          <a:ln>
            <a:noFill/>
          </a:ln>
        </p:spPr>
      </p:pic>
      <p:sp>
        <p:nvSpPr>
          <p:cNvPr id="232" name="Google Shape;232;p24"/>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Polymorphism: Example 2 - Overriding </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233" name="Google Shape;233;p24"/>
          <p:cNvSpPr txBox="1"/>
          <p:nvPr/>
        </p:nvSpPr>
        <p:spPr>
          <a:xfrm>
            <a:off x="0" y="5339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 It involves with inheritance.</a:t>
            </a:r>
            <a:endParaRPr sz="1800">
              <a:latin typeface="Calibri"/>
              <a:ea typeface="Calibri"/>
              <a:cs typeface="Calibri"/>
              <a:sym typeface="Calibri"/>
            </a:endParaRPr>
          </a:p>
        </p:txBody>
      </p:sp>
      <p:sp>
        <p:nvSpPr>
          <p:cNvPr id="234" name="Google Shape;234;p24"/>
          <p:cNvSpPr/>
          <p:nvPr/>
        </p:nvSpPr>
        <p:spPr>
          <a:xfrm>
            <a:off x="4135575" y="1428850"/>
            <a:ext cx="4754700" cy="152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8761D"/>
                </a:solidFill>
              </a:rPr>
              <a:t>// base class</a:t>
            </a:r>
            <a:endParaRPr>
              <a:solidFill>
                <a:srgbClr val="38761D"/>
              </a:solidFill>
            </a:endParaRPr>
          </a:p>
          <a:p>
            <a:pPr indent="0" lvl="0" marL="0" rtl="0" algn="l">
              <a:spcBef>
                <a:spcPts val="0"/>
              </a:spcBef>
              <a:spcAft>
                <a:spcPts val="0"/>
              </a:spcAft>
              <a:buNone/>
            </a:pPr>
            <a:r>
              <a:rPr lang="en"/>
              <a:t>c</a:t>
            </a:r>
            <a:r>
              <a:rPr lang="en"/>
              <a:t>lass Animal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highlight>
                  <a:schemeClr val="accent6"/>
                </a:highlight>
              </a:rPr>
              <a:t>void sound()</a:t>
            </a:r>
            <a:r>
              <a:rPr lang="en"/>
              <a:t> { </a:t>
            </a:r>
            <a:endParaRPr/>
          </a:p>
          <a:p>
            <a:pPr indent="457200" lvl="0" marL="0" rtl="0" algn="l">
              <a:spcBef>
                <a:spcPts val="0"/>
              </a:spcBef>
              <a:spcAft>
                <a:spcPts val="0"/>
              </a:spcAft>
              <a:buNone/>
            </a:pPr>
            <a:r>
              <a:rPr lang="en"/>
              <a:t>       System.out.println ("Animal make</a:t>
            </a:r>
            <a:r>
              <a:rPr lang="en"/>
              <a:t>s</a:t>
            </a:r>
            <a:r>
              <a:rPr lang="en"/>
              <a:t> a sound");</a:t>
            </a:r>
            <a:endParaRPr/>
          </a:p>
          <a:p>
            <a:pPr indent="457200" lvl="0" marL="0" rtl="0" algn="l">
              <a:spcBef>
                <a:spcPts val="0"/>
              </a:spcBef>
              <a:spcAft>
                <a:spcPts val="0"/>
              </a:spcAft>
              <a:buNone/>
            </a:pPr>
            <a:r>
              <a:rPr lang="en"/>
              <a:t>}</a:t>
            </a:r>
            <a:endParaRPr/>
          </a:p>
          <a:p>
            <a:pPr indent="0" lvl="0" marL="0" rtl="0" algn="l">
              <a:spcBef>
                <a:spcPts val="0"/>
              </a:spcBef>
              <a:spcAft>
                <a:spcPts val="0"/>
              </a:spcAft>
              <a:buNone/>
            </a:pPr>
            <a:r>
              <a:rPr lang="en"/>
              <a:t> }</a:t>
            </a:r>
            <a:endParaRPr/>
          </a:p>
        </p:txBody>
      </p:sp>
      <p:sp>
        <p:nvSpPr>
          <p:cNvPr id="235" name="Google Shape;235;p24"/>
          <p:cNvSpPr/>
          <p:nvPr/>
        </p:nvSpPr>
        <p:spPr>
          <a:xfrm>
            <a:off x="4135575" y="3230625"/>
            <a:ext cx="4728300" cy="165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8761D"/>
                </a:solidFill>
              </a:rPr>
              <a:t>// subclass</a:t>
            </a:r>
            <a:endParaRPr>
              <a:solidFill>
                <a:srgbClr val="38761D"/>
              </a:solidFill>
            </a:endParaRPr>
          </a:p>
          <a:p>
            <a:pPr indent="0" lvl="0" marL="0" rtl="0" algn="l">
              <a:spcBef>
                <a:spcPts val="0"/>
              </a:spcBef>
              <a:spcAft>
                <a:spcPts val="0"/>
              </a:spcAft>
              <a:buNone/>
            </a:pPr>
            <a:r>
              <a:rPr lang="en"/>
              <a:t>class Dog extends Animal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highlight>
                  <a:schemeClr val="accent6"/>
                </a:highlight>
              </a:rPr>
              <a:t>@Override </a:t>
            </a:r>
            <a:endParaRPr>
              <a:highlight>
                <a:schemeClr val="accent6"/>
              </a:highlight>
            </a:endParaRPr>
          </a:p>
          <a:p>
            <a:pPr indent="0" lvl="0" marL="0" rtl="0" algn="l">
              <a:spcBef>
                <a:spcPts val="0"/>
              </a:spcBef>
              <a:spcAft>
                <a:spcPts val="0"/>
              </a:spcAft>
              <a:buNone/>
            </a:pPr>
            <a:r>
              <a:rPr lang="en"/>
              <a:t>         </a:t>
            </a:r>
            <a:r>
              <a:rPr lang="en">
                <a:highlight>
                  <a:schemeClr val="accent6"/>
                </a:highlight>
              </a:rPr>
              <a:t>void sound()</a:t>
            </a:r>
            <a:r>
              <a:rPr lang="en"/>
              <a:t> { </a:t>
            </a:r>
            <a:endParaRPr/>
          </a:p>
          <a:p>
            <a:pPr indent="0" lvl="0" marL="0" rtl="0" algn="l">
              <a:spcBef>
                <a:spcPts val="0"/>
              </a:spcBef>
              <a:spcAft>
                <a:spcPts val="0"/>
              </a:spcAft>
              <a:buNone/>
            </a:pPr>
            <a:r>
              <a:rPr lang="en"/>
              <a:t>               System.out.println ("Dog barks"); </a:t>
            </a:r>
            <a:endParaRPr/>
          </a:p>
          <a:p>
            <a:pPr indent="0" lvl="0" marL="0" rtl="0" algn="l">
              <a:spcBef>
                <a:spcPts val="0"/>
              </a:spcBef>
              <a:spcAft>
                <a:spcPts val="0"/>
              </a:spcAft>
              <a:buNone/>
            </a:pPr>
            <a:r>
              <a:rPr lang="en"/>
              <a:t>          } </a:t>
            </a:r>
            <a:endParaRPr/>
          </a:p>
          <a:p>
            <a:pPr indent="0" lvl="0" marL="0" rtl="0" algn="l">
              <a:spcBef>
                <a:spcPts val="0"/>
              </a:spcBef>
              <a:spcAft>
                <a:spcPts val="0"/>
              </a:spcAft>
              <a:buNone/>
            </a:pPr>
            <a:r>
              <a:rPr lang="en"/>
              <a:t>}</a:t>
            </a:r>
            <a:endParaRPr/>
          </a:p>
        </p:txBody>
      </p:sp>
      <p:sp>
        <p:nvSpPr>
          <p:cNvPr id="236" name="Google Shape;236;p24"/>
          <p:cNvSpPr/>
          <p:nvPr/>
        </p:nvSpPr>
        <p:spPr>
          <a:xfrm>
            <a:off x="78800" y="1641875"/>
            <a:ext cx="3954300" cy="31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public class Main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public static void main(</a:t>
            </a:r>
            <a:r>
              <a:rPr lang="en">
                <a:solidFill>
                  <a:schemeClr val="dk1"/>
                </a:solidFill>
              </a:rPr>
              <a:t>String[] args</a:t>
            </a:r>
            <a:r>
              <a:rPr lang="en"/>
              <a:t>)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rgbClr val="38761D"/>
                </a:solidFill>
              </a:rPr>
              <a:t>// </a:t>
            </a:r>
            <a:r>
              <a:rPr lang="en">
                <a:solidFill>
                  <a:srgbClr val="38761D"/>
                </a:solidFill>
              </a:rPr>
              <a:t>Animal reference but Dog object </a:t>
            </a:r>
            <a:endParaRPr>
              <a:solidFill>
                <a:srgbClr val="38761D"/>
              </a:solidFill>
            </a:endParaRPr>
          </a:p>
          <a:p>
            <a:pPr indent="0" lvl="0" marL="0" rtl="0" algn="l">
              <a:spcBef>
                <a:spcPts val="0"/>
              </a:spcBef>
              <a:spcAft>
                <a:spcPts val="0"/>
              </a:spcAft>
              <a:buNone/>
            </a:pPr>
            <a:r>
              <a:rPr lang="en"/>
              <a:t>      </a:t>
            </a:r>
            <a:r>
              <a:rPr lang="en">
                <a:highlight>
                  <a:schemeClr val="accent6"/>
                </a:highlight>
              </a:rPr>
              <a:t>Animal </a:t>
            </a:r>
            <a:r>
              <a:rPr lang="en">
                <a:highlight>
                  <a:schemeClr val="accent6"/>
                </a:highlight>
              </a:rPr>
              <a:t>myDog = new Dog();</a:t>
            </a:r>
            <a:endParaRPr>
              <a:highlight>
                <a:schemeClr val="accent6"/>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solidFill>
                  <a:srgbClr val="38761D"/>
                </a:solidFill>
              </a:rPr>
              <a:t>      /</a:t>
            </a:r>
            <a:r>
              <a:rPr lang="en">
                <a:solidFill>
                  <a:srgbClr val="38761D"/>
                </a:solidFill>
              </a:rPr>
              <a:t>/ Calls Dog's overridden sound method </a:t>
            </a:r>
            <a:endParaRPr>
              <a:solidFill>
                <a:srgbClr val="38761D"/>
              </a:solidFill>
            </a:endParaRPr>
          </a:p>
          <a:p>
            <a:pPr indent="0" lvl="0" marL="0" rtl="0" algn="l">
              <a:spcBef>
                <a:spcPts val="0"/>
              </a:spcBef>
              <a:spcAft>
                <a:spcPts val="0"/>
              </a:spcAft>
              <a:buNone/>
            </a:pPr>
            <a:r>
              <a:rPr lang="en"/>
              <a:t>     </a:t>
            </a:r>
            <a:r>
              <a:rPr lang="en">
                <a:highlight>
                  <a:schemeClr val="accent6"/>
                </a:highlight>
              </a:rPr>
              <a:t> myDog.sound();</a:t>
            </a:r>
            <a:endParaRPr>
              <a:highlight>
                <a:schemeClr val="accent6"/>
              </a:highlight>
            </a:endParaRPr>
          </a:p>
          <a:p>
            <a:pPr indent="0" lvl="0" marL="0" rtl="0" algn="l">
              <a:spcBef>
                <a:spcPts val="0"/>
              </a:spcBef>
              <a:spcAft>
                <a:spcPts val="0"/>
              </a:spcAft>
              <a:buNone/>
            </a:pPr>
            <a:r>
              <a:rPr lang="en"/>
              <a:t>     </a:t>
            </a:r>
            <a:r>
              <a:rPr lang="en"/>
              <a:t>} </a:t>
            </a:r>
            <a:endParaRPr/>
          </a:p>
          <a:p>
            <a:pPr indent="0" lvl="0" marL="0" rtl="0" algn="l">
              <a:spcBef>
                <a:spcPts val="0"/>
              </a:spcBef>
              <a:spcAft>
                <a:spcPts val="0"/>
              </a:spcAft>
              <a:buNone/>
            </a:pPr>
            <a:r>
              <a:rPr lang="en"/>
              <a:t>}</a:t>
            </a:r>
            <a:endParaRPr/>
          </a:p>
        </p:txBody>
      </p:sp>
      <p:cxnSp>
        <p:nvCxnSpPr>
          <p:cNvPr id="237" name="Google Shape;237;p24"/>
          <p:cNvCxnSpPr>
            <a:stCxn id="234" idx="2"/>
            <a:endCxn id="235" idx="0"/>
          </p:cNvCxnSpPr>
          <p:nvPr/>
        </p:nvCxnSpPr>
        <p:spPr>
          <a:xfrm flipH="1">
            <a:off x="6499725" y="2954350"/>
            <a:ext cx="13200" cy="2763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24"/>
          <p:cNvSpPr txBox="1"/>
          <p:nvPr/>
        </p:nvSpPr>
        <p:spPr>
          <a:xfrm>
            <a:off x="-725" y="824100"/>
            <a:ext cx="9144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When </a:t>
            </a:r>
            <a:r>
              <a:rPr b="1" i="1" lang="en" sz="1800">
                <a:solidFill>
                  <a:srgbClr val="002060"/>
                </a:solidFill>
                <a:latin typeface="Calibri"/>
                <a:ea typeface="Calibri"/>
                <a:cs typeface="Calibri"/>
                <a:sym typeface="Calibri"/>
              </a:rPr>
              <a:t>myDog.sound()</a:t>
            </a:r>
            <a:r>
              <a:rPr lang="en" sz="1800">
                <a:solidFill>
                  <a:schemeClr val="dk1"/>
                </a:solidFill>
                <a:latin typeface="Calibri"/>
                <a:ea typeface="Calibri"/>
                <a:cs typeface="Calibri"/>
                <a:sym typeface="Calibri"/>
              </a:rPr>
              <a:t> is called, Java dynamically determines the Dog class's sound method at runtime.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idx="12" type="sldNum"/>
          </p:nvPr>
        </p:nvSpPr>
        <p:spPr>
          <a:xfrm>
            <a:off x="87144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25"/>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46" name="Google Shape;246;p25"/>
          <p:cNvPicPr preferRelativeResize="0"/>
          <p:nvPr/>
        </p:nvPicPr>
        <p:blipFill>
          <a:blip r:embed="rId4">
            <a:alphaModFix/>
          </a:blip>
          <a:stretch>
            <a:fillRect/>
          </a:stretch>
        </p:blipFill>
        <p:spPr>
          <a:xfrm>
            <a:off x="0" y="0"/>
            <a:ext cx="9144000" cy="513750"/>
          </a:xfrm>
          <a:prstGeom prst="rect">
            <a:avLst/>
          </a:prstGeom>
          <a:noFill/>
          <a:ln>
            <a:noFill/>
          </a:ln>
        </p:spPr>
      </p:pic>
      <p:sp>
        <p:nvSpPr>
          <p:cNvPr id="247" name="Google Shape;247;p25"/>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When and When not to Use Run-Time Polymorphism</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248" name="Google Shape;248;p25"/>
          <p:cNvSpPr txBox="1"/>
          <p:nvPr/>
        </p:nvSpPr>
        <p:spPr>
          <a:xfrm>
            <a:off x="0" y="533925"/>
            <a:ext cx="9144000" cy="330900"/>
          </a:xfrm>
          <a:prstGeom prst="rect">
            <a:avLst/>
          </a:prstGeom>
          <a:noFill/>
          <a:ln>
            <a:noFill/>
          </a:ln>
        </p:spPr>
        <p:txBody>
          <a:bodyPr anchorCtr="0" anchor="t" bIns="34275" lIns="68575" spcFirstLastPara="1" rIns="68575" wrap="square" tIns="34275">
            <a:spAutoFit/>
          </a:bodyPr>
          <a:lstStyle/>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Dynamic </a:t>
            </a:r>
            <a:r>
              <a:rPr lang="en" sz="1700">
                <a:solidFill>
                  <a:schemeClr val="dk1"/>
                </a:solidFill>
                <a:latin typeface="Calibri"/>
                <a:ea typeface="Calibri"/>
                <a:cs typeface="Calibri"/>
                <a:sym typeface="Calibri"/>
              </a:rPr>
              <a:t>polymorphism has </a:t>
            </a:r>
            <a:r>
              <a:rPr lang="en" sz="1700" u="sng">
                <a:solidFill>
                  <a:schemeClr val="dk1"/>
                </a:solidFill>
                <a:latin typeface="Calibri"/>
                <a:ea typeface="Calibri"/>
                <a:cs typeface="Calibri"/>
                <a:sym typeface="Calibri"/>
              </a:rPr>
              <a:t>slower</a:t>
            </a:r>
            <a:r>
              <a:rPr lang="en" sz="1700">
                <a:solidFill>
                  <a:schemeClr val="dk1"/>
                </a:solidFill>
                <a:latin typeface="Calibri"/>
                <a:ea typeface="Calibri"/>
                <a:cs typeface="Calibri"/>
                <a:sym typeface="Calibri"/>
              </a:rPr>
              <a:t> execution compare to </a:t>
            </a:r>
            <a:r>
              <a:rPr b="1" lang="en" sz="1700">
                <a:solidFill>
                  <a:schemeClr val="dk1"/>
                </a:solidFill>
                <a:latin typeface="Calibri"/>
                <a:ea typeface="Calibri"/>
                <a:cs typeface="Calibri"/>
                <a:sym typeface="Calibri"/>
              </a:rPr>
              <a:t>static </a:t>
            </a:r>
            <a:r>
              <a:rPr lang="en" sz="1700">
                <a:solidFill>
                  <a:schemeClr val="dk1"/>
                </a:solidFill>
                <a:latin typeface="Calibri"/>
                <a:ea typeface="Calibri"/>
                <a:cs typeface="Calibri"/>
                <a:sym typeface="Calibri"/>
              </a:rPr>
              <a:t>polymorphism.</a:t>
            </a:r>
            <a:endParaRPr sz="1800">
              <a:latin typeface="Calibri"/>
              <a:ea typeface="Calibri"/>
              <a:cs typeface="Calibri"/>
              <a:sym typeface="Calibri"/>
            </a:endParaRPr>
          </a:p>
        </p:txBody>
      </p:sp>
      <p:sp>
        <p:nvSpPr>
          <p:cNvPr id="249" name="Google Shape;249;p25"/>
          <p:cNvSpPr/>
          <p:nvPr/>
        </p:nvSpPr>
        <p:spPr>
          <a:xfrm>
            <a:off x="6294375" y="3349650"/>
            <a:ext cx="2772600" cy="149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class </a:t>
            </a:r>
            <a:r>
              <a:rPr b="1" lang="en" sz="1200"/>
              <a:t>Warrior </a:t>
            </a:r>
            <a:r>
              <a:rPr lang="en" sz="1200"/>
              <a:t>extends Character {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r>
              <a:rPr lang="en" sz="1200">
                <a:highlight>
                  <a:schemeClr val="accent6"/>
                </a:highlight>
              </a:rPr>
              <a:t>@Override</a:t>
            </a:r>
            <a:r>
              <a:rPr lang="en" sz="1200"/>
              <a:t> </a:t>
            </a:r>
            <a:endParaRPr sz="1200"/>
          </a:p>
          <a:p>
            <a:pPr indent="0" lvl="0" marL="0" rtl="0" algn="l">
              <a:spcBef>
                <a:spcPts val="0"/>
              </a:spcBef>
              <a:spcAft>
                <a:spcPts val="0"/>
              </a:spcAft>
              <a:buNone/>
            </a:pPr>
            <a:r>
              <a:rPr lang="en" sz="1200"/>
              <a:t>      </a:t>
            </a:r>
            <a:r>
              <a:rPr lang="en" sz="1200">
                <a:highlight>
                  <a:schemeClr val="accent6"/>
                </a:highlight>
              </a:rPr>
              <a:t> public void attack() </a:t>
            </a:r>
            <a:r>
              <a:rPr lang="en" sz="1200"/>
              <a:t>{  </a:t>
            </a:r>
            <a:endParaRPr sz="1200"/>
          </a:p>
          <a:p>
            <a:pPr indent="0" lvl="0" marL="0" rtl="0" algn="l">
              <a:spcBef>
                <a:spcPts val="0"/>
              </a:spcBef>
              <a:spcAft>
                <a:spcPts val="0"/>
              </a:spcAft>
              <a:buNone/>
            </a:pPr>
            <a:r>
              <a:rPr lang="en" sz="1200"/>
              <a:t>              System.out.println("Warrior </a:t>
            </a:r>
            <a:endParaRPr sz="1200"/>
          </a:p>
          <a:p>
            <a:pPr indent="0" lvl="0" marL="0" rtl="0" algn="l">
              <a:spcBef>
                <a:spcPts val="0"/>
              </a:spcBef>
              <a:spcAft>
                <a:spcPts val="0"/>
              </a:spcAft>
              <a:buNone/>
            </a:pPr>
            <a:r>
              <a:rPr lang="en" sz="1200"/>
              <a:t>               swings a mighty sword!");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p:txBody>
      </p:sp>
      <p:sp>
        <p:nvSpPr>
          <p:cNvPr id="250" name="Google Shape;250;p25"/>
          <p:cNvSpPr/>
          <p:nvPr/>
        </p:nvSpPr>
        <p:spPr>
          <a:xfrm>
            <a:off x="3457725" y="3349650"/>
            <a:ext cx="2657400" cy="149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class </a:t>
            </a:r>
            <a:r>
              <a:rPr b="1" lang="en" sz="1200"/>
              <a:t>Archer </a:t>
            </a:r>
            <a:r>
              <a:rPr lang="en" sz="1200"/>
              <a:t>extends Character {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sz="1200">
                <a:highlight>
                  <a:schemeClr val="accent6"/>
                </a:highlight>
              </a:rPr>
              <a:t>@Override</a:t>
            </a:r>
            <a:r>
              <a:rPr lang="en" sz="1200"/>
              <a:t> </a:t>
            </a:r>
            <a:endParaRPr sz="1200"/>
          </a:p>
          <a:p>
            <a:pPr indent="0" lvl="0" marL="0" rtl="0" algn="l">
              <a:spcBef>
                <a:spcPts val="0"/>
              </a:spcBef>
              <a:spcAft>
                <a:spcPts val="0"/>
              </a:spcAft>
              <a:buNone/>
            </a:pPr>
            <a:r>
              <a:rPr lang="en" sz="1200"/>
              <a:t>     </a:t>
            </a:r>
            <a:r>
              <a:rPr lang="en" sz="1200">
                <a:highlight>
                  <a:schemeClr val="accent6"/>
                </a:highlight>
              </a:rPr>
              <a:t>public void attack()</a:t>
            </a:r>
            <a:r>
              <a:rPr lang="en" sz="1200"/>
              <a:t> { </a:t>
            </a:r>
            <a:endParaRPr sz="1200"/>
          </a:p>
          <a:p>
            <a:pPr indent="0" lvl="0" marL="0" rtl="0" algn="l">
              <a:spcBef>
                <a:spcPts val="0"/>
              </a:spcBef>
              <a:spcAft>
                <a:spcPts val="0"/>
              </a:spcAft>
              <a:buNone/>
            </a:pPr>
            <a:r>
              <a:rPr lang="en" sz="1200"/>
              <a:t>          System.out.println("Archer </a:t>
            </a:r>
            <a:endParaRPr sz="1200"/>
          </a:p>
          <a:p>
            <a:pPr indent="0" lvl="0" marL="0" rtl="0" algn="l">
              <a:spcBef>
                <a:spcPts val="0"/>
              </a:spcBef>
              <a:spcAft>
                <a:spcPts val="0"/>
              </a:spcAft>
              <a:buNone/>
            </a:pPr>
            <a:r>
              <a:rPr lang="en" sz="1200"/>
              <a:t>            shoots a precise arrow!");</a:t>
            </a:r>
            <a:endParaRPr sz="1200"/>
          </a:p>
          <a:p>
            <a:pPr indent="0" lvl="0" marL="0" rtl="0" algn="l">
              <a:spcBef>
                <a:spcPts val="0"/>
              </a:spcBef>
              <a:spcAft>
                <a:spcPts val="0"/>
              </a:spcAft>
              <a:buNone/>
            </a:pPr>
            <a:r>
              <a:rPr lang="en" sz="1200"/>
              <a:t>     } </a:t>
            </a:r>
            <a:endParaRPr sz="1200"/>
          </a:p>
          <a:p>
            <a:pPr indent="0" lvl="0" marL="0" rtl="0" algn="l">
              <a:spcBef>
                <a:spcPts val="0"/>
              </a:spcBef>
              <a:spcAft>
                <a:spcPts val="0"/>
              </a:spcAft>
              <a:buNone/>
            </a:pPr>
            <a:r>
              <a:rPr lang="en" sz="1200"/>
              <a:t>}</a:t>
            </a:r>
            <a:endParaRPr sz="1200"/>
          </a:p>
        </p:txBody>
      </p:sp>
      <p:cxnSp>
        <p:nvCxnSpPr>
          <p:cNvPr id="251" name="Google Shape;251;p25"/>
          <p:cNvCxnSpPr>
            <a:stCxn id="252" idx="2"/>
            <a:endCxn id="250" idx="0"/>
          </p:cNvCxnSpPr>
          <p:nvPr/>
        </p:nvCxnSpPr>
        <p:spPr>
          <a:xfrm flipH="1">
            <a:off x="4786425" y="2953650"/>
            <a:ext cx="1966500" cy="3960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5"/>
          <p:cNvCxnSpPr>
            <a:stCxn id="252" idx="2"/>
            <a:endCxn id="249" idx="0"/>
          </p:cNvCxnSpPr>
          <p:nvPr/>
        </p:nvCxnSpPr>
        <p:spPr>
          <a:xfrm>
            <a:off x="6724875" y="2953650"/>
            <a:ext cx="955800" cy="3960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5"/>
          <p:cNvSpPr/>
          <p:nvPr/>
        </p:nvSpPr>
        <p:spPr>
          <a:xfrm>
            <a:off x="107450" y="2032850"/>
            <a:ext cx="3190800" cy="288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public class Game {</a:t>
            </a:r>
            <a:endParaRPr sz="1100"/>
          </a:p>
          <a:p>
            <a:pPr indent="0" lvl="0" marL="0" rtl="0" algn="l">
              <a:spcBef>
                <a:spcPts val="0"/>
              </a:spcBef>
              <a:spcAft>
                <a:spcPts val="0"/>
              </a:spcAft>
              <a:buClr>
                <a:schemeClr val="dk1"/>
              </a:buClr>
              <a:buSzPts val="1100"/>
              <a:buFont typeface="Arial"/>
              <a:buNone/>
            </a:pPr>
            <a:r>
              <a:rPr lang="en" sz="1100"/>
              <a:t>    public static void main (String[] args)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rPr lang="en" sz="1100"/>
              <a:t>       </a:t>
            </a:r>
            <a:r>
              <a:rPr lang="en" sz="1100"/>
              <a:t> </a:t>
            </a:r>
            <a:r>
              <a:rPr lang="en" sz="1100"/>
              <a:t>Character[] characters = new</a:t>
            </a:r>
            <a:r>
              <a:rPr lang="en" sz="1100"/>
              <a:t> </a:t>
            </a:r>
            <a:endParaRPr sz="1100"/>
          </a:p>
          <a:p>
            <a:pPr indent="0" lvl="0" marL="0" rtl="0" algn="l">
              <a:spcBef>
                <a:spcPts val="0"/>
              </a:spcBef>
              <a:spcAft>
                <a:spcPts val="0"/>
              </a:spcAft>
              <a:buClr>
                <a:schemeClr val="dk1"/>
              </a:buClr>
              <a:buSzPts val="1100"/>
              <a:buFont typeface="Arial"/>
              <a:buNone/>
            </a:pPr>
            <a:r>
              <a:rPr lang="en" sz="1100"/>
              <a:t>                                               </a:t>
            </a:r>
            <a:r>
              <a:rPr lang="en" sz="1100"/>
              <a:t>Character[w];</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characters[0] = new Warrior();</a:t>
            </a:r>
            <a:endParaRPr sz="1100"/>
          </a:p>
          <a:p>
            <a:pPr indent="0" lvl="0" marL="0" rtl="0" algn="l">
              <a:spcBef>
                <a:spcPts val="0"/>
              </a:spcBef>
              <a:spcAft>
                <a:spcPts val="0"/>
              </a:spcAft>
              <a:buClr>
                <a:schemeClr val="dk1"/>
              </a:buClr>
              <a:buSzPts val="1100"/>
              <a:buFont typeface="Arial"/>
              <a:buNone/>
            </a:pPr>
            <a:r>
              <a:rPr lang="en" sz="1100"/>
              <a:t>        characters[1] = new Archer();</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for (Character character : characters) {</a:t>
            </a:r>
            <a:endParaRPr sz="1100"/>
          </a:p>
          <a:p>
            <a:pPr indent="0" lvl="0" marL="0" rtl="0" algn="l">
              <a:spcBef>
                <a:spcPts val="0"/>
              </a:spcBef>
              <a:spcAft>
                <a:spcPts val="0"/>
              </a:spcAft>
              <a:buNone/>
            </a:pPr>
            <a:r>
              <a:rPr lang="en" sz="1100">
                <a:solidFill>
                  <a:srgbClr val="38761D"/>
                </a:solidFill>
                <a:highlight>
                  <a:schemeClr val="accent6"/>
                </a:highlight>
              </a:rPr>
              <a:t>             // Runtime polymorphism to </a:t>
            </a:r>
            <a:endParaRPr sz="1100">
              <a:solidFill>
                <a:srgbClr val="38761D"/>
              </a:solidFill>
              <a:highlight>
                <a:schemeClr val="accent6"/>
              </a:highlight>
            </a:endParaRPr>
          </a:p>
          <a:p>
            <a:pPr indent="0" lvl="0" marL="0" rtl="0" algn="l">
              <a:spcBef>
                <a:spcPts val="0"/>
              </a:spcBef>
              <a:spcAft>
                <a:spcPts val="0"/>
              </a:spcAft>
              <a:buClr>
                <a:schemeClr val="dk1"/>
              </a:buClr>
              <a:buSzPts val="1100"/>
              <a:buFont typeface="Arial"/>
              <a:buNone/>
            </a:pPr>
            <a:r>
              <a:rPr lang="en" sz="1100">
                <a:solidFill>
                  <a:srgbClr val="38761D"/>
                </a:solidFill>
                <a:highlight>
                  <a:schemeClr val="accent6"/>
                </a:highlight>
              </a:rPr>
              <a:t>             // determine the type of object</a:t>
            </a:r>
            <a:endParaRPr sz="1100">
              <a:solidFill>
                <a:srgbClr val="38761D"/>
              </a:solidFill>
              <a:highlight>
                <a:schemeClr val="accent6"/>
              </a:highlight>
            </a:endParaRPr>
          </a:p>
          <a:p>
            <a:pPr indent="0" lvl="0" marL="0" rtl="0" algn="l">
              <a:spcBef>
                <a:spcPts val="0"/>
              </a:spcBef>
              <a:spcAft>
                <a:spcPts val="0"/>
              </a:spcAft>
              <a:buClr>
                <a:schemeClr val="dk1"/>
              </a:buClr>
              <a:buSzPts val="1100"/>
              <a:buFont typeface="Arial"/>
              <a:buNone/>
            </a:pPr>
            <a:r>
              <a:rPr lang="en" sz="1100">
                <a:highlight>
                  <a:schemeClr val="accent6"/>
                </a:highlight>
              </a:rPr>
              <a:t>            character.attack();  </a:t>
            </a:r>
            <a:endParaRPr sz="1100">
              <a:highlight>
                <a:schemeClr val="accent6"/>
              </a:highlight>
            </a:endParaRPr>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000"/>
          </a:p>
        </p:txBody>
      </p:sp>
      <p:sp>
        <p:nvSpPr>
          <p:cNvPr id="255" name="Google Shape;255;p25"/>
          <p:cNvSpPr txBox="1"/>
          <p:nvPr/>
        </p:nvSpPr>
        <p:spPr>
          <a:xfrm>
            <a:off x="-35825" y="801350"/>
            <a:ext cx="9205200" cy="1226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However, dynamic polymorphism provides </a:t>
            </a:r>
            <a:r>
              <a:rPr b="1" lang="en" sz="1700">
                <a:solidFill>
                  <a:schemeClr val="dk1"/>
                </a:solidFill>
                <a:latin typeface="Calibri"/>
                <a:ea typeface="Calibri"/>
                <a:cs typeface="Calibri"/>
                <a:sym typeface="Calibri"/>
              </a:rPr>
              <a:t>flexibility</a:t>
            </a:r>
            <a:r>
              <a:rPr lang="en"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indent="-279400" lvl="1" marL="74295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Work with objects without needing to know  their specific class in advance.</a:t>
            </a:r>
            <a:endParaRPr sz="1700">
              <a:solidFill>
                <a:schemeClr val="dk1"/>
              </a:solidFill>
              <a:latin typeface="Calibri"/>
              <a:ea typeface="Calibri"/>
              <a:cs typeface="Calibri"/>
              <a:sym typeface="Calibri"/>
            </a:endParaRPr>
          </a:p>
          <a:p>
            <a:pPr indent="-279400" lvl="1" marL="742950" rtl="0" algn="l">
              <a:spcBef>
                <a:spcPts val="1000"/>
              </a:spcBef>
              <a:spcAft>
                <a:spcPts val="1000"/>
              </a:spcAft>
              <a:buClr>
                <a:schemeClr val="dk1"/>
              </a:buClr>
              <a:buSzPts val="1700"/>
              <a:buFont typeface="Calibri"/>
              <a:buChar char="○"/>
            </a:pPr>
            <a:r>
              <a:rPr lang="en" sz="1700">
                <a:solidFill>
                  <a:schemeClr val="dk1"/>
                </a:solidFill>
                <a:latin typeface="Calibri"/>
                <a:ea typeface="Calibri"/>
                <a:cs typeface="Calibri"/>
                <a:sym typeface="Calibri"/>
              </a:rPr>
              <a:t>Eliminating if-else or switch statements.</a:t>
            </a:r>
            <a:endParaRPr/>
          </a:p>
        </p:txBody>
      </p:sp>
      <p:sp>
        <p:nvSpPr>
          <p:cNvPr id="256" name="Google Shape;256;p25"/>
          <p:cNvSpPr/>
          <p:nvPr/>
        </p:nvSpPr>
        <p:spPr>
          <a:xfrm>
            <a:off x="4982250" y="1648625"/>
            <a:ext cx="2931900" cy="13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class </a:t>
            </a:r>
            <a:r>
              <a:rPr b="1" lang="en" sz="1200"/>
              <a:t>Character </a:t>
            </a:r>
            <a:r>
              <a:rPr lang="en" sz="1200"/>
              <a:t>{</a:t>
            </a:r>
            <a:endParaRPr sz="1200"/>
          </a:p>
          <a:p>
            <a:pPr indent="0" lvl="0" marL="0" rtl="0" algn="l">
              <a:spcBef>
                <a:spcPts val="0"/>
              </a:spcBef>
              <a:spcAft>
                <a:spcPts val="0"/>
              </a:spcAft>
              <a:buNone/>
            </a:pPr>
            <a:r>
              <a:rPr lang="en" sz="1200"/>
              <a:t>     </a:t>
            </a:r>
            <a:r>
              <a:rPr lang="en" sz="1200">
                <a:solidFill>
                  <a:srgbClr val="38761D"/>
                </a:solidFill>
                <a:highlight>
                  <a:schemeClr val="accent6"/>
                </a:highlight>
              </a:rPr>
              <a:t>// </a:t>
            </a:r>
            <a:r>
              <a:rPr lang="en" sz="1200">
                <a:solidFill>
                  <a:srgbClr val="38761D"/>
                </a:solidFill>
                <a:highlight>
                  <a:schemeClr val="accent6"/>
                </a:highlight>
              </a:rPr>
              <a:t>better to use </a:t>
            </a:r>
            <a:r>
              <a:rPr lang="en" sz="1200">
                <a:solidFill>
                  <a:srgbClr val="38761D"/>
                </a:solidFill>
                <a:highlight>
                  <a:schemeClr val="accent6"/>
                </a:highlight>
              </a:rPr>
              <a:t>abstract </a:t>
            </a:r>
            <a:r>
              <a:rPr lang="en" sz="1200">
                <a:solidFill>
                  <a:srgbClr val="38761D"/>
                </a:solidFill>
                <a:highlight>
                  <a:schemeClr val="accent6"/>
                </a:highlight>
              </a:rPr>
              <a:t>class</a:t>
            </a:r>
            <a:r>
              <a:rPr lang="en" sz="1200">
                <a:highlight>
                  <a:schemeClr val="accent6"/>
                </a:highlight>
              </a:rPr>
              <a:t>	</a:t>
            </a:r>
            <a:endParaRPr sz="1200">
              <a:highlight>
                <a:schemeClr val="accent6"/>
              </a:highlight>
            </a:endParaRPr>
          </a:p>
          <a:p>
            <a:pPr indent="0" lvl="0" marL="0" rtl="0" algn="l">
              <a:spcBef>
                <a:spcPts val="0"/>
              </a:spcBef>
              <a:spcAft>
                <a:spcPts val="0"/>
              </a:spcAft>
              <a:buNone/>
            </a:pPr>
            <a:r>
              <a:rPr lang="en" sz="1200"/>
              <a:t>     </a:t>
            </a:r>
            <a:r>
              <a:rPr lang="en" sz="1200">
                <a:highlight>
                  <a:schemeClr val="accent6"/>
                </a:highlight>
              </a:rPr>
              <a:t>void attack()</a:t>
            </a:r>
            <a:r>
              <a:rPr lang="en" sz="1200"/>
              <a:t> {    </a:t>
            </a:r>
            <a:endParaRPr sz="1200"/>
          </a:p>
          <a:p>
            <a:pPr indent="0" lvl="0" marL="0" rtl="0" algn="l">
              <a:spcBef>
                <a:spcPts val="0"/>
              </a:spcBef>
              <a:spcAft>
                <a:spcPts val="0"/>
              </a:spcAft>
              <a:buNone/>
            </a:pPr>
            <a:r>
              <a:rPr lang="en" sz="1200"/>
              <a:t>        </a:t>
            </a:r>
            <a:r>
              <a:rPr lang="en" sz="1200"/>
              <a:t>System.out.println ("Character</a:t>
            </a:r>
            <a:endParaRPr sz="1200"/>
          </a:p>
          <a:p>
            <a:pPr indent="0" lvl="0" marL="457200" rtl="0" algn="l">
              <a:spcBef>
                <a:spcPts val="0"/>
              </a:spcBef>
              <a:spcAft>
                <a:spcPts val="0"/>
              </a:spcAft>
              <a:buNone/>
            </a:pPr>
            <a:r>
              <a:rPr lang="en" sz="1200"/>
              <a:t>performs a generic attack.");</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26"/>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64" name="Google Shape;264;p26"/>
          <p:cNvPicPr preferRelativeResize="0"/>
          <p:nvPr/>
        </p:nvPicPr>
        <p:blipFill>
          <a:blip r:embed="rId4">
            <a:alphaModFix/>
          </a:blip>
          <a:stretch>
            <a:fillRect/>
          </a:stretch>
        </p:blipFill>
        <p:spPr>
          <a:xfrm>
            <a:off x="0" y="0"/>
            <a:ext cx="9144000" cy="513750"/>
          </a:xfrm>
          <a:prstGeom prst="rect">
            <a:avLst/>
          </a:prstGeom>
          <a:noFill/>
          <a:ln>
            <a:noFill/>
          </a:ln>
        </p:spPr>
      </p:pic>
      <p:sp>
        <p:nvSpPr>
          <p:cNvPr id="265" name="Google Shape;265;p26"/>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Constructor Chaining by Overloading</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266" name="Google Shape;266;p26"/>
          <p:cNvSpPr txBox="1"/>
          <p:nvPr/>
        </p:nvSpPr>
        <p:spPr>
          <a:xfrm>
            <a:off x="0" y="533925"/>
            <a:ext cx="8967600" cy="608100"/>
          </a:xfrm>
          <a:prstGeom prst="rect">
            <a:avLst/>
          </a:prstGeom>
          <a:noFill/>
          <a:ln>
            <a:noFill/>
          </a:ln>
        </p:spPr>
        <p:txBody>
          <a:bodyPr anchorCtr="0" anchor="t" bIns="34275" lIns="68575" spcFirstLastPara="1" rIns="68575" wrap="square" tIns="34275">
            <a:spAutoFit/>
          </a:bodyPr>
          <a:lstStyle/>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Constructor Chaining</a:t>
            </a:r>
            <a:r>
              <a:rPr lang="en" sz="1700">
                <a:solidFill>
                  <a:schemeClr val="dk1"/>
                </a:solidFill>
                <a:latin typeface="Calibri"/>
                <a:ea typeface="Calibri"/>
                <a:cs typeface="Calibri"/>
                <a:sym typeface="Calibri"/>
              </a:rPr>
              <a:t> is a technique where one constructor calls another constructor within the same class or from its superclass. </a:t>
            </a:r>
            <a:r>
              <a:rPr lang="en" sz="1800">
                <a:solidFill>
                  <a:schemeClr val="dk1"/>
                </a:solidFill>
                <a:latin typeface="Calibri"/>
                <a:ea typeface="Calibri"/>
                <a:cs typeface="Calibri"/>
                <a:sym typeface="Calibri"/>
              </a:rPr>
              <a:t>Providing multiple options for creating an object.</a:t>
            </a:r>
            <a:endParaRPr sz="1800">
              <a:latin typeface="Calibri"/>
              <a:ea typeface="Calibri"/>
              <a:cs typeface="Calibri"/>
              <a:sym typeface="Calibri"/>
            </a:endParaRPr>
          </a:p>
        </p:txBody>
      </p:sp>
      <p:sp>
        <p:nvSpPr>
          <p:cNvPr id="267" name="Google Shape;267;p26"/>
          <p:cNvSpPr/>
          <p:nvPr/>
        </p:nvSpPr>
        <p:spPr>
          <a:xfrm>
            <a:off x="4971575" y="1504350"/>
            <a:ext cx="3996000" cy="345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public class Person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private String name;</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private int age;</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rgbClr val="38761D"/>
                </a:solidFill>
                <a:highlight>
                  <a:schemeClr val="lt2"/>
                </a:highlight>
              </a:rPr>
              <a:t>// Constructor 1: </a:t>
            </a:r>
            <a:r>
              <a:rPr lang="en" sz="1300">
                <a:solidFill>
                  <a:srgbClr val="38761D"/>
                </a:solidFill>
                <a:highlight>
                  <a:schemeClr val="accent6"/>
                </a:highlight>
              </a:rPr>
              <a:t>Name, age</a:t>
            </a:r>
            <a:endParaRPr sz="1300">
              <a:solidFill>
                <a:srgbClr val="38761D"/>
              </a:solidFill>
              <a:highlight>
                <a:schemeClr val="accent6"/>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chemeClr val="dk1"/>
                </a:solidFill>
              </a:rPr>
              <a:t>public Person (String name, int age)</a:t>
            </a:r>
            <a:r>
              <a:rPr lang="en" sz="1300">
                <a:solidFill>
                  <a:schemeClr val="dk1"/>
                </a:solidFill>
                <a:highlight>
                  <a:schemeClr val="lt2"/>
                </a:highlight>
              </a:rPr>
              <a:t>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this.name = name;  this.age = age;</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rgbClr val="38761D"/>
                </a:solidFill>
                <a:highlight>
                  <a:schemeClr val="lt2"/>
                </a:highlight>
              </a:rPr>
              <a:t>// Constructor 2: </a:t>
            </a:r>
            <a:r>
              <a:rPr lang="en" sz="1300">
                <a:solidFill>
                  <a:srgbClr val="38761D"/>
                </a:solidFill>
                <a:highlight>
                  <a:schemeClr val="accent6"/>
                </a:highlight>
              </a:rPr>
              <a:t>Only name</a:t>
            </a:r>
            <a:endParaRPr sz="1300">
              <a:solidFill>
                <a:srgbClr val="38761D"/>
              </a:solidFill>
              <a:highlight>
                <a:schemeClr val="accent6"/>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chemeClr val="dk1"/>
                </a:solidFill>
              </a:rPr>
              <a:t>  public Person (String name) {</a:t>
            </a:r>
            <a:endParaRPr sz="1300">
              <a:solidFill>
                <a:schemeClr val="dk1"/>
              </a:solidFill>
            </a:endParaRPr>
          </a:p>
          <a:p>
            <a:pPr indent="0" lvl="0" marL="0" rtl="0" algn="l">
              <a:spcBef>
                <a:spcPts val="0"/>
              </a:spcBef>
              <a:spcAft>
                <a:spcPts val="0"/>
              </a:spcAft>
              <a:buNone/>
            </a:pPr>
            <a:r>
              <a:rPr lang="en" sz="1300">
                <a:solidFill>
                  <a:schemeClr val="dk1"/>
                </a:solidFill>
              </a:rPr>
              <a:t>      </a:t>
            </a:r>
            <a:r>
              <a:rPr b="1" lang="en" sz="1300">
                <a:solidFill>
                  <a:schemeClr val="dk1"/>
                </a:solidFill>
              </a:rPr>
              <a:t> </a:t>
            </a:r>
            <a:r>
              <a:rPr b="1" lang="en" sz="1300">
                <a:solidFill>
                  <a:srgbClr val="980000"/>
                </a:solidFill>
              </a:rPr>
              <a:t>t</a:t>
            </a:r>
            <a:r>
              <a:rPr b="1" lang="en" sz="1300">
                <a:solidFill>
                  <a:srgbClr val="980000"/>
                </a:solidFill>
              </a:rPr>
              <a:t>his (</a:t>
            </a:r>
            <a:r>
              <a:rPr lang="en" sz="1300">
                <a:solidFill>
                  <a:schemeClr val="dk1"/>
                </a:solidFill>
              </a:rPr>
              <a:t>name, 20</a:t>
            </a:r>
            <a:r>
              <a:rPr b="1" lang="en" sz="1300">
                <a:solidFill>
                  <a:srgbClr val="980000"/>
                </a:solidFill>
              </a:rPr>
              <a:t>)</a:t>
            </a:r>
            <a:r>
              <a:rPr lang="en" sz="1300">
                <a:solidFill>
                  <a:schemeClr val="dk1"/>
                </a:solidFill>
              </a:rPr>
              <a:t>;   </a:t>
            </a:r>
            <a:r>
              <a:rPr lang="en" sz="1300">
                <a:solidFill>
                  <a:srgbClr val="38761D"/>
                </a:solidFill>
                <a:highlight>
                  <a:schemeClr val="accent6"/>
                </a:highlight>
              </a:rPr>
              <a:t>// calls constructor 1</a:t>
            </a:r>
            <a:endParaRPr sz="1300">
              <a:solidFill>
                <a:srgbClr val="38761D"/>
              </a:solidFill>
              <a:highlight>
                <a:schemeClr val="accent6"/>
              </a:highlight>
            </a:endParaRPr>
          </a:p>
          <a:p>
            <a:pPr indent="0" lvl="0" marL="0" rtl="0" algn="l">
              <a:spcBef>
                <a:spcPts val="0"/>
              </a:spcBef>
              <a:spcAft>
                <a:spcPts val="0"/>
              </a:spcAft>
              <a:buNone/>
            </a:pPr>
            <a:r>
              <a:rPr lang="en" sz="1300">
                <a:solidFill>
                  <a:schemeClr val="dk1"/>
                </a:solidFill>
                <a:highlight>
                  <a:schemeClr val="lt2"/>
                </a:highlight>
              </a:rPr>
              <a:t>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@Override</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public String toString() {</a:t>
            </a:r>
            <a:endParaRPr sz="1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chemeClr val="dk1"/>
                </a:solidFill>
                <a:highlight>
                  <a:schemeClr val="lt2"/>
                </a:highlight>
              </a:rPr>
              <a:t>return name + “, ” + age;</a:t>
            </a:r>
            <a:endParaRPr sz="1300">
              <a:solidFill>
                <a:schemeClr val="dk1"/>
              </a:solidFill>
              <a:highlight>
                <a:schemeClr val="lt2"/>
              </a:highlight>
            </a:endParaRPr>
          </a:p>
          <a:p>
            <a:pPr indent="0" lvl="0" marL="0" rtl="0" algn="l">
              <a:spcBef>
                <a:spcPts val="0"/>
              </a:spcBef>
              <a:spcAft>
                <a:spcPts val="0"/>
              </a:spcAft>
              <a:buNone/>
            </a:pPr>
            <a:r>
              <a:rPr lang="en" sz="1300">
                <a:solidFill>
                  <a:schemeClr val="dk1"/>
                </a:solidFill>
                <a:highlight>
                  <a:schemeClr val="lt2"/>
                </a:highlight>
              </a:rPr>
              <a:t>   }</a:t>
            </a:r>
            <a:endParaRPr sz="1300">
              <a:solidFill>
                <a:schemeClr val="dk1"/>
              </a:solidFill>
              <a:highlight>
                <a:schemeClr val="lt2"/>
              </a:highlight>
            </a:endParaRPr>
          </a:p>
          <a:p>
            <a:pPr indent="0" lvl="0" marL="0" rtl="0" algn="l">
              <a:spcBef>
                <a:spcPts val="0"/>
              </a:spcBef>
              <a:spcAft>
                <a:spcPts val="0"/>
              </a:spcAft>
              <a:buNone/>
            </a:pPr>
            <a:r>
              <a:rPr lang="en" sz="1300">
                <a:solidFill>
                  <a:schemeClr val="dk1"/>
                </a:solidFill>
                <a:highlight>
                  <a:schemeClr val="lt2"/>
                </a:highlight>
              </a:rPr>
              <a:t>}</a:t>
            </a:r>
            <a:endParaRPr sz="1300">
              <a:solidFill>
                <a:schemeClr val="dk1"/>
              </a:solidFill>
              <a:highlight>
                <a:schemeClr val="lt2"/>
              </a:highlight>
            </a:endParaRPr>
          </a:p>
        </p:txBody>
      </p:sp>
      <p:sp>
        <p:nvSpPr>
          <p:cNvPr id="268" name="Google Shape;268;p26"/>
          <p:cNvSpPr/>
          <p:nvPr/>
        </p:nvSpPr>
        <p:spPr>
          <a:xfrm>
            <a:off x="96250" y="2086675"/>
            <a:ext cx="4739100" cy="258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chemeClr val="lt2"/>
                </a:highlight>
              </a:rPr>
              <a:t>p</a:t>
            </a:r>
            <a:r>
              <a:rPr lang="en" sz="1300">
                <a:solidFill>
                  <a:schemeClr val="dk1"/>
                </a:solidFill>
                <a:highlight>
                  <a:schemeClr val="lt2"/>
                </a:highlight>
              </a:rPr>
              <a:t>ublic class Example {</a:t>
            </a:r>
            <a:endParaRPr sz="1300">
              <a:solidFill>
                <a:schemeClr val="dk1"/>
              </a:solidFill>
              <a:highlight>
                <a:schemeClr val="lt2"/>
              </a:highlight>
            </a:endParaRPr>
          </a:p>
          <a:p>
            <a:pPr indent="0" lvl="0" marL="457200" rtl="0" algn="l">
              <a:spcBef>
                <a:spcPts val="0"/>
              </a:spcBef>
              <a:spcAft>
                <a:spcPts val="0"/>
              </a:spcAft>
              <a:buNone/>
            </a:pPr>
            <a:r>
              <a:rPr lang="en" sz="1300">
                <a:solidFill>
                  <a:schemeClr val="dk1"/>
                </a:solidFill>
                <a:highlight>
                  <a:schemeClr val="lt2"/>
                </a:highlight>
              </a:rPr>
              <a:t>public static void main (String[] args) {</a:t>
            </a:r>
            <a:endParaRPr sz="1300">
              <a:solidFill>
                <a:schemeClr val="dk1"/>
              </a:solidFill>
              <a:highlight>
                <a:schemeClr val="lt2"/>
              </a:highlight>
            </a:endParaRPr>
          </a:p>
          <a:p>
            <a:pPr indent="0" lvl="0" marL="457200" rtl="0" algn="l">
              <a:spcBef>
                <a:spcPts val="0"/>
              </a:spcBef>
              <a:spcAft>
                <a:spcPts val="0"/>
              </a:spcAft>
              <a:buNone/>
            </a:pPr>
            <a:r>
              <a:t/>
            </a:r>
            <a:endParaRPr sz="1300">
              <a:solidFill>
                <a:schemeClr val="dk1"/>
              </a:solidFill>
              <a:highlight>
                <a:schemeClr val="lt2"/>
              </a:highlight>
            </a:endParaRPr>
          </a:p>
          <a:p>
            <a:pPr indent="0" lvl="0" marL="457200" rtl="0" algn="l">
              <a:spcBef>
                <a:spcPts val="0"/>
              </a:spcBef>
              <a:spcAft>
                <a:spcPts val="0"/>
              </a:spcAft>
              <a:buNone/>
            </a:pPr>
            <a:r>
              <a:rPr lang="en" sz="1300">
                <a:solidFill>
                  <a:schemeClr val="dk1"/>
                </a:solidFill>
                <a:highlight>
                  <a:schemeClr val="lt2"/>
                </a:highlight>
              </a:rPr>
              <a:t>    </a:t>
            </a:r>
            <a:r>
              <a:rPr lang="en" sz="1300">
                <a:solidFill>
                  <a:srgbClr val="38761D"/>
                </a:solidFill>
                <a:highlight>
                  <a:schemeClr val="lt2"/>
                </a:highlight>
              </a:rPr>
              <a:t>   </a:t>
            </a:r>
            <a:r>
              <a:rPr lang="en" sz="1300">
                <a:solidFill>
                  <a:srgbClr val="38761D"/>
                </a:solidFill>
                <a:highlight>
                  <a:schemeClr val="accent6"/>
                </a:highlight>
              </a:rPr>
              <a:t>//calls constructor 1</a:t>
            </a:r>
            <a:endParaRPr sz="1300">
              <a:solidFill>
                <a:srgbClr val="38761D"/>
              </a:solidFill>
              <a:highlight>
                <a:schemeClr val="accent6"/>
              </a:highlight>
            </a:endParaRPr>
          </a:p>
          <a:p>
            <a:pPr indent="0" lvl="0" marL="457200" rtl="0" algn="l">
              <a:spcBef>
                <a:spcPts val="0"/>
              </a:spcBef>
              <a:spcAft>
                <a:spcPts val="0"/>
              </a:spcAft>
              <a:buNone/>
            </a:pPr>
            <a:r>
              <a:rPr lang="en" sz="1300">
                <a:solidFill>
                  <a:schemeClr val="dk1"/>
                </a:solidFill>
                <a:highlight>
                  <a:schemeClr val="lt2"/>
                </a:highlight>
              </a:rPr>
              <a:t>       Person person1 = new Person("Alice", 25);</a:t>
            </a:r>
            <a:endParaRPr sz="1300">
              <a:solidFill>
                <a:schemeClr val="dk1"/>
              </a:solidFill>
              <a:highlight>
                <a:schemeClr val="lt2"/>
              </a:highlight>
            </a:endParaRPr>
          </a:p>
          <a:p>
            <a:pPr indent="0" lvl="0" marL="457200" rtl="0" algn="l">
              <a:spcBef>
                <a:spcPts val="0"/>
              </a:spcBef>
              <a:spcAft>
                <a:spcPts val="0"/>
              </a:spcAft>
              <a:buClr>
                <a:schemeClr val="dk1"/>
              </a:buClr>
              <a:buSzPts val="1100"/>
              <a:buFont typeface="Arial"/>
              <a:buNone/>
            </a:pPr>
            <a:r>
              <a:rPr lang="en" sz="1300">
                <a:solidFill>
                  <a:schemeClr val="dk1"/>
                </a:solidFill>
                <a:highlight>
                  <a:schemeClr val="lt2"/>
                </a:highlight>
              </a:rPr>
              <a:t> </a:t>
            </a:r>
            <a:r>
              <a:rPr lang="en" sz="1300">
                <a:solidFill>
                  <a:srgbClr val="38761D"/>
                </a:solidFill>
                <a:highlight>
                  <a:schemeClr val="lt2"/>
                </a:highlight>
              </a:rPr>
              <a:t>      </a:t>
            </a:r>
            <a:r>
              <a:rPr lang="en" sz="1300">
                <a:solidFill>
                  <a:srgbClr val="38761D"/>
                </a:solidFill>
                <a:highlight>
                  <a:schemeClr val="accent6"/>
                </a:highlight>
              </a:rPr>
              <a:t>// calls constructor 2</a:t>
            </a:r>
            <a:endParaRPr sz="1300">
              <a:solidFill>
                <a:srgbClr val="38761D"/>
              </a:solidFill>
              <a:highlight>
                <a:schemeClr val="accent6"/>
              </a:highlight>
            </a:endParaRPr>
          </a:p>
          <a:p>
            <a:pPr indent="0" lvl="0" marL="457200" rtl="0" algn="l">
              <a:spcBef>
                <a:spcPts val="0"/>
              </a:spcBef>
              <a:spcAft>
                <a:spcPts val="0"/>
              </a:spcAft>
              <a:buNone/>
            </a:pPr>
            <a:r>
              <a:rPr lang="en" sz="1300">
                <a:solidFill>
                  <a:schemeClr val="dk1"/>
                </a:solidFill>
                <a:highlight>
                  <a:schemeClr val="lt2"/>
                </a:highlight>
              </a:rPr>
              <a:t>       Person person2 = new Person("Bob");</a:t>
            </a:r>
            <a:endParaRPr sz="1300">
              <a:solidFill>
                <a:schemeClr val="dk1"/>
              </a:solidFill>
              <a:highlight>
                <a:schemeClr val="lt2"/>
              </a:highlight>
            </a:endParaRPr>
          </a:p>
          <a:p>
            <a:pPr indent="0" lvl="0" marL="457200" rtl="0" algn="l">
              <a:spcBef>
                <a:spcPts val="0"/>
              </a:spcBef>
              <a:spcAft>
                <a:spcPts val="0"/>
              </a:spcAft>
              <a:buNone/>
            </a:pPr>
            <a:r>
              <a:t/>
            </a:r>
            <a:endParaRPr sz="1300">
              <a:solidFill>
                <a:schemeClr val="dk1"/>
              </a:solidFill>
              <a:highlight>
                <a:schemeClr val="lt2"/>
              </a:highlight>
            </a:endParaRPr>
          </a:p>
          <a:p>
            <a:pPr indent="0" lvl="0" marL="457200" rtl="0" algn="l">
              <a:spcBef>
                <a:spcPts val="0"/>
              </a:spcBef>
              <a:spcAft>
                <a:spcPts val="0"/>
              </a:spcAft>
              <a:buClr>
                <a:schemeClr val="dk1"/>
              </a:buClr>
              <a:buSzPts val="1100"/>
              <a:buFont typeface="Arial"/>
              <a:buNone/>
            </a:pPr>
            <a:r>
              <a:rPr lang="en" sz="1300">
                <a:solidFill>
                  <a:schemeClr val="dk1"/>
                </a:solidFill>
                <a:highlight>
                  <a:schemeClr val="lt2"/>
                </a:highlight>
              </a:rPr>
              <a:t>       System.out.println (person1); </a:t>
            </a:r>
            <a:r>
              <a:rPr lang="en" sz="1300">
                <a:solidFill>
                  <a:srgbClr val="38761D"/>
                </a:solidFill>
                <a:highlight>
                  <a:schemeClr val="accent6"/>
                </a:highlight>
              </a:rPr>
              <a:t>//outputs: Alice, 25</a:t>
            </a:r>
            <a:endParaRPr sz="1300">
              <a:solidFill>
                <a:srgbClr val="38761D"/>
              </a:solidFill>
              <a:highlight>
                <a:schemeClr val="accent6"/>
              </a:highlight>
            </a:endParaRPr>
          </a:p>
          <a:p>
            <a:pPr indent="0" lvl="0" marL="457200" rtl="0" algn="l">
              <a:spcBef>
                <a:spcPts val="0"/>
              </a:spcBef>
              <a:spcAft>
                <a:spcPts val="0"/>
              </a:spcAft>
              <a:buNone/>
            </a:pPr>
            <a:r>
              <a:rPr lang="en" sz="1300">
                <a:solidFill>
                  <a:schemeClr val="dk1"/>
                </a:solidFill>
                <a:highlight>
                  <a:schemeClr val="lt2"/>
                </a:highlight>
              </a:rPr>
              <a:t>       System.out.println (person2); </a:t>
            </a:r>
            <a:r>
              <a:rPr lang="en" sz="1300">
                <a:solidFill>
                  <a:srgbClr val="38761D"/>
                </a:solidFill>
                <a:highlight>
                  <a:schemeClr val="accent6"/>
                </a:highlight>
              </a:rPr>
              <a:t>//outputs: Bob, 20</a:t>
            </a:r>
            <a:endParaRPr sz="1300">
              <a:solidFill>
                <a:srgbClr val="38761D"/>
              </a:solidFill>
              <a:highlight>
                <a:schemeClr val="accent6"/>
              </a:highlight>
            </a:endParaRPr>
          </a:p>
          <a:p>
            <a:pPr indent="0" lvl="0" marL="457200" rtl="0" algn="l">
              <a:spcBef>
                <a:spcPts val="0"/>
              </a:spcBef>
              <a:spcAft>
                <a:spcPts val="0"/>
              </a:spcAft>
              <a:buNone/>
            </a:pPr>
            <a:r>
              <a:rPr lang="en" sz="1300">
                <a:solidFill>
                  <a:schemeClr val="dk1"/>
                </a:solidFill>
                <a:highlight>
                  <a:schemeClr val="lt2"/>
                </a:highlight>
              </a:rPr>
              <a:t>    </a:t>
            </a:r>
            <a:r>
              <a:rPr lang="en" sz="1300">
                <a:solidFill>
                  <a:schemeClr val="dk1"/>
                </a:solidFill>
                <a:highlight>
                  <a:schemeClr val="lt2"/>
                </a:highlight>
              </a:rPr>
              <a:t>}</a:t>
            </a:r>
            <a:endParaRPr sz="1300">
              <a:solidFill>
                <a:schemeClr val="dk1"/>
              </a:solidFill>
              <a:highlight>
                <a:schemeClr val="lt2"/>
              </a:highlight>
            </a:endParaRPr>
          </a:p>
          <a:p>
            <a:pPr indent="0" lvl="0" marL="0" rtl="0" algn="l">
              <a:spcBef>
                <a:spcPts val="0"/>
              </a:spcBef>
              <a:spcAft>
                <a:spcPts val="0"/>
              </a:spcAft>
              <a:buNone/>
            </a:pPr>
            <a:r>
              <a:rPr lang="en" sz="1300">
                <a:solidFill>
                  <a:schemeClr val="dk1"/>
                </a:solidFill>
                <a:highlight>
                  <a:schemeClr val="lt2"/>
                </a:highlight>
              </a:rPr>
              <a:t>}</a:t>
            </a:r>
            <a:endParaRPr sz="1300">
              <a:solidFill>
                <a:schemeClr val="dk1"/>
              </a:solidFill>
              <a:highlight>
                <a:schemeClr val="lt2"/>
              </a:highlight>
            </a:endParaRPr>
          </a:p>
        </p:txBody>
      </p:sp>
      <p:sp>
        <p:nvSpPr>
          <p:cNvPr id="269" name="Google Shape;269;p26"/>
          <p:cNvSpPr txBox="1"/>
          <p:nvPr/>
        </p:nvSpPr>
        <p:spPr>
          <a:xfrm>
            <a:off x="-29400" y="1086000"/>
            <a:ext cx="9144000" cy="477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u="sng">
                <a:solidFill>
                  <a:schemeClr val="dk1"/>
                </a:solidFill>
                <a:latin typeface="Calibri"/>
                <a:ea typeface="Calibri"/>
                <a:cs typeface="Calibri"/>
                <a:sym typeface="Calibri"/>
              </a:rPr>
              <a:t>Within same class</a:t>
            </a:r>
            <a:r>
              <a:rPr lang="en" sz="1800">
                <a:solidFill>
                  <a:schemeClr val="dk1"/>
                </a:solidFill>
                <a:latin typeface="Calibri"/>
                <a:ea typeface="Calibri"/>
                <a:cs typeface="Calibri"/>
                <a:sym typeface="Calibri"/>
              </a:rPr>
              <a:t> by using </a:t>
            </a:r>
            <a:r>
              <a:rPr b="1" i="1" lang="en" sz="1900">
                <a:solidFill>
                  <a:srgbClr val="980000"/>
                </a:solidFill>
                <a:latin typeface="Calibri"/>
                <a:ea typeface="Calibri"/>
                <a:cs typeface="Calibri"/>
                <a:sym typeface="Calibri"/>
              </a:rPr>
              <a:t>this( )</a:t>
            </a:r>
            <a:r>
              <a:rPr lang="en" sz="1800">
                <a:solidFill>
                  <a:schemeClr val="dk1"/>
                </a:solidFill>
                <a:latin typeface="Calibri"/>
                <a:ea typeface="Calibri"/>
                <a:cs typeface="Calibri"/>
                <a:sym typeface="Calibri"/>
              </a:rPr>
              <a:t> keyword for constructors in the same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idx="12" type="sldNum"/>
          </p:nvPr>
        </p:nvSpPr>
        <p:spPr>
          <a:xfrm>
            <a:off x="87144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27"/>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77" name="Google Shape;277;p27"/>
          <p:cNvPicPr preferRelativeResize="0"/>
          <p:nvPr/>
        </p:nvPicPr>
        <p:blipFill>
          <a:blip r:embed="rId4">
            <a:alphaModFix/>
          </a:blip>
          <a:stretch>
            <a:fillRect/>
          </a:stretch>
        </p:blipFill>
        <p:spPr>
          <a:xfrm>
            <a:off x="0" y="0"/>
            <a:ext cx="9144000" cy="513750"/>
          </a:xfrm>
          <a:prstGeom prst="rect">
            <a:avLst/>
          </a:prstGeom>
          <a:noFill/>
          <a:ln>
            <a:noFill/>
          </a:ln>
        </p:spPr>
      </p:pic>
      <p:sp>
        <p:nvSpPr>
          <p:cNvPr id="278" name="Google Shape;278;p27"/>
          <p:cNvSpPr txBox="1"/>
          <p:nvPr/>
        </p:nvSpPr>
        <p:spPr>
          <a:xfrm>
            <a:off x="0" y="-20175"/>
            <a:ext cx="8712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200">
                <a:solidFill>
                  <a:srgbClr val="EFEFEF"/>
                </a:solidFill>
              </a:rPr>
              <a:t>Constructor Chaining To Invoke Superclass Constructor</a:t>
            </a:r>
            <a:endParaRPr sz="1200">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279" name="Google Shape;279;p27"/>
          <p:cNvSpPr txBox="1"/>
          <p:nvPr/>
        </p:nvSpPr>
        <p:spPr>
          <a:xfrm>
            <a:off x="0" y="533925"/>
            <a:ext cx="4284600" cy="6387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Constructor Chaining</a:t>
            </a:r>
            <a:r>
              <a:rPr lang="en" sz="1800">
                <a:solidFill>
                  <a:schemeClr val="dk1"/>
                </a:solidFill>
                <a:latin typeface="Calibri"/>
                <a:ea typeface="Calibri"/>
                <a:cs typeface="Calibri"/>
                <a:sym typeface="Calibri"/>
              </a:rPr>
              <a:t> </a:t>
            </a:r>
            <a:r>
              <a:rPr lang="en" sz="1800" u="sng">
                <a:solidFill>
                  <a:schemeClr val="dk1"/>
                </a:solidFill>
                <a:latin typeface="Calibri"/>
                <a:ea typeface="Calibri"/>
                <a:cs typeface="Calibri"/>
                <a:sym typeface="Calibri"/>
              </a:rPr>
              <a:t>between subclass and superclass</a:t>
            </a:r>
            <a:r>
              <a:rPr lang="en" sz="1800">
                <a:solidFill>
                  <a:schemeClr val="dk1"/>
                </a:solidFill>
                <a:latin typeface="Calibri"/>
                <a:ea typeface="Calibri"/>
                <a:cs typeface="Calibri"/>
                <a:sym typeface="Calibri"/>
              </a:rPr>
              <a:t> using </a:t>
            </a:r>
            <a:r>
              <a:rPr b="1" i="1" lang="en" sz="1900">
                <a:solidFill>
                  <a:srgbClr val="9900FF"/>
                </a:solidFill>
                <a:latin typeface="Calibri"/>
                <a:ea typeface="Calibri"/>
                <a:cs typeface="Calibri"/>
                <a:sym typeface="Calibri"/>
              </a:rPr>
              <a:t>super()</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80" name="Google Shape;280;p27"/>
          <p:cNvSpPr/>
          <p:nvPr/>
        </p:nvSpPr>
        <p:spPr>
          <a:xfrm>
            <a:off x="228600" y="2183875"/>
            <a:ext cx="3933600" cy="270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8761D"/>
                </a:solidFill>
              </a:rPr>
              <a:t>// Main class</a:t>
            </a:r>
            <a:r>
              <a:rPr lang="en" sz="1300">
                <a:solidFill>
                  <a:schemeClr val="dk1"/>
                </a:solidFill>
              </a:rPr>
              <a:t> </a:t>
            </a:r>
            <a:endParaRPr/>
          </a:p>
          <a:p>
            <a:pPr indent="0" lvl="0" marL="0" rtl="0" algn="l">
              <a:spcBef>
                <a:spcPts val="0"/>
              </a:spcBef>
              <a:spcAft>
                <a:spcPts val="0"/>
              </a:spcAft>
              <a:buNone/>
            </a:pPr>
            <a:r>
              <a:rPr lang="en"/>
              <a:t>public class Main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public static void main (</a:t>
            </a:r>
            <a:r>
              <a:rPr lang="en" sz="1300"/>
              <a:t>String[] args</a:t>
            </a: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200"/>
              <a:t>       </a:t>
            </a:r>
            <a:r>
              <a:rPr lang="en" sz="1300"/>
              <a:t>Dog dog = new Dog ("Buddy", 5, "Golden");</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rgbClr val="38761D"/>
                </a:solidFill>
              </a:rPr>
              <a:t> </a:t>
            </a:r>
            <a:r>
              <a:rPr lang="en">
                <a:solidFill>
                  <a:srgbClr val="38761D"/>
                </a:solidFill>
                <a:highlight>
                  <a:schemeClr val="accent6"/>
                </a:highlight>
              </a:rPr>
              <a:t>// Pet constructor called for Dog</a:t>
            </a:r>
            <a:endParaRPr>
              <a:solidFill>
                <a:srgbClr val="38761D"/>
              </a:solidFill>
            </a:endParaRPr>
          </a:p>
          <a:p>
            <a:pPr indent="0" lvl="0" marL="0" rtl="0" algn="l">
              <a:spcBef>
                <a:spcPts val="0"/>
              </a:spcBef>
              <a:spcAft>
                <a:spcPts val="0"/>
              </a:spcAft>
              <a:buNone/>
            </a:pPr>
            <a:r>
              <a:rPr lang="en"/>
              <a:t>      dog.eat();   </a:t>
            </a:r>
            <a:r>
              <a:rPr lang="en">
                <a:solidFill>
                  <a:srgbClr val="38761D"/>
                </a:solidFill>
              </a:rPr>
              <a:t>// output: Buddy is eating</a:t>
            </a:r>
            <a:endParaRPr>
              <a:solidFill>
                <a:srgbClr val="38761D"/>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281" name="Google Shape;281;p27"/>
          <p:cNvSpPr/>
          <p:nvPr/>
        </p:nvSpPr>
        <p:spPr>
          <a:xfrm>
            <a:off x="4409250" y="597150"/>
            <a:ext cx="4284600" cy="2246700"/>
          </a:xfrm>
          <a:prstGeom prst="roundRect">
            <a:avLst>
              <a:gd fmla="val 1259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8761D"/>
                </a:solidFill>
              </a:rPr>
              <a:t>// Base class </a:t>
            </a:r>
            <a:endParaRPr sz="1200">
              <a:solidFill>
                <a:srgbClr val="38761D"/>
              </a:solidFill>
            </a:endParaRPr>
          </a:p>
          <a:p>
            <a:pPr indent="0" lvl="0" marL="0" rtl="0" algn="l">
              <a:spcBef>
                <a:spcPts val="0"/>
              </a:spcBef>
              <a:spcAft>
                <a:spcPts val="0"/>
              </a:spcAft>
              <a:buNone/>
            </a:pPr>
            <a:r>
              <a:rPr lang="en" sz="1200"/>
              <a:t>class Pet {</a:t>
            </a:r>
            <a:endParaRPr sz="1200"/>
          </a:p>
          <a:p>
            <a:pPr indent="0" lvl="0" marL="0" rtl="0" algn="l">
              <a:spcBef>
                <a:spcPts val="0"/>
              </a:spcBef>
              <a:spcAft>
                <a:spcPts val="0"/>
              </a:spcAft>
              <a:buNone/>
            </a:pPr>
            <a:r>
              <a:rPr lang="en" sz="1200"/>
              <a:t>    private String name;</a:t>
            </a:r>
            <a:endParaRPr sz="1200"/>
          </a:p>
          <a:p>
            <a:pPr indent="0" lvl="0" marL="0" rtl="0" algn="l">
              <a:spcBef>
                <a:spcPts val="0"/>
              </a:spcBef>
              <a:spcAft>
                <a:spcPts val="0"/>
              </a:spcAft>
              <a:buNone/>
            </a:pPr>
            <a:r>
              <a:rPr lang="en" sz="1200"/>
              <a:t>    private int age;</a:t>
            </a:r>
            <a:endParaRPr sz="1200"/>
          </a:p>
          <a:p>
            <a:pPr indent="0" lvl="0" marL="0" rtl="0" algn="l">
              <a:spcBef>
                <a:spcPts val="0"/>
              </a:spcBef>
              <a:spcAft>
                <a:spcPts val="0"/>
              </a:spcAft>
              <a:buNone/>
            </a:pPr>
            <a:r>
              <a:t/>
            </a:r>
            <a:endParaRPr sz="800"/>
          </a:p>
          <a:p>
            <a:pPr indent="0" lvl="0" marL="0" rtl="0" algn="l">
              <a:spcBef>
                <a:spcPts val="0"/>
              </a:spcBef>
              <a:spcAft>
                <a:spcPts val="0"/>
              </a:spcAft>
              <a:buNone/>
            </a:pPr>
            <a:r>
              <a:rPr lang="en" sz="1200"/>
              <a:t>    </a:t>
            </a:r>
            <a:r>
              <a:rPr lang="en" sz="1200">
                <a:solidFill>
                  <a:srgbClr val="38761D"/>
                </a:solidFill>
                <a:highlight>
                  <a:schemeClr val="accent6"/>
                </a:highlight>
              </a:rPr>
              <a:t>// Constructor for Pet</a:t>
            </a:r>
            <a:endParaRPr sz="1200">
              <a:solidFill>
                <a:srgbClr val="38761D"/>
              </a:solidFill>
              <a:highlight>
                <a:schemeClr val="accent6"/>
              </a:highlight>
            </a:endParaRPr>
          </a:p>
          <a:p>
            <a:pPr indent="0" lvl="0" marL="0" rtl="0" algn="l">
              <a:spcBef>
                <a:spcPts val="0"/>
              </a:spcBef>
              <a:spcAft>
                <a:spcPts val="0"/>
              </a:spcAft>
              <a:buNone/>
            </a:pPr>
            <a:r>
              <a:rPr lang="en" sz="1200"/>
              <a:t>    public Pet (String name, int age) {  </a:t>
            </a:r>
            <a:endParaRPr sz="1200"/>
          </a:p>
          <a:p>
            <a:pPr indent="0" lvl="0" marL="0" rtl="0" algn="l">
              <a:spcBef>
                <a:spcPts val="0"/>
              </a:spcBef>
              <a:spcAft>
                <a:spcPts val="0"/>
              </a:spcAft>
              <a:buNone/>
            </a:pPr>
            <a:r>
              <a:rPr lang="en" sz="1200"/>
              <a:t>        this.name = name; this.age = age;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800"/>
          </a:p>
          <a:p>
            <a:pPr indent="0" lvl="0" marL="0" rtl="0" algn="l">
              <a:spcBef>
                <a:spcPts val="0"/>
              </a:spcBef>
              <a:spcAft>
                <a:spcPts val="0"/>
              </a:spcAft>
              <a:buNone/>
            </a:pPr>
            <a:r>
              <a:rPr lang="en" sz="1200">
                <a:highlight>
                  <a:schemeClr val="lt2"/>
                </a:highlight>
              </a:rPr>
              <a:t>    public void eat() {</a:t>
            </a:r>
            <a:endParaRPr sz="1200">
              <a:highlight>
                <a:schemeClr val="lt2"/>
              </a:highlight>
            </a:endParaRPr>
          </a:p>
          <a:p>
            <a:pPr indent="0" lvl="0" marL="0" rtl="0" algn="l">
              <a:spcBef>
                <a:spcPts val="0"/>
              </a:spcBef>
              <a:spcAft>
                <a:spcPts val="0"/>
              </a:spcAft>
              <a:buNone/>
            </a:pPr>
            <a:r>
              <a:rPr lang="en" sz="1200">
                <a:highlight>
                  <a:schemeClr val="lt2"/>
                </a:highlight>
              </a:rPr>
              <a:t>         System.out.println (name + " is eating.");</a:t>
            </a:r>
            <a:endParaRPr sz="1200">
              <a:highlight>
                <a:schemeClr val="lt2"/>
              </a:highlight>
            </a:endParaRPr>
          </a:p>
          <a:p>
            <a:pPr indent="0" lvl="0" marL="0" rtl="0" algn="l">
              <a:spcBef>
                <a:spcPts val="0"/>
              </a:spcBef>
              <a:spcAft>
                <a:spcPts val="0"/>
              </a:spcAft>
              <a:buNone/>
            </a:pPr>
            <a:r>
              <a:rPr lang="en" sz="1100">
                <a:highlight>
                  <a:schemeClr val="lt2"/>
                </a:highlight>
              </a:rPr>
              <a:t>} }</a:t>
            </a:r>
            <a:endParaRPr sz="1300"/>
          </a:p>
        </p:txBody>
      </p:sp>
      <p:sp>
        <p:nvSpPr>
          <p:cNvPr id="282" name="Google Shape;282;p27"/>
          <p:cNvSpPr/>
          <p:nvPr/>
        </p:nvSpPr>
        <p:spPr>
          <a:xfrm>
            <a:off x="4409250" y="2920700"/>
            <a:ext cx="4284600" cy="196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8761D"/>
                </a:solidFill>
              </a:rPr>
              <a:t> </a:t>
            </a:r>
            <a:r>
              <a:rPr lang="en" sz="1300">
                <a:solidFill>
                  <a:srgbClr val="38761D"/>
                </a:solidFill>
              </a:rPr>
              <a:t>// Subclass</a:t>
            </a:r>
            <a:endParaRPr sz="1300"/>
          </a:p>
          <a:p>
            <a:pPr indent="0" lvl="0" marL="0" rtl="0" algn="l">
              <a:spcBef>
                <a:spcPts val="0"/>
              </a:spcBef>
              <a:spcAft>
                <a:spcPts val="0"/>
              </a:spcAft>
              <a:buNone/>
            </a:pPr>
            <a:r>
              <a:rPr lang="en" sz="1300"/>
              <a:t>class Dog extends Pet {</a:t>
            </a:r>
            <a:endParaRPr sz="1300"/>
          </a:p>
          <a:p>
            <a:pPr indent="0" lvl="0" marL="0" rtl="0" algn="l">
              <a:spcBef>
                <a:spcPts val="0"/>
              </a:spcBef>
              <a:spcAft>
                <a:spcPts val="0"/>
              </a:spcAft>
              <a:buNone/>
            </a:pPr>
            <a:r>
              <a:rPr lang="en" sz="1300"/>
              <a:t>    private String breed;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r>
              <a:rPr lang="en" sz="1300">
                <a:solidFill>
                  <a:srgbClr val="38761D"/>
                </a:solidFill>
              </a:rPr>
              <a:t> </a:t>
            </a:r>
            <a:r>
              <a:rPr lang="en" sz="1300">
                <a:solidFill>
                  <a:srgbClr val="38761D"/>
                </a:solidFill>
                <a:highlight>
                  <a:schemeClr val="accent6"/>
                </a:highlight>
              </a:rPr>
              <a:t>// </a:t>
            </a:r>
            <a:r>
              <a:rPr lang="en" sz="1300">
                <a:solidFill>
                  <a:srgbClr val="38761D"/>
                </a:solidFill>
                <a:highlight>
                  <a:schemeClr val="accent6"/>
                </a:highlight>
              </a:rPr>
              <a:t>Constructor</a:t>
            </a:r>
            <a:r>
              <a:rPr lang="en" sz="1300">
                <a:solidFill>
                  <a:srgbClr val="38761D"/>
                </a:solidFill>
                <a:highlight>
                  <a:schemeClr val="accent6"/>
                </a:highlight>
              </a:rPr>
              <a:t> for Dog</a:t>
            </a:r>
            <a:endParaRPr sz="1300">
              <a:solidFill>
                <a:srgbClr val="38761D"/>
              </a:solidFill>
              <a:highlight>
                <a:schemeClr val="accent6"/>
              </a:highlight>
            </a:endParaRPr>
          </a:p>
          <a:p>
            <a:pPr indent="0" lvl="0" marL="0" rtl="0" algn="l">
              <a:spcBef>
                <a:spcPts val="0"/>
              </a:spcBef>
              <a:spcAft>
                <a:spcPts val="0"/>
              </a:spcAft>
              <a:buNone/>
            </a:pPr>
            <a:r>
              <a:rPr lang="en" sz="1300"/>
              <a:t>    public Dog (String name, int age, String breed) {</a:t>
            </a:r>
            <a:endParaRPr sz="1300"/>
          </a:p>
          <a:p>
            <a:pPr indent="0" lvl="0" marL="0" rtl="0" algn="l">
              <a:spcBef>
                <a:spcPts val="0"/>
              </a:spcBef>
              <a:spcAft>
                <a:spcPts val="0"/>
              </a:spcAft>
              <a:buNone/>
            </a:pPr>
            <a:r>
              <a:rPr b="1" lang="en" sz="1300">
                <a:solidFill>
                  <a:srgbClr val="9900FF"/>
                </a:solidFill>
              </a:rPr>
              <a:t>       </a:t>
            </a:r>
            <a:r>
              <a:rPr b="1" lang="en" sz="1300">
                <a:solidFill>
                  <a:srgbClr val="9900FF"/>
                </a:solidFill>
              </a:rPr>
              <a:t>super</a:t>
            </a:r>
            <a:r>
              <a:rPr b="1" lang="en" sz="1300">
                <a:solidFill>
                  <a:srgbClr val="9900FF"/>
                </a:solidFill>
              </a:rPr>
              <a:t> (</a:t>
            </a:r>
            <a:r>
              <a:rPr lang="en" sz="1300"/>
              <a:t>name, age</a:t>
            </a:r>
            <a:r>
              <a:rPr b="1" lang="en" sz="1300">
                <a:solidFill>
                  <a:srgbClr val="9900FF"/>
                </a:solidFill>
              </a:rPr>
              <a:t>)</a:t>
            </a:r>
            <a:r>
              <a:rPr lang="en" sz="1300"/>
              <a:t>;</a:t>
            </a:r>
            <a:r>
              <a:rPr lang="en" sz="1300"/>
              <a:t>   </a:t>
            </a:r>
            <a:r>
              <a:rPr lang="en" sz="1300">
                <a:solidFill>
                  <a:srgbClr val="38761D"/>
                </a:solidFill>
                <a:highlight>
                  <a:schemeClr val="accent6"/>
                </a:highlight>
              </a:rPr>
              <a:t>// calles Pet constructor</a:t>
            </a:r>
            <a:endParaRPr sz="1300">
              <a:solidFill>
                <a:srgbClr val="38761D"/>
              </a:solidFill>
              <a:highlight>
                <a:schemeClr val="accent6"/>
              </a:highlight>
            </a:endParaRPr>
          </a:p>
          <a:p>
            <a:pPr indent="0" lvl="0" marL="0" rtl="0" algn="l">
              <a:spcBef>
                <a:spcPts val="0"/>
              </a:spcBef>
              <a:spcAft>
                <a:spcPts val="0"/>
              </a:spcAft>
              <a:buNone/>
            </a:pPr>
            <a:r>
              <a:rPr lang="en" sz="1300"/>
              <a:t>       this.breed = breed;}</a:t>
            </a:r>
            <a:endParaRPr sz="1300"/>
          </a:p>
          <a:p>
            <a:pPr indent="0" lvl="0" marL="0" rtl="0" algn="l">
              <a:spcBef>
                <a:spcPts val="0"/>
              </a:spcBef>
              <a:spcAft>
                <a:spcPts val="0"/>
              </a:spcAft>
              <a:buNone/>
            </a:pPr>
            <a:r>
              <a:rPr lang="en" sz="1300"/>
              <a:t>}</a:t>
            </a:r>
            <a:endParaRPr sz="1300"/>
          </a:p>
        </p:txBody>
      </p:sp>
      <p:sp>
        <p:nvSpPr>
          <p:cNvPr id="283" name="Google Shape;283;p27"/>
          <p:cNvSpPr txBox="1"/>
          <p:nvPr/>
        </p:nvSpPr>
        <p:spPr>
          <a:xfrm>
            <a:off x="-725" y="1233525"/>
            <a:ext cx="4284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Use </a:t>
            </a:r>
            <a:r>
              <a:rPr b="1" i="1" lang="en" sz="1800">
                <a:solidFill>
                  <a:srgbClr val="9900FF"/>
                </a:solidFill>
                <a:latin typeface="Calibri"/>
                <a:ea typeface="Calibri"/>
                <a:cs typeface="Calibri"/>
                <a:sym typeface="Calibri"/>
              </a:rPr>
              <a:t>super()</a:t>
            </a: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only</a:t>
            </a:r>
            <a:r>
              <a:rPr lang="en" sz="1800">
                <a:solidFill>
                  <a:schemeClr val="dk1"/>
                </a:solidFill>
                <a:latin typeface="Calibri"/>
                <a:ea typeface="Calibri"/>
                <a:cs typeface="Calibri"/>
                <a:sym typeface="Calibri"/>
              </a:rPr>
              <a:t> for constructor chaining in subclass.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idx="12" type="sldNum"/>
          </p:nvPr>
        </p:nvSpPr>
        <p:spPr>
          <a:xfrm>
            <a:off x="8638943" y="46895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28"/>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291" name="Google Shape;291;p28"/>
          <p:cNvPicPr preferRelativeResize="0"/>
          <p:nvPr/>
        </p:nvPicPr>
        <p:blipFill>
          <a:blip r:embed="rId4">
            <a:alphaModFix/>
          </a:blip>
          <a:stretch>
            <a:fillRect/>
          </a:stretch>
        </p:blipFill>
        <p:spPr>
          <a:xfrm>
            <a:off x="0" y="0"/>
            <a:ext cx="9144000" cy="513750"/>
          </a:xfrm>
          <a:prstGeom prst="rect">
            <a:avLst/>
          </a:prstGeom>
          <a:noFill/>
          <a:ln>
            <a:noFill/>
          </a:ln>
        </p:spPr>
      </p:pic>
      <p:sp>
        <p:nvSpPr>
          <p:cNvPr id="292" name="Google Shape;292;p28"/>
          <p:cNvSpPr txBox="1"/>
          <p:nvPr/>
        </p:nvSpPr>
        <p:spPr>
          <a:xfrm>
            <a:off x="675000" y="1576025"/>
            <a:ext cx="7794000" cy="160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solidFill>
                  <a:schemeClr val="dk1"/>
                </a:solidFill>
                <a:latin typeface="Calibri"/>
                <a:ea typeface="Calibri"/>
                <a:cs typeface="Calibri"/>
                <a:sym typeface="Calibri"/>
              </a:rPr>
              <a:t>Case Study:</a:t>
            </a:r>
            <a:endParaRPr b="1" sz="5000">
              <a:solidFill>
                <a:schemeClr val="dk1"/>
              </a:solidFill>
              <a:latin typeface="Calibri"/>
              <a:ea typeface="Calibri"/>
              <a:cs typeface="Calibri"/>
              <a:sym typeface="Calibri"/>
            </a:endParaRPr>
          </a:p>
          <a:p>
            <a:pPr indent="0" lvl="0" marL="0" rtl="0" algn="ctr">
              <a:spcBef>
                <a:spcPts val="0"/>
              </a:spcBef>
              <a:spcAft>
                <a:spcPts val="0"/>
              </a:spcAft>
              <a:buNone/>
            </a:pPr>
            <a:r>
              <a:rPr b="1" lang="en" sz="5000">
                <a:solidFill>
                  <a:schemeClr val="dk1"/>
                </a:solidFill>
                <a:latin typeface="Calibri"/>
                <a:ea typeface="Calibri"/>
                <a:cs typeface="Calibri"/>
                <a:sym typeface="Calibri"/>
              </a:rPr>
              <a:t>Duck Hunt Simulation Game</a:t>
            </a:r>
            <a:endParaRPr b="1" sz="5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29"/>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00" name="Google Shape;300;p29"/>
          <p:cNvPicPr preferRelativeResize="0"/>
          <p:nvPr/>
        </p:nvPicPr>
        <p:blipFill>
          <a:blip r:embed="rId4">
            <a:alphaModFix/>
          </a:blip>
          <a:stretch>
            <a:fillRect/>
          </a:stretch>
        </p:blipFill>
        <p:spPr>
          <a:xfrm>
            <a:off x="0" y="0"/>
            <a:ext cx="9144000" cy="513750"/>
          </a:xfrm>
          <a:prstGeom prst="rect">
            <a:avLst/>
          </a:prstGeom>
          <a:noFill/>
          <a:ln>
            <a:noFill/>
          </a:ln>
        </p:spPr>
      </p:pic>
      <p:sp>
        <p:nvSpPr>
          <p:cNvPr id="301" name="Google Shape;301;p29"/>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Case Study: Duck Hunt Simulation Game</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02" name="Google Shape;302;p29"/>
          <p:cNvSpPr txBox="1"/>
          <p:nvPr/>
        </p:nvSpPr>
        <p:spPr>
          <a:xfrm>
            <a:off x="0" y="5339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Suppose a company is building a </a:t>
            </a:r>
            <a:r>
              <a:rPr b="1" lang="en" sz="1800">
                <a:latin typeface="Calibri"/>
                <a:ea typeface="Calibri"/>
                <a:cs typeface="Calibri"/>
                <a:sym typeface="Calibri"/>
              </a:rPr>
              <a:t>d</a:t>
            </a:r>
            <a:r>
              <a:rPr b="1" lang="en" sz="1800">
                <a:latin typeface="Calibri"/>
                <a:ea typeface="Calibri"/>
                <a:cs typeface="Calibri"/>
                <a:sym typeface="Calibri"/>
              </a:rPr>
              <a:t>uck </a:t>
            </a:r>
            <a:r>
              <a:rPr b="1" lang="en" sz="1800">
                <a:latin typeface="Calibri"/>
                <a:ea typeface="Calibri"/>
                <a:cs typeface="Calibri"/>
                <a:sym typeface="Calibri"/>
              </a:rPr>
              <a:t>h</a:t>
            </a:r>
            <a:r>
              <a:rPr b="1" lang="en" sz="1800">
                <a:latin typeface="Calibri"/>
                <a:ea typeface="Calibri"/>
                <a:cs typeface="Calibri"/>
                <a:sym typeface="Calibri"/>
              </a:rPr>
              <a:t>unt simulation</a:t>
            </a:r>
            <a:r>
              <a:rPr lang="en" sz="1800">
                <a:latin typeface="Calibri"/>
                <a:ea typeface="Calibri"/>
                <a:cs typeface="Calibri"/>
                <a:sym typeface="Calibri"/>
              </a:rPr>
              <a:t> </a:t>
            </a:r>
            <a:r>
              <a:rPr b="1" lang="en" sz="1800">
                <a:latin typeface="Calibri"/>
                <a:ea typeface="Calibri"/>
                <a:cs typeface="Calibri"/>
                <a:sym typeface="Calibri"/>
              </a:rPr>
              <a:t>game </a:t>
            </a:r>
            <a:r>
              <a:rPr lang="en" sz="1800">
                <a:latin typeface="Calibri"/>
                <a:ea typeface="Calibri"/>
                <a:cs typeface="Calibri"/>
                <a:sym typeface="Calibri"/>
              </a:rPr>
              <a:t>…</a:t>
            </a:r>
            <a:endParaRPr sz="1800">
              <a:latin typeface="Calibri"/>
              <a:ea typeface="Calibri"/>
              <a:cs typeface="Calibri"/>
              <a:sym typeface="Calibri"/>
            </a:endParaRPr>
          </a:p>
        </p:txBody>
      </p:sp>
      <p:pic>
        <p:nvPicPr>
          <p:cNvPr id="303" name="Google Shape;303;p29"/>
          <p:cNvPicPr preferRelativeResize="0"/>
          <p:nvPr/>
        </p:nvPicPr>
        <p:blipFill>
          <a:blip r:embed="rId5">
            <a:alphaModFix/>
          </a:blip>
          <a:stretch>
            <a:fillRect/>
          </a:stretch>
        </p:blipFill>
        <p:spPr>
          <a:xfrm>
            <a:off x="2321426" y="1581000"/>
            <a:ext cx="4347286" cy="3211575"/>
          </a:xfrm>
          <a:prstGeom prst="rect">
            <a:avLst/>
          </a:prstGeom>
          <a:noFill/>
          <a:ln>
            <a:noFill/>
          </a:ln>
        </p:spPr>
      </p:pic>
      <p:sp>
        <p:nvSpPr>
          <p:cNvPr id="304" name="Google Shape;304;p29"/>
          <p:cNvSpPr txBox="1"/>
          <p:nvPr/>
        </p:nvSpPr>
        <p:spPr>
          <a:xfrm>
            <a:off x="-725" y="880125"/>
            <a:ext cx="9144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Different options for modelling of object oriented programming for the </a:t>
            </a:r>
            <a:r>
              <a:rPr b="1" i="1" lang="en" sz="1800">
                <a:solidFill>
                  <a:srgbClr val="002060"/>
                </a:solidFill>
                <a:latin typeface="Calibri"/>
                <a:ea typeface="Calibri"/>
                <a:cs typeface="Calibri"/>
                <a:sym typeface="Calibri"/>
              </a:rPr>
              <a:t>duck </a:t>
            </a:r>
            <a:r>
              <a:rPr lang="en" sz="1800">
                <a:solidFill>
                  <a:schemeClr val="dk1"/>
                </a:solidFill>
                <a:latin typeface="Calibri"/>
                <a:ea typeface="Calibri"/>
                <a:cs typeface="Calibri"/>
                <a:sym typeface="Calibri"/>
              </a:rPr>
              <a:t>class is suggested.</a:t>
            </a:r>
            <a:endParaRPr/>
          </a:p>
        </p:txBody>
      </p:sp>
      <p:sp>
        <p:nvSpPr>
          <p:cNvPr id="305" name="Google Shape;305;p29"/>
          <p:cNvSpPr txBox="1"/>
          <p:nvPr/>
        </p:nvSpPr>
        <p:spPr>
          <a:xfrm>
            <a:off x="3409825" y="4710925"/>
            <a:ext cx="2170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https://www.everything80spodcast.com/duck-hunt/</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0"/>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12" name="Google Shape;312;p30"/>
          <p:cNvPicPr preferRelativeResize="0"/>
          <p:nvPr/>
        </p:nvPicPr>
        <p:blipFill>
          <a:blip r:embed="rId4">
            <a:alphaModFix/>
          </a:blip>
          <a:stretch>
            <a:fillRect/>
          </a:stretch>
        </p:blipFill>
        <p:spPr>
          <a:xfrm>
            <a:off x="0" y="0"/>
            <a:ext cx="9144000" cy="513750"/>
          </a:xfrm>
          <a:prstGeom prst="rect">
            <a:avLst/>
          </a:prstGeom>
          <a:noFill/>
          <a:ln>
            <a:noFill/>
          </a:ln>
        </p:spPr>
      </p:pic>
      <p:sp>
        <p:nvSpPr>
          <p:cNvPr id="313" name="Google Shape;313;p30"/>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a:t>
            </a:r>
            <a:r>
              <a:rPr b="1" lang="en" sz="2400">
                <a:solidFill>
                  <a:srgbClr val="EFEFEF"/>
                </a:solidFill>
              </a:rPr>
              <a:t> Duck</a:t>
            </a:r>
            <a:r>
              <a:rPr b="1" lang="en" sz="2400">
                <a:solidFill>
                  <a:srgbClr val="EFEFEF"/>
                </a:solidFill>
              </a:rPr>
              <a:t>: Polymorphism</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14" name="Google Shape;314;p30"/>
          <p:cNvSpPr txBox="1"/>
          <p:nvPr/>
        </p:nvSpPr>
        <p:spPr>
          <a:xfrm>
            <a:off x="0" y="5339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Assume we have 2 classes: </a:t>
            </a:r>
            <a:r>
              <a:rPr b="1" i="1" lang="en" sz="1800">
                <a:solidFill>
                  <a:srgbClr val="002060"/>
                </a:solidFill>
                <a:latin typeface="Calibri"/>
                <a:ea typeface="Calibri"/>
                <a:cs typeface="Calibri"/>
                <a:sym typeface="Calibri"/>
              </a:rPr>
              <a:t>RedHead Duck</a:t>
            </a:r>
            <a:r>
              <a:rPr lang="en" sz="1800">
                <a:latin typeface="Calibri"/>
                <a:ea typeface="Calibri"/>
                <a:cs typeface="Calibri"/>
                <a:sym typeface="Calibri"/>
              </a:rPr>
              <a:t> &amp; </a:t>
            </a:r>
            <a:r>
              <a:rPr b="1" i="1" lang="en" sz="1800">
                <a:solidFill>
                  <a:srgbClr val="002060"/>
                </a:solidFill>
                <a:latin typeface="Calibri"/>
                <a:ea typeface="Calibri"/>
                <a:cs typeface="Calibri"/>
                <a:sym typeface="Calibri"/>
              </a:rPr>
              <a:t>Mallard Duck</a:t>
            </a:r>
            <a:r>
              <a:rPr lang="en" sz="1800">
                <a:latin typeface="Calibri"/>
                <a:ea typeface="Calibri"/>
                <a:cs typeface="Calibri"/>
                <a:sym typeface="Calibri"/>
              </a:rPr>
              <a:t>.</a:t>
            </a:r>
            <a:endParaRPr sz="1800">
              <a:latin typeface="Calibri"/>
              <a:ea typeface="Calibri"/>
              <a:cs typeface="Calibri"/>
              <a:sym typeface="Calibri"/>
            </a:endParaRPr>
          </a:p>
        </p:txBody>
      </p:sp>
      <p:pic>
        <p:nvPicPr>
          <p:cNvPr id="315" name="Google Shape;315;p30"/>
          <p:cNvPicPr preferRelativeResize="0"/>
          <p:nvPr/>
        </p:nvPicPr>
        <p:blipFill>
          <a:blip r:embed="rId5">
            <a:alphaModFix/>
          </a:blip>
          <a:stretch>
            <a:fillRect/>
          </a:stretch>
        </p:blipFill>
        <p:spPr>
          <a:xfrm>
            <a:off x="5175100" y="1645925"/>
            <a:ext cx="3770300" cy="3221375"/>
          </a:xfrm>
          <a:prstGeom prst="rect">
            <a:avLst/>
          </a:prstGeom>
          <a:noFill/>
          <a:ln>
            <a:noFill/>
          </a:ln>
        </p:spPr>
      </p:pic>
      <p:sp>
        <p:nvSpPr>
          <p:cNvPr id="316" name="Google Shape;316;p30"/>
          <p:cNvSpPr txBox="1"/>
          <p:nvPr/>
        </p:nvSpPr>
        <p:spPr>
          <a:xfrm>
            <a:off x="0" y="903225"/>
            <a:ext cx="9144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Both Redhead &amp; Mallard have the same behavior: </a:t>
            </a:r>
            <a:r>
              <a:rPr b="1" i="1" lang="en" sz="1800">
                <a:solidFill>
                  <a:srgbClr val="002060"/>
                </a:solidFill>
                <a:latin typeface="Calibri"/>
                <a:ea typeface="Calibri"/>
                <a:cs typeface="Calibri"/>
                <a:sym typeface="Calibri"/>
              </a:rPr>
              <a:t>Quack()</a:t>
            </a:r>
            <a:r>
              <a:rPr lang="en" sz="1800">
                <a:solidFill>
                  <a:schemeClr val="dk1"/>
                </a:solidFill>
                <a:latin typeface="Calibri"/>
                <a:ea typeface="Calibri"/>
                <a:cs typeface="Calibri"/>
                <a:sym typeface="Calibri"/>
              </a:rPr>
              <a:t> &amp; </a:t>
            </a:r>
            <a:r>
              <a:rPr b="1" i="1" lang="en" sz="1800">
                <a:solidFill>
                  <a:srgbClr val="002060"/>
                </a:solidFill>
                <a:latin typeface="Calibri"/>
                <a:ea typeface="Calibri"/>
                <a:cs typeface="Calibri"/>
                <a:sym typeface="Calibri"/>
              </a:rPr>
              <a:t>Fly()</a:t>
            </a:r>
            <a:r>
              <a:rPr lang="en" sz="1800">
                <a:solidFill>
                  <a:schemeClr val="dk1"/>
                </a:solidFill>
                <a:latin typeface="Calibri"/>
                <a:ea typeface="Calibri"/>
                <a:cs typeface="Calibri"/>
                <a:sym typeface="Calibri"/>
              </a:rPr>
              <a:t>.</a:t>
            </a:r>
            <a:endParaRPr/>
          </a:p>
        </p:txBody>
      </p:sp>
      <p:sp>
        <p:nvSpPr>
          <p:cNvPr id="317" name="Google Shape;317;p30"/>
          <p:cNvSpPr txBox="1"/>
          <p:nvPr/>
        </p:nvSpPr>
        <p:spPr>
          <a:xfrm>
            <a:off x="0" y="1371038"/>
            <a:ext cx="58311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 extract common code from the subclasses to superclass “</a:t>
            </a:r>
            <a:r>
              <a:rPr b="1" i="1" lang="en" sz="1800">
                <a:solidFill>
                  <a:srgbClr val="002060"/>
                </a:solidFill>
                <a:latin typeface="Calibri"/>
                <a:ea typeface="Calibri"/>
                <a:cs typeface="Calibri"/>
                <a:sym typeface="Calibri"/>
              </a:rPr>
              <a:t>Duck</a:t>
            </a:r>
            <a:r>
              <a:rPr lang="en" sz="1800">
                <a:solidFill>
                  <a:schemeClr val="dk1"/>
                </a:solidFill>
                <a:latin typeface="Calibri"/>
                <a:ea typeface="Calibri"/>
                <a:cs typeface="Calibri"/>
                <a:sym typeface="Calibri"/>
              </a:rPr>
              <a:t>”, and only override the </a:t>
            </a:r>
            <a:r>
              <a:rPr b="1" i="1" lang="en" sz="1800">
                <a:solidFill>
                  <a:srgbClr val="002060"/>
                </a:solidFill>
                <a:latin typeface="Calibri"/>
                <a:ea typeface="Calibri"/>
                <a:cs typeface="Calibri"/>
                <a:sym typeface="Calibri"/>
              </a:rPr>
              <a:t>display() </a:t>
            </a:r>
            <a:r>
              <a:rPr lang="en" sz="1800">
                <a:solidFill>
                  <a:schemeClr val="dk1"/>
                </a:solidFill>
                <a:latin typeface="Calibri"/>
                <a:ea typeface="Calibri"/>
                <a:cs typeface="Calibri"/>
                <a:sym typeface="Calibri"/>
              </a:rPr>
              <a:t>method.</a:t>
            </a:r>
            <a:endParaRPr/>
          </a:p>
        </p:txBody>
      </p:sp>
      <p:sp>
        <p:nvSpPr>
          <p:cNvPr id="318" name="Google Shape;318;p30"/>
          <p:cNvSpPr txBox="1"/>
          <p:nvPr/>
        </p:nvSpPr>
        <p:spPr>
          <a:xfrm>
            <a:off x="0" y="2380725"/>
            <a:ext cx="5931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i="1" lang="en" sz="1800">
                <a:solidFill>
                  <a:srgbClr val="002060"/>
                </a:solidFill>
                <a:latin typeface="Calibri"/>
                <a:ea typeface="Calibri"/>
                <a:cs typeface="Calibri"/>
                <a:sym typeface="Calibri"/>
              </a:rPr>
              <a:t>Duck()</a:t>
            </a:r>
            <a:r>
              <a:rPr lang="en" sz="1800">
                <a:solidFill>
                  <a:schemeClr val="dk1"/>
                </a:solidFill>
                <a:latin typeface="Calibri"/>
                <a:ea typeface="Calibri"/>
                <a:cs typeface="Calibri"/>
                <a:sym typeface="Calibri"/>
              </a:rPr>
              <a:t> superclass takes care of implementation</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of </a:t>
            </a:r>
            <a:r>
              <a:rPr b="1" i="1" lang="en" sz="1800">
                <a:solidFill>
                  <a:srgbClr val="002060"/>
                </a:solidFill>
                <a:latin typeface="Calibri"/>
                <a:ea typeface="Calibri"/>
                <a:cs typeface="Calibri"/>
                <a:sym typeface="Calibri"/>
              </a:rPr>
              <a:t>Quack()</a:t>
            </a:r>
            <a:r>
              <a:rPr lang="en" sz="1800">
                <a:solidFill>
                  <a:schemeClr val="dk1"/>
                </a:solidFill>
                <a:latin typeface="Calibri"/>
                <a:ea typeface="Calibri"/>
                <a:cs typeface="Calibri"/>
                <a:sym typeface="Calibri"/>
              </a:rPr>
              <a:t> and </a:t>
            </a:r>
            <a:r>
              <a:rPr b="1" i="1" lang="en" sz="1800">
                <a:solidFill>
                  <a:srgbClr val="002060"/>
                </a:solidFill>
                <a:latin typeface="Calibri"/>
                <a:ea typeface="Calibri"/>
                <a:cs typeface="Calibri"/>
                <a:sym typeface="Calibri"/>
              </a:rPr>
              <a:t>Swim()</a:t>
            </a:r>
            <a:r>
              <a:rPr lang="en" sz="1800">
                <a:solidFill>
                  <a:schemeClr val="dk1"/>
                </a:solidFill>
                <a:latin typeface="Calibri"/>
                <a:ea typeface="Calibri"/>
                <a:cs typeface="Calibri"/>
                <a:sym typeface="Calibri"/>
              </a:rPr>
              <a:t> Behaviors.</a:t>
            </a:r>
            <a:r>
              <a:rPr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Common</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behaviors between all ducks. </a:t>
            </a:r>
            <a:endParaRPr/>
          </a:p>
        </p:txBody>
      </p:sp>
      <p:sp>
        <p:nvSpPr>
          <p:cNvPr id="319" name="Google Shape;319;p30"/>
          <p:cNvSpPr txBox="1"/>
          <p:nvPr>
            <p:ph idx="12" type="sldNum"/>
          </p:nvPr>
        </p:nvSpPr>
        <p:spPr>
          <a:xfrm>
            <a:off x="87906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0"/>
          <p:cNvSpPr txBox="1"/>
          <p:nvPr/>
        </p:nvSpPr>
        <p:spPr>
          <a:xfrm>
            <a:off x="0" y="3396525"/>
            <a:ext cx="52512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Mallard &amp; Redhead duck subclasses takes care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of </a:t>
            </a:r>
            <a:r>
              <a:rPr b="1" i="1" lang="en" sz="1800">
                <a:solidFill>
                  <a:srgbClr val="002060"/>
                </a:solidFill>
                <a:latin typeface="Calibri"/>
                <a:ea typeface="Calibri"/>
                <a:cs typeface="Calibri"/>
                <a:sym typeface="Calibri"/>
              </a:rPr>
              <a:t>display()</a:t>
            </a:r>
            <a:r>
              <a:rPr lang="en" sz="1800">
                <a:solidFill>
                  <a:schemeClr val="dk1"/>
                </a:solidFill>
                <a:latin typeface="Calibri"/>
                <a:ea typeface="Calibri"/>
                <a:cs typeface="Calibri"/>
                <a:sym typeface="Calibri"/>
              </a:rPr>
              <a:t> overridden method. </a:t>
            </a:r>
            <a:endParaRPr/>
          </a:p>
        </p:txBody>
      </p:sp>
      <p:sp>
        <p:nvSpPr>
          <p:cNvPr id="321" name="Google Shape;321;p30"/>
          <p:cNvSpPr txBox="1"/>
          <p:nvPr/>
        </p:nvSpPr>
        <p:spPr>
          <a:xfrm>
            <a:off x="0" y="4179800"/>
            <a:ext cx="3918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Seems easy solution, right?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31"/>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29" name="Google Shape;329;p31"/>
          <p:cNvPicPr preferRelativeResize="0"/>
          <p:nvPr/>
        </p:nvPicPr>
        <p:blipFill>
          <a:blip r:embed="rId4">
            <a:alphaModFix/>
          </a:blip>
          <a:stretch>
            <a:fillRect/>
          </a:stretch>
        </p:blipFill>
        <p:spPr>
          <a:xfrm>
            <a:off x="0" y="0"/>
            <a:ext cx="9144000" cy="513750"/>
          </a:xfrm>
          <a:prstGeom prst="rect">
            <a:avLst/>
          </a:prstGeom>
          <a:noFill/>
          <a:ln>
            <a:noFill/>
          </a:ln>
        </p:spPr>
      </p:pic>
      <p:sp>
        <p:nvSpPr>
          <p:cNvPr id="330" name="Google Shape;330;p31"/>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New Behavior</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31" name="Google Shape;331;p31"/>
          <p:cNvSpPr txBox="1"/>
          <p:nvPr/>
        </p:nvSpPr>
        <p:spPr>
          <a:xfrm>
            <a:off x="0" y="533925"/>
            <a:ext cx="9144000" cy="6234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After a few month, company decides to add a </a:t>
            </a:r>
            <a:endParaRPr sz="1800">
              <a:latin typeface="Calibri"/>
              <a:ea typeface="Calibri"/>
              <a:cs typeface="Calibri"/>
              <a:sym typeface="Calibri"/>
            </a:endParaRPr>
          </a:p>
          <a:p>
            <a:pPr indent="0" lvl="0" marL="457200" rtl="0" algn="l">
              <a:spcBef>
                <a:spcPts val="0"/>
              </a:spcBef>
              <a:spcAft>
                <a:spcPts val="0"/>
              </a:spcAft>
              <a:buNone/>
            </a:pPr>
            <a:r>
              <a:rPr lang="en" sz="1800">
                <a:latin typeface="Calibri"/>
                <a:ea typeface="Calibri"/>
                <a:cs typeface="Calibri"/>
                <a:sym typeface="Calibri"/>
              </a:rPr>
              <a:t>new behavior, </a:t>
            </a:r>
            <a:r>
              <a:rPr b="1" i="1" lang="en" sz="1800">
                <a:solidFill>
                  <a:srgbClr val="002060"/>
                </a:solidFill>
                <a:latin typeface="Calibri"/>
                <a:ea typeface="Calibri"/>
                <a:cs typeface="Calibri"/>
                <a:sym typeface="Calibri"/>
              </a:rPr>
              <a:t>Fly()</a:t>
            </a:r>
            <a:r>
              <a:rPr b="1" i="1" lang="en" sz="1800">
                <a:latin typeface="Calibri"/>
                <a:ea typeface="Calibri"/>
                <a:cs typeface="Calibri"/>
                <a:sym typeface="Calibri"/>
              </a:rPr>
              <a:t>.</a:t>
            </a:r>
            <a:endParaRPr b="1" i="1" sz="1800">
              <a:latin typeface="Calibri"/>
              <a:ea typeface="Calibri"/>
              <a:cs typeface="Calibri"/>
              <a:sym typeface="Calibri"/>
            </a:endParaRPr>
          </a:p>
        </p:txBody>
      </p:sp>
      <p:pic>
        <p:nvPicPr>
          <p:cNvPr id="332" name="Google Shape;332;p31"/>
          <p:cNvPicPr preferRelativeResize="0"/>
          <p:nvPr/>
        </p:nvPicPr>
        <p:blipFill>
          <a:blip r:embed="rId5">
            <a:alphaModFix/>
          </a:blip>
          <a:stretch>
            <a:fillRect/>
          </a:stretch>
        </p:blipFill>
        <p:spPr>
          <a:xfrm>
            <a:off x="5050300" y="1386550"/>
            <a:ext cx="4016775" cy="3343325"/>
          </a:xfrm>
          <a:prstGeom prst="rect">
            <a:avLst/>
          </a:prstGeom>
          <a:noFill/>
          <a:ln>
            <a:noFill/>
          </a:ln>
        </p:spPr>
      </p:pic>
      <p:sp>
        <p:nvSpPr>
          <p:cNvPr id="333" name="Google Shape;333;p31"/>
          <p:cNvSpPr txBox="1"/>
          <p:nvPr/>
        </p:nvSpPr>
        <p:spPr>
          <a:xfrm>
            <a:off x="-725" y="1502475"/>
            <a:ext cx="624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Both Mallard and Redhead ducks fly, so this </a:t>
            </a:r>
            <a:r>
              <a:rPr b="1" i="1" lang="en" sz="1800">
                <a:solidFill>
                  <a:srgbClr val="002060"/>
                </a:solidFill>
                <a:latin typeface="Calibri"/>
                <a:ea typeface="Calibri"/>
                <a:cs typeface="Calibri"/>
                <a:sym typeface="Calibri"/>
              </a:rPr>
              <a:t>Fly()</a:t>
            </a:r>
            <a:r>
              <a:rPr lang="en" sz="1800">
                <a:solidFill>
                  <a:srgbClr val="002060"/>
                </a:solidFill>
                <a:latin typeface="Calibri"/>
                <a:ea typeface="Calibri"/>
                <a:cs typeface="Calibri"/>
                <a:sym typeface="Calibri"/>
              </a:rPr>
              <a:t> </a:t>
            </a:r>
            <a:endParaRPr sz="1800">
              <a:solidFill>
                <a:srgbClr val="002060"/>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method will be implemented in superclass </a:t>
            </a:r>
            <a:r>
              <a:rPr b="1" i="1" lang="en" sz="1800">
                <a:solidFill>
                  <a:srgbClr val="002060"/>
                </a:solidFill>
                <a:latin typeface="Calibri"/>
                <a:ea typeface="Calibri"/>
                <a:cs typeface="Calibri"/>
                <a:sym typeface="Calibri"/>
              </a:rPr>
              <a:t>Duck()</a:t>
            </a:r>
            <a:r>
              <a:rPr lang="en" sz="1800">
                <a:solidFill>
                  <a:schemeClr val="dk1"/>
                </a:solidFill>
                <a:latin typeface="Calibri"/>
                <a:ea typeface="Calibri"/>
                <a:cs typeface="Calibri"/>
                <a:sym typeface="Calibri"/>
              </a:rPr>
              <a:t>.</a:t>
            </a:r>
            <a:endParaRPr/>
          </a:p>
        </p:txBody>
      </p:sp>
      <p:sp>
        <p:nvSpPr>
          <p:cNvPr id="334" name="Google Shape;334;p31"/>
          <p:cNvSpPr txBox="1"/>
          <p:nvPr/>
        </p:nvSpPr>
        <p:spPr>
          <a:xfrm>
            <a:off x="0" y="2586525"/>
            <a:ext cx="51264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 sz="1800" u="sng">
                <a:solidFill>
                  <a:schemeClr val="dk1"/>
                </a:solidFill>
                <a:latin typeface="Calibri"/>
                <a:ea typeface="Calibri"/>
                <a:cs typeface="Calibri"/>
                <a:sym typeface="Calibri"/>
              </a:rPr>
              <a:t>Recall:</a:t>
            </a:r>
            <a:r>
              <a:rPr lang="en" sz="1800">
                <a:solidFill>
                  <a:schemeClr val="dk1"/>
                </a:solidFill>
                <a:latin typeface="Calibri"/>
                <a:ea typeface="Calibri"/>
                <a:cs typeface="Calibri"/>
                <a:sym typeface="Calibri"/>
              </a:rPr>
              <a:t> Classes should be open for extension but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             close for modification.</a:t>
            </a:r>
            <a:endParaRPr/>
          </a:p>
        </p:txBody>
      </p:sp>
      <p:sp>
        <p:nvSpPr>
          <p:cNvPr id="335" name="Google Shape;335;p31"/>
          <p:cNvSpPr txBox="1"/>
          <p:nvPr/>
        </p:nvSpPr>
        <p:spPr>
          <a:xfrm>
            <a:off x="0" y="3449650"/>
            <a:ext cx="3000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Still seems ok.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69" name="Google Shape;69;p14"/>
          <p:cNvPicPr preferRelativeResize="0"/>
          <p:nvPr/>
        </p:nvPicPr>
        <p:blipFill>
          <a:blip r:embed="rId4">
            <a:alphaModFix/>
          </a:blip>
          <a:stretch>
            <a:fillRect/>
          </a:stretch>
        </p:blipFill>
        <p:spPr>
          <a:xfrm>
            <a:off x="0" y="0"/>
            <a:ext cx="9144000" cy="513750"/>
          </a:xfrm>
          <a:prstGeom prst="rect">
            <a:avLst/>
          </a:prstGeom>
          <a:noFill/>
          <a:ln>
            <a:noFill/>
          </a:ln>
        </p:spPr>
      </p:pic>
      <p:sp>
        <p:nvSpPr>
          <p:cNvPr id="70" name="Google Shape;70;p14"/>
          <p:cNvSpPr txBox="1"/>
          <p:nvPr/>
        </p:nvSpPr>
        <p:spPr>
          <a:xfrm>
            <a:off x="0" y="-20175"/>
            <a:ext cx="2321700" cy="554100"/>
          </a:xfrm>
          <a:prstGeom prst="rect">
            <a:avLst/>
          </a:prstGeom>
          <a:noFill/>
          <a:ln>
            <a:noFill/>
          </a:ln>
        </p:spPr>
        <p:txBody>
          <a:bodyPr anchorCtr="0" anchor="t" bIns="91425" lIns="91425" spcFirstLastPara="1" rIns="91425" wrap="square" tIns="91425">
            <a:spAutoFit/>
          </a:bodyPr>
          <a:lstStyle/>
          <a:p>
            <a:pPr indent="-342900" lvl="0" marL="558800" rtl="0" algn="l">
              <a:spcBef>
                <a:spcPts val="0"/>
              </a:spcBef>
              <a:spcAft>
                <a:spcPts val="0"/>
              </a:spcAft>
              <a:buClr>
                <a:srgbClr val="EFEFEF"/>
              </a:buClr>
              <a:buSzPts val="2400"/>
              <a:buFont typeface="Noto Sans Symbols"/>
              <a:buChar char="⮚"/>
            </a:pPr>
            <a:r>
              <a:rPr b="1" lang="en" sz="2400">
                <a:solidFill>
                  <a:srgbClr val="EFEFEF"/>
                </a:solidFill>
              </a:rPr>
              <a:t>Agenda</a:t>
            </a:r>
            <a:endParaRPr>
              <a:solidFill>
                <a:srgbClr val="EFEFEF"/>
              </a:solidFill>
            </a:endParaRPr>
          </a:p>
        </p:txBody>
      </p:sp>
      <p:sp>
        <p:nvSpPr>
          <p:cNvPr id="71" name="Google Shape;71;p14"/>
          <p:cNvSpPr txBox="1"/>
          <p:nvPr>
            <p:ph idx="12" type="sldNum"/>
          </p:nvPr>
        </p:nvSpPr>
        <p:spPr>
          <a:xfrm>
            <a:off x="8715143" y="46895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4"/>
          <p:cNvSpPr txBox="1"/>
          <p:nvPr/>
        </p:nvSpPr>
        <p:spPr>
          <a:xfrm>
            <a:off x="-725" y="1792775"/>
            <a:ext cx="8009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Polymorphism:</a:t>
            </a:r>
            <a:endParaRPr b="1" sz="18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Compile-time and run-time polymorphism.</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When and when not to use run-time polymorphism.</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Constructor Chaining </a:t>
            </a:r>
            <a:endParaRPr/>
          </a:p>
        </p:txBody>
      </p:sp>
      <p:sp>
        <p:nvSpPr>
          <p:cNvPr id="73" name="Google Shape;73;p14"/>
          <p:cNvSpPr txBox="1"/>
          <p:nvPr/>
        </p:nvSpPr>
        <p:spPr>
          <a:xfrm>
            <a:off x="-725" y="2917175"/>
            <a:ext cx="8188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Summary:</a:t>
            </a:r>
            <a:endParaRPr b="1" sz="18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Case Study:  Duck Hunt Simulation Game</a:t>
            </a:r>
            <a:endParaRPr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Various challenges when attempting to avoid code duplication</a:t>
            </a:r>
            <a:endParaRPr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Possible solutions with inheritance and polymorphism</a:t>
            </a:r>
            <a:endParaRPr>
              <a:solidFill>
                <a:schemeClr val="dk1"/>
              </a:solidFill>
            </a:endParaRPr>
          </a:p>
        </p:txBody>
      </p:sp>
      <p:sp>
        <p:nvSpPr>
          <p:cNvPr id="74" name="Google Shape;74;p14"/>
          <p:cNvSpPr txBox="1"/>
          <p:nvPr/>
        </p:nvSpPr>
        <p:spPr>
          <a:xfrm>
            <a:off x="0" y="534525"/>
            <a:ext cx="7715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Inheritance:</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“Object” class as root class in all Java classes</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Inheritance examples &amp; overriding the </a:t>
            </a:r>
            <a:r>
              <a:rPr b="1" i="1" lang="en" sz="1600">
                <a:solidFill>
                  <a:srgbClr val="002060"/>
                </a:solidFill>
                <a:latin typeface="Calibri"/>
                <a:ea typeface="Calibri"/>
                <a:cs typeface="Calibri"/>
                <a:sym typeface="Calibri"/>
              </a:rPr>
              <a:t>toString()</a:t>
            </a:r>
            <a:r>
              <a:rPr lang="en" sz="1600">
                <a:solidFill>
                  <a:schemeClr val="dk1"/>
                </a:solidFill>
                <a:latin typeface="Calibri"/>
                <a:ea typeface="Calibri"/>
                <a:cs typeface="Calibri"/>
                <a:sym typeface="Calibri"/>
              </a:rPr>
              <a:t> method</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When and when not to use inheritance.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32"/>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42" name="Google Shape;342;p32"/>
          <p:cNvPicPr preferRelativeResize="0"/>
          <p:nvPr/>
        </p:nvPicPr>
        <p:blipFill>
          <a:blip r:embed="rId4">
            <a:alphaModFix/>
          </a:blip>
          <a:stretch>
            <a:fillRect/>
          </a:stretch>
        </p:blipFill>
        <p:spPr>
          <a:xfrm>
            <a:off x="0" y="0"/>
            <a:ext cx="9144000" cy="513750"/>
          </a:xfrm>
          <a:prstGeom prst="rect">
            <a:avLst/>
          </a:prstGeom>
          <a:noFill/>
          <a:ln>
            <a:noFill/>
          </a:ln>
        </p:spPr>
      </p:pic>
      <p:sp>
        <p:nvSpPr>
          <p:cNvPr id="343" name="Google Shape;343;p32"/>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Problem</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44" name="Google Shape;344;p32"/>
          <p:cNvSpPr txBox="1"/>
          <p:nvPr/>
        </p:nvSpPr>
        <p:spPr>
          <a:xfrm>
            <a:off x="-76200" y="533925"/>
            <a:ext cx="9220200" cy="6234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Once again, after a few months, the company decides to add a new duck to the game—a rubber duck.</a:t>
            </a:r>
            <a:endParaRPr sz="1800">
              <a:latin typeface="Calibri"/>
              <a:ea typeface="Calibri"/>
              <a:cs typeface="Calibri"/>
              <a:sym typeface="Calibri"/>
            </a:endParaRPr>
          </a:p>
        </p:txBody>
      </p:sp>
      <p:pic>
        <p:nvPicPr>
          <p:cNvPr id="345" name="Google Shape;345;p32"/>
          <p:cNvPicPr preferRelativeResize="0"/>
          <p:nvPr/>
        </p:nvPicPr>
        <p:blipFill>
          <a:blip r:embed="rId5">
            <a:alphaModFix/>
          </a:blip>
          <a:stretch>
            <a:fillRect/>
          </a:stretch>
        </p:blipFill>
        <p:spPr>
          <a:xfrm>
            <a:off x="3527325" y="1889900"/>
            <a:ext cx="5539751" cy="2920775"/>
          </a:xfrm>
          <a:prstGeom prst="rect">
            <a:avLst/>
          </a:prstGeom>
          <a:noFill/>
          <a:ln>
            <a:noFill/>
          </a:ln>
        </p:spPr>
      </p:pic>
      <p:pic>
        <p:nvPicPr>
          <p:cNvPr id="346" name="Google Shape;346;p32"/>
          <p:cNvPicPr preferRelativeResize="0"/>
          <p:nvPr/>
        </p:nvPicPr>
        <p:blipFill>
          <a:blip r:embed="rId6">
            <a:alphaModFix/>
          </a:blip>
          <a:stretch>
            <a:fillRect/>
          </a:stretch>
        </p:blipFill>
        <p:spPr>
          <a:xfrm>
            <a:off x="7445375" y="2126150"/>
            <a:ext cx="1299675" cy="1058775"/>
          </a:xfrm>
          <a:prstGeom prst="rect">
            <a:avLst/>
          </a:prstGeom>
          <a:noFill/>
          <a:ln>
            <a:noFill/>
          </a:ln>
        </p:spPr>
      </p:pic>
      <p:sp>
        <p:nvSpPr>
          <p:cNvPr id="347" name="Google Shape;347;p32"/>
          <p:cNvSpPr txBox="1"/>
          <p:nvPr/>
        </p:nvSpPr>
        <p:spPr>
          <a:xfrm>
            <a:off x="-76200" y="1193475"/>
            <a:ext cx="89187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Problem: </a:t>
            </a:r>
            <a:r>
              <a:rPr lang="en" sz="1800">
                <a:solidFill>
                  <a:schemeClr val="dk1"/>
                </a:solidFill>
                <a:latin typeface="Calibri"/>
                <a:ea typeface="Calibri"/>
                <a:cs typeface="Calibri"/>
                <a:sym typeface="Calibri"/>
              </a:rPr>
              <a:t>Rubber Duck does not have </a:t>
            </a:r>
            <a:r>
              <a:rPr b="1" i="1" lang="en" sz="1800">
                <a:solidFill>
                  <a:srgbClr val="002060"/>
                </a:solidFill>
                <a:latin typeface="Calibri"/>
                <a:ea typeface="Calibri"/>
                <a:cs typeface="Calibri"/>
                <a:sym typeface="Calibri"/>
              </a:rPr>
              <a:t>Fly()</a:t>
            </a:r>
            <a:r>
              <a:rPr lang="en" sz="1800">
                <a:solidFill>
                  <a:schemeClr val="dk1"/>
                </a:solidFill>
                <a:latin typeface="Calibri"/>
                <a:ea typeface="Calibri"/>
                <a:cs typeface="Calibri"/>
                <a:sym typeface="Calibri"/>
              </a:rPr>
              <a:t> nor </a:t>
            </a:r>
            <a:r>
              <a:rPr b="1" i="1" lang="en" sz="1800">
                <a:solidFill>
                  <a:srgbClr val="002060"/>
                </a:solidFill>
                <a:latin typeface="Calibri"/>
                <a:ea typeface="Calibri"/>
                <a:cs typeface="Calibri"/>
                <a:sym typeface="Calibri"/>
              </a:rPr>
              <a:t>Quack()</a:t>
            </a:r>
            <a:r>
              <a:rPr lang="en" sz="1800">
                <a:solidFill>
                  <a:schemeClr val="dk1"/>
                </a:solidFill>
                <a:latin typeface="Calibri"/>
                <a:ea typeface="Calibri"/>
                <a:cs typeface="Calibri"/>
                <a:sym typeface="Calibri"/>
              </a:rPr>
              <a:t> behavior. But these methods (Fly &amp; Quack) have already been inherited to the Rub duck class!</a:t>
            </a:r>
            <a:endParaRPr/>
          </a:p>
        </p:txBody>
      </p:sp>
      <p:sp>
        <p:nvSpPr>
          <p:cNvPr id="348" name="Google Shape;348;p32"/>
          <p:cNvSpPr txBox="1"/>
          <p:nvPr/>
        </p:nvSpPr>
        <p:spPr>
          <a:xfrm>
            <a:off x="-76200" y="1994025"/>
            <a:ext cx="37941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a:t>
            </a:r>
            <a:r>
              <a:rPr b="1" lang="en" sz="1800">
                <a:solidFill>
                  <a:schemeClr val="dk1"/>
                </a:solidFill>
                <a:latin typeface="Calibri"/>
                <a:ea typeface="Calibri"/>
                <a:cs typeface="Calibri"/>
                <a:sym typeface="Calibri"/>
              </a:rPr>
              <a:t>olution:</a:t>
            </a:r>
            <a:r>
              <a:rPr lang="en" sz="1800">
                <a:solidFill>
                  <a:schemeClr val="dk1"/>
                </a:solidFill>
                <a:latin typeface="Calibri"/>
                <a:ea typeface="Calibri"/>
                <a:cs typeface="Calibri"/>
                <a:sym typeface="Calibri"/>
              </a:rPr>
              <a:t> </a:t>
            </a:r>
            <a:r>
              <a:rPr lang="en" sz="1800" u="sng">
                <a:solidFill>
                  <a:schemeClr val="dk1"/>
                </a:solidFill>
                <a:latin typeface="Calibri"/>
                <a:ea typeface="Calibri"/>
                <a:cs typeface="Calibri"/>
                <a:sym typeface="Calibri"/>
              </a:rPr>
              <a:t>Override these behavior</a:t>
            </a:r>
            <a:r>
              <a:rPr lang="en" sz="1800">
                <a:solidFill>
                  <a:schemeClr val="dk1"/>
                </a:solidFill>
                <a:latin typeface="Calibri"/>
                <a:ea typeface="Calibri"/>
                <a:cs typeface="Calibri"/>
                <a:sym typeface="Calibri"/>
              </a:rPr>
              <a:t> in the rubber duck class and do nothing!</a:t>
            </a:r>
            <a:endParaRPr/>
          </a:p>
        </p:txBody>
      </p:sp>
      <p:sp>
        <p:nvSpPr>
          <p:cNvPr id="349" name="Google Shape;349;p32"/>
          <p:cNvSpPr txBox="1"/>
          <p:nvPr/>
        </p:nvSpPr>
        <p:spPr>
          <a:xfrm>
            <a:off x="-76925" y="2995275"/>
            <a:ext cx="36732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Inheritance works well here, but it can get complicated if the company decides to add more classes with different behaviors.</a:t>
            </a:r>
            <a:endParaRPr/>
          </a:p>
        </p:txBody>
      </p:sp>
      <p:sp>
        <p:nvSpPr>
          <p:cNvPr id="350" name="Google Shape;350;p32"/>
          <p:cNvSpPr txBox="1"/>
          <p:nvPr/>
        </p:nvSpPr>
        <p:spPr>
          <a:xfrm>
            <a:off x="-76925" y="4334025"/>
            <a:ext cx="3260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solution is </a:t>
            </a:r>
            <a:r>
              <a:rPr b="1" lang="en" sz="1800" u="sng">
                <a:solidFill>
                  <a:schemeClr val="dk1"/>
                </a:solidFill>
                <a:latin typeface="Calibri"/>
                <a:ea typeface="Calibri"/>
                <a:cs typeface="Calibri"/>
                <a:sym typeface="Calibri"/>
              </a:rPr>
              <a:t>not </a:t>
            </a:r>
            <a:r>
              <a:rPr lang="en" sz="1800" u="sng">
                <a:solidFill>
                  <a:schemeClr val="dk1"/>
                </a:solidFill>
                <a:latin typeface="Calibri"/>
                <a:ea typeface="Calibri"/>
                <a:cs typeface="Calibri"/>
                <a:sym typeface="Calibri"/>
              </a:rPr>
              <a:t>scalable</a:t>
            </a:r>
            <a:r>
              <a:rPr lang="en" sz="1800">
                <a:solidFill>
                  <a:schemeClr val="dk1"/>
                </a:solidFill>
                <a:latin typeface="Calibri"/>
                <a:ea typeface="Calibri"/>
                <a:cs typeface="Calibri"/>
                <a:sym typeface="Calibri"/>
              </a:rPr>
              <a:t>!</a:t>
            </a:r>
            <a:endParaRPr/>
          </a:p>
        </p:txBody>
      </p:sp>
      <p:sp>
        <p:nvSpPr>
          <p:cNvPr id="351" name="Google Shape;351;p32"/>
          <p:cNvSpPr txBox="1"/>
          <p:nvPr>
            <p:ph idx="12" type="sldNum"/>
          </p:nvPr>
        </p:nvSpPr>
        <p:spPr>
          <a:xfrm>
            <a:off x="86382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32"/>
          <p:cNvSpPr/>
          <p:nvPr/>
        </p:nvSpPr>
        <p:spPr>
          <a:xfrm>
            <a:off x="6948750" y="4362650"/>
            <a:ext cx="2070300" cy="43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3" name="Google Shape;353;p32"/>
          <p:cNvCxnSpPr/>
          <p:nvPr/>
        </p:nvCxnSpPr>
        <p:spPr>
          <a:xfrm>
            <a:off x="6941575" y="4799650"/>
            <a:ext cx="21348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3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3"/>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60" name="Google Shape;360;p33"/>
          <p:cNvPicPr preferRelativeResize="0"/>
          <p:nvPr/>
        </p:nvPicPr>
        <p:blipFill>
          <a:blip r:embed="rId4">
            <a:alphaModFix/>
          </a:blip>
          <a:stretch>
            <a:fillRect/>
          </a:stretch>
        </p:blipFill>
        <p:spPr>
          <a:xfrm>
            <a:off x="0" y="0"/>
            <a:ext cx="9144000" cy="513750"/>
          </a:xfrm>
          <a:prstGeom prst="rect">
            <a:avLst/>
          </a:prstGeom>
          <a:noFill/>
          <a:ln>
            <a:noFill/>
          </a:ln>
        </p:spPr>
      </p:pic>
      <p:sp>
        <p:nvSpPr>
          <p:cNvPr id="361" name="Google Shape;361;p33"/>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Solution 1 - Multiple Inheritance</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62" name="Google Shape;362;p33"/>
          <p:cNvSpPr txBox="1"/>
          <p:nvPr/>
        </p:nvSpPr>
        <p:spPr>
          <a:xfrm>
            <a:off x="0" y="533925"/>
            <a:ext cx="8712900" cy="623400"/>
          </a:xfrm>
          <a:prstGeom prst="rect">
            <a:avLst/>
          </a:prstGeom>
          <a:noFill/>
          <a:ln>
            <a:noFill/>
          </a:ln>
        </p:spPr>
        <p:txBody>
          <a:bodyPr anchorCtr="0" anchor="t" bIns="34275" lIns="68575" spcFirstLastPara="1" rIns="68575" wrap="square" tIns="34275">
            <a:spAutoFit/>
          </a:bodyPr>
          <a:lstStyle/>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Other </a:t>
            </a:r>
            <a:r>
              <a:rPr b="1" lang="en" sz="1800">
                <a:latin typeface="Calibri"/>
                <a:ea typeface="Calibri"/>
                <a:cs typeface="Calibri"/>
                <a:sym typeface="Calibri"/>
              </a:rPr>
              <a:t>solution </a:t>
            </a:r>
            <a:r>
              <a:rPr lang="en" sz="1800">
                <a:latin typeface="Calibri"/>
                <a:ea typeface="Calibri"/>
                <a:cs typeface="Calibri"/>
                <a:sym typeface="Calibri"/>
              </a:rPr>
              <a:t>is to </a:t>
            </a:r>
            <a:r>
              <a:rPr lang="en" sz="1800" u="sng">
                <a:latin typeface="Calibri"/>
                <a:ea typeface="Calibri"/>
                <a:cs typeface="Calibri"/>
                <a:sym typeface="Calibri"/>
              </a:rPr>
              <a:t>separate the duck behaviors</a:t>
            </a:r>
            <a:r>
              <a:rPr lang="en" sz="1800">
                <a:latin typeface="Calibri"/>
                <a:ea typeface="Calibri"/>
                <a:cs typeface="Calibri"/>
                <a:sym typeface="Calibri"/>
              </a:rPr>
              <a:t> into distinct classes and apply </a:t>
            </a:r>
            <a:r>
              <a:rPr b="1" lang="en" sz="1800">
                <a:latin typeface="Calibri"/>
                <a:ea typeface="Calibri"/>
                <a:cs typeface="Calibri"/>
                <a:sym typeface="Calibri"/>
              </a:rPr>
              <a:t>multiple inheritance</a:t>
            </a:r>
            <a:r>
              <a:rPr lang="en" sz="1800">
                <a:latin typeface="Calibri"/>
                <a:ea typeface="Calibri"/>
                <a:cs typeface="Calibri"/>
                <a:sym typeface="Calibri"/>
              </a:rPr>
              <a:t> for subclasses like </a:t>
            </a:r>
            <a:r>
              <a:rPr lang="en" sz="1800">
                <a:solidFill>
                  <a:schemeClr val="dk1"/>
                </a:solidFill>
                <a:latin typeface="Calibri"/>
                <a:ea typeface="Calibri"/>
                <a:cs typeface="Calibri"/>
                <a:sym typeface="Calibri"/>
              </a:rPr>
              <a:t>Mallard and Redhead </a:t>
            </a:r>
            <a:r>
              <a:rPr lang="en" sz="1800">
                <a:latin typeface="Calibri"/>
                <a:ea typeface="Calibri"/>
                <a:cs typeface="Calibri"/>
                <a:sym typeface="Calibri"/>
              </a:rPr>
              <a:t>ducks.</a:t>
            </a:r>
            <a:endParaRPr sz="1800">
              <a:latin typeface="Calibri"/>
              <a:ea typeface="Calibri"/>
              <a:cs typeface="Calibri"/>
              <a:sym typeface="Calibri"/>
            </a:endParaRPr>
          </a:p>
        </p:txBody>
      </p:sp>
      <p:pic>
        <p:nvPicPr>
          <p:cNvPr id="363" name="Google Shape;363;p33"/>
          <p:cNvPicPr preferRelativeResize="0"/>
          <p:nvPr/>
        </p:nvPicPr>
        <p:blipFill>
          <a:blip r:embed="rId5">
            <a:alphaModFix/>
          </a:blip>
          <a:stretch>
            <a:fillRect/>
          </a:stretch>
        </p:blipFill>
        <p:spPr>
          <a:xfrm>
            <a:off x="4011150" y="2020150"/>
            <a:ext cx="5055925" cy="2744875"/>
          </a:xfrm>
          <a:prstGeom prst="rect">
            <a:avLst/>
          </a:prstGeom>
          <a:noFill/>
          <a:ln>
            <a:noFill/>
          </a:ln>
        </p:spPr>
      </p:pic>
      <p:sp>
        <p:nvSpPr>
          <p:cNvPr id="364" name="Google Shape;364;p33"/>
          <p:cNvSpPr txBox="1"/>
          <p:nvPr>
            <p:ph idx="12" type="sldNum"/>
          </p:nvPr>
        </p:nvSpPr>
        <p:spPr>
          <a:xfrm>
            <a:off x="87144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3"/>
          <p:cNvSpPr txBox="1"/>
          <p:nvPr/>
        </p:nvSpPr>
        <p:spPr>
          <a:xfrm>
            <a:off x="0" y="1148875"/>
            <a:ext cx="8712900" cy="73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But, Java does not support multiple inheritance directly through classes. We can use either interface or use “</a:t>
            </a:r>
            <a:r>
              <a:rPr b="1" i="1" lang="en" sz="1800">
                <a:solidFill>
                  <a:srgbClr val="002060"/>
                </a:solidFill>
                <a:latin typeface="Calibri"/>
                <a:ea typeface="Calibri"/>
                <a:cs typeface="Calibri"/>
                <a:sym typeface="Calibri"/>
              </a:rPr>
              <a:t>Default Methods</a:t>
            </a:r>
            <a:r>
              <a:rPr lang="en" sz="1800">
                <a:solidFill>
                  <a:schemeClr val="dk1"/>
                </a:solidFill>
                <a:latin typeface="Calibri"/>
                <a:ea typeface="Calibri"/>
                <a:cs typeface="Calibri"/>
                <a:sym typeface="Calibri"/>
              </a:rPr>
              <a:t>” in Interfaces (Java 8+).</a:t>
            </a:r>
            <a:endParaRPr/>
          </a:p>
        </p:txBody>
      </p:sp>
      <p:sp>
        <p:nvSpPr>
          <p:cNvPr id="366" name="Google Shape;366;p33"/>
          <p:cNvSpPr txBox="1"/>
          <p:nvPr/>
        </p:nvSpPr>
        <p:spPr>
          <a:xfrm>
            <a:off x="0" y="1910175"/>
            <a:ext cx="4685100" cy="2083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Is the problem solved?</a:t>
            </a:r>
            <a:endParaRPr sz="1800">
              <a:solidFill>
                <a:schemeClr val="dk1"/>
              </a:solidFill>
              <a:latin typeface="Calibri"/>
              <a:ea typeface="Calibri"/>
              <a:cs typeface="Calibri"/>
              <a:sym typeface="Calibri"/>
            </a:endParaRPr>
          </a:p>
          <a:p>
            <a:pPr indent="-336550" lvl="1" marL="9144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Increased complexity and reduced</a:t>
            </a:r>
            <a:endParaRPr sz="1700">
              <a:solidFill>
                <a:schemeClr val="dk1"/>
              </a:solidFill>
              <a:latin typeface="Calibri"/>
              <a:ea typeface="Calibri"/>
              <a:cs typeface="Calibri"/>
              <a:sym typeface="Calibri"/>
            </a:endParaRPr>
          </a:p>
          <a:p>
            <a:pPr indent="0" lvl="0" marL="914400" rtl="0" algn="l">
              <a:spcBef>
                <a:spcPts val="0"/>
              </a:spcBef>
              <a:spcAft>
                <a:spcPts val="0"/>
              </a:spcAft>
              <a:buNone/>
            </a:pPr>
            <a:r>
              <a:rPr lang="en" sz="1700">
                <a:solidFill>
                  <a:schemeClr val="dk1"/>
                </a:solidFill>
                <a:latin typeface="Calibri"/>
                <a:ea typeface="Calibri"/>
                <a:cs typeface="Calibri"/>
                <a:sym typeface="Calibri"/>
              </a:rPr>
              <a:t>Readability. </a:t>
            </a:r>
            <a:endParaRPr sz="17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u="sng">
                <a:solidFill>
                  <a:schemeClr val="dk1"/>
                </a:solidFill>
                <a:latin typeface="Calibri"/>
                <a:ea typeface="Calibri"/>
                <a:cs typeface="Calibri"/>
                <a:sym typeface="Calibri"/>
              </a:rPr>
              <a:t>“Diamond” problem</a:t>
            </a:r>
            <a:r>
              <a:rPr lang="en" sz="1700">
                <a:solidFill>
                  <a:schemeClr val="dk1"/>
                </a:solidFill>
                <a:latin typeface="Calibri"/>
                <a:ea typeface="Calibri"/>
                <a:cs typeface="Calibri"/>
                <a:sym typeface="Calibri"/>
              </a:rPr>
              <a:t>, we may </a:t>
            </a:r>
            <a:endParaRPr sz="1700">
              <a:solidFill>
                <a:schemeClr val="dk1"/>
              </a:solidFill>
              <a:latin typeface="Calibri"/>
              <a:ea typeface="Calibri"/>
              <a:cs typeface="Calibri"/>
              <a:sym typeface="Calibri"/>
            </a:endParaRPr>
          </a:p>
          <a:p>
            <a:pPr indent="0" lvl="0" marL="914400" rtl="0" algn="l">
              <a:spcBef>
                <a:spcPts val="0"/>
              </a:spcBef>
              <a:spcAft>
                <a:spcPts val="0"/>
              </a:spcAft>
              <a:buNone/>
            </a:pPr>
            <a:r>
              <a:rPr lang="en" sz="1700">
                <a:solidFill>
                  <a:schemeClr val="dk1"/>
                </a:solidFill>
                <a:latin typeface="Calibri"/>
                <a:ea typeface="Calibri"/>
                <a:cs typeface="Calibri"/>
                <a:sym typeface="Calibri"/>
              </a:rPr>
              <a:t>have conflict in which </a:t>
            </a:r>
            <a:r>
              <a:rPr b="1" i="1" lang="en" sz="1700">
                <a:solidFill>
                  <a:srgbClr val="002060"/>
                </a:solidFill>
                <a:latin typeface="Calibri"/>
                <a:ea typeface="Calibri"/>
                <a:cs typeface="Calibri"/>
                <a:sym typeface="Calibri"/>
              </a:rPr>
              <a:t>method()</a:t>
            </a:r>
            <a:r>
              <a:rPr lang="en" sz="1700">
                <a:solidFill>
                  <a:srgbClr val="002060"/>
                </a:solidFill>
                <a:latin typeface="Calibri"/>
                <a:ea typeface="Calibri"/>
                <a:cs typeface="Calibri"/>
                <a:sym typeface="Calibri"/>
              </a:rPr>
              <a:t> </a:t>
            </a:r>
            <a:endParaRPr sz="1700">
              <a:solidFill>
                <a:srgbClr val="002060"/>
              </a:solidFill>
              <a:latin typeface="Calibri"/>
              <a:ea typeface="Calibri"/>
              <a:cs typeface="Calibri"/>
              <a:sym typeface="Calibri"/>
            </a:endParaRPr>
          </a:p>
          <a:p>
            <a:pPr indent="0" lvl="0" marL="914400" rtl="0" algn="l">
              <a:spcBef>
                <a:spcPts val="0"/>
              </a:spcBef>
              <a:spcAft>
                <a:spcPts val="1000"/>
              </a:spcAft>
              <a:buNone/>
            </a:pPr>
            <a:r>
              <a:rPr lang="en" sz="1700">
                <a:solidFill>
                  <a:schemeClr val="dk1"/>
                </a:solidFill>
                <a:latin typeface="Calibri"/>
                <a:ea typeface="Calibri"/>
                <a:cs typeface="Calibri"/>
                <a:sym typeface="Calibri"/>
              </a:rPr>
              <a:t>should be inherited.</a:t>
            </a:r>
            <a:endParaRPr sz="1300"/>
          </a:p>
        </p:txBody>
      </p:sp>
      <p:sp>
        <p:nvSpPr>
          <p:cNvPr id="367" name="Google Shape;367;p33"/>
          <p:cNvSpPr txBox="1"/>
          <p:nvPr/>
        </p:nvSpPr>
        <p:spPr>
          <a:xfrm>
            <a:off x="0" y="4066350"/>
            <a:ext cx="4296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That’s why Java has limited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 sz="1800">
                <a:solidFill>
                  <a:schemeClr val="dk1"/>
                </a:solidFill>
                <a:latin typeface="Calibri"/>
                <a:ea typeface="Calibri"/>
                <a:cs typeface="Calibri"/>
                <a:sym typeface="Calibri"/>
              </a:rPr>
              <a:t>multiple inheritance.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4"/>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74" name="Google Shape;374;p34"/>
          <p:cNvPicPr preferRelativeResize="0"/>
          <p:nvPr/>
        </p:nvPicPr>
        <p:blipFill>
          <a:blip r:embed="rId4">
            <a:alphaModFix/>
          </a:blip>
          <a:stretch>
            <a:fillRect/>
          </a:stretch>
        </p:blipFill>
        <p:spPr>
          <a:xfrm>
            <a:off x="0" y="0"/>
            <a:ext cx="9144000" cy="513750"/>
          </a:xfrm>
          <a:prstGeom prst="rect">
            <a:avLst/>
          </a:prstGeom>
          <a:noFill/>
          <a:ln>
            <a:noFill/>
          </a:ln>
        </p:spPr>
      </p:pic>
      <p:sp>
        <p:nvSpPr>
          <p:cNvPr id="375" name="Google Shape;375;p34"/>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Solution 2 - Interface / Abstract Class</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376" name="Google Shape;376;p34"/>
          <p:cNvSpPr txBox="1"/>
          <p:nvPr/>
        </p:nvSpPr>
        <p:spPr>
          <a:xfrm>
            <a:off x="0" y="533925"/>
            <a:ext cx="8789700" cy="6234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Another </a:t>
            </a:r>
            <a:r>
              <a:rPr b="1" lang="en" sz="1800">
                <a:latin typeface="Calibri"/>
                <a:ea typeface="Calibri"/>
                <a:cs typeface="Calibri"/>
                <a:sym typeface="Calibri"/>
              </a:rPr>
              <a:t>solution </a:t>
            </a:r>
            <a:r>
              <a:rPr lang="en" sz="1800">
                <a:latin typeface="Calibri"/>
                <a:ea typeface="Calibri"/>
                <a:cs typeface="Calibri"/>
                <a:sym typeface="Calibri"/>
              </a:rPr>
              <a:t>is to encapsulate the duck behaviors through creating </a:t>
            </a:r>
            <a:r>
              <a:rPr b="1" lang="en" sz="1800">
                <a:latin typeface="Calibri"/>
                <a:ea typeface="Calibri"/>
                <a:cs typeface="Calibri"/>
                <a:sym typeface="Calibri"/>
              </a:rPr>
              <a:t>abstract classes</a:t>
            </a:r>
            <a:r>
              <a:rPr lang="en" sz="1800">
                <a:latin typeface="Calibri"/>
                <a:ea typeface="Calibri"/>
                <a:cs typeface="Calibri"/>
                <a:sym typeface="Calibri"/>
              </a:rPr>
              <a:t> or </a:t>
            </a:r>
            <a:r>
              <a:rPr b="1" lang="en" sz="1800">
                <a:latin typeface="Calibri"/>
                <a:ea typeface="Calibri"/>
                <a:cs typeface="Calibri"/>
                <a:sym typeface="Calibri"/>
              </a:rPr>
              <a:t>interfaces </a:t>
            </a:r>
            <a:r>
              <a:rPr lang="en" sz="1800">
                <a:latin typeface="Calibri"/>
                <a:ea typeface="Calibri"/>
                <a:cs typeface="Calibri"/>
                <a:sym typeface="Calibri"/>
              </a:rPr>
              <a:t>for duck behaviors, </a:t>
            </a:r>
            <a:r>
              <a:rPr b="1" i="1" lang="en" sz="1800">
                <a:solidFill>
                  <a:srgbClr val="002060"/>
                </a:solidFill>
                <a:latin typeface="Calibri"/>
                <a:ea typeface="Calibri"/>
                <a:cs typeface="Calibri"/>
                <a:sym typeface="Calibri"/>
              </a:rPr>
              <a:t>Quack()</a:t>
            </a:r>
            <a:r>
              <a:rPr lang="en" sz="1800">
                <a:latin typeface="Calibri"/>
                <a:ea typeface="Calibri"/>
                <a:cs typeface="Calibri"/>
                <a:sym typeface="Calibri"/>
              </a:rPr>
              <a:t>, </a:t>
            </a:r>
            <a:r>
              <a:rPr b="1" i="1" lang="en" sz="1800">
                <a:solidFill>
                  <a:srgbClr val="002060"/>
                </a:solidFill>
                <a:latin typeface="Calibri"/>
                <a:ea typeface="Calibri"/>
                <a:cs typeface="Calibri"/>
                <a:sym typeface="Calibri"/>
              </a:rPr>
              <a:t>Fly()</a:t>
            </a:r>
            <a:r>
              <a:rPr lang="en" sz="1800">
                <a:latin typeface="Calibri"/>
                <a:ea typeface="Calibri"/>
                <a:cs typeface="Calibri"/>
                <a:sym typeface="Calibri"/>
              </a:rPr>
              <a:t>, </a:t>
            </a:r>
            <a:r>
              <a:rPr b="1" i="1" lang="en" sz="1800">
                <a:solidFill>
                  <a:srgbClr val="002060"/>
                </a:solidFill>
                <a:latin typeface="Calibri"/>
                <a:ea typeface="Calibri"/>
                <a:cs typeface="Calibri"/>
                <a:sym typeface="Calibri"/>
              </a:rPr>
              <a:t>Swim()</a:t>
            </a:r>
            <a:r>
              <a:rPr lang="en" sz="1800">
                <a:latin typeface="Calibri"/>
                <a:ea typeface="Calibri"/>
                <a:cs typeface="Calibri"/>
                <a:sym typeface="Calibri"/>
              </a:rPr>
              <a:t>.</a:t>
            </a:r>
            <a:endParaRPr sz="1800">
              <a:latin typeface="Calibri"/>
              <a:ea typeface="Calibri"/>
              <a:cs typeface="Calibri"/>
              <a:sym typeface="Calibri"/>
            </a:endParaRPr>
          </a:p>
        </p:txBody>
      </p:sp>
      <p:pic>
        <p:nvPicPr>
          <p:cNvPr id="377" name="Google Shape;377;p34"/>
          <p:cNvPicPr preferRelativeResize="0"/>
          <p:nvPr/>
        </p:nvPicPr>
        <p:blipFill>
          <a:blip r:embed="rId5">
            <a:alphaModFix/>
          </a:blip>
          <a:stretch>
            <a:fillRect/>
          </a:stretch>
        </p:blipFill>
        <p:spPr>
          <a:xfrm>
            <a:off x="4029650" y="1965300"/>
            <a:ext cx="4791601" cy="2997776"/>
          </a:xfrm>
          <a:prstGeom prst="rect">
            <a:avLst/>
          </a:prstGeom>
          <a:noFill/>
          <a:ln>
            <a:noFill/>
          </a:ln>
        </p:spPr>
      </p:pic>
      <p:sp>
        <p:nvSpPr>
          <p:cNvPr id="378" name="Google Shape;378;p34"/>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379" name="Google Shape;379;p34"/>
          <p:cNvPicPr preferRelativeResize="0"/>
          <p:nvPr/>
        </p:nvPicPr>
        <p:blipFill>
          <a:blip r:embed="rId6">
            <a:alphaModFix/>
          </a:blip>
          <a:stretch>
            <a:fillRect/>
          </a:stretch>
        </p:blipFill>
        <p:spPr>
          <a:xfrm>
            <a:off x="676375" y="2278395"/>
            <a:ext cx="2661875" cy="2649830"/>
          </a:xfrm>
          <a:prstGeom prst="rect">
            <a:avLst/>
          </a:prstGeom>
          <a:noFill/>
          <a:ln>
            <a:noFill/>
          </a:ln>
        </p:spPr>
      </p:pic>
      <p:sp>
        <p:nvSpPr>
          <p:cNvPr id="380" name="Google Shape;380;p34"/>
          <p:cNvSpPr txBox="1"/>
          <p:nvPr/>
        </p:nvSpPr>
        <p:spPr>
          <a:xfrm>
            <a:off x="-725" y="1157325"/>
            <a:ext cx="9144000" cy="4617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 will store </a:t>
            </a:r>
            <a:r>
              <a:rPr b="1" lang="en" sz="1800">
                <a:solidFill>
                  <a:schemeClr val="dk1"/>
                </a:solidFill>
                <a:latin typeface="Calibri"/>
                <a:ea typeface="Calibri"/>
                <a:cs typeface="Calibri"/>
                <a:sym typeface="Calibri"/>
              </a:rPr>
              <a:t>fly </a:t>
            </a:r>
            <a:r>
              <a:rPr lang="en" sz="1800">
                <a:solidFill>
                  <a:schemeClr val="dk1"/>
                </a:solidFill>
                <a:latin typeface="Calibri"/>
                <a:ea typeface="Calibri"/>
                <a:cs typeface="Calibri"/>
                <a:sym typeface="Calibri"/>
              </a:rPr>
              <a:t>and </a:t>
            </a:r>
            <a:r>
              <a:rPr b="1" lang="en" sz="1800">
                <a:solidFill>
                  <a:schemeClr val="dk1"/>
                </a:solidFill>
                <a:latin typeface="Calibri"/>
                <a:ea typeface="Calibri"/>
                <a:cs typeface="Calibri"/>
                <a:sym typeface="Calibri"/>
              </a:rPr>
              <a:t>quack </a:t>
            </a:r>
            <a:r>
              <a:rPr lang="en" sz="1800">
                <a:solidFill>
                  <a:schemeClr val="dk1"/>
                </a:solidFill>
                <a:latin typeface="Calibri"/>
                <a:ea typeface="Calibri"/>
                <a:cs typeface="Calibri"/>
                <a:sym typeface="Calibri"/>
              </a:rPr>
              <a:t>behaviors </a:t>
            </a:r>
            <a:r>
              <a:rPr lang="en" sz="1800">
                <a:solidFill>
                  <a:schemeClr val="dk1"/>
                </a:solidFill>
                <a:latin typeface="Calibri"/>
                <a:ea typeface="Calibri"/>
                <a:cs typeface="Calibri"/>
                <a:sym typeface="Calibri"/>
              </a:rPr>
              <a:t>as instance variables in the </a:t>
            </a:r>
            <a:r>
              <a:rPr b="1" i="1" lang="en" sz="1800">
                <a:solidFill>
                  <a:srgbClr val="002060"/>
                </a:solidFill>
                <a:latin typeface="Calibri"/>
                <a:ea typeface="Calibri"/>
                <a:cs typeface="Calibri"/>
                <a:sym typeface="Calibri"/>
              </a:rPr>
              <a:t>Duck </a:t>
            </a:r>
            <a:r>
              <a:rPr lang="en" sz="1800">
                <a:solidFill>
                  <a:schemeClr val="dk1"/>
                </a:solidFill>
                <a:latin typeface="Calibri"/>
                <a:ea typeface="Calibri"/>
                <a:cs typeface="Calibri"/>
                <a:sym typeface="Calibri"/>
              </a:rPr>
              <a:t>class.</a:t>
            </a:r>
            <a:endParaRPr/>
          </a:p>
        </p:txBody>
      </p:sp>
      <p:sp>
        <p:nvSpPr>
          <p:cNvPr id="381" name="Google Shape;381;p34"/>
          <p:cNvSpPr txBox="1"/>
          <p:nvPr/>
        </p:nvSpPr>
        <p:spPr>
          <a:xfrm>
            <a:off x="0" y="1542825"/>
            <a:ext cx="9049800" cy="73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duck will </a:t>
            </a:r>
            <a:r>
              <a:rPr lang="en" sz="1800" u="sng">
                <a:solidFill>
                  <a:schemeClr val="dk1"/>
                </a:solidFill>
                <a:latin typeface="Calibri"/>
                <a:ea typeface="Calibri"/>
                <a:cs typeface="Calibri"/>
                <a:sym typeface="Calibri"/>
              </a:rPr>
              <a:t>delegate </a:t>
            </a:r>
            <a:r>
              <a:rPr lang="en" sz="1800">
                <a:solidFill>
                  <a:schemeClr val="dk1"/>
                </a:solidFill>
                <a:latin typeface="Calibri"/>
                <a:ea typeface="Calibri"/>
                <a:cs typeface="Calibri"/>
                <a:sym typeface="Calibri"/>
              </a:rPr>
              <a:t>its flying and quacking behaviours (rather than implementing them itself).</a:t>
            </a:r>
            <a:endParaRPr/>
          </a:p>
        </p:txBody>
      </p:sp>
      <p:sp>
        <p:nvSpPr>
          <p:cNvPr id="382" name="Google Shape;382;p34"/>
          <p:cNvSpPr/>
          <p:nvPr/>
        </p:nvSpPr>
        <p:spPr>
          <a:xfrm>
            <a:off x="676375" y="2614725"/>
            <a:ext cx="2661900" cy="945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382"/>
                                        </p:tgtEl>
                                      </p:cBhvr>
                                    </p:animEffect>
                                    <p:set>
                                      <p:cBhvr>
                                        <p:cTn dur="1" fill="hold">
                                          <p:stCondLst>
                                            <p:cond delay="1000"/>
                                          </p:stCondLst>
                                        </p:cTn>
                                        <p:tgtEl>
                                          <p:spTgt spid="3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5"/>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389" name="Google Shape;389;p35"/>
          <p:cNvPicPr preferRelativeResize="0"/>
          <p:nvPr/>
        </p:nvPicPr>
        <p:blipFill>
          <a:blip r:embed="rId4">
            <a:alphaModFix/>
          </a:blip>
          <a:stretch>
            <a:fillRect/>
          </a:stretch>
        </p:blipFill>
        <p:spPr>
          <a:xfrm>
            <a:off x="0" y="0"/>
            <a:ext cx="9144000" cy="513750"/>
          </a:xfrm>
          <a:prstGeom prst="rect">
            <a:avLst/>
          </a:prstGeom>
          <a:noFill/>
          <a:ln>
            <a:noFill/>
          </a:ln>
        </p:spPr>
      </p:pic>
      <p:sp>
        <p:nvSpPr>
          <p:cNvPr id="390" name="Google Shape;390;p35"/>
          <p:cNvSpPr txBox="1"/>
          <p:nvPr/>
        </p:nvSpPr>
        <p:spPr>
          <a:xfrm>
            <a:off x="0" y="-20175"/>
            <a:ext cx="871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Solution 2 - Interface / Abstract Class</a:t>
            </a:r>
            <a:endParaRPr b="1" sz="2400">
              <a:solidFill>
                <a:srgbClr val="EFEFEF"/>
              </a:solidFill>
            </a:endParaRPr>
          </a:p>
        </p:txBody>
      </p:sp>
      <p:sp>
        <p:nvSpPr>
          <p:cNvPr id="391" name="Google Shape;391;p35"/>
          <p:cNvSpPr/>
          <p:nvPr/>
        </p:nvSpPr>
        <p:spPr>
          <a:xfrm>
            <a:off x="4778150" y="554300"/>
            <a:ext cx="4212600" cy="438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8761D"/>
                </a:solidFill>
              </a:rPr>
              <a:t>// Fly behavior Interface</a:t>
            </a:r>
            <a:endParaRPr>
              <a:solidFill>
                <a:srgbClr val="38761D"/>
              </a:solidFill>
            </a:endParaRPr>
          </a:p>
          <a:p>
            <a:pPr indent="0" lvl="0" marL="0" rtl="0" algn="l">
              <a:spcBef>
                <a:spcPts val="0"/>
              </a:spcBef>
              <a:spcAft>
                <a:spcPts val="0"/>
              </a:spcAft>
              <a:buClr>
                <a:schemeClr val="dk1"/>
              </a:buClr>
              <a:buSzPts val="1100"/>
              <a:buFont typeface="Arial"/>
              <a:buNone/>
            </a:pPr>
            <a:r>
              <a:rPr lang="en">
                <a:highlight>
                  <a:schemeClr val="accent6"/>
                </a:highlight>
              </a:rPr>
              <a:t>interface </a:t>
            </a:r>
            <a:r>
              <a:rPr lang="en">
                <a:solidFill>
                  <a:schemeClr val="dk1"/>
                </a:solidFill>
                <a:highlight>
                  <a:schemeClr val="accent6"/>
                </a:highlight>
              </a:rPr>
              <a:t>FlyBehavior</a:t>
            </a:r>
            <a:r>
              <a:rPr lang="en">
                <a:solidFill>
                  <a:schemeClr val="dk1"/>
                </a:solidFill>
              </a:rPr>
              <a:t> </a:t>
            </a:r>
            <a:r>
              <a:rPr lang="en"/>
              <a:t>{</a:t>
            </a:r>
            <a:endParaRPr/>
          </a:p>
          <a:p>
            <a:pPr indent="0" lvl="0" marL="0" rtl="0" algn="l">
              <a:spcBef>
                <a:spcPts val="0"/>
              </a:spcBef>
              <a:spcAft>
                <a:spcPts val="0"/>
              </a:spcAft>
              <a:buClr>
                <a:schemeClr val="dk1"/>
              </a:buClr>
              <a:buSzPts val="1100"/>
              <a:buFont typeface="Arial"/>
              <a:buNone/>
            </a:pPr>
            <a:r>
              <a:rPr lang="en"/>
              <a:t>    </a:t>
            </a:r>
            <a:r>
              <a:rPr lang="en">
                <a:solidFill>
                  <a:srgbClr val="38761D"/>
                </a:solidFill>
              </a:rPr>
              <a:t>// Abstract method (does not have a body)</a:t>
            </a:r>
            <a:endParaRPr>
              <a:solidFill>
                <a:srgbClr val="38761D"/>
              </a:solidFill>
            </a:endParaRPr>
          </a:p>
          <a:p>
            <a:pPr indent="0" lvl="0" marL="0" rtl="0" algn="l">
              <a:spcBef>
                <a:spcPts val="0"/>
              </a:spcBef>
              <a:spcAft>
                <a:spcPts val="0"/>
              </a:spcAft>
              <a:buClr>
                <a:schemeClr val="dk1"/>
              </a:buClr>
              <a:buSzPts val="1100"/>
              <a:buFont typeface="Arial"/>
              <a:buNone/>
            </a:pPr>
            <a:r>
              <a:rPr lang="en"/>
              <a:t>    void fly();</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rgbClr val="38761D"/>
                </a:solidFill>
              </a:rPr>
              <a:t>// Implement the interface </a:t>
            </a:r>
            <a:endParaRPr>
              <a:solidFill>
                <a:srgbClr val="38761D"/>
              </a:solidFill>
            </a:endParaRPr>
          </a:p>
          <a:p>
            <a:pPr indent="0" lvl="0" marL="0" rtl="0" algn="l">
              <a:spcBef>
                <a:spcPts val="0"/>
              </a:spcBef>
              <a:spcAft>
                <a:spcPts val="0"/>
              </a:spcAft>
              <a:buClr>
                <a:schemeClr val="dk1"/>
              </a:buClr>
              <a:buSzPts val="1100"/>
              <a:buFont typeface="Arial"/>
              <a:buNone/>
            </a:pPr>
            <a:r>
              <a:rPr lang="en"/>
              <a:t>class FlyWithWings</a:t>
            </a:r>
            <a:r>
              <a:rPr lang="en">
                <a:highlight>
                  <a:schemeClr val="accent6"/>
                </a:highlight>
              </a:rPr>
              <a:t> implements </a:t>
            </a:r>
            <a:r>
              <a:rPr lang="en">
                <a:solidFill>
                  <a:schemeClr val="dk1"/>
                </a:solidFill>
                <a:highlight>
                  <a:schemeClr val="accent6"/>
                </a:highlight>
              </a:rPr>
              <a:t>FlyBehavior </a:t>
            </a:r>
            <a:r>
              <a:rPr lang="en"/>
              <a:t>{</a:t>
            </a:r>
            <a:endParaRPr/>
          </a:p>
          <a:p>
            <a:pPr indent="0" lvl="0" marL="0" rtl="0" algn="l">
              <a:spcBef>
                <a:spcPts val="0"/>
              </a:spcBef>
              <a:spcAft>
                <a:spcPts val="0"/>
              </a:spcAft>
              <a:buClr>
                <a:schemeClr val="dk1"/>
              </a:buClr>
              <a:buSzPts val="1100"/>
              <a:buFont typeface="Arial"/>
              <a:buNone/>
            </a:pPr>
            <a:r>
              <a:rPr lang="en"/>
              <a:t>    public void fly() {</a:t>
            </a:r>
            <a:endParaRPr/>
          </a:p>
          <a:p>
            <a:pPr indent="0" lvl="0" marL="0" rtl="0" algn="l">
              <a:spcBef>
                <a:spcPts val="0"/>
              </a:spcBef>
              <a:spcAft>
                <a:spcPts val="0"/>
              </a:spcAft>
              <a:buClr>
                <a:schemeClr val="dk1"/>
              </a:buClr>
              <a:buSzPts val="1100"/>
              <a:buFont typeface="Arial"/>
              <a:buNone/>
            </a:pPr>
            <a:r>
              <a:rPr lang="en"/>
              <a:t>        System.out.println("flying...");</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rgbClr val="38761D"/>
                </a:solidFill>
              </a:rPr>
              <a:t>// Implement the interface </a:t>
            </a:r>
            <a:endParaRPr/>
          </a:p>
          <a:p>
            <a:pPr indent="0" lvl="0" marL="0" rtl="0" algn="l">
              <a:spcBef>
                <a:spcPts val="0"/>
              </a:spcBef>
              <a:spcAft>
                <a:spcPts val="0"/>
              </a:spcAft>
              <a:buClr>
                <a:schemeClr val="dk1"/>
              </a:buClr>
              <a:buSzPts val="1100"/>
              <a:buFont typeface="Arial"/>
              <a:buNone/>
            </a:pPr>
            <a:r>
              <a:rPr lang="en"/>
              <a:t>class FlyNoWay </a:t>
            </a:r>
            <a:r>
              <a:rPr lang="en">
                <a:highlight>
                  <a:schemeClr val="accent6"/>
                </a:highlight>
              </a:rPr>
              <a:t>implements </a:t>
            </a:r>
            <a:r>
              <a:rPr lang="en">
                <a:solidFill>
                  <a:schemeClr val="dk1"/>
                </a:solidFill>
                <a:highlight>
                  <a:schemeClr val="accent6"/>
                </a:highlight>
              </a:rPr>
              <a:t>FlyBehavior</a:t>
            </a:r>
            <a:r>
              <a:rPr lang="en">
                <a:solidFill>
                  <a:schemeClr val="dk1"/>
                </a:solidFill>
              </a:rPr>
              <a:t> </a:t>
            </a:r>
            <a:r>
              <a:rPr lang="en">
                <a:highlight>
                  <a:schemeClr val="accent6"/>
                </a:highlight>
              </a:rPr>
              <a:t>{</a:t>
            </a:r>
            <a:endParaRPr>
              <a:highlight>
                <a:schemeClr val="accent6"/>
              </a:highlight>
            </a:endParaRPr>
          </a:p>
          <a:p>
            <a:pPr indent="0" lvl="0" marL="0" rtl="0" algn="l">
              <a:spcBef>
                <a:spcPts val="0"/>
              </a:spcBef>
              <a:spcAft>
                <a:spcPts val="0"/>
              </a:spcAft>
              <a:buClr>
                <a:schemeClr val="dk1"/>
              </a:buClr>
              <a:buSzPts val="1100"/>
              <a:buFont typeface="Arial"/>
              <a:buNone/>
            </a:pPr>
            <a:r>
              <a:rPr lang="en"/>
              <a:t>    public void fly() {</a:t>
            </a:r>
            <a:endParaRPr/>
          </a:p>
          <a:p>
            <a:pPr indent="0" lvl="0" marL="0" rtl="0" algn="l">
              <a:spcBef>
                <a:spcPts val="0"/>
              </a:spcBef>
              <a:spcAft>
                <a:spcPts val="0"/>
              </a:spcAft>
              <a:buClr>
                <a:schemeClr val="dk1"/>
              </a:buClr>
              <a:buSzPts val="1100"/>
              <a:buFont typeface="Arial"/>
              <a:buNone/>
            </a:pPr>
            <a:r>
              <a:rPr lang="en"/>
              <a:t>        System.out.println("can't fly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p:txBody>
      </p:sp>
      <p:sp>
        <p:nvSpPr>
          <p:cNvPr id="392" name="Google Shape;392;p35"/>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35"/>
          <p:cNvSpPr/>
          <p:nvPr/>
        </p:nvSpPr>
        <p:spPr>
          <a:xfrm>
            <a:off x="115850" y="1798075"/>
            <a:ext cx="4577100" cy="305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public class Duck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protected </a:t>
            </a:r>
            <a:r>
              <a:rPr lang="en">
                <a:highlight>
                  <a:schemeClr val="accent6"/>
                </a:highlight>
              </a:rPr>
              <a:t>FlyBehavior </a:t>
            </a:r>
            <a:r>
              <a:rPr lang="en"/>
              <a:t>_flyBehavior;</a:t>
            </a:r>
            <a:endParaRPr/>
          </a:p>
          <a:p>
            <a:pPr indent="0" lvl="0" marL="0" rtl="0" algn="l">
              <a:spcBef>
                <a:spcPts val="0"/>
              </a:spcBef>
              <a:spcAft>
                <a:spcPts val="0"/>
              </a:spcAft>
              <a:buClr>
                <a:schemeClr val="dk1"/>
              </a:buClr>
              <a:buSzPts val="1100"/>
              <a:buFont typeface="Arial"/>
              <a:buNone/>
            </a:pPr>
            <a:r>
              <a:rPr lang="en"/>
              <a:t>    protected QuackBehavior _quackBehavior;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public Duck()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public void performFly() {</a:t>
            </a:r>
            <a:endParaRPr/>
          </a:p>
          <a:p>
            <a:pPr indent="0" lvl="0" marL="0" rtl="0" algn="l">
              <a:spcBef>
                <a:spcPts val="0"/>
              </a:spcBef>
              <a:spcAft>
                <a:spcPts val="0"/>
              </a:spcAft>
              <a:buClr>
                <a:schemeClr val="dk1"/>
              </a:buClr>
              <a:buSzPts val="1100"/>
              <a:buFont typeface="Arial"/>
              <a:buNone/>
            </a:pPr>
            <a:r>
              <a:rPr lang="en"/>
              <a:t>            </a:t>
            </a:r>
            <a:r>
              <a:rPr lang="en">
                <a:highlight>
                  <a:schemeClr val="accent6"/>
                </a:highlight>
              </a:rPr>
              <a:t>_flyBehavior . fly();</a:t>
            </a:r>
            <a:endParaRPr>
              <a:highlight>
                <a:schemeClr val="accent6"/>
              </a:highlight>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public void performQuack() {</a:t>
            </a:r>
            <a:endParaRPr/>
          </a:p>
          <a:p>
            <a:pPr indent="0" lvl="0" marL="0" rtl="0" algn="l">
              <a:spcBef>
                <a:spcPts val="0"/>
              </a:spcBef>
              <a:spcAft>
                <a:spcPts val="0"/>
              </a:spcAft>
              <a:buClr>
                <a:schemeClr val="dk1"/>
              </a:buClr>
              <a:buSzPts val="1100"/>
              <a:buFont typeface="Arial"/>
              <a:buNone/>
            </a:pPr>
            <a:r>
              <a:rPr lang="en"/>
              <a:t>            _quackBehavior.quack();</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p:txBody>
      </p:sp>
      <p:sp>
        <p:nvSpPr>
          <p:cNvPr id="394" name="Google Shape;394;p35"/>
          <p:cNvSpPr txBox="1"/>
          <p:nvPr/>
        </p:nvSpPr>
        <p:spPr>
          <a:xfrm>
            <a:off x="-725" y="554300"/>
            <a:ext cx="4825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Behavior variables like  “</a:t>
            </a:r>
            <a:r>
              <a:rPr b="1" i="1" lang="en" sz="1800">
                <a:solidFill>
                  <a:srgbClr val="002060"/>
                </a:solidFill>
              </a:rPr>
              <a:t>_flyBehavior</a:t>
            </a:r>
            <a:r>
              <a:rPr lang="en" sz="1800">
                <a:solidFill>
                  <a:schemeClr val="dk1"/>
                </a:solidFill>
              </a:rPr>
              <a:t>” and “</a:t>
            </a:r>
            <a:r>
              <a:rPr b="1" i="1" lang="en" sz="1800">
                <a:solidFill>
                  <a:srgbClr val="002060"/>
                </a:solidFill>
              </a:rPr>
              <a:t>_quackBehavior</a:t>
            </a:r>
            <a:r>
              <a:rPr lang="en" sz="1800">
                <a:solidFill>
                  <a:schemeClr val="dk1"/>
                </a:solidFill>
              </a:rPr>
              <a:t>” are declared as the behavior interface type.</a:t>
            </a:r>
            <a:endParaRPr sz="1800">
              <a:solidFill>
                <a:schemeClr val="dk1"/>
              </a:solidFill>
            </a:endParaRPr>
          </a:p>
        </p:txBody>
      </p:sp>
      <p:cxnSp>
        <p:nvCxnSpPr>
          <p:cNvPr id="395" name="Google Shape;395;p35"/>
          <p:cNvCxnSpPr/>
          <p:nvPr/>
        </p:nvCxnSpPr>
        <p:spPr>
          <a:xfrm flipH="1">
            <a:off x="2163525" y="1533025"/>
            <a:ext cx="393900" cy="694800"/>
          </a:xfrm>
          <a:prstGeom prst="straightConnector1">
            <a:avLst/>
          </a:prstGeom>
          <a:noFill/>
          <a:ln cap="flat" cmpd="sng" w="19050">
            <a:solidFill>
              <a:srgbClr val="98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6"/>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402" name="Google Shape;402;p36"/>
          <p:cNvPicPr preferRelativeResize="0"/>
          <p:nvPr/>
        </p:nvPicPr>
        <p:blipFill>
          <a:blip r:embed="rId4">
            <a:alphaModFix/>
          </a:blip>
          <a:stretch>
            <a:fillRect/>
          </a:stretch>
        </p:blipFill>
        <p:spPr>
          <a:xfrm>
            <a:off x="0" y="0"/>
            <a:ext cx="9144000" cy="513750"/>
          </a:xfrm>
          <a:prstGeom prst="rect">
            <a:avLst/>
          </a:prstGeom>
          <a:noFill/>
          <a:ln>
            <a:noFill/>
          </a:ln>
        </p:spPr>
      </p:pic>
      <p:sp>
        <p:nvSpPr>
          <p:cNvPr id="403" name="Google Shape;403;p36"/>
          <p:cNvSpPr txBox="1"/>
          <p:nvPr/>
        </p:nvSpPr>
        <p:spPr>
          <a:xfrm>
            <a:off x="0" y="-20175"/>
            <a:ext cx="871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Modeling Duck: Solution 2 - Interface / Abstract Class</a:t>
            </a:r>
            <a:endParaRPr b="1" sz="2400">
              <a:solidFill>
                <a:srgbClr val="EFEFEF"/>
              </a:solidFill>
            </a:endParaRPr>
          </a:p>
        </p:txBody>
      </p:sp>
      <p:sp>
        <p:nvSpPr>
          <p:cNvPr id="404" name="Google Shape;404;p36"/>
          <p:cNvSpPr/>
          <p:nvPr/>
        </p:nvSpPr>
        <p:spPr>
          <a:xfrm>
            <a:off x="4944350" y="570400"/>
            <a:ext cx="4105500" cy="157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 </a:t>
            </a:r>
            <a:r>
              <a:rPr b="1" lang="en"/>
              <a:t>MallardDuck </a:t>
            </a:r>
            <a:r>
              <a:rPr lang="en"/>
              <a:t>extends Duck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MallardDuck () {</a:t>
            </a:r>
            <a:endParaRPr/>
          </a:p>
          <a:p>
            <a:pPr indent="457200" lvl="0" marL="0" rtl="0" algn="l">
              <a:spcBef>
                <a:spcPts val="0"/>
              </a:spcBef>
              <a:spcAft>
                <a:spcPts val="0"/>
              </a:spcAft>
              <a:buClr>
                <a:schemeClr val="dk1"/>
              </a:buClr>
              <a:buSzPts val="1100"/>
              <a:buFont typeface="Arial"/>
              <a:buNone/>
            </a:pPr>
            <a:r>
              <a:rPr lang="en">
                <a:solidFill>
                  <a:schemeClr val="dk1"/>
                </a:solidFill>
                <a:highlight>
                  <a:schemeClr val="accent6"/>
                </a:highlight>
              </a:rPr>
              <a:t>this._flyBehavior = new </a:t>
            </a:r>
            <a:r>
              <a:rPr b="1" lang="en">
                <a:solidFill>
                  <a:schemeClr val="dk1"/>
                </a:solidFill>
                <a:highlight>
                  <a:schemeClr val="accent6"/>
                </a:highlight>
              </a:rPr>
              <a:t>FlyWithWings()</a:t>
            </a:r>
            <a:r>
              <a:rPr lang="en">
                <a:solidFill>
                  <a:schemeClr val="dk1"/>
                </a:solidFill>
                <a:highlight>
                  <a:schemeClr val="accent6"/>
                </a:highlight>
              </a:rPr>
              <a:t>;</a:t>
            </a:r>
            <a:endParaRPr/>
          </a:p>
          <a:p>
            <a:pPr indent="457200" lvl="0" marL="0" rtl="0" algn="l">
              <a:spcBef>
                <a:spcPts val="0"/>
              </a:spcBef>
              <a:spcAft>
                <a:spcPts val="0"/>
              </a:spcAft>
              <a:buNone/>
            </a:pPr>
            <a:r>
              <a:rPr lang="en"/>
              <a:t>this._quackBehavior = new Quack();</a:t>
            </a:r>
            <a:endParaRPr>
              <a:highlight>
                <a:schemeClr val="accent6"/>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405" name="Google Shape;405;p36"/>
          <p:cNvSpPr/>
          <p:nvPr/>
        </p:nvSpPr>
        <p:spPr>
          <a:xfrm>
            <a:off x="4944350" y="2327225"/>
            <a:ext cx="4105500" cy="157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 </a:t>
            </a:r>
            <a:r>
              <a:rPr b="1" lang="en"/>
              <a:t>RubberDuck </a:t>
            </a:r>
            <a:r>
              <a:rPr lang="en"/>
              <a:t>extends Duck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RubberDuck </a:t>
            </a:r>
            <a:r>
              <a:rPr lang="en"/>
              <a:t>() {</a:t>
            </a:r>
            <a:endParaRPr/>
          </a:p>
          <a:p>
            <a:pPr indent="457200" lvl="0" marL="0" rtl="0" algn="l">
              <a:spcBef>
                <a:spcPts val="0"/>
              </a:spcBef>
              <a:spcAft>
                <a:spcPts val="0"/>
              </a:spcAft>
              <a:buClr>
                <a:schemeClr val="dk1"/>
              </a:buClr>
              <a:buSzPts val="1100"/>
              <a:buFont typeface="Arial"/>
              <a:buNone/>
            </a:pPr>
            <a:r>
              <a:rPr lang="en">
                <a:solidFill>
                  <a:schemeClr val="dk1"/>
                </a:solidFill>
                <a:highlight>
                  <a:schemeClr val="accent6"/>
                </a:highlight>
              </a:rPr>
              <a:t>this._flyBehavior = new </a:t>
            </a:r>
            <a:r>
              <a:rPr b="1" lang="en">
                <a:solidFill>
                  <a:schemeClr val="dk1"/>
                </a:solidFill>
                <a:highlight>
                  <a:schemeClr val="accent6"/>
                </a:highlight>
              </a:rPr>
              <a:t>FlyNoWay()</a:t>
            </a:r>
            <a:r>
              <a:rPr lang="en">
                <a:solidFill>
                  <a:schemeClr val="dk1"/>
                </a:solidFill>
                <a:highlight>
                  <a:schemeClr val="accent6"/>
                </a:highlight>
              </a:rPr>
              <a:t>;</a:t>
            </a:r>
            <a:endParaRPr/>
          </a:p>
          <a:p>
            <a:pPr indent="457200" lvl="0" marL="0" rtl="0" algn="l">
              <a:spcBef>
                <a:spcPts val="0"/>
              </a:spcBef>
              <a:spcAft>
                <a:spcPts val="0"/>
              </a:spcAft>
              <a:buNone/>
            </a:pPr>
            <a:r>
              <a:rPr lang="en"/>
              <a:t>this._quackBehavior = new MuteQuack()</a:t>
            </a:r>
            <a:r>
              <a:rPr lang="en"/>
              <a:t>;</a:t>
            </a:r>
            <a:endParaRPr>
              <a:highlight>
                <a:schemeClr val="accent6"/>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
        <p:nvSpPr>
          <p:cNvPr id="406" name="Google Shape;406;p36"/>
          <p:cNvSpPr txBox="1"/>
          <p:nvPr>
            <p:ph idx="12" type="sldNum"/>
          </p:nvPr>
        </p:nvSpPr>
        <p:spPr>
          <a:xfrm>
            <a:off x="87144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36"/>
          <p:cNvSpPr txBox="1"/>
          <p:nvPr/>
        </p:nvSpPr>
        <p:spPr>
          <a:xfrm>
            <a:off x="69300" y="3634438"/>
            <a:ext cx="90054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Advantages:</a:t>
            </a:r>
            <a:endParaRPr b="1" sz="1700">
              <a:solidFill>
                <a:schemeClr val="dk1"/>
              </a:solidFill>
            </a:endParaRPr>
          </a:p>
          <a:p>
            <a:pPr indent="0" lvl="0" marL="0" rtl="0" algn="l">
              <a:spcBef>
                <a:spcPts val="0"/>
              </a:spcBef>
              <a:spcAft>
                <a:spcPts val="0"/>
              </a:spcAft>
              <a:buNone/>
            </a:pPr>
            <a:r>
              <a:t/>
            </a:r>
            <a:endParaRPr b="1" sz="6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Can </a:t>
            </a:r>
            <a:r>
              <a:rPr b="1" lang="en" sz="1700">
                <a:solidFill>
                  <a:schemeClr val="dk1"/>
                </a:solidFill>
              </a:rPr>
              <a:t>easily </a:t>
            </a:r>
            <a:r>
              <a:rPr lang="en" sz="1700">
                <a:solidFill>
                  <a:schemeClr val="dk1"/>
                </a:solidFill>
              </a:rPr>
              <a:t>add / modify </a:t>
            </a:r>
            <a:r>
              <a:rPr lang="en" sz="1700" u="sng">
                <a:solidFill>
                  <a:schemeClr val="dk1"/>
                </a:solidFill>
              </a:rPr>
              <a:t>duck types</a:t>
            </a:r>
            <a:r>
              <a:rPr lang="en" sz="1700">
                <a:solidFill>
                  <a:schemeClr val="dk1"/>
                </a:solidFill>
              </a:rPr>
              <a:t> and </a:t>
            </a:r>
            <a:r>
              <a:rPr lang="en" sz="1700" u="sng">
                <a:solidFill>
                  <a:schemeClr val="dk1"/>
                </a:solidFill>
              </a:rPr>
              <a:t>behaviours</a:t>
            </a:r>
            <a:r>
              <a:rPr lang="en" sz="1700">
                <a:solidFill>
                  <a:schemeClr val="dk1"/>
                </a:solidFill>
              </a:rPr>
              <a:t> without necessarily (or heavily)</a:t>
            </a:r>
            <a:endParaRPr sz="1700">
              <a:solidFill>
                <a:schemeClr val="dk1"/>
              </a:solidFill>
            </a:endParaRPr>
          </a:p>
          <a:p>
            <a:pPr indent="0" lvl="0" marL="457200" rtl="0" algn="l">
              <a:spcBef>
                <a:spcPts val="0"/>
              </a:spcBef>
              <a:spcAft>
                <a:spcPts val="0"/>
              </a:spcAft>
              <a:buNone/>
            </a:pPr>
            <a:r>
              <a:rPr lang="en" sz="1700">
                <a:solidFill>
                  <a:schemeClr val="dk1"/>
                </a:solidFill>
              </a:rPr>
              <a:t>modifying our duck classes.</a:t>
            </a:r>
            <a:endParaRPr sz="1700">
              <a:solidFill>
                <a:schemeClr val="dk1"/>
              </a:solidFill>
            </a:endParaRPr>
          </a:p>
          <a:p>
            <a:pPr indent="0" lvl="0" marL="457200" rtl="0" algn="l">
              <a:spcBef>
                <a:spcPts val="0"/>
              </a:spcBef>
              <a:spcAft>
                <a:spcPts val="0"/>
              </a:spcAft>
              <a:buNone/>
            </a:pPr>
            <a:r>
              <a:t/>
            </a:r>
            <a:endParaRPr sz="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Eliminated </a:t>
            </a:r>
            <a:r>
              <a:rPr lang="en" sz="1700">
                <a:solidFill>
                  <a:schemeClr val="dk1"/>
                </a:solidFill>
              </a:rPr>
              <a:t>code </a:t>
            </a:r>
            <a:r>
              <a:rPr lang="en" sz="1700" u="sng">
                <a:solidFill>
                  <a:schemeClr val="dk1"/>
                </a:solidFill>
              </a:rPr>
              <a:t>duplication</a:t>
            </a:r>
            <a:r>
              <a:rPr lang="en" sz="1700">
                <a:solidFill>
                  <a:schemeClr val="dk1"/>
                </a:solidFill>
              </a:rPr>
              <a:t>.</a:t>
            </a:r>
            <a:endParaRPr sz="1700">
              <a:solidFill>
                <a:schemeClr val="dk1"/>
              </a:solidFill>
            </a:endParaRPr>
          </a:p>
        </p:txBody>
      </p:sp>
      <p:sp>
        <p:nvSpPr>
          <p:cNvPr id="408" name="Google Shape;408;p36"/>
          <p:cNvSpPr/>
          <p:nvPr/>
        </p:nvSpPr>
        <p:spPr>
          <a:xfrm>
            <a:off x="76200" y="802325"/>
            <a:ext cx="4752900" cy="283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38761D"/>
                </a:solidFill>
              </a:rPr>
              <a:t>// Main class </a:t>
            </a:r>
            <a:endParaRPr>
              <a:solidFill>
                <a:srgbClr val="38761D"/>
              </a:solidFill>
            </a:endParaRPr>
          </a:p>
          <a:p>
            <a:pPr indent="0" lvl="0" marL="0" rtl="0" algn="l">
              <a:spcBef>
                <a:spcPts val="0"/>
              </a:spcBef>
              <a:spcAft>
                <a:spcPts val="0"/>
              </a:spcAft>
              <a:buNone/>
            </a:pPr>
            <a:r>
              <a:rPr lang="en"/>
              <a:t>public class Main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public static void main(String[] args)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MallardDuck mallardDuck = new MallardDuck();</a:t>
            </a:r>
            <a:endParaRPr/>
          </a:p>
          <a:p>
            <a:pPr indent="457200" lvl="0" marL="0" rtl="0" algn="l">
              <a:spcBef>
                <a:spcPts val="0"/>
              </a:spcBef>
              <a:spcAft>
                <a:spcPts val="0"/>
              </a:spcAft>
              <a:buClr>
                <a:schemeClr val="dk1"/>
              </a:buClr>
              <a:buSzPts val="1100"/>
              <a:buFont typeface="Arial"/>
              <a:buNone/>
            </a:pPr>
            <a:r>
              <a:rPr lang="en">
                <a:solidFill>
                  <a:schemeClr val="dk1"/>
                </a:solidFill>
              </a:rPr>
              <a:t>RubberDuck rubberDuck = new RubberDuck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solidFill>
                  <a:srgbClr val="38761D"/>
                </a:solidFill>
                <a:highlight>
                  <a:schemeClr val="accent6"/>
                </a:highlight>
              </a:rPr>
              <a:t>// Perform behaviors</a:t>
            </a:r>
            <a:endParaRPr>
              <a:solidFill>
                <a:srgbClr val="38761D"/>
              </a:solidFill>
              <a:highlight>
                <a:schemeClr val="accent6"/>
              </a:highlight>
            </a:endParaRPr>
          </a:p>
          <a:p>
            <a:pPr indent="457200" lvl="0" marL="0" rtl="0" algn="l">
              <a:spcBef>
                <a:spcPts val="0"/>
              </a:spcBef>
              <a:spcAft>
                <a:spcPts val="0"/>
              </a:spcAft>
              <a:buNone/>
            </a:pPr>
            <a:r>
              <a:rPr lang="en"/>
              <a:t>mallardDuck.</a:t>
            </a:r>
            <a:r>
              <a:rPr lang="en">
                <a:highlight>
                  <a:schemeClr val="accent6"/>
                </a:highlight>
              </a:rPr>
              <a:t>performFly()</a:t>
            </a:r>
            <a:r>
              <a:rPr lang="en"/>
              <a:t>;</a:t>
            </a:r>
            <a:endParaRPr/>
          </a:p>
          <a:p>
            <a:pPr indent="457200" lvl="0" marL="0" rtl="0" algn="l">
              <a:spcBef>
                <a:spcPts val="0"/>
              </a:spcBef>
              <a:spcAft>
                <a:spcPts val="0"/>
              </a:spcAft>
              <a:buNone/>
            </a:pPr>
            <a:r>
              <a:rPr lang="en"/>
              <a:t>mallardDuck.performQuack();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7"/>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415" name="Google Shape;415;p37"/>
          <p:cNvPicPr preferRelativeResize="0"/>
          <p:nvPr/>
        </p:nvPicPr>
        <p:blipFill>
          <a:blip r:embed="rId4">
            <a:alphaModFix/>
          </a:blip>
          <a:stretch>
            <a:fillRect/>
          </a:stretch>
        </p:blipFill>
        <p:spPr>
          <a:xfrm>
            <a:off x="0" y="0"/>
            <a:ext cx="9144000" cy="513750"/>
          </a:xfrm>
          <a:prstGeom prst="rect">
            <a:avLst/>
          </a:prstGeom>
          <a:noFill/>
          <a:ln>
            <a:noFill/>
          </a:ln>
        </p:spPr>
      </p:pic>
      <p:sp>
        <p:nvSpPr>
          <p:cNvPr id="416" name="Google Shape;416;p37"/>
          <p:cNvSpPr txBox="1"/>
          <p:nvPr/>
        </p:nvSpPr>
        <p:spPr>
          <a:xfrm>
            <a:off x="0" y="-20175"/>
            <a:ext cx="871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Next Session</a:t>
            </a:r>
            <a:endParaRPr b="1" sz="2400">
              <a:solidFill>
                <a:srgbClr val="EFEFEF"/>
              </a:solidFill>
            </a:endParaRPr>
          </a:p>
        </p:txBody>
      </p:sp>
      <p:sp>
        <p:nvSpPr>
          <p:cNvPr id="417" name="Google Shape;417;p37"/>
          <p:cNvSpPr txBox="1"/>
          <p:nvPr>
            <p:ph idx="12" type="sldNum"/>
          </p:nvPr>
        </p:nvSpPr>
        <p:spPr>
          <a:xfrm>
            <a:off x="8714443" y="47440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37"/>
          <p:cNvSpPr txBox="1"/>
          <p:nvPr/>
        </p:nvSpPr>
        <p:spPr>
          <a:xfrm>
            <a:off x="0" y="691525"/>
            <a:ext cx="8030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Interface &amp; Abstract classes will be covered</a:t>
            </a:r>
            <a:r>
              <a:rPr lang="en" sz="1800">
                <a:solidFill>
                  <a:schemeClr val="dk1"/>
                </a:solidFill>
              </a:rPr>
              <a:t> in detail</a:t>
            </a:r>
            <a:r>
              <a:rPr lang="en" sz="1800">
                <a:solidFill>
                  <a:schemeClr val="dk1"/>
                </a:solidFill>
              </a:rPr>
              <a:t>.</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idx="12" type="sldNum"/>
          </p:nvPr>
        </p:nvSpPr>
        <p:spPr>
          <a:xfrm>
            <a:off x="8638943" y="46895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425" name="Google Shape;425;p38"/>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426" name="Google Shape;426;p38"/>
          <p:cNvPicPr preferRelativeResize="0"/>
          <p:nvPr/>
        </p:nvPicPr>
        <p:blipFill>
          <a:blip r:embed="rId4">
            <a:alphaModFix/>
          </a:blip>
          <a:stretch>
            <a:fillRect/>
          </a:stretch>
        </p:blipFill>
        <p:spPr>
          <a:xfrm>
            <a:off x="0" y="0"/>
            <a:ext cx="9144000" cy="513750"/>
          </a:xfrm>
          <a:prstGeom prst="rect">
            <a:avLst/>
          </a:prstGeom>
          <a:noFill/>
          <a:ln>
            <a:noFill/>
          </a:ln>
        </p:spPr>
      </p:pic>
      <p:sp>
        <p:nvSpPr>
          <p:cNvPr id="427" name="Google Shape;427;p38"/>
          <p:cNvSpPr txBox="1"/>
          <p:nvPr/>
        </p:nvSpPr>
        <p:spPr>
          <a:xfrm>
            <a:off x="0" y="533925"/>
            <a:ext cx="8818800" cy="3147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5000">
                <a:solidFill>
                  <a:schemeClr val="dk1"/>
                </a:solidFill>
                <a:latin typeface="Calibri"/>
                <a:ea typeface="Calibri"/>
                <a:cs typeface="Calibri"/>
                <a:sym typeface="Calibri"/>
              </a:rPr>
              <a:t>                 </a:t>
            </a:r>
            <a:endParaRPr b="1" sz="5000">
              <a:solidFill>
                <a:schemeClr val="dk1"/>
              </a:solidFill>
              <a:latin typeface="Calibri"/>
              <a:ea typeface="Calibri"/>
              <a:cs typeface="Calibri"/>
              <a:sym typeface="Calibri"/>
            </a:endParaRPr>
          </a:p>
          <a:p>
            <a:pPr indent="0" lvl="0" marL="0" marR="0" rtl="0" algn="l">
              <a:spcBef>
                <a:spcPts val="0"/>
              </a:spcBef>
              <a:spcAft>
                <a:spcPts val="0"/>
              </a:spcAft>
              <a:buNone/>
            </a:pPr>
            <a:r>
              <a:rPr b="1" lang="en" sz="5000">
                <a:solidFill>
                  <a:schemeClr val="dk1"/>
                </a:solidFill>
                <a:latin typeface="Calibri"/>
                <a:ea typeface="Calibri"/>
                <a:cs typeface="Calibri"/>
                <a:sym typeface="Calibri"/>
              </a:rPr>
              <a:t>     </a:t>
            </a:r>
            <a:endParaRPr b="1" sz="5000">
              <a:solidFill>
                <a:schemeClr val="dk1"/>
              </a:solidFill>
              <a:latin typeface="Calibri"/>
              <a:ea typeface="Calibri"/>
              <a:cs typeface="Calibri"/>
              <a:sym typeface="Calibri"/>
            </a:endParaRPr>
          </a:p>
          <a:p>
            <a:pPr indent="0" lvl="0" marL="0" rtl="0" algn="l">
              <a:spcBef>
                <a:spcPts val="0"/>
              </a:spcBef>
              <a:spcAft>
                <a:spcPts val="0"/>
              </a:spcAft>
              <a:buNone/>
            </a:pPr>
            <a:r>
              <a:rPr b="1" lang="en" sz="5000">
                <a:solidFill>
                  <a:schemeClr val="dk1"/>
                </a:solidFill>
                <a:latin typeface="Calibri"/>
                <a:ea typeface="Calibri"/>
                <a:cs typeface="Calibri"/>
                <a:sym typeface="Calibri"/>
              </a:rPr>
              <a:t>           				Thank you </a:t>
            </a:r>
            <a:endParaRPr b="1" sz="5000">
              <a:solidFill>
                <a:schemeClr val="dk1"/>
              </a:solidFill>
              <a:latin typeface="Calibri"/>
              <a:ea typeface="Calibri"/>
              <a:cs typeface="Calibri"/>
              <a:sym typeface="Calibri"/>
            </a:endParaRPr>
          </a:p>
          <a:p>
            <a:pPr indent="0" lvl="0" marL="0" rtl="0" algn="l">
              <a:spcBef>
                <a:spcPts val="0"/>
              </a:spcBef>
              <a:spcAft>
                <a:spcPts val="0"/>
              </a:spcAft>
              <a:buNone/>
            </a:pPr>
            <a:r>
              <a:rPr b="1" lang="en" sz="5000">
                <a:solidFill>
                  <a:schemeClr val="dk1"/>
                </a:solidFill>
                <a:latin typeface="Calibri"/>
                <a:ea typeface="Calibri"/>
                <a:cs typeface="Calibri"/>
                <a:sym typeface="Calibri"/>
              </a:rPr>
              <a:t>                 </a:t>
            </a:r>
            <a:endParaRPr b="1" sz="5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2" type="sldNum"/>
          </p:nvPr>
        </p:nvSpPr>
        <p:spPr>
          <a:xfrm>
            <a:off x="8638943" y="46895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5"/>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82" name="Google Shape;82;p15"/>
          <p:cNvPicPr preferRelativeResize="0"/>
          <p:nvPr/>
        </p:nvPicPr>
        <p:blipFill>
          <a:blip r:embed="rId4">
            <a:alphaModFix/>
          </a:blip>
          <a:stretch>
            <a:fillRect/>
          </a:stretch>
        </p:blipFill>
        <p:spPr>
          <a:xfrm>
            <a:off x="0" y="0"/>
            <a:ext cx="9144000" cy="513750"/>
          </a:xfrm>
          <a:prstGeom prst="rect">
            <a:avLst/>
          </a:prstGeom>
          <a:noFill/>
          <a:ln>
            <a:noFill/>
          </a:ln>
        </p:spPr>
      </p:pic>
      <p:sp>
        <p:nvSpPr>
          <p:cNvPr id="83" name="Google Shape;83;p15"/>
          <p:cNvSpPr txBox="1"/>
          <p:nvPr/>
        </p:nvSpPr>
        <p:spPr>
          <a:xfrm>
            <a:off x="162600" y="2152350"/>
            <a:ext cx="8818800" cy="838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latin typeface="Calibri"/>
                <a:ea typeface="Calibri"/>
                <a:cs typeface="Calibri"/>
                <a:sym typeface="Calibri"/>
              </a:rPr>
              <a:t>Inheritance</a:t>
            </a:r>
            <a:endParaRPr b="1" sz="5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90" name="Google Shape;90;p16"/>
          <p:cNvPicPr preferRelativeResize="0"/>
          <p:nvPr/>
        </p:nvPicPr>
        <p:blipFill>
          <a:blip r:embed="rId4">
            <a:alphaModFix/>
          </a:blip>
          <a:stretch>
            <a:fillRect/>
          </a:stretch>
        </p:blipFill>
        <p:spPr>
          <a:xfrm>
            <a:off x="0" y="0"/>
            <a:ext cx="9144000" cy="513750"/>
          </a:xfrm>
          <a:prstGeom prst="rect">
            <a:avLst/>
          </a:prstGeom>
          <a:noFill/>
          <a:ln>
            <a:noFill/>
          </a:ln>
        </p:spPr>
      </p:pic>
      <p:sp>
        <p:nvSpPr>
          <p:cNvPr id="91" name="Google Shape;91;p16"/>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Inheritance: </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92" name="Google Shape;92;p16"/>
          <p:cNvSpPr txBox="1"/>
          <p:nvPr/>
        </p:nvSpPr>
        <p:spPr>
          <a:xfrm>
            <a:off x="300" y="5339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One of the most important concepts in object-oriented programming.</a:t>
            </a:r>
            <a:endParaRPr sz="1800">
              <a:latin typeface="Calibri"/>
              <a:ea typeface="Calibri"/>
              <a:cs typeface="Calibri"/>
              <a:sym typeface="Calibri"/>
            </a:endParaRPr>
          </a:p>
        </p:txBody>
      </p:sp>
      <p:pic>
        <p:nvPicPr>
          <p:cNvPr id="93" name="Google Shape;93;p16"/>
          <p:cNvPicPr preferRelativeResize="0"/>
          <p:nvPr/>
        </p:nvPicPr>
        <p:blipFill>
          <a:blip r:embed="rId5">
            <a:alphaModFix/>
          </a:blip>
          <a:stretch>
            <a:fillRect/>
          </a:stretch>
        </p:blipFill>
        <p:spPr>
          <a:xfrm>
            <a:off x="6645275" y="1664800"/>
            <a:ext cx="2422525" cy="3112900"/>
          </a:xfrm>
          <a:prstGeom prst="rect">
            <a:avLst/>
          </a:prstGeom>
          <a:noFill/>
          <a:ln>
            <a:noFill/>
          </a:ln>
        </p:spPr>
      </p:pic>
      <p:sp>
        <p:nvSpPr>
          <p:cNvPr id="94" name="Google Shape;94;p16"/>
          <p:cNvSpPr txBox="1"/>
          <p:nvPr/>
        </p:nvSpPr>
        <p:spPr>
          <a:xfrm>
            <a:off x="-725" y="1003550"/>
            <a:ext cx="9144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Inheritance allows us to define a class in terms of another class, which makes it </a:t>
            </a:r>
            <a:r>
              <a:rPr b="1" lang="en" sz="1800">
                <a:solidFill>
                  <a:schemeClr val="dk1"/>
                </a:solidFill>
                <a:latin typeface="Calibri"/>
                <a:ea typeface="Calibri"/>
                <a:cs typeface="Calibri"/>
                <a:sym typeface="Calibri"/>
              </a:rPr>
              <a:t>easier </a:t>
            </a:r>
            <a:r>
              <a:rPr lang="en" sz="1800">
                <a:solidFill>
                  <a:schemeClr val="dk1"/>
                </a:solidFill>
                <a:latin typeface="Calibri"/>
                <a:ea typeface="Calibri"/>
                <a:cs typeface="Calibri"/>
                <a:sym typeface="Calibri"/>
              </a:rPr>
              <a:t>to </a:t>
            </a:r>
            <a:r>
              <a:rPr lang="en" sz="1800" u="sng">
                <a:solidFill>
                  <a:schemeClr val="dk1"/>
                </a:solidFill>
                <a:latin typeface="Calibri"/>
                <a:ea typeface="Calibri"/>
                <a:cs typeface="Calibri"/>
                <a:sym typeface="Calibri"/>
              </a:rPr>
              <a:t>create</a:t>
            </a:r>
            <a:r>
              <a:rPr lang="en" sz="1800">
                <a:solidFill>
                  <a:schemeClr val="dk1"/>
                </a:solidFill>
                <a:latin typeface="Calibri"/>
                <a:ea typeface="Calibri"/>
                <a:cs typeface="Calibri"/>
                <a:sym typeface="Calibri"/>
              </a:rPr>
              <a:t>, </a:t>
            </a:r>
            <a:r>
              <a:rPr lang="en" sz="1800" u="sng">
                <a:solidFill>
                  <a:schemeClr val="dk1"/>
                </a:solidFill>
                <a:latin typeface="Calibri"/>
                <a:ea typeface="Calibri"/>
                <a:cs typeface="Calibri"/>
                <a:sym typeface="Calibri"/>
              </a:rPr>
              <a:t>organize</a:t>
            </a:r>
            <a:r>
              <a:rPr lang="en" sz="1800">
                <a:solidFill>
                  <a:schemeClr val="dk1"/>
                </a:solidFill>
                <a:latin typeface="Calibri"/>
                <a:ea typeface="Calibri"/>
                <a:cs typeface="Calibri"/>
                <a:sym typeface="Calibri"/>
              </a:rPr>
              <a:t>, and </a:t>
            </a:r>
            <a:r>
              <a:rPr lang="en" sz="1800" u="sng">
                <a:solidFill>
                  <a:schemeClr val="dk1"/>
                </a:solidFill>
                <a:latin typeface="Calibri"/>
                <a:ea typeface="Calibri"/>
                <a:cs typeface="Calibri"/>
                <a:sym typeface="Calibri"/>
              </a:rPr>
              <a:t>maintain </a:t>
            </a:r>
            <a:r>
              <a:rPr lang="en" sz="1800">
                <a:solidFill>
                  <a:schemeClr val="dk1"/>
                </a:solidFill>
                <a:latin typeface="Calibri"/>
                <a:ea typeface="Calibri"/>
                <a:cs typeface="Calibri"/>
                <a:sym typeface="Calibri"/>
              </a:rPr>
              <a:t>an application.</a:t>
            </a:r>
            <a:endParaRPr/>
          </a:p>
        </p:txBody>
      </p:sp>
      <p:sp>
        <p:nvSpPr>
          <p:cNvPr id="95" name="Google Shape;95;p16"/>
          <p:cNvSpPr txBox="1"/>
          <p:nvPr/>
        </p:nvSpPr>
        <p:spPr>
          <a:xfrm>
            <a:off x="-725" y="2886950"/>
            <a:ext cx="6347700" cy="1015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When creating a new class, a programmer can simplify development by </a:t>
            </a:r>
            <a:r>
              <a:rPr lang="en" sz="1800" u="sng">
                <a:solidFill>
                  <a:schemeClr val="dk1"/>
                </a:solidFill>
                <a:latin typeface="Calibri"/>
                <a:ea typeface="Calibri"/>
                <a:cs typeface="Calibri"/>
                <a:sym typeface="Calibri"/>
              </a:rPr>
              <a:t>inheriting member variables and methods</a:t>
            </a:r>
            <a:r>
              <a:rPr lang="en" sz="1800">
                <a:solidFill>
                  <a:schemeClr val="dk1"/>
                </a:solidFill>
                <a:latin typeface="Calibri"/>
                <a:ea typeface="Calibri"/>
                <a:cs typeface="Calibri"/>
                <a:sym typeface="Calibri"/>
              </a:rPr>
              <a:t> from an existing class, rather than writing them from scratch.</a:t>
            </a:r>
            <a:endParaRPr/>
          </a:p>
        </p:txBody>
      </p:sp>
      <p:sp>
        <p:nvSpPr>
          <p:cNvPr id="96" name="Google Shape;96;p16"/>
          <p:cNvSpPr txBox="1"/>
          <p:nvPr/>
        </p:nvSpPr>
        <p:spPr>
          <a:xfrm>
            <a:off x="0" y="3994725"/>
            <a:ext cx="6347700" cy="73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Existing class is called the </a:t>
            </a:r>
            <a:r>
              <a:rPr b="1" lang="en" sz="1800">
                <a:solidFill>
                  <a:schemeClr val="dk1"/>
                </a:solidFill>
                <a:latin typeface="Calibri"/>
                <a:ea typeface="Calibri"/>
                <a:cs typeface="Calibri"/>
                <a:sym typeface="Calibri"/>
              </a:rPr>
              <a:t>base class</a:t>
            </a:r>
            <a:r>
              <a:rPr lang="en" sz="1800">
                <a:solidFill>
                  <a:schemeClr val="dk1"/>
                </a:solidFill>
                <a:latin typeface="Calibri"/>
                <a:ea typeface="Calibri"/>
                <a:cs typeface="Calibri"/>
                <a:sym typeface="Calibri"/>
              </a:rPr>
              <a:t> or </a:t>
            </a:r>
            <a:r>
              <a:rPr b="1" lang="en" sz="1800">
                <a:solidFill>
                  <a:schemeClr val="dk1"/>
                </a:solidFill>
                <a:latin typeface="Calibri"/>
                <a:ea typeface="Calibri"/>
                <a:cs typeface="Calibri"/>
                <a:sym typeface="Calibri"/>
              </a:rPr>
              <a:t>superclass</a:t>
            </a:r>
            <a:r>
              <a:rPr lang="en" sz="1800">
                <a:solidFill>
                  <a:schemeClr val="dk1"/>
                </a:solidFill>
                <a:latin typeface="Calibri"/>
                <a:ea typeface="Calibri"/>
                <a:cs typeface="Calibri"/>
                <a:sym typeface="Calibri"/>
              </a:rPr>
              <a:t>, and the new class is referred to as the </a:t>
            </a:r>
            <a:r>
              <a:rPr b="1" lang="en" sz="1800">
                <a:solidFill>
                  <a:schemeClr val="dk1"/>
                </a:solidFill>
                <a:latin typeface="Calibri"/>
                <a:ea typeface="Calibri"/>
                <a:cs typeface="Calibri"/>
                <a:sym typeface="Calibri"/>
              </a:rPr>
              <a:t>derived class</a:t>
            </a:r>
            <a:r>
              <a:rPr lang="en" sz="1800">
                <a:solidFill>
                  <a:schemeClr val="dk1"/>
                </a:solidFill>
                <a:latin typeface="Calibri"/>
                <a:ea typeface="Calibri"/>
                <a:cs typeface="Calibri"/>
                <a:sym typeface="Calibri"/>
              </a:rPr>
              <a:t> or a </a:t>
            </a:r>
            <a:r>
              <a:rPr b="1" lang="en" sz="1800">
                <a:solidFill>
                  <a:schemeClr val="dk1"/>
                </a:solidFill>
                <a:latin typeface="Calibri"/>
                <a:ea typeface="Calibri"/>
                <a:cs typeface="Calibri"/>
                <a:sym typeface="Calibri"/>
              </a:rPr>
              <a:t>subclass</a:t>
            </a:r>
            <a:r>
              <a:rPr lang="en" sz="1800">
                <a:solidFill>
                  <a:schemeClr val="dk1"/>
                </a:solidFill>
                <a:latin typeface="Calibri"/>
                <a:ea typeface="Calibri"/>
                <a:cs typeface="Calibri"/>
                <a:sym typeface="Calibri"/>
              </a:rPr>
              <a:t>.</a:t>
            </a:r>
            <a:endParaRPr/>
          </a:p>
        </p:txBody>
      </p:sp>
      <p:sp>
        <p:nvSpPr>
          <p:cNvPr id="97" name="Google Shape;97;p16"/>
          <p:cNvSpPr txBox="1"/>
          <p:nvPr/>
        </p:nvSpPr>
        <p:spPr>
          <a:xfrm>
            <a:off x="0" y="1779175"/>
            <a:ext cx="6347700" cy="1015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Inheritance provides the opportunity to </a:t>
            </a:r>
            <a:r>
              <a:rPr lang="en" sz="1800" u="sng">
                <a:solidFill>
                  <a:schemeClr val="dk1"/>
                </a:solidFill>
                <a:latin typeface="Calibri"/>
                <a:ea typeface="Calibri"/>
                <a:cs typeface="Calibri"/>
                <a:sym typeface="Calibri"/>
              </a:rPr>
              <a:t>reuse</a:t>
            </a:r>
            <a:r>
              <a:rPr lang="en" sz="1800">
                <a:solidFill>
                  <a:schemeClr val="dk1"/>
                </a:solidFill>
                <a:latin typeface="Calibri"/>
                <a:ea typeface="Calibri"/>
                <a:cs typeface="Calibri"/>
                <a:sym typeface="Calibri"/>
              </a:rPr>
              <a:t> code functionality and accelerate implementation time (less time to code, test, and so on).</a:t>
            </a:r>
            <a:endParaRPr/>
          </a:p>
        </p:txBody>
      </p:sp>
      <p:sp>
        <p:nvSpPr>
          <p:cNvPr id="98" name="Google Shape;98;p16"/>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7"/>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106" name="Google Shape;106;p17"/>
          <p:cNvPicPr preferRelativeResize="0"/>
          <p:nvPr/>
        </p:nvPicPr>
        <p:blipFill>
          <a:blip r:embed="rId4">
            <a:alphaModFix/>
          </a:blip>
          <a:stretch>
            <a:fillRect/>
          </a:stretch>
        </p:blipFill>
        <p:spPr>
          <a:xfrm>
            <a:off x="0" y="0"/>
            <a:ext cx="9144000" cy="513750"/>
          </a:xfrm>
          <a:prstGeom prst="rect">
            <a:avLst/>
          </a:prstGeom>
          <a:noFill/>
          <a:ln>
            <a:noFill/>
          </a:ln>
        </p:spPr>
      </p:pic>
      <p:sp>
        <p:nvSpPr>
          <p:cNvPr id="107" name="Google Shape;107;p17"/>
          <p:cNvSpPr txBox="1"/>
          <p:nvPr/>
        </p:nvSpPr>
        <p:spPr>
          <a:xfrm>
            <a:off x="0" y="-20175"/>
            <a:ext cx="871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Inheritance: Object Class</a:t>
            </a:r>
            <a:endParaRPr b="1" sz="2400">
              <a:solidFill>
                <a:srgbClr val="EFEFEF"/>
              </a:solidFill>
            </a:endParaRPr>
          </a:p>
        </p:txBody>
      </p:sp>
      <p:sp>
        <p:nvSpPr>
          <p:cNvPr id="108" name="Google Shape;108;p17"/>
          <p:cNvSpPr txBox="1"/>
          <p:nvPr/>
        </p:nvSpPr>
        <p:spPr>
          <a:xfrm>
            <a:off x="0" y="610125"/>
            <a:ext cx="8861400" cy="1434000"/>
          </a:xfrm>
          <a:prstGeom prst="rect">
            <a:avLst/>
          </a:prstGeom>
          <a:noFill/>
          <a:ln>
            <a:noFill/>
          </a:ln>
        </p:spPr>
        <p:txBody>
          <a:bodyPr anchorCtr="0" anchor="t" bIns="34275" lIns="68575" spcFirstLastPara="1" rIns="68575" wrap="square" tIns="3427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Object class is the root class of the Java class hierarchy.</a:t>
            </a:r>
            <a:endParaRPr sz="1800">
              <a:solidFill>
                <a:schemeClr val="dk1"/>
              </a:solidFill>
              <a:latin typeface="Calibri"/>
              <a:ea typeface="Calibri"/>
              <a:cs typeface="Calibri"/>
              <a:sym typeface="Calibri"/>
            </a:endParaRPr>
          </a:p>
          <a:p>
            <a:pPr indent="-342900" lvl="0" marL="457200" rtl="0" algn="just">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It’s part of the </a:t>
            </a:r>
            <a:r>
              <a:rPr b="1" i="1" lang="en" sz="1800">
                <a:solidFill>
                  <a:srgbClr val="002060"/>
                </a:solidFill>
                <a:latin typeface="Calibri"/>
                <a:ea typeface="Calibri"/>
                <a:cs typeface="Calibri"/>
                <a:sym typeface="Calibri"/>
              </a:rPr>
              <a:t>java.lang</a:t>
            </a:r>
            <a:r>
              <a:rPr b="1" i="1" lang="en" sz="18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package, which is </a:t>
            </a:r>
            <a:r>
              <a:rPr lang="en" sz="1800" u="sng">
                <a:solidFill>
                  <a:schemeClr val="dk1"/>
                </a:solidFill>
                <a:latin typeface="Calibri"/>
                <a:ea typeface="Calibri"/>
                <a:cs typeface="Calibri"/>
                <a:sym typeface="Calibri"/>
              </a:rPr>
              <a:t>automatically</a:t>
            </a:r>
            <a:r>
              <a:rPr lang="en" sz="1800">
                <a:solidFill>
                  <a:schemeClr val="dk1"/>
                </a:solidFill>
                <a:latin typeface="Calibri"/>
                <a:ea typeface="Calibri"/>
                <a:cs typeface="Calibri"/>
                <a:sym typeface="Calibri"/>
              </a:rPr>
              <a:t> imported into every Java program.</a:t>
            </a:r>
            <a:endParaRPr sz="1800">
              <a:solidFill>
                <a:schemeClr val="dk1"/>
              </a:solidFill>
              <a:latin typeface="Calibri"/>
              <a:ea typeface="Calibri"/>
              <a:cs typeface="Calibri"/>
              <a:sym typeface="Calibri"/>
            </a:endParaRPr>
          </a:p>
          <a:p>
            <a:pPr indent="-342900" lvl="0" marL="457200" rtl="0" algn="just">
              <a:spcBef>
                <a:spcPts val="1000"/>
              </a:spcBef>
              <a:spcAft>
                <a:spcPts val="1000"/>
              </a:spcAft>
              <a:buClr>
                <a:schemeClr val="dk1"/>
              </a:buClr>
              <a:buSzPts val="1800"/>
              <a:buFont typeface="Calibri"/>
              <a:buChar char="●"/>
            </a:pPr>
            <a:r>
              <a:rPr lang="en" sz="1800">
                <a:solidFill>
                  <a:schemeClr val="dk1"/>
                </a:solidFill>
                <a:latin typeface="Calibri"/>
                <a:ea typeface="Calibri"/>
                <a:cs typeface="Calibri"/>
                <a:sym typeface="Calibri"/>
              </a:rPr>
              <a:t>This class provides several fundamental methods, like </a:t>
            </a:r>
            <a:r>
              <a:rPr b="1" i="1" lang="en" sz="1800">
                <a:solidFill>
                  <a:srgbClr val="002060"/>
                </a:solidFill>
                <a:latin typeface="Calibri"/>
                <a:ea typeface="Calibri"/>
                <a:cs typeface="Calibri"/>
                <a:sym typeface="Calibri"/>
              </a:rPr>
              <a:t>equals(), toString()</a:t>
            </a:r>
            <a:r>
              <a:rPr lang="en" sz="1800">
                <a:solidFill>
                  <a:schemeClr val="dk1"/>
                </a:solidFill>
                <a:latin typeface="Calibri"/>
                <a:ea typeface="Calibri"/>
                <a:cs typeface="Calibri"/>
                <a:sym typeface="Calibri"/>
              </a:rPr>
              <a:t>.</a:t>
            </a:r>
            <a:endParaRPr sz="1800">
              <a:latin typeface="Calibri"/>
              <a:ea typeface="Calibri"/>
              <a:cs typeface="Calibri"/>
              <a:sym typeface="Calibri"/>
            </a:endParaRPr>
          </a:p>
        </p:txBody>
      </p:sp>
      <p:sp>
        <p:nvSpPr>
          <p:cNvPr id="109" name="Google Shape;109;p17"/>
          <p:cNvSpPr txBox="1"/>
          <p:nvPr/>
        </p:nvSpPr>
        <p:spPr>
          <a:xfrm>
            <a:off x="4371500" y="4005325"/>
            <a:ext cx="479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10" name="Google Shape;110;p17"/>
          <p:cNvSpPr/>
          <p:nvPr/>
        </p:nvSpPr>
        <p:spPr>
          <a:xfrm>
            <a:off x="266150" y="3423400"/>
            <a:ext cx="2802900" cy="12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public class MyClass {</a:t>
            </a:r>
            <a:endParaRPr sz="1800"/>
          </a:p>
          <a:p>
            <a:pPr indent="457200" lvl="0" marL="0" rtl="0" algn="l">
              <a:spcBef>
                <a:spcPts val="0"/>
              </a:spcBef>
              <a:spcAft>
                <a:spcPts val="0"/>
              </a:spcAft>
              <a:buNone/>
            </a:pPr>
            <a:r>
              <a:rPr lang="en" sz="1800"/>
              <a:t> </a:t>
            </a:r>
            <a:r>
              <a:rPr lang="en" sz="1800">
                <a:solidFill>
                  <a:srgbClr val="38761D"/>
                </a:solidFill>
              </a:rPr>
              <a:t>// class code</a:t>
            </a:r>
            <a:endParaRPr sz="1800">
              <a:solidFill>
                <a:srgbClr val="38761D"/>
              </a:solidFill>
            </a:endParaRPr>
          </a:p>
          <a:p>
            <a:pPr indent="0" lvl="0" marL="0" rtl="0" algn="l">
              <a:spcBef>
                <a:spcPts val="0"/>
              </a:spcBef>
              <a:spcAft>
                <a:spcPts val="0"/>
              </a:spcAft>
              <a:buNone/>
            </a:pPr>
            <a:r>
              <a:rPr lang="en" sz="1800"/>
              <a:t> }</a:t>
            </a:r>
            <a:endParaRPr sz="1800"/>
          </a:p>
        </p:txBody>
      </p:sp>
      <p:sp>
        <p:nvSpPr>
          <p:cNvPr id="111" name="Google Shape;111;p17"/>
          <p:cNvSpPr/>
          <p:nvPr/>
        </p:nvSpPr>
        <p:spPr>
          <a:xfrm>
            <a:off x="3069050" y="3732025"/>
            <a:ext cx="1670400" cy="554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4739450" y="3423400"/>
            <a:ext cx="4310400" cy="12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public class MyClass extends Object {</a:t>
            </a:r>
            <a:endParaRPr sz="1800"/>
          </a:p>
          <a:p>
            <a:pPr indent="457200" lvl="0" marL="0" rtl="0" algn="l">
              <a:spcBef>
                <a:spcPts val="0"/>
              </a:spcBef>
              <a:spcAft>
                <a:spcPts val="0"/>
              </a:spcAft>
              <a:buNone/>
            </a:pPr>
            <a:r>
              <a:rPr lang="en" sz="1800">
                <a:solidFill>
                  <a:srgbClr val="38761D"/>
                </a:solidFill>
              </a:rPr>
              <a:t> // class code</a:t>
            </a:r>
            <a:endParaRPr sz="1800">
              <a:solidFill>
                <a:srgbClr val="38761D"/>
              </a:solidFill>
            </a:endParaRPr>
          </a:p>
          <a:p>
            <a:pPr indent="0" lvl="0" marL="0" rtl="0" algn="l">
              <a:spcBef>
                <a:spcPts val="0"/>
              </a:spcBef>
              <a:spcAft>
                <a:spcPts val="0"/>
              </a:spcAft>
              <a:buNone/>
            </a:pPr>
            <a:r>
              <a:rPr lang="en" sz="1800"/>
              <a:t> }</a:t>
            </a:r>
            <a:endParaRPr sz="1800"/>
          </a:p>
        </p:txBody>
      </p:sp>
      <p:sp>
        <p:nvSpPr>
          <p:cNvPr id="113" name="Google Shape;113;p17"/>
          <p:cNvSpPr txBox="1"/>
          <p:nvPr/>
        </p:nvSpPr>
        <p:spPr>
          <a:xfrm>
            <a:off x="-725" y="2272425"/>
            <a:ext cx="8861400" cy="10158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Implicit Inheritance Mechanism: </a:t>
            </a:r>
            <a:r>
              <a:rPr lang="en" sz="1800">
                <a:solidFill>
                  <a:schemeClr val="dk1"/>
                </a:solidFill>
                <a:latin typeface="Calibri"/>
                <a:ea typeface="Calibri"/>
                <a:cs typeface="Calibri"/>
                <a:sym typeface="Calibri"/>
              </a:rPr>
              <a:t>When you create a new class in Java, if you don’t specify an explicit superclass using extends, Java automatically makes your class extend Object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121" name="Google Shape;121;p18"/>
          <p:cNvPicPr preferRelativeResize="0"/>
          <p:nvPr/>
        </p:nvPicPr>
        <p:blipFill>
          <a:blip r:embed="rId4">
            <a:alphaModFix/>
          </a:blip>
          <a:stretch>
            <a:fillRect/>
          </a:stretch>
        </p:blipFill>
        <p:spPr>
          <a:xfrm>
            <a:off x="0" y="0"/>
            <a:ext cx="9144000" cy="513750"/>
          </a:xfrm>
          <a:prstGeom prst="rect">
            <a:avLst/>
          </a:prstGeom>
          <a:noFill/>
          <a:ln>
            <a:noFill/>
          </a:ln>
        </p:spPr>
      </p:pic>
      <p:sp>
        <p:nvSpPr>
          <p:cNvPr id="122" name="Google Shape;122;p18"/>
          <p:cNvSpPr txBox="1"/>
          <p:nvPr/>
        </p:nvSpPr>
        <p:spPr>
          <a:xfrm>
            <a:off x="0" y="-20175"/>
            <a:ext cx="871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Inheritance: Overriding </a:t>
            </a:r>
            <a:r>
              <a:rPr b="1" i="1" lang="en" sz="2400">
                <a:solidFill>
                  <a:srgbClr val="EFEFEF"/>
                </a:solidFill>
              </a:rPr>
              <a:t>toString()</a:t>
            </a:r>
            <a:r>
              <a:rPr b="1" lang="en" sz="2400">
                <a:solidFill>
                  <a:srgbClr val="EFEFEF"/>
                </a:solidFill>
              </a:rPr>
              <a:t> </a:t>
            </a:r>
            <a:endParaRPr b="1" sz="2400">
              <a:solidFill>
                <a:srgbClr val="EFEFEF"/>
              </a:solidFill>
            </a:endParaRPr>
          </a:p>
        </p:txBody>
      </p:sp>
      <p:sp>
        <p:nvSpPr>
          <p:cNvPr id="123" name="Google Shape;123;p18"/>
          <p:cNvSpPr txBox="1"/>
          <p:nvPr/>
        </p:nvSpPr>
        <p:spPr>
          <a:xfrm>
            <a:off x="0" y="533925"/>
            <a:ext cx="8789700" cy="638700"/>
          </a:xfrm>
          <a:prstGeom prst="rect">
            <a:avLst/>
          </a:prstGeom>
          <a:noFill/>
          <a:ln>
            <a:noFill/>
          </a:ln>
        </p:spPr>
        <p:txBody>
          <a:bodyPr anchorCtr="0" anchor="t" bIns="34275" lIns="68575" spcFirstLastPara="1" rIns="68575" wrap="square" tIns="34275">
            <a:spAutoFit/>
          </a:bodyPr>
          <a:lstStyle/>
          <a:p>
            <a:pPr indent="-342900" lvl="0" marL="457200" rtl="0" algn="just">
              <a:spcBef>
                <a:spcPts val="0"/>
              </a:spcBef>
              <a:spcAft>
                <a:spcPts val="0"/>
              </a:spcAft>
              <a:buClr>
                <a:schemeClr val="dk1"/>
              </a:buClr>
              <a:buSzPts val="1800"/>
              <a:buFont typeface="Calibri"/>
              <a:buChar char="●"/>
            </a:pPr>
            <a:r>
              <a:rPr b="1" i="1" lang="en" sz="1800">
                <a:solidFill>
                  <a:srgbClr val="002060"/>
                </a:solidFill>
                <a:latin typeface="Calibri"/>
                <a:ea typeface="Calibri"/>
                <a:cs typeface="Calibri"/>
                <a:sym typeface="Calibri"/>
              </a:rPr>
              <a:t>toString()</a:t>
            </a:r>
            <a:r>
              <a:rPr lang="en" sz="1800">
                <a:solidFill>
                  <a:schemeClr val="dk1"/>
                </a:solidFill>
                <a:latin typeface="Calibri"/>
                <a:ea typeface="Calibri"/>
                <a:cs typeface="Calibri"/>
                <a:sym typeface="Calibri"/>
              </a:rPr>
              <a:t> method is defined in the Object class, and by default returns a string that includes the class name followed by the "</a:t>
            </a:r>
            <a:r>
              <a:rPr i="1" lang="en" sz="1900">
                <a:solidFill>
                  <a:schemeClr val="dk1"/>
                </a:solidFill>
                <a:latin typeface="Calibri"/>
                <a:ea typeface="Calibri"/>
                <a:cs typeface="Calibri"/>
                <a:sym typeface="Calibri"/>
              </a:rPr>
              <a:t>@</a:t>
            </a:r>
            <a:r>
              <a:rPr lang="en" sz="1800">
                <a:solidFill>
                  <a:schemeClr val="dk1"/>
                </a:solidFill>
                <a:latin typeface="Calibri"/>
                <a:ea typeface="Calibri"/>
                <a:cs typeface="Calibri"/>
                <a:sym typeface="Calibri"/>
              </a:rPr>
              <a:t>" symbol and memory address. </a:t>
            </a:r>
            <a:endParaRPr sz="1800">
              <a:solidFill>
                <a:schemeClr val="dk1"/>
              </a:solidFill>
              <a:latin typeface="Calibri"/>
              <a:ea typeface="Calibri"/>
              <a:cs typeface="Calibri"/>
              <a:sym typeface="Calibri"/>
            </a:endParaRPr>
          </a:p>
        </p:txBody>
      </p:sp>
      <p:sp>
        <p:nvSpPr>
          <p:cNvPr id="124" name="Google Shape;124;p18"/>
          <p:cNvSpPr txBox="1"/>
          <p:nvPr/>
        </p:nvSpPr>
        <p:spPr>
          <a:xfrm>
            <a:off x="4371500" y="4005325"/>
            <a:ext cx="479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5" name="Google Shape;125;p18"/>
          <p:cNvSpPr/>
          <p:nvPr/>
        </p:nvSpPr>
        <p:spPr>
          <a:xfrm>
            <a:off x="171750" y="2367825"/>
            <a:ext cx="4143000" cy="240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public class Main {</a:t>
            </a:r>
            <a:endParaRPr/>
          </a:p>
          <a:p>
            <a:pPr indent="0" lvl="0" marL="0" rtl="0" algn="l">
              <a:spcBef>
                <a:spcPts val="0"/>
              </a:spcBef>
              <a:spcAft>
                <a:spcPts val="0"/>
              </a:spcAft>
              <a:buNone/>
            </a:pPr>
            <a:r>
              <a:rPr lang="en"/>
              <a:t>    public static void main(String[] args)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Person person = new Person("Alice", 30);</a:t>
            </a:r>
            <a:endParaRPr/>
          </a:p>
          <a:p>
            <a:pPr indent="0" lvl="0" marL="0" rtl="0" algn="l">
              <a:spcBef>
                <a:spcPts val="0"/>
              </a:spcBef>
              <a:spcAft>
                <a:spcPts val="0"/>
              </a:spcAft>
              <a:buClr>
                <a:schemeClr val="dk1"/>
              </a:buClr>
              <a:buSzPts val="1100"/>
              <a:buFont typeface="Arial"/>
              <a:buNone/>
            </a:pPr>
            <a:r>
              <a:rPr lang="en"/>
              <a:t>        System.out.println(person);  </a:t>
            </a:r>
            <a:endParaRPr>
              <a:solidFill>
                <a:srgbClr val="38761D"/>
              </a:solidFill>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rgbClr val="38761D"/>
                </a:solidFill>
              </a:rPr>
              <a:t>// Output: Person {name='Alice', age=30}</a:t>
            </a:r>
            <a:endParaRPr sz="1700"/>
          </a:p>
        </p:txBody>
      </p:sp>
      <p:sp>
        <p:nvSpPr>
          <p:cNvPr id="126" name="Google Shape;126;p18"/>
          <p:cNvSpPr/>
          <p:nvPr/>
        </p:nvSpPr>
        <p:spPr>
          <a:xfrm>
            <a:off x="4427125" y="1896225"/>
            <a:ext cx="4546500" cy="294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public class Person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private String name;</a:t>
            </a:r>
            <a:endParaRPr sz="1200"/>
          </a:p>
          <a:p>
            <a:pPr indent="0" lvl="0" marL="0" rtl="0" algn="l">
              <a:spcBef>
                <a:spcPts val="0"/>
              </a:spcBef>
              <a:spcAft>
                <a:spcPts val="0"/>
              </a:spcAft>
              <a:buClr>
                <a:schemeClr val="dk1"/>
              </a:buClr>
              <a:buSzPts val="1100"/>
              <a:buFont typeface="Arial"/>
              <a:buNone/>
            </a:pPr>
            <a:r>
              <a:rPr lang="en" sz="1200"/>
              <a:t>    private int age;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public Person(String name, int age) {</a:t>
            </a:r>
            <a:endParaRPr sz="1200"/>
          </a:p>
          <a:p>
            <a:pPr indent="0" lvl="0" marL="0" rtl="0" algn="l">
              <a:spcBef>
                <a:spcPts val="0"/>
              </a:spcBef>
              <a:spcAft>
                <a:spcPts val="0"/>
              </a:spcAft>
              <a:buClr>
                <a:schemeClr val="dk1"/>
              </a:buClr>
              <a:buSzPts val="1100"/>
              <a:buFont typeface="Arial"/>
              <a:buNone/>
            </a:pPr>
            <a:r>
              <a:rPr lang="en" sz="1200"/>
              <a:t>        this.name = name;</a:t>
            </a:r>
            <a:endParaRPr sz="1200"/>
          </a:p>
          <a:p>
            <a:pPr indent="0" lvl="0" marL="0" rtl="0" algn="l">
              <a:spcBef>
                <a:spcPts val="0"/>
              </a:spcBef>
              <a:spcAft>
                <a:spcPts val="0"/>
              </a:spcAft>
              <a:buClr>
                <a:schemeClr val="dk1"/>
              </a:buClr>
              <a:buSzPts val="1100"/>
              <a:buFont typeface="Arial"/>
              <a:buNone/>
            </a:pPr>
            <a:r>
              <a:rPr lang="en" sz="1200"/>
              <a:t>        this.age = age;</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a:t>
            </a:r>
            <a:r>
              <a:rPr lang="en" sz="1200">
                <a:highlight>
                  <a:schemeClr val="accent6"/>
                </a:highlight>
              </a:rPr>
              <a:t>@Override</a:t>
            </a:r>
            <a:endParaRPr sz="1200">
              <a:highlight>
                <a:schemeClr val="accent6"/>
              </a:highlight>
            </a:endParaRPr>
          </a:p>
          <a:p>
            <a:pPr indent="0" lvl="0" marL="0" rtl="0" algn="l">
              <a:spcBef>
                <a:spcPts val="0"/>
              </a:spcBef>
              <a:spcAft>
                <a:spcPts val="0"/>
              </a:spcAft>
              <a:buClr>
                <a:schemeClr val="dk1"/>
              </a:buClr>
              <a:buSzPts val="1100"/>
              <a:buFont typeface="Arial"/>
              <a:buNone/>
            </a:pPr>
            <a:r>
              <a:rPr lang="en" sz="1200"/>
              <a:t>    public String </a:t>
            </a:r>
            <a:r>
              <a:rPr lang="en" sz="1200">
                <a:highlight>
                  <a:schemeClr val="accent6"/>
                </a:highlight>
              </a:rPr>
              <a:t>toString()</a:t>
            </a:r>
            <a:r>
              <a:rPr lang="en" sz="1200"/>
              <a:t> {</a:t>
            </a:r>
            <a:endParaRPr sz="1200"/>
          </a:p>
          <a:p>
            <a:pPr indent="0" lvl="0" marL="0" rtl="0" algn="l">
              <a:spcBef>
                <a:spcPts val="0"/>
              </a:spcBef>
              <a:spcAft>
                <a:spcPts val="0"/>
              </a:spcAft>
              <a:buClr>
                <a:schemeClr val="dk1"/>
              </a:buClr>
              <a:buSzPts val="1100"/>
              <a:buFont typeface="Arial"/>
              <a:buNone/>
            </a:pPr>
            <a:r>
              <a:rPr lang="en" sz="1200"/>
              <a:t>        return "Person {name=' "+ name +" ', age=" + age + "}";</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a:t>
            </a:r>
            <a:endParaRPr sz="1200"/>
          </a:p>
        </p:txBody>
      </p:sp>
      <p:sp>
        <p:nvSpPr>
          <p:cNvPr id="127" name="Google Shape;127;p18"/>
          <p:cNvSpPr txBox="1"/>
          <p:nvPr/>
        </p:nvSpPr>
        <p:spPr>
          <a:xfrm>
            <a:off x="-35825" y="1157325"/>
            <a:ext cx="8825400" cy="73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Often overridden to provide a meaningful description of an object’s state. Simply put, it returns a string representation of an object.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19"/>
          <p:cNvPicPr preferRelativeResize="0"/>
          <p:nvPr/>
        </p:nvPicPr>
        <p:blipFill>
          <a:blip r:embed="rId3">
            <a:alphaModFix/>
          </a:blip>
          <a:stretch>
            <a:fillRect/>
          </a:stretch>
        </p:blipFill>
        <p:spPr>
          <a:xfrm>
            <a:off x="0" y="0"/>
            <a:ext cx="9144000" cy="513750"/>
          </a:xfrm>
          <a:prstGeom prst="rect">
            <a:avLst/>
          </a:prstGeom>
          <a:noFill/>
          <a:ln>
            <a:noFill/>
          </a:ln>
        </p:spPr>
      </p:pic>
      <p:sp>
        <p:nvSpPr>
          <p:cNvPr id="135" name="Google Shape;135;p19"/>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Inheritance: when to use?</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136" name="Google Shape;136;p19"/>
          <p:cNvSpPr txBox="1"/>
          <p:nvPr/>
        </p:nvSpPr>
        <p:spPr>
          <a:xfrm>
            <a:off x="0" y="533925"/>
            <a:ext cx="9144000" cy="3462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Inheritance allows us to define a class in terms of another class.</a:t>
            </a:r>
            <a:endParaRPr sz="1800">
              <a:latin typeface="Calibri"/>
              <a:ea typeface="Calibri"/>
              <a:cs typeface="Calibri"/>
              <a:sym typeface="Calibri"/>
            </a:endParaRPr>
          </a:p>
        </p:txBody>
      </p:sp>
      <p:pic>
        <p:nvPicPr>
          <p:cNvPr id="137" name="Google Shape;137;p19"/>
          <p:cNvPicPr preferRelativeResize="0"/>
          <p:nvPr/>
        </p:nvPicPr>
        <p:blipFill>
          <a:blip r:embed="rId4">
            <a:alphaModFix/>
          </a:blip>
          <a:stretch>
            <a:fillRect/>
          </a:stretch>
        </p:blipFill>
        <p:spPr>
          <a:xfrm>
            <a:off x="496325" y="3110088"/>
            <a:ext cx="1576575" cy="1899725"/>
          </a:xfrm>
          <a:prstGeom prst="rect">
            <a:avLst/>
          </a:prstGeom>
          <a:noFill/>
          <a:ln>
            <a:noFill/>
          </a:ln>
        </p:spPr>
      </p:pic>
      <p:sp>
        <p:nvSpPr>
          <p:cNvPr id="138" name="Google Shape;138;p19"/>
          <p:cNvSpPr txBox="1"/>
          <p:nvPr/>
        </p:nvSpPr>
        <p:spPr>
          <a:xfrm>
            <a:off x="538400" y="2771950"/>
            <a:ext cx="153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Is-A Relationship</a:t>
            </a:r>
            <a:endParaRPr b="1" sz="1300">
              <a:solidFill>
                <a:schemeClr val="dk2"/>
              </a:solidFill>
            </a:endParaRPr>
          </a:p>
        </p:txBody>
      </p:sp>
      <p:pic>
        <p:nvPicPr>
          <p:cNvPr id="139" name="Google Shape;139;p19"/>
          <p:cNvPicPr preferRelativeResize="0"/>
          <p:nvPr/>
        </p:nvPicPr>
        <p:blipFill>
          <a:blip r:embed="rId5">
            <a:alphaModFix/>
          </a:blip>
          <a:stretch>
            <a:fillRect/>
          </a:stretch>
        </p:blipFill>
        <p:spPr>
          <a:xfrm>
            <a:off x="2953375" y="3080625"/>
            <a:ext cx="3117275" cy="1899725"/>
          </a:xfrm>
          <a:prstGeom prst="rect">
            <a:avLst/>
          </a:prstGeom>
          <a:noFill/>
          <a:ln>
            <a:noFill/>
          </a:ln>
        </p:spPr>
      </p:pic>
      <p:sp>
        <p:nvSpPr>
          <p:cNvPr id="140" name="Google Shape;140;p19"/>
          <p:cNvSpPr txBox="1"/>
          <p:nvPr/>
        </p:nvSpPr>
        <p:spPr>
          <a:xfrm>
            <a:off x="3698275" y="2771950"/>
            <a:ext cx="146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Code Usability</a:t>
            </a:r>
            <a:endParaRPr b="1" sz="1300">
              <a:solidFill>
                <a:schemeClr val="dk2"/>
              </a:solidFill>
            </a:endParaRPr>
          </a:p>
        </p:txBody>
      </p:sp>
      <p:pic>
        <p:nvPicPr>
          <p:cNvPr id="141" name="Google Shape;141;p19"/>
          <p:cNvPicPr preferRelativeResize="0"/>
          <p:nvPr/>
        </p:nvPicPr>
        <p:blipFill>
          <a:blip r:embed="rId6">
            <a:alphaModFix/>
          </a:blip>
          <a:stretch>
            <a:fillRect/>
          </a:stretch>
        </p:blipFill>
        <p:spPr>
          <a:xfrm>
            <a:off x="7072177" y="3004675"/>
            <a:ext cx="1376298" cy="2051625"/>
          </a:xfrm>
          <a:prstGeom prst="rect">
            <a:avLst/>
          </a:prstGeom>
          <a:noFill/>
          <a:ln>
            <a:noFill/>
          </a:ln>
        </p:spPr>
      </p:pic>
      <p:sp>
        <p:nvSpPr>
          <p:cNvPr id="142" name="Google Shape;142;p19"/>
          <p:cNvSpPr txBox="1"/>
          <p:nvPr/>
        </p:nvSpPr>
        <p:spPr>
          <a:xfrm>
            <a:off x="7072175" y="2662375"/>
            <a:ext cx="171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Extend Behavior</a:t>
            </a:r>
            <a:endParaRPr b="1" sz="1300">
              <a:solidFill>
                <a:schemeClr val="dk2"/>
              </a:solidFill>
            </a:endParaRPr>
          </a:p>
        </p:txBody>
      </p:sp>
      <p:sp>
        <p:nvSpPr>
          <p:cNvPr id="143" name="Google Shape;143;p19"/>
          <p:cNvSpPr txBox="1"/>
          <p:nvPr/>
        </p:nvSpPr>
        <p:spPr>
          <a:xfrm>
            <a:off x="-35825" y="834025"/>
            <a:ext cx="91797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We can use inheritance </a:t>
            </a:r>
            <a:r>
              <a:rPr lang="en" sz="1800">
                <a:solidFill>
                  <a:schemeClr val="dk1"/>
                </a:solidFill>
                <a:latin typeface="Calibri"/>
                <a:ea typeface="Calibri"/>
                <a:cs typeface="Calibri"/>
                <a:sym typeface="Calibri"/>
              </a:rPr>
              <a:t>for</a:t>
            </a:r>
            <a:r>
              <a:rPr lang="en" sz="1800">
                <a:solidFill>
                  <a:schemeClr val="dk1"/>
                </a:solidFill>
                <a:latin typeface="Calibri"/>
                <a:ea typeface="Calibri"/>
                <a:cs typeface="Calibri"/>
                <a:sym typeface="Calibri"/>
              </a:rPr>
              <a:t>:</a:t>
            </a:r>
            <a:endParaRPr/>
          </a:p>
        </p:txBody>
      </p:sp>
      <p:sp>
        <p:nvSpPr>
          <p:cNvPr id="144" name="Google Shape;144;p19"/>
          <p:cNvSpPr txBox="1"/>
          <p:nvPr/>
        </p:nvSpPr>
        <p:spPr>
          <a:xfrm>
            <a:off x="-29412" y="1153425"/>
            <a:ext cx="8847000" cy="461700"/>
          </a:xfrm>
          <a:prstGeom prst="rect">
            <a:avLst/>
          </a:prstGeom>
          <a:noFill/>
          <a:ln>
            <a:noFill/>
          </a:ln>
        </p:spPr>
        <p:txBody>
          <a:bodyPr anchorCtr="0" anchor="t" bIns="91425" lIns="91425" spcFirstLastPara="1" rIns="91425" wrap="square" tIns="91425">
            <a:spAutoFit/>
          </a:bodyPr>
          <a:lstStyle/>
          <a:p>
            <a:pPr indent="-342900" lvl="1" marL="914400" rtl="0" algn="l">
              <a:spcBef>
                <a:spcPts val="0"/>
              </a:spcBef>
              <a:spcAft>
                <a:spcPts val="1000"/>
              </a:spcAft>
              <a:buClr>
                <a:schemeClr val="dk1"/>
              </a:buClr>
              <a:buSzPts val="1800"/>
              <a:buFont typeface="Calibri"/>
              <a:buChar char="○"/>
            </a:pPr>
            <a:r>
              <a:rPr b="1" lang="en" sz="1600">
                <a:solidFill>
                  <a:schemeClr val="dk1"/>
                </a:solidFill>
                <a:latin typeface="Calibri"/>
                <a:ea typeface="Calibri"/>
                <a:cs typeface="Calibri"/>
                <a:sym typeface="Calibri"/>
              </a:rPr>
              <a:t>“Is-A” Relationship:</a:t>
            </a:r>
            <a:r>
              <a:rPr lang="en" sz="1600">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a </a:t>
            </a:r>
            <a:r>
              <a:rPr b="1" i="1" lang="en" sz="1500">
                <a:solidFill>
                  <a:srgbClr val="002060"/>
                </a:solidFill>
                <a:latin typeface="Calibri"/>
                <a:ea typeface="Calibri"/>
                <a:cs typeface="Calibri"/>
                <a:sym typeface="Calibri"/>
              </a:rPr>
              <a:t>Parrot </a:t>
            </a:r>
            <a:r>
              <a:rPr lang="en" sz="1500">
                <a:solidFill>
                  <a:schemeClr val="dk1"/>
                </a:solidFill>
                <a:latin typeface="Calibri"/>
                <a:ea typeface="Calibri"/>
                <a:cs typeface="Calibri"/>
                <a:sym typeface="Calibri"/>
              </a:rPr>
              <a:t>is a </a:t>
            </a:r>
            <a:r>
              <a:rPr b="1" i="1" lang="en" sz="1500">
                <a:solidFill>
                  <a:srgbClr val="002060"/>
                </a:solidFill>
                <a:latin typeface="Calibri"/>
                <a:ea typeface="Calibri"/>
                <a:cs typeface="Calibri"/>
                <a:sym typeface="Calibri"/>
              </a:rPr>
              <a:t>Bird</a:t>
            </a:r>
            <a:r>
              <a:rPr lang="en" sz="1500">
                <a:solidFill>
                  <a:schemeClr val="dk1"/>
                </a:solidFill>
                <a:latin typeface="Calibri"/>
                <a:ea typeface="Calibri"/>
                <a:cs typeface="Calibri"/>
                <a:sym typeface="Calibri"/>
              </a:rPr>
              <a:t>, so it could inherit from the base </a:t>
            </a:r>
            <a:r>
              <a:rPr b="1" i="1" lang="en" sz="1500">
                <a:solidFill>
                  <a:srgbClr val="002060"/>
                </a:solidFill>
                <a:latin typeface="Calibri"/>
                <a:ea typeface="Calibri"/>
                <a:cs typeface="Calibri"/>
                <a:sym typeface="Calibri"/>
              </a:rPr>
              <a:t>Bird </a:t>
            </a:r>
            <a:r>
              <a:rPr lang="en" sz="1500">
                <a:solidFill>
                  <a:schemeClr val="dk1"/>
                </a:solidFill>
                <a:latin typeface="Calibri"/>
                <a:ea typeface="Calibri"/>
                <a:cs typeface="Calibri"/>
                <a:sym typeface="Calibri"/>
              </a:rPr>
              <a:t>class. </a:t>
            </a:r>
            <a:endParaRPr/>
          </a:p>
        </p:txBody>
      </p:sp>
      <p:sp>
        <p:nvSpPr>
          <p:cNvPr id="145" name="Google Shape;145;p19"/>
          <p:cNvSpPr txBox="1"/>
          <p:nvPr/>
        </p:nvSpPr>
        <p:spPr>
          <a:xfrm>
            <a:off x="0" y="1523825"/>
            <a:ext cx="8788200" cy="692700"/>
          </a:xfrm>
          <a:prstGeom prst="rect">
            <a:avLst/>
          </a:prstGeom>
          <a:noFill/>
          <a:ln>
            <a:noFill/>
          </a:ln>
        </p:spPr>
        <p:txBody>
          <a:bodyPr anchorCtr="0" anchor="t" bIns="91425" lIns="91425" spcFirstLastPara="1" rIns="91425" wrap="square" tIns="91425">
            <a:spAutoFit/>
          </a:bodyPr>
          <a:lstStyle/>
          <a:p>
            <a:pPr indent="-342900" lvl="1" marL="914400" rtl="0" algn="just">
              <a:spcBef>
                <a:spcPts val="0"/>
              </a:spcBef>
              <a:spcAft>
                <a:spcPts val="1000"/>
              </a:spcAft>
              <a:buClr>
                <a:schemeClr val="dk1"/>
              </a:buClr>
              <a:buSzPts val="1800"/>
              <a:buFont typeface="Calibri"/>
              <a:buChar char="○"/>
            </a:pPr>
            <a:r>
              <a:rPr b="1" lang="en" sz="1600">
                <a:solidFill>
                  <a:schemeClr val="dk1"/>
                </a:solidFill>
                <a:latin typeface="Calibri"/>
                <a:ea typeface="Calibri"/>
                <a:cs typeface="Calibri"/>
                <a:sym typeface="Calibri"/>
              </a:rPr>
              <a:t>Code usability:</a:t>
            </a:r>
            <a:r>
              <a:rPr lang="en" sz="1800">
                <a:solidFill>
                  <a:schemeClr val="dk1"/>
                </a:solidFill>
                <a:latin typeface="Calibri"/>
                <a:ea typeface="Calibri"/>
                <a:cs typeface="Calibri"/>
                <a:sym typeface="Calibri"/>
              </a:rPr>
              <a:t> </a:t>
            </a:r>
            <a:r>
              <a:rPr b="1" i="1" lang="en" sz="1500">
                <a:solidFill>
                  <a:srgbClr val="002060"/>
                </a:solidFill>
                <a:latin typeface="Calibri"/>
                <a:ea typeface="Calibri"/>
                <a:cs typeface="Calibri"/>
                <a:sym typeface="Calibri"/>
              </a:rPr>
              <a:t>Car </a:t>
            </a:r>
            <a:r>
              <a:rPr lang="en" sz="1500">
                <a:solidFill>
                  <a:schemeClr val="dk1"/>
                </a:solidFill>
                <a:latin typeface="Calibri"/>
                <a:ea typeface="Calibri"/>
                <a:cs typeface="Calibri"/>
                <a:sym typeface="Calibri"/>
              </a:rPr>
              <a:t>and </a:t>
            </a:r>
            <a:r>
              <a:rPr b="1" i="1" lang="en" sz="1500">
                <a:solidFill>
                  <a:srgbClr val="002060"/>
                </a:solidFill>
                <a:latin typeface="Calibri"/>
                <a:ea typeface="Calibri"/>
                <a:cs typeface="Calibri"/>
                <a:sym typeface="Calibri"/>
              </a:rPr>
              <a:t>Bike </a:t>
            </a:r>
            <a:r>
              <a:rPr lang="en" sz="1500">
                <a:solidFill>
                  <a:schemeClr val="dk1"/>
                </a:solidFill>
                <a:latin typeface="Calibri"/>
                <a:ea typeface="Calibri"/>
                <a:cs typeface="Calibri"/>
                <a:sym typeface="Calibri"/>
              </a:rPr>
              <a:t>classes have </a:t>
            </a:r>
            <a:r>
              <a:rPr lang="en" sz="1500" u="sng">
                <a:solidFill>
                  <a:schemeClr val="dk1"/>
                </a:solidFill>
                <a:latin typeface="Calibri"/>
                <a:ea typeface="Calibri"/>
                <a:cs typeface="Calibri"/>
                <a:sym typeface="Calibri"/>
              </a:rPr>
              <a:t>similar methods and attributes</a:t>
            </a:r>
            <a:r>
              <a:rPr lang="en" sz="1500">
                <a:solidFill>
                  <a:schemeClr val="dk1"/>
                </a:solidFill>
                <a:latin typeface="Calibri"/>
                <a:ea typeface="Calibri"/>
                <a:cs typeface="Calibri"/>
                <a:sym typeface="Calibri"/>
              </a:rPr>
              <a:t>, we can extract common code to a </a:t>
            </a:r>
            <a:r>
              <a:rPr b="1" i="1" lang="en" sz="1500">
                <a:solidFill>
                  <a:srgbClr val="002060"/>
                </a:solidFill>
                <a:latin typeface="Calibri"/>
                <a:ea typeface="Calibri"/>
                <a:cs typeface="Calibri"/>
                <a:sym typeface="Calibri"/>
              </a:rPr>
              <a:t>Vehicle </a:t>
            </a:r>
            <a:r>
              <a:rPr lang="en" sz="1500">
                <a:solidFill>
                  <a:schemeClr val="dk1"/>
                </a:solidFill>
                <a:latin typeface="Calibri"/>
                <a:ea typeface="Calibri"/>
                <a:cs typeface="Calibri"/>
                <a:sym typeface="Calibri"/>
              </a:rPr>
              <a:t>superclass.</a:t>
            </a:r>
            <a:endParaRPr/>
          </a:p>
        </p:txBody>
      </p:sp>
      <p:sp>
        <p:nvSpPr>
          <p:cNvPr id="146" name="Google Shape;146;p19"/>
          <p:cNvSpPr txBox="1"/>
          <p:nvPr/>
        </p:nvSpPr>
        <p:spPr>
          <a:xfrm>
            <a:off x="0" y="2121300"/>
            <a:ext cx="8788200" cy="692700"/>
          </a:xfrm>
          <a:prstGeom prst="rect">
            <a:avLst/>
          </a:prstGeom>
          <a:noFill/>
          <a:ln>
            <a:noFill/>
          </a:ln>
        </p:spPr>
        <p:txBody>
          <a:bodyPr anchorCtr="0" anchor="t" bIns="91425" lIns="91425" spcFirstLastPara="1" rIns="91425" wrap="square" tIns="91425">
            <a:spAutoFit/>
          </a:bodyPr>
          <a:lstStyle/>
          <a:p>
            <a:pPr indent="-342900" lvl="1" marL="914400" rtl="0" algn="just">
              <a:spcBef>
                <a:spcPts val="0"/>
              </a:spcBef>
              <a:spcAft>
                <a:spcPts val="1000"/>
              </a:spcAft>
              <a:buClr>
                <a:schemeClr val="dk1"/>
              </a:buClr>
              <a:buSzPts val="1800"/>
              <a:buFont typeface="Calibri"/>
              <a:buChar char="○"/>
            </a:pPr>
            <a:r>
              <a:rPr b="1" lang="en" sz="1600">
                <a:solidFill>
                  <a:schemeClr val="dk1"/>
                </a:solidFill>
                <a:latin typeface="Calibri"/>
                <a:ea typeface="Calibri"/>
                <a:cs typeface="Calibri"/>
                <a:sym typeface="Calibri"/>
              </a:rPr>
              <a:t>Extending behavior:</a:t>
            </a:r>
            <a:r>
              <a:rPr lang="en" sz="1800">
                <a:solidFill>
                  <a:schemeClr val="dk1"/>
                </a:solidFill>
                <a:latin typeface="Calibri"/>
                <a:ea typeface="Calibri"/>
                <a:cs typeface="Calibri"/>
                <a:sym typeface="Calibri"/>
              </a:rPr>
              <a:t> </a:t>
            </a:r>
            <a:r>
              <a:rPr b="1" i="1" lang="en" sz="1500">
                <a:solidFill>
                  <a:srgbClr val="002060"/>
                </a:solidFill>
                <a:latin typeface="Calibri"/>
                <a:ea typeface="Calibri"/>
                <a:cs typeface="Calibri"/>
                <a:sym typeface="Calibri"/>
              </a:rPr>
              <a:t>Manager </a:t>
            </a:r>
            <a:r>
              <a:rPr lang="en" sz="1500">
                <a:solidFill>
                  <a:schemeClr val="dk1"/>
                </a:solidFill>
                <a:latin typeface="Calibri"/>
                <a:ea typeface="Calibri"/>
                <a:cs typeface="Calibri"/>
                <a:sym typeface="Calibri"/>
              </a:rPr>
              <a:t>extends </a:t>
            </a:r>
            <a:r>
              <a:rPr b="1" i="1" lang="en" sz="1500">
                <a:solidFill>
                  <a:srgbClr val="002060"/>
                </a:solidFill>
                <a:latin typeface="Calibri"/>
                <a:ea typeface="Calibri"/>
                <a:cs typeface="Calibri"/>
                <a:sym typeface="Calibri"/>
              </a:rPr>
              <a:t>BaseEmployee</a:t>
            </a:r>
            <a:r>
              <a:rPr lang="en" sz="1500">
                <a:solidFill>
                  <a:schemeClr val="dk1"/>
                </a:solidFill>
                <a:latin typeface="Calibri"/>
                <a:ea typeface="Calibri"/>
                <a:cs typeface="Calibri"/>
                <a:sym typeface="Calibri"/>
              </a:rPr>
              <a:t> while</a:t>
            </a:r>
            <a:r>
              <a:rPr lang="en" sz="1500">
                <a:solidFill>
                  <a:schemeClr val="dk1"/>
                </a:solidFill>
                <a:latin typeface="Calibri"/>
                <a:ea typeface="Calibri"/>
                <a:cs typeface="Calibri"/>
                <a:sym typeface="Calibri"/>
              </a:rPr>
              <a:t> includes additional permissions or responsibilities.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2" type="sldNum"/>
          </p:nvPr>
        </p:nvSpPr>
        <p:spPr>
          <a:xfrm>
            <a:off x="8638243" y="466786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0"/>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154" name="Google Shape;154;p20"/>
          <p:cNvPicPr preferRelativeResize="0"/>
          <p:nvPr/>
        </p:nvPicPr>
        <p:blipFill>
          <a:blip r:embed="rId4">
            <a:alphaModFix/>
          </a:blip>
          <a:stretch>
            <a:fillRect/>
          </a:stretch>
        </p:blipFill>
        <p:spPr>
          <a:xfrm>
            <a:off x="0" y="0"/>
            <a:ext cx="9144000" cy="513750"/>
          </a:xfrm>
          <a:prstGeom prst="rect">
            <a:avLst/>
          </a:prstGeom>
          <a:noFill/>
          <a:ln>
            <a:noFill/>
          </a:ln>
        </p:spPr>
      </p:pic>
      <p:sp>
        <p:nvSpPr>
          <p:cNvPr id="155" name="Google Shape;155;p20"/>
          <p:cNvSpPr txBox="1"/>
          <p:nvPr/>
        </p:nvSpPr>
        <p:spPr>
          <a:xfrm>
            <a:off x="0" y="-20175"/>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EFEFEF"/>
                </a:solidFill>
              </a:rPr>
              <a:t>Inheritance: when not to use?</a:t>
            </a:r>
            <a:endParaRPr>
              <a:solidFill>
                <a:srgbClr val="EFEFEF"/>
              </a:solidFill>
            </a:endParaRPr>
          </a:p>
          <a:p>
            <a:pPr indent="0" lvl="0" marL="0" rtl="0" algn="l">
              <a:spcBef>
                <a:spcPts val="0"/>
              </a:spcBef>
              <a:spcAft>
                <a:spcPts val="0"/>
              </a:spcAft>
              <a:buNone/>
            </a:pPr>
            <a:r>
              <a:t/>
            </a:r>
            <a:endParaRPr b="1" sz="2400">
              <a:solidFill>
                <a:srgbClr val="EFEFEF"/>
              </a:solidFill>
            </a:endParaRPr>
          </a:p>
        </p:txBody>
      </p:sp>
      <p:sp>
        <p:nvSpPr>
          <p:cNvPr id="156" name="Google Shape;156;p20"/>
          <p:cNvSpPr txBox="1"/>
          <p:nvPr/>
        </p:nvSpPr>
        <p:spPr>
          <a:xfrm>
            <a:off x="-725" y="625475"/>
            <a:ext cx="6128100" cy="9003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 </a:t>
            </a:r>
            <a:r>
              <a:rPr b="1" lang="en" sz="1800">
                <a:solidFill>
                  <a:schemeClr val="dk1"/>
                </a:solidFill>
                <a:latin typeface="Calibri"/>
                <a:ea typeface="Calibri"/>
                <a:cs typeface="Calibri"/>
                <a:sym typeface="Calibri"/>
              </a:rPr>
              <a:t>Avoid </a:t>
            </a:r>
            <a:r>
              <a:rPr lang="en" sz="1800">
                <a:solidFill>
                  <a:schemeClr val="dk1"/>
                </a:solidFill>
                <a:latin typeface="Calibri"/>
                <a:ea typeface="Calibri"/>
                <a:cs typeface="Calibri"/>
                <a:sym typeface="Calibri"/>
              </a:rPr>
              <a:t>inheritance with</a:t>
            </a:r>
            <a:r>
              <a:rPr b="1" lang="en" sz="1800">
                <a:solidFill>
                  <a:schemeClr val="dk1"/>
                </a:solidFill>
                <a:latin typeface="Calibri"/>
                <a:ea typeface="Calibri"/>
                <a:cs typeface="Calibri"/>
                <a:sym typeface="Calibri"/>
              </a:rPr>
              <a:t> </a:t>
            </a:r>
            <a:r>
              <a:rPr lang="en" sz="1800" u="sng">
                <a:solidFill>
                  <a:schemeClr val="dk1"/>
                </a:solidFill>
                <a:latin typeface="Calibri"/>
                <a:ea typeface="Calibri"/>
                <a:cs typeface="Calibri"/>
                <a:sym typeface="Calibri"/>
              </a:rPr>
              <a:t>tightly coupled</a:t>
            </a:r>
            <a:r>
              <a:rPr lang="en" sz="1800">
                <a:solidFill>
                  <a:schemeClr val="dk1"/>
                </a:solidFill>
                <a:latin typeface="Calibri"/>
                <a:ea typeface="Calibri"/>
                <a:cs typeface="Calibri"/>
                <a:sym typeface="Calibri"/>
              </a:rPr>
              <a:t> classes, </a:t>
            </a:r>
            <a:r>
              <a:rPr lang="en" sz="1800">
                <a:solidFill>
                  <a:schemeClr val="dk1"/>
                </a:solidFill>
                <a:latin typeface="Calibri"/>
                <a:ea typeface="Calibri"/>
                <a:cs typeface="Calibri"/>
                <a:sym typeface="Calibri"/>
              </a:rPr>
              <a:t>because</a:t>
            </a:r>
            <a:r>
              <a:rPr lang="en" sz="1800">
                <a:solidFill>
                  <a:schemeClr val="dk1"/>
                </a:solidFill>
                <a:latin typeface="Calibri"/>
                <a:ea typeface="Calibri"/>
                <a:cs typeface="Calibri"/>
                <a:sym typeface="Calibri"/>
              </a:rPr>
              <a:t> making change to superclass, leads to change to subclasses, which is not efficient for code maintenance.</a:t>
            </a:r>
            <a:endParaRPr sz="1800">
              <a:latin typeface="Calibri"/>
              <a:ea typeface="Calibri"/>
              <a:cs typeface="Calibri"/>
              <a:sym typeface="Calibri"/>
            </a:endParaRPr>
          </a:p>
        </p:txBody>
      </p:sp>
      <p:sp>
        <p:nvSpPr>
          <p:cNvPr id="157" name="Google Shape;157;p20"/>
          <p:cNvSpPr/>
          <p:nvPr/>
        </p:nvSpPr>
        <p:spPr>
          <a:xfrm>
            <a:off x="5070588" y="4201113"/>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Part-time Instructor</a:t>
            </a:r>
            <a:endParaRPr sz="1200"/>
          </a:p>
        </p:txBody>
      </p:sp>
      <p:sp>
        <p:nvSpPr>
          <p:cNvPr id="158" name="Google Shape;158;p20"/>
          <p:cNvSpPr/>
          <p:nvPr/>
        </p:nvSpPr>
        <p:spPr>
          <a:xfrm>
            <a:off x="6660925" y="4201113"/>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Full-time Instructor</a:t>
            </a:r>
            <a:endParaRPr sz="1200"/>
          </a:p>
        </p:txBody>
      </p:sp>
      <p:sp>
        <p:nvSpPr>
          <p:cNvPr id="159" name="Google Shape;159;p20"/>
          <p:cNvSpPr/>
          <p:nvPr/>
        </p:nvSpPr>
        <p:spPr>
          <a:xfrm>
            <a:off x="5878100" y="2941975"/>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Instructor</a:t>
            </a:r>
            <a:endParaRPr sz="1200"/>
          </a:p>
        </p:txBody>
      </p:sp>
      <p:sp>
        <p:nvSpPr>
          <p:cNvPr id="160" name="Google Shape;160;p20"/>
          <p:cNvSpPr/>
          <p:nvPr/>
        </p:nvSpPr>
        <p:spPr>
          <a:xfrm>
            <a:off x="7200000" y="2941975"/>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Student</a:t>
            </a:r>
            <a:endParaRPr sz="1200"/>
          </a:p>
        </p:txBody>
      </p:sp>
      <p:sp>
        <p:nvSpPr>
          <p:cNvPr id="161" name="Google Shape;161;p20"/>
          <p:cNvSpPr/>
          <p:nvPr/>
        </p:nvSpPr>
        <p:spPr>
          <a:xfrm>
            <a:off x="6364225" y="1798575"/>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a:t>
            </a:r>
            <a:endParaRPr sz="1200"/>
          </a:p>
        </p:txBody>
      </p:sp>
      <p:sp>
        <p:nvSpPr>
          <p:cNvPr id="162" name="Google Shape;162;p20"/>
          <p:cNvSpPr/>
          <p:nvPr/>
        </p:nvSpPr>
        <p:spPr>
          <a:xfrm>
            <a:off x="8039875" y="1798575"/>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Course</a:t>
            </a:r>
            <a:endParaRPr sz="1200"/>
          </a:p>
        </p:txBody>
      </p:sp>
      <p:sp>
        <p:nvSpPr>
          <p:cNvPr id="163" name="Google Shape;163;p20"/>
          <p:cNvSpPr/>
          <p:nvPr/>
        </p:nvSpPr>
        <p:spPr>
          <a:xfrm>
            <a:off x="7200000" y="625463"/>
            <a:ext cx="972000" cy="7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Entity</a:t>
            </a:r>
            <a:endParaRPr sz="1200"/>
          </a:p>
        </p:txBody>
      </p:sp>
      <p:cxnSp>
        <p:nvCxnSpPr>
          <p:cNvPr id="164" name="Google Shape;164;p20"/>
          <p:cNvCxnSpPr>
            <a:stCxn id="157" idx="0"/>
            <a:endCxn id="159" idx="2"/>
          </p:cNvCxnSpPr>
          <p:nvPr/>
        </p:nvCxnSpPr>
        <p:spPr>
          <a:xfrm flipH="1" rot="10800000">
            <a:off x="5556588" y="3668613"/>
            <a:ext cx="807600" cy="5325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0"/>
          <p:cNvCxnSpPr>
            <a:stCxn id="158" idx="0"/>
            <a:endCxn id="159" idx="2"/>
          </p:cNvCxnSpPr>
          <p:nvPr/>
        </p:nvCxnSpPr>
        <p:spPr>
          <a:xfrm rot="10800000">
            <a:off x="6364225" y="3668613"/>
            <a:ext cx="782700" cy="5325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0"/>
          <p:cNvCxnSpPr>
            <a:stCxn id="160" idx="0"/>
            <a:endCxn id="161" idx="2"/>
          </p:cNvCxnSpPr>
          <p:nvPr/>
        </p:nvCxnSpPr>
        <p:spPr>
          <a:xfrm rot="10800000">
            <a:off x="6850200" y="2525275"/>
            <a:ext cx="835800" cy="4167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0"/>
          <p:cNvCxnSpPr>
            <a:stCxn id="159" idx="0"/>
            <a:endCxn id="161" idx="2"/>
          </p:cNvCxnSpPr>
          <p:nvPr/>
        </p:nvCxnSpPr>
        <p:spPr>
          <a:xfrm flipH="1" rot="10800000">
            <a:off x="6364100" y="2525275"/>
            <a:ext cx="486000" cy="4167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a:stCxn id="162" idx="0"/>
            <a:endCxn id="163" idx="2"/>
          </p:cNvCxnSpPr>
          <p:nvPr/>
        </p:nvCxnSpPr>
        <p:spPr>
          <a:xfrm rot="10800000">
            <a:off x="7685875" y="1352175"/>
            <a:ext cx="840000" cy="4464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a:stCxn id="161" idx="0"/>
            <a:endCxn id="163" idx="2"/>
          </p:cNvCxnSpPr>
          <p:nvPr/>
        </p:nvCxnSpPr>
        <p:spPr>
          <a:xfrm flipH="1" rot="10800000">
            <a:off x="6850225" y="1352175"/>
            <a:ext cx="835800" cy="4464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0"/>
          <p:cNvSpPr txBox="1"/>
          <p:nvPr/>
        </p:nvSpPr>
        <p:spPr>
          <a:xfrm>
            <a:off x="4985100" y="2941975"/>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password</a:t>
            </a:r>
            <a:endParaRPr sz="1300">
              <a:solidFill>
                <a:schemeClr val="dk2"/>
              </a:solidFill>
            </a:endParaRPr>
          </a:p>
        </p:txBody>
      </p:sp>
      <p:sp>
        <p:nvSpPr>
          <p:cNvPr id="171" name="Google Shape;171;p20"/>
          <p:cNvSpPr txBox="1"/>
          <p:nvPr/>
        </p:nvSpPr>
        <p:spPr>
          <a:xfrm>
            <a:off x="4985100" y="3229125"/>
            <a:ext cx="114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isFullTime</a:t>
            </a:r>
            <a:endParaRPr sz="1300">
              <a:solidFill>
                <a:schemeClr val="dk2"/>
              </a:solidFill>
            </a:endParaRPr>
          </a:p>
        </p:txBody>
      </p:sp>
      <p:sp>
        <p:nvSpPr>
          <p:cNvPr id="172" name="Google Shape;172;p20"/>
          <p:cNvSpPr txBox="1"/>
          <p:nvPr/>
        </p:nvSpPr>
        <p:spPr>
          <a:xfrm>
            <a:off x="8193600" y="2941975"/>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password</a:t>
            </a:r>
            <a:endParaRPr sz="1300">
              <a:solidFill>
                <a:schemeClr val="dk2"/>
              </a:solidFill>
            </a:endParaRPr>
          </a:p>
        </p:txBody>
      </p:sp>
      <p:sp>
        <p:nvSpPr>
          <p:cNvPr id="173" name="Google Shape;173;p20"/>
          <p:cNvSpPr txBox="1"/>
          <p:nvPr/>
        </p:nvSpPr>
        <p:spPr>
          <a:xfrm>
            <a:off x="-725" y="1653650"/>
            <a:ext cx="5344800" cy="1549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new method in </a:t>
            </a:r>
            <a:r>
              <a:rPr b="1" i="1" lang="en" sz="1800">
                <a:solidFill>
                  <a:srgbClr val="002060"/>
                </a:solidFill>
                <a:latin typeface="Calibri"/>
                <a:ea typeface="Calibri"/>
                <a:cs typeface="Calibri"/>
                <a:sym typeface="Calibri"/>
              </a:rPr>
              <a:t>Entity </a:t>
            </a:r>
            <a:r>
              <a:rPr lang="en" sz="1800">
                <a:solidFill>
                  <a:schemeClr val="dk1"/>
                </a:solidFill>
                <a:latin typeface="Calibri"/>
                <a:ea typeface="Calibri"/>
                <a:cs typeface="Calibri"/>
                <a:sym typeface="Calibri"/>
              </a:rPr>
              <a:t>class, would be visible in all child classes (code pollution)</a:t>
            </a:r>
            <a:endParaRPr sz="1800">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Inheritance is usually good to </a:t>
            </a:r>
            <a:r>
              <a:rPr lang="en" sz="1800" u="sng">
                <a:solidFill>
                  <a:schemeClr val="dk1"/>
                </a:solidFill>
                <a:latin typeface="Calibri"/>
                <a:ea typeface="Calibri"/>
                <a:cs typeface="Calibri"/>
                <a:sym typeface="Calibri"/>
              </a:rPr>
              <a:t>one or two levels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457200" rtl="0" algn="l">
              <a:spcBef>
                <a:spcPts val="1000"/>
              </a:spcBef>
              <a:spcAft>
                <a:spcPts val="1000"/>
              </a:spcAft>
              <a:buClr>
                <a:schemeClr val="dk1"/>
              </a:buClr>
              <a:buSzPts val="1800"/>
              <a:buFont typeface="Calibri"/>
              <a:buChar char="●"/>
            </a:pPr>
            <a:r>
              <a:rPr lang="en" sz="1800">
                <a:solidFill>
                  <a:schemeClr val="dk1"/>
                </a:solidFill>
                <a:latin typeface="Calibri"/>
                <a:ea typeface="Calibri"/>
                <a:cs typeface="Calibri"/>
                <a:sym typeface="Calibri"/>
              </a:rPr>
              <a:t>Solution?</a:t>
            </a:r>
            <a:endParaRPr sz="1800">
              <a:solidFill>
                <a:schemeClr val="dk1"/>
              </a:solidFill>
              <a:latin typeface="Calibri"/>
              <a:ea typeface="Calibri"/>
              <a:cs typeface="Calibri"/>
              <a:sym typeface="Calibri"/>
            </a:endParaRPr>
          </a:p>
        </p:txBody>
      </p:sp>
      <p:sp>
        <p:nvSpPr>
          <p:cNvPr id="174" name="Google Shape;174;p20"/>
          <p:cNvSpPr txBox="1"/>
          <p:nvPr/>
        </p:nvSpPr>
        <p:spPr>
          <a:xfrm>
            <a:off x="-76175" y="3148650"/>
            <a:ext cx="4572000" cy="677100"/>
          </a:xfrm>
          <a:prstGeom prst="rect">
            <a:avLst/>
          </a:prstGeom>
          <a:noFill/>
          <a:ln>
            <a:noFill/>
          </a:ln>
        </p:spPr>
        <p:txBody>
          <a:bodyPr anchorCtr="0" anchor="t" bIns="91425" lIns="91425" spcFirstLastPara="1" rIns="91425" wrap="square" tIns="91425">
            <a:spAutoFit/>
          </a:bodyPr>
          <a:lstStyle/>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Remove </a:t>
            </a:r>
            <a:r>
              <a:rPr b="1" i="1" lang="en" sz="1600">
                <a:solidFill>
                  <a:srgbClr val="002060"/>
                </a:solidFill>
                <a:latin typeface="Calibri"/>
                <a:ea typeface="Calibri"/>
                <a:cs typeface="Calibri"/>
                <a:sym typeface="Calibri"/>
              </a:rPr>
              <a:t>User </a:t>
            </a:r>
            <a:r>
              <a:rPr lang="en" sz="1600">
                <a:solidFill>
                  <a:schemeClr val="dk1"/>
                </a:solidFill>
                <a:latin typeface="Calibri"/>
                <a:ea typeface="Calibri"/>
                <a:cs typeface="Calibri"/>
                <a:sym typeface="Calibri"/>
              </a:rPr>
              <a:t>Class &amp; move codes to subclasses (code duplication).</a:t>
            </a:r>
            <a:endParaRPr sz="1800">
              <a:solidFill>
                <a:schemeClr val="dk2"/>
              </a:solidFill>
            </a:endParaRPr>
          </a:p>
        </p:txBody>
      </p:sp>
      <p:sp>
        <p:nvSpPr>
          <p:cNvPr id="175" name="Google Shape;175;p20"/>
          <p:cNvSpPr txBox="1"/>
          <p:nvPr/>
        </p:nvSpPr>
        <p:spPr>
          <a:xfrm>
            <a:off x="-76925" y="3817050"/>
            <a:ext cx="4651500" cy="923400"/>
          </a:xfrm>
          <a:prstGeom prst="rect">
            <a:avLst/>
          </a:prstGeom>
          <a:noFill/>
          <a:ln>
            <a:noFill/>
          </a:ln>
        </p:spPr>
        <p:txBody>
          <a:bodyPr anchorCtr="0" anchor="t" bIns="91425" lIns="91425" spcFirstLastPara="1" rIns="91425" wrap="square" tIns="91425">
            <a:spAutoFit/>
          </a:bodyPr>
          <a:lstStyle/>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Remove Part-time &amp; full-time instructor subclasses and use a boolean flag in parent Instructor class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6"/>
                                        </p:tgtEl>
                                      </p:cBhvr>
                                    </p:animEffect>
                                    <p:set>
                                      <p:cBhvr>
                                        <p:cTn dur="1" fill="hold">
                                          <p:stCondLst>
                                            <p:cond delay="100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5"/>
                                        </p:tgtEl>
                                      </p:cBhvr>
                                    </p:animEffect>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64"/>
                                        </p:tgtEl>
                                      </p:cBhvr>
                                    </p:animEffect>
                                    <p:set>
                                      <p:cBhvr>
                                        <p:cTn dur="1" fill="hold">
                                          <p:stCondLst>
                                            <p:cond delay="1000"/>
                                          </p:stCondLst>
                                        </p:cTn>
                                        <p:tgtEl>
                                          <p:spTgt spid="1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638943" y="4689588"/>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1"/>
          <p:cNvPicPr preferRelativeResize="0"/>
          <p:nvPr/>
        </p:nvPicPr>
        <p:blipFill>
          <a:blip r:embed="rId3">
            <a:alphaModFix/>
          </a:blip>
          <a:stretch>
            <a:fillRect/>
          </a:stretch>
        </p:blipFill>
        <p:spPr>
          <a:xfrm>
            <a:off x="-725" y="4963075"/>
            <a:ext cx="9143999" cy="126750"/>
          </a:xfrm>
          <a:prstGeom prst="rect">
            <a:avLst/>
          </a:prstGeom>
          <a:noFill/>
          <a:ln>
            <a:noFill/>
          </a:ln>
        </p:spPr>
      </p:pic>
      <p:pic>
        <p:nvPicPr>
          <p:cNvPr id="183" name="Google Shape;183;p21"/>
          <p:cNvPicPr preferRelativeResize="0"/>
          <p:nvPr/>
        </p:nvPicPr>
        <p:blipFill>
          <a:blip r:embed="rId4">
            <a:alphaModFix/>
          </a:blip>
          <a:stretch>
            <a:fillRect/>
          </a:stretch>
        </p:blipFill>
        <p:spPr>
          <a:xfrm>
            <a:off x="0" y="0"/>
            <a:ext cx="9144000" cy="513750"/>
          </a:xfrm>
          <a:prstGeom prst="rect">
            <a:avLst/>
          </a:prstGeom>
          <a:noFill/>
          <a:ln>
            <a:noFill/>
          </a:ln>
        </p:spPr>
      </p:pic>
      <p:sp>
        <p:nvSpPr>
          <p:cNvPr id="184" name="Google Shape;184;p21"/>
          <p:cNvSpPr txBox="1"/>
          <p:nvPr/>
        </p:nvSpPr>
        <p:spPr>
          <a:xfrm>
            <a:off x="0" y="533925"/>
            <a:ext cx="8818800" cy="2501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en" sz="1800"/>
              <a:t>				         </a:t>
            </a:r>
            <a:endParaRPr b="1" sz="1800"/>
          </a:p>
          <a:p>
            <a:pPr indent="0" lvl="0" marL="0" marR="0" rtl="0" algn="l">
              <a:spcBef>
                <a:spcPts val="0"/>
              </a:spcBef>
              <a:spcAft>
                <a:spcPts val="0"/>
              </a:spcAft>
              <a:buNone/>
            </a:pPr>
            <a:r>
              <a:rPr b="1" lang="en" sz="1800"/>
              <a:t>                 			</a:t>
            </a:r>
            <a:endParaRPr b="1" sz="1800"/>
          </a:p>
          <a:p>
            <a:pPr indent="457200" lvl="0" marL="1828800" marR="0" rtl="0" algn="l">
              <a:spcBef>
                <a:spcPts val="0"/>
              </a:spcBef>
              <a:spcAft>
                <a:spcPts val="0"/>
              </a:spcAft>
              <a:buNone/>
            </a:pPr>
            <a:r>
              <a:rPr b="1" lang="en" sz="1800">
                <a:latin typeface="Calibri"/>
                <a:ea typeface="Calibri"/>
                <a:cs typeface="Calibri"/>
                <a:sym typeface="Calibri"/>
              </a:rPr>
              <a:t>       </a:t>
            </a:r>
            <a:r>
              <a:rPr b="1" lang="en" sz="5000">
                <a:latin typeface="Calibri"/>
                <a:ea typeface="Calibri"/>
                <a:cs typeface="Calibri"/>
                <a:sym typeface="Calibri"/>
              </a:rPr>
              <a:t>Polymorphism</a:t>
            </a:r>
            <a:endParaRPr b="1" sz="5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