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3" r:id="rId2"/>
    <p:sldId id="264" r:id="rId3"/>
    <p:sldId id="259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9A0F9-8806-4D37-B78C-9FC13F57C985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E8CE8-A239-42E3-A0AD-2B100ACF1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866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1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15528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2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321984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3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181771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4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7886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387241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100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0787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26500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92782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00661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21901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53596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132500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02426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8681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72185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41537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10020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575572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76228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19184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402670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15751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39804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81303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4481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71188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3728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94756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26811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897959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812738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400426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523260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891871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14276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390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509428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812623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810676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418006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57470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71278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641101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311471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464515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558895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4287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372876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702174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579258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628199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340530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1491434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217454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79CC-5F92-45CE-80EE-96F60DC857F8}" type="datetimeFigureOut">
              <a:rPr lang="ru-RU" smtClean="0"/>
              <a:t>30.01.2023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3935B-1F1C-44B2-B374-5DA705E85D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9402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82726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194582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1932956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129946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89945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7857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9286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884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9" r:id="rId57"/>
    <p:sldLayoutId id="2147483722" r:id="rId58"/>
    <p:sldLayoutId id="2147483723" r:id="rId59"/>
    <p:sldLayoutId id="2147483724" r:id="rId6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emf"/><Relationship Id="rId7" Type="http://schemas.openxmlformats.org/officeDocument/2006/relationships/image" Target="../media/image12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Relationship Id="rId6" Type="http://schemas.openxmlformats.org/officeDocument/2006/relationships/image" Target="../media/image18.sv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22.svg"/><Relationship Id="rId4" Type="http://schemas.openxmlformats.org/officeDocument/2006/relationships/image" Target="../media/image10.emf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1.jpeg"/><Relationship Id="rId18" Type="http://schemas.openxmlformats.org/officeDocument/2006/relationships/image" Target="../media/image24.jpeg"/><Relationship Id="rId3" Type="http://schemas.openxmlformats.org/officeDocument/2006/relationships/hyperlink" Target="mailto:Vakulenko.AA@yamal.gazprom-neft.ru" TargetMode="External"/><Relationship Id="rId7" Type="http://schemas.openxmlformats.org/officeDocument/2006/relationships/image" Target="../media/image28.svg"/><Relationship Id="rId12" Type="http://schemas.openxmlformats.org/officeDocument/2006/relationships/hyperlink" Target="mailto:Dorozhenko.MA@yamal.gazprom-neft.ru" TargetMode="External"/><Relationship Id="rId17" Type="http://schemas.openxmlformats.org/officeDocument/2006/relationships/hyperlink" Target="mailto:Grigorev.MV@gazprom-neft.ru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jpe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7.png"/><Relationship Id="rId11" Type="http://schemas.openxmlformats.org/officeDocument/2006/relationships/image" Target="../media/image20.jpeg"/><Relationship Id="rId5" Type="http://schemas.openxmlformats.org/officeDocument/2006/relationships/image" Target="../media/image26.svg"/><Relationship Id="rId15" Type="http://schemas.openxmlformats.org/officeDocument/2006/relationships/image" Target="../media/image22.jpeg"/><Relationship Id="rId10" Type="http://schemas.openxmlformats.org/officeDocument/2006/relationships/image" Target="../media/image19.jpeg"/><Relationship Id="rId19" Type="http://schemas.openxmlformats.org/officeDocument/2006/relationships/hyperlink" Target="mailto:Vagaytsev.EV@gazprom-neft.ru" TargetMode="External"/><Relationship Id="rId4" Type="http://schemas.openxmlformats.org/officeDocument/2006/relationships/image" Target="../media/image16.png"/><Relationship Id="rId9" Type="http://schemas.openxmlformats.org/officeDocument/2006/relationships/hyperlink" Target="mailto:DENISOV.AO@gazprom-neft.ru" TargetMode="External"/><Relationship Id="rId14" Type="http://schemas.openxmlformats.org/officeDocument/2006/relationships/hyperlink" Target="mailto:Isachenko.YuV@gazprom-neft.ru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Shestopalov.AG@yamal.gazprom-neft.ru" TargetMode="External"/><Relationship Id="rId13" Type="http://schemas.openxmlformats.org/officeDocument/2006/relationships/hyperlink" Target="mailto:Fedchenko.SA@yamal.gazprom-neft.ru" TargetMode="External"/><Relationship Id="rId18" Type="http://schemas.openxmlformats.org/officeDocument/2006/relationships/image" Target="../media/image29.jpeg"/><Relationship Id="rId3" Type="http://schemas.openxmlformats.org/officeDocument/2006/relationships/hyperlink" Target="mailto:Telitsin.AP@gazprom-neft.ru" TargetMode="External"/><Relationship Id="rId21" Type="http://schemas.openxmlformats.org/officeDocument/2006/relationships/image" Target="../media/image32.jpeg"/><Relationship Id="rId7" Type="http://schemas.openxmlformats.org/officeDocument/2006/relationships/image" Target="../media/image280.svg"/><Relationship Id="rId12" Type="http://schemas.openxmlformats.org/officeDocument/2006/relationships/hyperlink" Target="mailto:Vagaytsev.EV@gazprom-neft.ru" TargetMode="External"/><Relationship Id="rId17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jpe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17.png"/><Relationship Id="rId11" Type="http://schemas.openxmlformats.org/officeDocument/2006/relationships/hyperlink" Target="mailto:Suvorov.DA@gazprom-neft.ru" TargetMode="External"/><Relationship Id="rId5" Type="http://schemas.openxmlformats.org/officeDocument/2006/relationships/image" Target="../media/image260.svg"/><Relationship Id="rId15" Type="http://schemas.openxmlformats.org/officeDocument/2006/relationships/image" Target="../media/image26.jpeg"/><Relationship Id="rId10" Type="http://schemas.openxmlformats.org/officeDocument/2006/relationships/hyperlink" Target="mailto:Popkov.SN@yamal.gazprom-neft.ru" TargetMode="External"/><Relationship Id="rId19" Type="http://schemas.openxmlformats.org/officeDocument/2006/relationships/image" Target="../media/image30.jpeg"/><Relationship Id="rId4" Type="http://schemas.openxmlformats.org/officeDocument/2006/relationships/image" Target="../media/image16.png"/><Relationship Id="rId9" Type="http://schemas.openxmlformats.org/officeDocument/2006/relationships/hyperlink" Target="mailto:Kokorin.MA@yamal.gazprom-neft.ru" TargetMode="External"/><Relationship Id="rId1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C83E50C-717A-8E45-A5D1-E5902906058A}"/>
              </a:ext>
            </a:extLst>
          </p:cNvPr>
          <p:cNvSpPr/>
          <p:nvPr/>
        </p:nvSpPr>
        <p:spPr>
          <a:xfrm>
            <a:off x="-1" y="5171526"/>
            <a:ext cx="9144001" cy="829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D29B3-5A12-9248-8439-289778CA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8" y="1178318"/>
            <a:ext cx="4203887" cy="273844"/>
          </a:xfrm>
        </p:spPr>
        <p:txBody>
          <a:bodyPr/>
          <a:lstStyle/>
          <a:p>
            <a:r>
              <a:rPr lang="ru-DE" dirty="0"/>
              <a:t>О нас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DA0205-CFBC-0643-A443-50D77EA559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4449" y="5683893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1</a:t>
            </a:fld>
            <a:endParaRPr lang="ru-DE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981CB29-519F-5A47-BFDE-26CF2A45C405}"/>
              </a:ext>
            </a:extLst>
          </p:cNvPr>
          <p:cNvSpPr/>
          <p:nvPr/>
        </p:nvSpPr>
        <p:spPr>
          <a:xfrm>
            <a:off x="2176092" y="5218753"/>
            <a:ext cx="191776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Производство </a:t>
            </a:r>
            <a:r>
              <a:rPr lang="ru-RU" sz="900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энергоремонта</a:t>
            </a: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(</a:t>
            </a:r>
            <a:r>
              <a:rPr lang="ru-RU" sz="900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ПрЭР</a:t>
            </a: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)</a:t>
            </a:r>
            <a:endParaRPr lang="ru-DE" sz="9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28588" indent="-128588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Холмогорнефть</a:t>
            </a:r>
            <a:endParaRPr lang="ru-RU" sz="9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28588" indent="-128588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Муравленковскнефть</a:t>
            </a:r>
            <a:endParaRPr lang="ru-RU" sz="9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28588" indent="-128588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Приобскнефть</a:t>
            </a:r>
            <a:endParaRPr lang="ru-DE" sz="9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EA52AA61-C0D0-FB45-B9D0-574BA43D20BA}"/>
              </a:ext>
            </a:extLst>
          </p:cNvPr>
          <p:cNvGrpSpPr/>
          <p:nvPr/>
        </p:nvGrpSpPr>
        <p:grpSpPr>
          <a:xfrm>
            <a:off x="0" y="1650445"/>
            <a:ext cx="1869708" cy="472847"/>
            <a:chOff x="-1654629" y="1369838"/>
            <a:chExt cx="2492944" cy="630463"/>
          </a:xfrm>
        </p:grpSpPr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4AC9A4A4-5197-054C-B403-1C863023FA93}"/>
                </a:ext>
              </a:extLst>
            </p:cNvPr>
            <p:cNvSpPr/>
            <p:nvPr/>
          </p:nvSpPr>
          <p:spPr>
            <a:xfrm>
              <a:off x="-1654629" y="1369838"/>
              <a:ext cx="2197100" cy="6186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sp>
          <p:nvSpPr>
            <p:cNvPr id="60" name="Прямоугольник 59">
              <a:extLst>
                <a:ext uri="{FF2B5EF4-FFF2-40B4-BE49-F238E27FC236}">
                  <a16:creationId xmlns:a16="http://schemas.microsoft.com/office/drawing/2014/main" id="{192D607D-12D3-9D47-84F3-1B149D715DA0}"/>
                </a:ext>
              </a:extLst>
            </p:cNvPr>
            <p:cNvSpPr/>
            <p:nvPr/>
          </p:nvSpPr>
          <p:spPr>
            <a:xfrm>
              <a:off x="-771309" y="1384747"/>
              <a:ext cx="1609624" cy="615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  <a:latin typeface="Arial Narrow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&gt; </a:t>
              </a:r>
              <a:r>
                <a:rPr lang="ru-RU" sz="1500" b="1" dirty="0">
                  <a:solidFill>
                    <a:schemeClr val="bg1"/>
                  </a:solidFill>
                  <a:latin typeface="Arial Narrow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3000 </a:t>
              </a:r>
              <a:r>
                <a:rPr lang="ru-RU" sz="900" b="1" dirty="0">
                  <a:solidFill>
                    <a:schemeClr val="bg1"/>
                  </a:solidFill>
                  <a:latin typeface="Arial Narrow" panose="020B0604020202020204" pitchFamily="34" charset="0"/>
                  <a:cs typeface="Times New Roman" panose="02020603050405020304" pitchFamily="18" charset="0"/>
                </a:rPr>
                <a:t>СОТРУДНИКОВ</a:t>
              </a:r>
            </a:p>
          </p:txBody>
        </p:sp>
        <p:pic>
          <p:nvPicPr>
            <p:cNvPr id="61" name="Рисунок 60" descr="Пользователи контур">
              <a:extLst>
                <a:ext uri="{FF2B5EF4-FFF2-40B4-BE49-F238E27FC236}">
                  <a16:creationId xmlns:a16="http://schemas.microsoft.com/office/drawing/2014/main" id="{267B86ED-3672-6D45-9E65-3C190DDDF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-1509713" y="1369838"/>
              <a:ext cx="618619" cy="618619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1F731E4-1DA1-2548-9B34-D1047CD6D019}"/>
              </a:ext>
            </a:extLst>
          </p:cNvPr>
          <p:cNvGrpSpPr/>
          <p:nvPr/>
        </p:nvGrpSpPr>
        <p:grpSpPr>
          <a:xfrm>
            <a:off x="6071117" y="1623883"/>
            <a:ext cx="2983568" cy="3480857"/>
            <a:chOff x="8094822" y="895176"/>
            <a:chExt cx="3978091" cy="4641143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BDB1DB7-3512-FC46-911B-F059F4B3CC62}"/>
                </a:ext>
              </a:extLst>
            </p:cNvPr>
            <p:cNvSpPr/>
            <p:nvPr/>
          </p:nvSpPr>
          <p:spPr>
            <a:xfrm>
              <a:off x="8094822" y="1520424"/>
              <a:ext cx="3897086" cy="11319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8588" indent="-128588">
                <a:spcAft>
                  <a:spcPts val="450"/>
                </a:spcAft>
                <a:buFont typeface="Arial" panose="020B0604020202020204" pitchFamily="34" charset="0"/>
                <a:buChar char="•"/>
              </a:pPr>
              <a:r>
                <a:rPr lang="ru-RU" sz="900" dirty="0">
                  <a:solidFill>
                    <a:schemeClr val="accent1">
                      <a:lumMod val="50000"/>
                    </a:schemeClr>
                  </a:solidFill>
                  <a:cs typeface="Arial" panose="020B0604020202020204" pitchFamily="34" charset="0"/>
                </a:rPr>
                <a:t>Эксплуатация энергетического и теплового оборудования предприятий «Газпром нефти»</a:t>
              </a:r>
            </a:p>
            <a:p>
              <a:pPr marL="128588" indent="-128588">
                <a:spcAft>
                  <a:spcPts val="450"/>
                </a:spcAft>
                <a:buFont typeface="Arial" panose="020B0604020202020204" pitchFamily="34" charset="0"/>
                <a:buChar char="•"/>
              </a:pPr>
              <a:r>
                <a:rPr lang="ru-RU" sz="900" dirty="0">
                  <a:solidFill>
                    <a:schemeClr val="accent1">
                      <a:lumMod val="50000"/>
                    </a:schemeClr>
                  </a:solidFill>
                  <a:cs typeface="Arial" panose="020B0604020202020204" pitchFamily="34" charset="0"/>
                </a:rPr>
                <a:t>Техническое обслуживание, капитальный ремонт, испытания и измерения электро- и теплового оборудования</a:t>
              </a:r>
              <a:endParaRPr lang="ru-DE" sz="9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F3F3565-44DC-BF4E-92BF-A9C37D6BEF74}"/>
                </a:ext>
              </a:extLst>
            </p:cNvPr>
            <p:cNvSpPr/>
            <p:nvPr/>
          </p:nvSpPr>
          <p:spPr>
            <a:xfrm>
              <a:off x="8808030" y="895176"/>
              <a:ext cx="2795098" cy="650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600"/>
                </a:spcAft>
              </a:pPr>
              <a:r>
                <a:rPr lang="ru-RU" sz="1200" b="1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ОСНОВНЫЕ НАПРАВЛЕНИЯ ДЕЯТЕЛЬНОСТИ</a:t>
              </a:r>
            </a:p>
          </p:txBody>
        </p:sp>
        <p:pic>
          <p:nvPicPr>
            <p:cNvPr id="42" name="Рисунок 41" descr="Шевроны со сплошной заливкой">
              <a:extLst>
                <a:ext uri="{FF2B5EF4-FFF2-40B4-BE49-F238E27FC236}">
                  <a16:creationId xmlns:a16="http://schemas.microsoft.com/office/drawing/2014/main" id="{A0BF0ACA-CE62-8947-AD35-4B6CE3E5D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8156933" y="895176"/>
              <a:ext cx="618619" cy="618619"/>
            </a:xfrm>
            <a:prstGeom prst="rect">
              <a:avLst/>
            </a:prstGeom>
          </p:spPr>
        </p:pic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726B6F0-61F9-064A-B90C-FA5A37811D27}"/>
                </a:ext>
              </a:extLst>
            </p:cNvPr>
            <p:cNvSpPr/>
            <p:nvPr/>
          </p:nvSpPr>
          <p:spPr>
            <a:xfrm>
              <a:off x="8175827" y="4674544"/>
              <a:ext cx="3897086" cy="861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900" dirty="0">
                  <a:solidFill>
                    <a:schemeClr val="accent1">
                      <a:lumMod val="50000"/>
                    </a:schemeClr>
                  </a:solidFill>
                  <a:cs typeface="Arial" panose="020B0604020202020204" pitchFamily="34" charset="0"/>
                </a:rPr>
                <a:t>Предоставление уникальных услуг, применение высокотехнологичных методов эксплуатации </a:t>
              </a:r>
              <a:r>
                <a:rPr lang="ru-RU" sz="900" dirty="0" err="1">
                  <a:solidFill>
                    <a:schemeClr val="accent1">
                      <a:lumMod val="50000"/>
                    </a:schemeClr>
                  </a:solidFill>
                  <a:cs typeface="Arial" panose="020B0604020202020204" pitchFamily="34" charset="0"/>
                </a:rPr>
                <a:t>энергообъектов</a:t>
              </a:r>
              <a:r>
                <a:rPr lang="ru-RU" sz="900" dirty="0">
                  <a:solidFill>
                    <a:schemeClr val="accent1">
                      <a:lumMod val="50000"/>
                    </a:schemeClr>
                  </a:solidFill>
                  <a:cs typeface="Arial" panose="020B0604020202020204" pitchFamily="34" charset="0"/>
                </a:rPr>
                <a:t>, накопление и тиражирование компетенций и лучших практик. </a:t>
              </a:r>
              <a:endParaRPr lang="ru-DE" sz="1050" dirty="0"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A4DE9296-20D6-A74F-9491-BE9BB66E6B5A}"/>
                </a:ext>
              </a:extLst>
            </p:cNvPr>
            <p:cNvSpPr/>
            <p:nvPr/>
          </p:nvSpPr>
          <p:spPr>
            <a:xfrm>
              <a:off x="8766763" y="3029759"/>
              <a:ext cx="13042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ru-RU" sz="1200" b="1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НАША ЦЕЛЬ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ECE1B1B-D890-C44B-AD76-279324AC4F81}"/>
                </a:ext>
              </a:extLst>
            </p:cNvPr>
            <p:cNvSpPr/>
            <p:nvPr/>
          </p:nvSpPr>
          <p:spPr>
            <a:xfrm>
              <a:off x="8750042" y="4194170"/>
              <a:ext cx="16910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ru-RU" sz="1200" b="1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НАШ ОРИЕНТИР 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06AADD7-EC90-5B48-B02C-57A16E8A0BBC}"/>
                </a:ext>
              </a:extLst>
            </p:cNvPr>
            <p:cNvSpPr/>
            <p:nvPr/>
          </p:nvSpPr>
          <p:spPr>
            <a:xfrm>
              <a:off x="8100790" y="3532963"/>
              <a:ext cx="3163687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ru-RU" sz="900" dirty="0">
                  <a:solidFill>
                    <a:schemeClr val="accent1">
                      <a:lumMod val="50000"/>
                    </a:schemeClr>
                  </a:solidFill>
                  <a:cs typeface="Arial" panose="020B0604020202020204" pitchFamily="34" charset="0"/>
                </a:rPr>
                <a:t>Стать </a:t>
              </a:r>
              <a:r>
                <a:rPr lang="ru-RU" sz="900" dirty="0" err="1">
                  <a:solidFill>
                    <a:schemeClr val="accent1">
                      <a:lumMod val="50000"/>
                    </a:schemeClr>
                  </a:solidFill>
                  <a:cs typeface="Arial" panose="020B0604020202020204" pitchFamily="34" charset="0"/>
                </a:rPr>
                <a:t>бенчмарком</a:t>
              </a:r>
              <a:r>
                <a:rPr lang="ru-RU" sz="900" dirty="0">
                  <a:solidFill>
                    <a:schemeClr val="accent1">
                      <a:lumMod val="50000"/>
                    </a:schemeClr>
                  </a:solidFill>
                  <a:cs typeface="Arial" panose="020B0604020202020204" pitchFamily="34" charset="0"/>
                </a:rPr>
                <a:t> в области энергетики</a:t>
              </a:r>
            </a:p>
          </p:txBody>
        </p:sp>
        <p:pic>
          <p:nvPicPr>
            <p:cNvPr id="8" name="Рисунок 7" descr="Компас на карте со сплошной заливкой">
              <a:extLst>
                <a:ext uri="{FF2B5EF4-FFF2-40B4-BE49-F238E27FC236}">
                  <a16:creationId xmlns:a16="http://schemas.microsoft.com/office/drawing/2014/main" id="{932BD19B-8B9E-CA46-95A6-A982197F6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8188527" y="4067094"/>
              <a:ext cx="619503" cy="619503"/>
            </a:xfrm>
            <a:prstGeom prst="rect">
              <a:avLst/>
            </a:prstGeom>
          </p:spPr>
        </p:pic>
        <p:pic>
          <p:nvPicPr>
            <p:cNvPr id="10" name="Рисунок 9" descr="Цель со сплошной заливкой">
              <a:extLst>
                <a:ext uri="{FF2B5EF4-FFF2-40B4-BE49-F238E27FC236}">
                  <a16:creationId xmlns:a16="http://schemas.microsoft.com/office/drawing/2014/main" id="{708D0EF9-09A1-6B43-8DF9-5BE745A5F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183193" y="2919508"/>
              <a:ext cx="619503" cy="619503"/>
            </a:xfrm>
            <a:prstGeom prst="rect">
              <a:avLst/>
            </a:prstGeom>
          </p:spPr>
        </p:pic>
      </p:grp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8E3AB9B-F84A-A74F-ADD4-2146238A1054}"/>
              </a:ext>
            </a:extLst>
          </p:cNvPr>
          <p:cNvSpPr/>
          <p:nvPr/>
        </p:nvSpPr>
        <p:spPr>
          <a:xfrm>
            <a:off x="4138683" y="5209788"/>
            <a:ext cx="127888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588" indent="-128588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Оренбургнефть</a:t>
            </a:r>
            <a:endParaRPr lang="ru-RU" sz="9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28588" indent="-128588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Востокнефть</a:t>
            </a:r>
            <a:endParaRPr lang="ru-RU" sz="9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28588" indent="-128588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Ямал</a:t>
            </a:r>
            <a:endParaRPr lang="ru-DE" sz="9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28588" indent="-128588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Тюмень</a:t>
            </a:r>
            <a:endParaRPr lang="ru-RU" sz="9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37611A8-636B-AE40-B844-ABD5E629CD80}"/>
              </a:ext>
            </a:extLst>
          </p:cNvPr>
          <p:cNvSpPr/>
          <p:nvPr/>
        </p:nvSpPr>
        <p:spPr>
          <a:xfrm>
            <a:off x="7080294" y="5261312"/>
            <a:ext cx="1622052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ru-RU" sz="900" b="1" dirty="0">
                <a:latin typeface="Arial Narrow" panose="020B0604020202020204" pitchFamily="34" charset="0"/>
                <a:cs typeface="Times New Roman" panose="02020603050405020304" pitchFamily="18" charset="0"/>
              </a:rPr>
              <a:t>ДОПОЛНИТЕЛЬНЫЙ ОФИС:</a:t>
            </a:r>
          </a:p>
          <a:p>
            <a:pPr>
              <a:spcAft>
                <a:spcPts val="150"/>
              </a:spcAft>
            </a:pP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Ноябрьск</a:t>
            </a: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территория </a:t>
            </a:r>
            <a:r>
              <a:rPr lang="ru-RU" sz="900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промзоны</a:t>
            </a: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</a:t>
            </a: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панель </a:t>
            </a: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b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endParaRPr lang="ru-DE" sz="9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DC32FDF-0FEA-FB40-BD78-71DB2B2CBD9B}"/>
              </a:ext>
            </a:extLst>
          </p:cNvPr>
          <p:cNvSpPr/>
          <p:nvPr/>
        </p:nvSpPr>
        <p:spPr>
          <a:xfrm>
            <a:off x="5348446" y="5267237"/>
            <a:ext cx="1520704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ru-RU" sz="900" b="1" dirty="0">
                <a:latin typeface="Arial Narrow" panose="020B0604020202020204" pitchFamily="34" charset="0"/>
                <a:cs typeface="Times New Roman" panose="02020603050405020304" pitchFamily="18" charset="0"/>
              </a:rPr>
              <a:t>ГОЛОВНОЙ ОФИС:</a:t>
            </a:r>
          </a:p>
          <a:p>
            <a:pPr>
              <a:spcAft>
                <a:spcPts val="150"/>
              </a:spcAft>
            </a:pP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Тюмень</a:t>
            </a: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ул. </a:t>
            </a:r>
            <a:r>
              <a:rPr lang="ru-RU" sz="900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Мельникайте</a:t>
            </a: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, д. 116, к. 1, , МФК «</a:t>
            </a:r>
            <a:r>
              <a:rPr lang="ru-RU" sz="900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Арсиб</a:t>
            </a: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Тауэр», </a:t>
            </a: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6 </a:t>
            </a:r>
            <a:r>
              <a:rPr lang="ru-RU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этаж</a:t>
            </a:r>
            <a:r>
              <a:rPr lang="ru-DE" sz="9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147973" y="5283419"/>
            <a:ext cx="2539186" cy="507831"/>
            <a:chOff x="206613" y="6121145"/>
            <a:chExt cx="3385581" cy="6771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BAC727-5A0E-6F43-814C-778C268200AF}"/>
                </a:ext>
              </a:extLst>
            </p:cNvPr>
            <p:cNvSpPr txBox="1"/>
            <p:nvPr/>
          </p:nvSpPr>
          <p:spPr>
            <a:xfrm>
              <a:off x="906438" y="6121145"/>
              <a:ext cx="66479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DE" sz="27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8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A7992194-AB64-5440-BDB6-CCDDBBB8F920}"/>
                </a:ext>
              </a:extLst>
            </p:cNvPr>
            <p:cNvSpPr/>
            <p:nvPr/>
          </p:nvSpPr>
          <p:spPr>
            <a:xfrm>
              <a:off x="1240949" y="6220300"/>
              <a:ext cx="2351245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900" b="1" dirty="0">
                  <a:latin typeface="Arial Narrow" panose="020B0604020202020204" pitchFamily="34" charset="0"/>
                  <a:cs typeface="Times New Roman" panose="02020603050405020304" pitchFamily="18" charset="0"/>
                </a:rPr>
                <a:t>ТЕРРИТОРИАЛЬНЫХ </a:t>
              </a:r>
              <a:r>
                <a:rPr lang="ru-RU" sz="900" b="1" dirty="0">
                  <a:latin typeface="Arial Narrow" panose="020B0604020202020204" pitchFamily="34" charset="0"/>
                  <a:cs typeface="Times New Roman" panose="02020603050405020304" pitchFamily="18" charset="0"/>
                </a:rPr>
                <a:t>ПОДРАЗДЕЛЕНИЙ</a:t>
              </a:r>
              <a:endParaRPr lang="ru-DE" sz="900" b="1" dirty="0">
                <a:latin typeface="Arial Narrow" panose="020B0604020202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Рисунок 26" descr="Маршрут между двумя штырьками со сплошной заливкой">
              <a:extLst>
                <a:ext uri="{FF2B5EF4-FFF2-40B4-BE49-F238E27FC236}">
                  <a16:creationId xmlns:a16="http://schemas.microsoft.com/office/drawing/2014/main" id="{D0134EAC-9FE1-B14B-A487-A7B84FEFF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06613" y="6127854"/>
              <a:ext cx="618619" cy="618619"/>
            </a:xfrm>
            <a:prstGeom prst="rect">
              <a:avLst/>
            </a:prstGeom>
          </p:spPr>
        </p:pic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F10332-2DE1-844F-B811-3273EF322E8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863" y="2069917"/>
            <a:ext cx="5539743" cy="311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ятиугольник 26">
            <a:extLst>
              <a:ext uri="{FF2B5EF4-FFF2-40B4-BE49-F238E27FC236}">
                <a16:creationId xmlns:a16="http://schemas.microsoft.com/office/drawing/2014/main" id="{C902C64D-0EF1-F34E-9E4F-CB014D112415}"/>
              </a:ext>
            </a:extLst>
          </p:cNvPr>
          <p:cNvSpPr/>
          <p:nvPr/>
        </p:nvSpPr>
        <p:spPr>
          <a:xfrm>
            <a:off x="7891509" y="3255737"/>
            <a:ext cx="1234213" cy="304800"/>
          </a:xfrm>
          <a:prstGeom prst="homePlate">
            <a:avLst/>
          </a:pr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DE" sz="12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20</a:t>
            </a:r>
            <a:r>
              <a:rPr lang="ru-RU" sz="12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ru-DE" sz="12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КОМПАНИИ</a:t>
            </a:r>
            <a:endParaRPr lang="ru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4449" y="5683893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2</a:t>
            </a:fld>
            <a:endParaRPr lang="ru-DE" dirty="0"/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958F6E0A-2E7C-F74E-BF19-FAED13C28695}"/>
              </a:ext>
            </a:extLst>
          </p:cNvPr>
          <p:cNvGrpSpPr/>
          <p:nvPr/>
        </p:nvGrpSpPr>
        <p:grpSpPr>
          <a:xfrm>
            <a:off x="15523" y="3259200"/>
            <a:ext cx="7965347" cy="305863"/>
            <a:chOff x="38642" y="1981972"/>
            <a:chExt cx="11983726" cy="407817"/>
          </a:xfrm>
        </p:grpSpPr>
        <p:sp>
          <p:nvSpPr>
            <p:cNvPr id="32" name="Пятиугольник 31">
              <a:extLst>
                <a:ext uri="{FF2B5EF4-FFF2-40B4-BE49-F238E27FC236}">
                  <a16:creationId xmlns:a16="http://schemas.microsoft.com/office/drawing/2014/main" id="{E64F9184-384C-3646-BB6E-4FB352276D7B}"/>
                </a:ext>
              </a:extLst>
            </p:cNvPr>
            <p:cNvSpPr/>
            <p:nvPr/>
          </p:nvSpPr>
          <p:spPr>
            <a:xfrm>
              <a:off x="10165517" y="1981972"/>
              <a:ext cx="1856851" cy="406400"/>
            </a:xfrm>
            <a:prstGeom prst="homePlat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latin typeface="Arial Narrow" panose="020B0604020202020204" pitchFamily="34" charset="0"/>
                </a:rPr>
                <a:t> 2017-2019</a:t>
              </a:r>
              <a:endParaRPr lang="ru-DE" sz="12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" name="Пятиугольник 30">
              <a:extLst>
                <a:ext uri="{FF2B5EF4-FFF2-40B4-BE49-F238E27FC236}">
                  <a16:creationId xmlns:a16="http://schemas.microsoft.com/office/drawing/2014/main" id="{5786FD82-EB6F-374A-AF63-C214C7DB8411}"/>
                </a:ext>
              </a:extLst>
            </p:cNvPr>
            <p:cNvSpPr/>
            <p:nvPr/>
          </p:nvSpPr>
          <p:spPr>
            <a:xfrm>
              <a:off x="8467531" y="1981972"/>
              <a:ext cx="1856851" cy="406400"/>
            </a:xfrm>
            <a:prstGeom prst="homePlat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latin typeface="Arial Narrow" panose="020B0604020202020204" pitchFamily="34" charset="0"/>
                </a:rPr>
                <a:t>  2012</a:t>
              </a:r>
              <a:endParaRPr lang="ru-DE" sz="12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" name="Пятиугольник 32">
              <a:extLst>
                <a:ext uri="{FF2B5EF4-FFF2-40B4-BE49-F238E27FC236}">
                  <a16:creationId xmlns:a16="http://schemas.microsoft.com/office/drawing/2014/main" id="{C902C64D-0EF1-F34E-9E4F-CB014D112415}"/>
                </a:ext>
              </a:extLst>
            </p:cNvPr>
            <p:cNvSpPr/>
            <p:nvPr/>
          </p:nvSpPr>
          <p:spPr>
            <a:xfrm>
              <a:off x="6773176" y="1981972"/>
              <a:ext cx="1856851" cy="406400"/>
            </a:xfrm>
            <a:prstGeom prst="homePlate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DE" sz="12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2006</a:t>
              </a:r>
            </a:p>
          </p:txBody>
        </p:sp>
        <p:sp>
          <p:nvSpPr>
            <p:cNvPr id="34" name="Пятиугольник 33">
              <a:extLst>
                <a:ext uri="{FF2B5EF4-FFF2-40B4-BE49-F238E27FC236}">
                  <a16:creationId xmlns:a16="http://schemas.microsoft.com/office/drawing/2014/main" id="{85B34A88-0E32-E548-8B83-A319FB8BDACC}"/>
                </a:ext>
              </a:extLst>
            </p:cNvPr>
            <p:cNvSpPr/>
            <p:nvPr/>
          </p:nvSpPr>
          <p:spPr>
            <a:xfrm>
              <a:off x="5075190" y="1981972"/>
              <a:ext cx="1856851" cy="406400"/>
            </a:xfrm>
            <a:prstGeom prst="homePlat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2003</a:t>
              </a:r>
              <a:endParaRPr lang="ru-DE" sz="1200" b="1" dirty="0"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5" name="Пятиугольник 34">
              <a:extLst>
                <a:ext uri="{FF2B5EF4-FFF2-40B4-BE49-F238E27FC236}">
                  <a16:creationId xmlns:a16="http://schemas.microsoft.com/office/drawing/2014/main" id="{20EE3F40-48AD-FF48-B4EA-FA4BF7B33871}"/>
                </a:ext>
              </a:extLst>
            </p:cNvPr>
            <p:cNvSpPr/>
            <p:nvPr/>
          </p:nvSpPr>
          <p:spPr>
            <a:xfrm>
              <a:off x="3357737" y="1981972"/>
              <a:ext cx="1856851" cy="406400"/>
            </a:xfrm>
            <a:prstGeom prst="homePlat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DE" sz="12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 2001</a:t>
              </a:r>
            </a:p>
          </p:txBody>
        </p:sp>
        <p:sp>
          <p:nvSpPr>
            <p:cNvPr id="36" name="Пятиугольник 35">
              <a:extLst>
                <a:ext uri="{FF2B5EF4-FFF2-40B4-BE49-F238E27FC236}">
                  <a16:creationId xmlns:a16="http://schemas.microsoft.com/office/drawing/2014/main" id="{B89323DE-00EF-644A-A29D-5024FE114F9E}"/>
                </a:ext>
              </a:extLst>
            </p:cNvPr>
            <p:cNvSpPr/>
            <p:nvPr/>
          </p:nvSpPr>
          <p:spPr>
            <a:xfrm>
              <a:off x="1682849" y="1981972"/>
              <a:ext cx="1856851" cy="406400"/>
            </a:xfrm>
            <a:prstGeom prst="homePlate">
              <a:avLst/>
            </a:prstGeom>
            <a:solidFill>
              <a:schemeClr val="accent3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DE" sz="12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  2000</a:t>
              </a:r>
            </a:p>
          </p:txBody>
        </p:sp>
        <p:sp>
          <p:nvSpPr>
            <p:cNvPr id="37" name="Пятиугольник 36">
              <a:extLst>
                <a:ext uri="{FF2B5EF4-FFF2-40B4-BE49-F238E27FC236}">
                  <a16:creationId xmlns:a16="http://schemas.microsoft.com/office/drawing/2014/main" id="{0E6F8404-B93D-C44B-8FD0-584E377D7A74}"/>
                </a:ext>
              </a:extLst>
            </p:cNvPr>
            <p:cNvSpPr/>
            <p:nvPr/>
          </p:nvSpPr>
          <p:spPr>
            <a:xfrm>
              <a:off x="38642" y="1983389"/>
              <a:ext cx="1856851" cy="406400"/>
            </a:xfrm>
            <a:prstGeom prst="homePlate">
              <a:avLst/>
            </a:prstGeom>
            <a:solidFill>
              <a:schemeClr val="accent6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DE" sz="1200" b="1" dirty="0">
                  <a:latin typeface="Arial Narrow" panose="020B0604020202020204" pitchFamily="34" charset="0"/>
                  <a:cs typeface="Arial Narrow" panose="020B0604020202020204" pitchFamily="34" charset="0"/>
                </a:rPr>
                <a:t>1980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0B38960-C02E-5C45-B439-CDF191B64BA5}"/>
              </a:ext>
            </a:extLst>
          </p:cNvPr>
          <p:cNvSpPr txBox="1"/>
          <p:nvPr/>
        </p:nvSpPr>
        <p:spPr>
          <a:xfrm>
            <a:off x="-24875" y="2724823"/>
            <a:ext cx="13926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ДЛЯ ЭКСПЛУАТАЦИИ ЭЛЕКТРООБОРУДОВАНИЯ «НОЯБРЬСКНЕФТЕГАЗА» ОБРАЗОВАНО УПРАВЛЕНИЕ «ХОЛМОГОРЭНЕРГОНЕФТЬ</a:t>
            </a:r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»</a:t>
            </a:r>
            <a:endParaRPr lang="ru-RU" sz="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F6334D-9ABA-0046-A4C1-B67905EC4429}"/>
              </a:ext>
            </a:extLst>
          </p:cNvPr>
          <p:cNvSpPr txBox="1"/>
          <p:nvPr/>
        </p:nvSpPr>
        <p:spPr>
          <a:xfrm>
            <a:off x="401962" y="4080107"/>
            <a:ext cx="150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СОЗДАНО СЕРВИСНОЕ УПРАВЛЕНИЕ «</a:t>
            </a:r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НОЯБРЬСКЭНЕРГОНЕФТЬ», ОБЪЕДИНИВШЕЕ </a:t>
            </a:r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ПРОИЗВОДСТВА «МУРАВЛЕНКОВСКНЕФТЬ», «СУТОРМИНСКНЕФТЬ», «ХОЛМОГОРНЕФТЬ», «ЗАПОЛЯРНЕФТЬ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0B5911-5ED9-CC42-B9C2-CE94A6EC3AD4}"/>
              </a:ext>
            </a:extLst>
          </p:cNvPr>
          <p:cNvSpPr txBox="1"/>
          <p:nvPr/>
        </p:nvSpPr>
        <p:spPr>
          <a:xfrm>
            <a:off x="1801604" y="2757248"/>
            <a:ext cx="139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НАЧАЛОСЬ РАСШИРЕНИЕ ТЕРРИТОРИИ ДЕЯТЕЛЬНОСТИ УПРАВЛЕНИЯ, ВЫХОД В ОМСКУЮ ОБЛАСТЬ И ХМАО.</a:t>
            </a:r>
          </a:p>
          <a:p>
            <a:pPr algn="ctr"/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 ЗАПУСК ЭЛЕКТРОГЕНЕРАЦИИ</a:t>
            </a:r>
          </a:p>
          <a:p>
            <a:endParaRPr lang="ru-RU" sz="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967352-C90B-624C-81A5-7CCA9625C03B}"/>
              </a:ext>
            </a:extLst>
          </p:cNvPr>
          <p:cNvSpPr txBox="1"/>
          <p:nvPr/>
        </p:nvSpPr>
        <p:spPr>
          <a:xfrm>
            <a:off x="3002494" y="4092745"/>
            <a:ext cx="139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СЕРВИСНОЕ УПРАВЛЕНИЕ НЭН РЕОРГАНИЗОВАНО В ОТДЕЛЬНУЮ СТРУКТУРУ «НОЯБРЬСКЭНЕРГОНЕФТЬ»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4FB39A-8322-3642-A6F1-7E0E5FF5D847}"/>
              </a:ext>
            </a:extLst>
          </p:cNvPr>
          <p:cNvSpPr txBox="1"/>
          <p:nvPr/>
        </p:nvSpPr>
        <p:spPr>
          <a:xfrm>
            <a:off x="4359230" y="2766721"/>
            <a:ext cx="139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ПОСЛЕ ВХОЖДЕНИЯ «СИБНЕФТИ» В ГРУППУ «ГАЗПРОМ» НЭН СТАНОВИТСЯ ДОЧЕРНЕЙ КОМПАНИЕЙ «ГАЗПРОМ НЕФТИ</a:t>
            </a:r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»</a:t>
            </a:r>
            <a:endParaRPr lang="ru-RU" sz="600" b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4EC88E-680B-484F-8C61-0E5CAEFBA14F}"/>
              </a:ext>
            </a:extLst>
          </p:cNvPr>
          <p:cNvSpPr txBox="1"/>
          <p:nvPr/>
        </p:nvSpPr>
        <p:spPr>
          <a:xfrm>
            <a:off x="5529686" y="4080108"/>
            <a:ext cx="1502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«НОЯБРЬСКЭНЕРГОНЕФТЬ» ВХОДИТ В БЛОК СЕРВИСНЫХ ПРЕДПРИЯТИЙ ПОД УПРАВЛЕНИЕМ «ГАЗПРОМНЕФТЬ-НЕФТЕСЕРВИСА». </a:t>
            </a:r>
          </a:p>
          <a:p>
            <a:pPr algn="ctr"/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ВЫХОД В ОРЕНБУРГСКУЮ ОБЛАСТЬ И УЧАСТИЕ В ОСВОЕНИИ ОТДАЛЁННОЙ ГРУППЫ МЕСТОРОЖДЕНИЙ «ГПН-ННГ»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329A40-A697-1F4B-B8BB-DDF0FC6CA1D5}"/>
              </a:ext>
            </a:extLst>
          </p:cNvPr>
          <p:cNvSpPr txBox="1"/>
          <p:nvPr/>
        </p:nvSpPr>
        <p:spPr>
          <a:xfrm>
            <a:off x="6870899" y="2765109"/>
            <a:ext cx="13926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РАСШИРЕНИЕ ДЕЯТЕЛЬНОСТИ НА ЯМАЛЕ, УЧАСТИЕ В РАЗРАБОТКЕ НОВОПОРТОВСКОГО, ТАЗОВСКОГО И ДРУГИХ МЕСТОРОЖДЕНИЙ. </a:t>
            </a:r>
          </a:p>
          <a:p>
            <a:pPr algn="ctr"/>
            <a:r>
              <a:rPr lang="ru-RU" sz="600" b="1" dirty="0">
                <a:latin typeface="Arial Narrow" panose="020B0604020202020204" pitchFamily="34" charset="0"/>
                <a:cs typeface="Arial Narrow" panose="020B0604020202020204" pitchFamily="34" charset="0"/>
              </a:rPr>
              <a:t>ВЫХОД В ЯКУТИЮ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09E56D7-D288-7E47-8258-20818D34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82" y="2294495"/>
            <a:ext cx="449899" cy="462753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4C5580A-9A55-A34D-93C8-C32565BF1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394" y="2240050"/>
            <a:ext cx="525059" cy="525059"/>
          </a:xfrm>
          <a:prstGeom prst="rect">
            <a:avLst/>
          </a:prstGeom>
        </p:spPr>
      </p:pic>
      <p:pic>
        <p:nvPicPr>
          <p:cNvPr id="53" name="Рисунок 52" descr="Блокчейн контур">
            <a:extLst>
              <a:ext uri="{FF2B5EF4-FFF2-40B4-BE49-F238E27FC236}">
                <a16:creationId xmlns:a16="http://schemas.microsoft.com/office/drawing/2014/main" id="{618349C8-2DDE-3B42-9B0B-3C9971C02A9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07536" y="3623421"/>
            <a:ext cx="466610" cy="46661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B4858C1-4AF7-D844-AB74-6F5B7C22484D}"/>
              </a:ext>
            </a:extLst>
          </p:cNvPr>
          <p:cNvSpPr txBox="1"/>
          <p:nvPr/>
        </p:nvSpPr>
        <p:spPr>
          <a:xfrm>
            <a:off x="4485068" y="3563999"/>
            <a:ext cx="1226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DE" sz="6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ООО «НОЯБРЬСКЭНЕРГОНЕФТЬ»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A31EE0-9880-7E4C-A642-5962E68FDC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62" y="2314373"/>
            <a:ext cx="486386" cy="3647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F36259-C661-604D-B669-88174BCF79B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2634" y="2356271"/>
            <a:ext cx="736552" cy="368007"/>
          </a:xfrm>
          <a:prstGeom prst="rect">
            <a:avLst/>
          </a:prstGeom>
        </p:spPr>
      </p:pic>
      <p:pic>
        <p:nvPicPr>
          <p:cNvPr id="8" name="Рисунок 7" descr="Карта с кнопкой контур">
            <a:extLst>
              <a:ext uri="{FF2B5EF4-FFF2-40B4-BE49-F238E27FC236}">
                <a16:creationId xmlns:a16="http://schemas.microsoft.com/office/drawing/2014/main" id="{80E857A1-9489-174B-9C73-34CE6204E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5993976" y="3572472"/>
            <a:ext cx="498187" cy="498187"/>
          </a:xfrm>
          <a:prstGeom prst="rect">
            <a:avLst/>
          </a:prstGeom>
        </p:spPr>
      </p:pic>
      <p:pic>
        <p:nvPicPr>
          <p:cNvPr id="10" name="Рисунок 9" descr="Блок-схема контур">
            <a:extLst>
              <a:ext uri="{FF2B5EF4-FFF2-40B4-BE49-F238E27FC236}">
                <a16:creationId xmlns:a16="http://schemas.microsoft.com/office/drawing/2014/main" id="{E6EDE770-CBD1-AA47-AD6C-AC97DE2BB7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380760" y="3591844"/>
            <a:ext cx="498187" cy="4981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B4858C1-4AF7-D844-AB74-6F5B7C22484D}"/>
              </a:ext>
            </a:extLst>
          </p:cNvPr>
          <p:cNvSpPr txBox="1"/>
          <p:nvPr/>
        </p:nvSpPr>
        <p:spPr>
          <a:xfrm>
            <a:off x="7836580" y="3590890"/>
            <a:ext cx="1226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DE" sz="6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ООО </a:t>
            </a:r>
            <a:r>
              <a:rPr lang="ru-DE" sz="6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«</a:t>
            </a:r>
            <a:r>
              <a:rPr lang="ru-RU" sz="6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ГАЗПРОМНЕФТЬ ЭНЕРГОСИСТЕМЫ</a:t>
            </a:r>
            <a:r>
              <a:rPr lang="ru-DE" sz="6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»</a:t>
            </a:r>
            <a:endParaRPr lang="ru-DE" sz="600" b="1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5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2B9580A7-76C3-FF4C-A549-A8FEBADA26E7}"/>
              </a:ext>
            </a:extLst>
          </p:cNvPr>
          <p:cNvSpPr/>
          <p:nvPr/>
        </p:nvSpPr>
        <p:spPr>
          <a:xfrm>
            <a:off x="4719454" y="1925899"/>
            <a:ext cx="4419600" cy="9801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DE" dirty="0"/>
              <a:t>РУКОВОДСТВО КОМПАНИИ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4449" y="5683893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3</a:t>
            </a:fld>
            <a:endParaRPr lang="ru-DE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1079DE64-68D5-6049-9159-546E4B5A6AA6}"/>
              </a:ext>
            </a:extLst>
          </p:cNvPr>
          <p:cNvSpPr/>
          <p:nvPr/>
        </p:nvSpPr>
        <p:spPr>
          <a:xfrm>
            <a:off x="3144931" y="4413538"/>
            <a:ext cx="2854139" cy="9801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EA1D3918-0212-AA47-8714-6BB567232C35}"/>
              </a:ext>
            </a:extLst>
          </p:cNvPr>
          <p:cNvSpPr/>
          <p:nvPr/>
        </p:nvSpPr>
        <p:spPr>
          <a:xfrm>
            <a:off x="3144931" y="3170499"/>
            <a:ext cx="2854139" cy="9851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95341DF-6E90-184E-9D4B-23AC3E88AAD3}"/>
              </a:ext>
            </a:extLst>
          </p:cNvPr>
          <p:cNvSpPr/>
          <p:nvPr/>
        </p:nvSpPr>
        <p:spPr>
          <a:xfrm>
            <a:off x="0" y="1925899"/>
            <a:ext cx="4419600" cy="9801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735A2454-384F-FF4E-938F-C57D3922D0B7}"/>
              </a:ext>
            </a:extLst>
          </p:cNvPr>
          <p:cNvSpPr/>
          <p:nvPr/>
        </p:nvSpPr>
        <p:spPr>
          <a:xfrm>
            <a:off x="1" y="3174532"/>
            <a:ext cx="2854139" cy="9801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AEAB5AA1-BCE9-0747-8241-075240B716F8}"/>
              </a:ext>
            </a:extLst>
          </p:cNvPr>
          <p:cNvSpPr/>
          <p:nvPr/>
        </p:nvSpPr>
        <p:spPr>
          <a:xfrm>
            <a:off x="70597" y="4413538"/>
            <a:ext cx="2787542" cy="9801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682FB5D0-4BFC-DB43-BD39-5BED2FCB5933}"/>
              </a:ext>
            </a:extLst>
          </p:cNvPr>
          <p:cNvSpPr/>
          <p:nvPr/>
        </p:nvSpPr>
        <p:spPr>
          <a:xfrm>
            <a:off x="6227494" y="4413538"/>
            <a:ext cx="2912507" cy="9801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4734217-6062-F44A-A9B2-F9F0DE9A8720}"/>
              </a:ext>
            </a:extLst>
          </p:cNvPr>
          <p:cNvGrpSpPr/>
          <p:nvPr/>
        </p:nvGrpSpPr>
        <p:grpSpPr>
          <a:xfrm>
            <a:off x="5657424" y="1975457"/>
            <a:ext cx="4572000" cy="754053"/>
            <a:chOff x="7543232" y="1490943"/>
            <a:chExt cx="6096000" cy="100540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FE26341-E4D2-D24F-AF52-DC961033A299}"/>
                </a:ext>
              </a:extLst>
            </p:cNvPr>
            <p:cNvSpPr/>
            <p:nvPr/>
          </p:nvSpPr>
          <p:spPr>
            <a:xfrm>
              <a:off x="7543232" y="1490943"/>
              <a:ext cx="6096000" cy="100540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sz="825" b="1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ВАКУЛЕНКО АНДРЕЙ АНАТОЛЬЕВИЧ</a:t>
              </a:r>
            </a:p>
            <a:p>
              <a:pPr>
                <a:spcAft>
                  <a:spcPts val="9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Главный инженер - первый заместитель управляющего директора 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 (922) 060-73-42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Vakulenko.AA@yamal.gazprom-neft.ru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82" name="Группа 81">
              <a:extLst>
                <a:ext uri="{FF2B5EF4-FFF2-40B4-BE49-F238E27FC236}">
                  <a16:creationId xmlns:a16="http://schemas.microsoft.com/office/drawing/2014/main" id="{BBF88140-453E-A642-AD2E-AC70FD8685C4}"/>
                </a:ext>
              </a:extLst>
            </p:cNvPr>
            <p:cNvGrpSpPr/>
            <p:nvPr/>
          </p:nvGrpSpPr>
          <p:grpSpPr>
            <a:xfrm>
              <a:off x="7602140" y="2002692"/>
              <a:ext cx="210060" cy="442857"/>
              <a:chOff x="1388294" y="2018661"/>
              <a:chExt cx="210060" cy="442857"/>
            </a:xfrm>
          </p:grpSpPr>
          <p:pic>
            <p:nvPicPr>
              <p:cNvPr id="97" name="Рисунок 96" descr="Телефон со сплошной заливкой">
                <a:extLst>
                  <a:ext uri="{FF2B5EF4-FFF2-40B4-BE49-F238E27FC236}">
                    <a16:creationId xmlns:a16="http://schemas.microsoft.com/office/drawing/2014/main" id="{D5403B41-CCCE-AB44-9029-E65CB2BC8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391897" y="2018661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98" name="Рисунок 97" descr="@ со сплошной заливкой">
                <a:extLst>
                  <a:ext uri="{FF2B5EF4-FFF2-40B4-BE49-F238E27FC236}">
                    <a16:creationId xmlns:a16="http://schemas.microsoft.com/office/drawing/2014/main" id="{BC258C8D-B74D-BC4C-89C2-BC0D87C52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8294" y="2255061"/>
                <a:ext cx="206457" cy="206457"/>
              </a:xfrm>
              <a:prstGeom prst="rect">
                <a:avLst/>
              </a:prstGeom>
            </p:spPr>
          </p:pic>
        </p:grpSp>
      </p:grpSp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45ED8FF7-1C71-954F-A66B-F856932ECBE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925898"/>
            <a:ext cx="902582" cy="984225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BE76AEA-6B32-1940-B959-883E6A665F00}"/>
              </a:ext>
            </a:extLst>
          </p:cNvPr>
          <p:cNvGrpSpPr/>
          <p:nvPr/>
        </p:nvGrpSpPr>
        <p:grpSpPr>
          <a:xfrm>
            <a:off x="942502" y="1978189"/>
            <a:ext cx="1943906" cy="996427"/>
            <a:chOff x="1208352" y="1451230"/>
            <a:chExt cx="2591875" cy="132857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F7B685C9-A361-3741-887F-7509946EC7B6}"/>
                </a:ext>
              </a:extLst>
            </p:cNvPr>
            <p:cNvSpPr/>
            <p:nvPr/>
          </p:nvSpPr>
          <p:spPr>
            <a:xfrm>
              <a:off x="1208352" y="1451230"/>
              <a:ext cx="2591875" cy="13285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825" b="1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ДЕНИСОВ АНДРЕЙ ОЛЕГОВИЧ</a:t>
              </a:r>
            </a:p>
            <a:p>
              <a:pPr>
                <a:spcAft>
                  <a:spcPts val="9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Управляющий директор </a:t>
              </a:r>
            </a:p>
            <a:p>
              <a:pPr>
                <a:spcAft>
                  <a:spcPts val="9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       8(3496) 370490</a:t>
              </a:r>
            </a:p>
            <a:p>
              <a:pPr marL="189000">
                <a:spcAft>
                  <a:spcPts val="3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DENISOV.AO@gazprom-neft.ru</a:t>
              </a:r>
              <a:r>
                <a:rPr lang="ru-DE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</a:p>
            <a:p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74" name="Группа 73">
              <a:extLst>
                <a:ext uri="{FF2B5EF4-FFF2-40B4-BE49-F238E27FC236}">
                  <a16:creationId xmlns:a16="http://schemas.microsoft.com/office/drawing/2014/main" id="{2A80AAA9-A427-994C-B651-B7A412373C8A}"/>
                </a:ext>
              </a:extLst>
            </p:cNvPr>
            <p:cNvGrpSpPr/>
            <p:nvPr/>
          </p:nvGrpSpPr>
          <p:grpSpPr>
            <a:xfrm>
              <a:off x="1276833" y="1957907"/>
              <a:ext cx="210375" cy="432856"/>
              <a:chOff x="1388294" y="1965676"/>
              <a:chExt cx="210375" cy="432856"/>
            </a:xfrm>
          </p:grpSpPr>
          <p:pic>
            <p:nvPicPr>
              <p:cNvPr id="115" name="Рисунок 114" descr="Телефон со сплошной заливкой">
                <a:extLst>
                  <a:ext uri="{FF2B5EF4-FFF2-40B4-BE49-F238E27FC236}">
                    <a16:creationId xmlns:a16="http://schemas.microsoft.com/office/drawing/2014/main" id="{44197067-1516-0643-A214-746567C8C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392212" y="1965676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116" name="Рисунок 115" descr="@ со сплошной заливкой">
                <a:extLst>
                  <a:ext uri="{FF2B5EF4-FFF2-40B4-BE49-F238E27FC236}">
                    <a16:creationId xmlns:a16="http://schemas.microsoft.com/office/drawing/2014/main" id="{F1B292A8-246B-6042-B35C-FBA5B5C74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8294" y="2192075"/>
                <a:ext cx="206457" cy="206457"/>
              </a:xfrm>
              <a:prstGeom prst="rect">
                <a:avLst/>
              </a:prstGeom>
            </p:spPr>
          </p:pic>
        </p:grpSp>
      </p:grpSp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7DA07990-1CAD-4247-9731-ED6D5AAD0831}"/>
              </a:ext>
            </a:extLst>
          </p:cNvPr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19183" y="1922353"/>
            <a:ext cx="922814" cy="985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1BCC6EC-8B25-7443-9DB0-3EA613A8BD8F}"/>
              </a:ext>
            </a:extLst>
          </p:cNvPr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5526" y="3164903"/>
            <a:ext cx="903918" cy="9780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5EFBB16-1F8B-9347-A09A-476AEC96EEFD}"/>
              </a:ext>
            </a:extLst>
          </p:cNvPr>
          <p:cNvSpPr/>
          <p:nvPr/>
        </p:nvSpPr>
        <p:spPr>
          <a:xfrm>
            <a:off x="941278" y="3208175"/>
            <a:ext cx="1912862" cy="1007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25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ДОРОЖЕНКО МАКСИМ АНАТОЛЬЕВИЧ</a:t>
            </a:r>
          </a:p>
          <a:p>
            <a:pPr>
              <a:spcAft>
                <a:spcPts val="9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Заместитель управляющего директора по развитию новых проектов</a:t>
            </a:r>
            <a:endParaRPr lang="ru-DE" sz="825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89000">
              <a:spcAft>
                <a:spcPts val="3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8 (913) 888-83-43</a:t>
            </a:r>
          </a:p>
          <a:p>
            <a:pPr marL="189000">
              <a:spcAft>
                <a:spcPts val="3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Dorozhenko.MA@yamal.gazprom-neft.ru</a:t>
            </a:r>
            <a:r>
              <a: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7143E4FF-CAE3-2F42-8A39-6163949A5A6C}"/>
              </a:ext>
            </a:extLst>
          </p:cNvPr>
          <p:cNvGrpSpPr/>
          <p:nvPr/>
        </p:nvGrpSpPr>
        <p:grpSpPr>
          <a:xfrm>
            <a:off x="993863" y="3702535"/>
            <a:ext cx="157545" cy="322618"/>
            <a:chOff x="1388294" y="2018661"/>
            <a:chExt cx="210060" cy="430157"/>
          </a:xfrm>
        </p:grpSpPr>
        <p:pic>
          <p:nvPicPr>
            <p:cNvPr id="112" name="Рисунок 111" descr="Телефон со сплошной заливкой">
              <a:extLst>
                <a:ext uri="{FF2B5EF4-FFF2-40B4-BE49-F238E27FC236}">
                  <a16:creationId xmlns:a16="http://schemas.microsoft.com/office/drawing/2014/main" id="{A7CCBB1E-08FD-1449-AD05-530AB2475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391897" y="2018661"/>
              <a:ext cx="206457" cy="206457"/>
            </a:xfrm>
            <a:prstGeom prst="rect">
              <a:avLst/>
            </a:prstGeom>
          </p:spPr>
        </p:pic>
        <p:pic>
          <p:nvPicPr>
            <p:cNvPr id="113" name="Рисунок 112" descr="@ со сплошной заливкой">
              <a:extLst>
                <a:ext uri="{FF2B5EF4-FFF2-40B4-BE49-F238E27FC236}">
                  <a16:creationId xmlns:a16="http://schemas.microsoft.com/office/drawing/2014/main" id="{51DD3AEC-7A4E-0149-AC92-FE210E6F5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388294" y="2242361"/>
              <a:ext cx="206457" cy="206457"/>
            </a:xfrm>
            <a:prstGeom prst="rect">
              <a:avLst/>
            </a:prstGeom>
          </p:spPr>
        </p:pic>
      </p:grpSp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1CD6423E-3172-7342-88C8-C1056744D91B}"/>
              </a:ext>
            </a:extLst>
          </p:cNvPr>
          <p:cNvPicPr/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44931" y="3172315"/>
            <a:ext cx="934346" cy="98015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B7328A6-E9B9-B44B-A896-2D57F1C440ED}"/>
              </a:ext>
            </a:extLst>
          </p:cNvPr>
          <p:cNvSpPr/>
          <p:nvPr/>
        </p:nvSpPr>
        <p:spPr>
          <a:xfrm>
            <a:off x="4097057" y="3208175"/>
            <a:ext cx="1768916" cy="881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25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ИСАЧЕНКО ЮРИЙ ВЛАДИМИРОВИЧ</a:t>
            </a:r>
          </a:p>
          <a:p>
            <a:pPr>
              <a:spcAft>
                <a:spcPts val="9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Заместитель управляющего директора по производственной безопасности     </a:t>
            </a:r>
            <a:endParaRPr lang="ru-DE" sz="825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89000">
              <a:spcAft>
                <a:spcPts val="3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8 (922) 060-65-75    </a:t>
            </a:r>
            <a:endParaRPr lang="ru-DE" sz="825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89000">
              <a:spcAft>
                <a:spcPts val="3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Isachenko.YuV@gazprom-neft.ru</a:t>
            </a:r>
            <a:r>
              <a: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A3D339CE-103B-CE40-98CF-C800408243CB}"/>
              </a:ext>
            </a:extLst>
          </p:cNvPr>
          <p:cNvGrpSpPr/>
          <p:nvPr/>
        </p:nvGrpSpPr>
        <p:grpSpPr>
          <a:xfrm>
            <a:off x="4156759" y="3711916"/>
            <a:ext cx="157545" cy="322618"/>
            <a:chOff x="1388294" y="2018661"/>
            <a:chExt cx="210060" cy="430157"/>
          </a:xfrm>
        </p:grpSpPr>
        <p:pic>
          <p:nvPicPr>
            <p:cNvPr id="126" name="Рисунок 125" descr="Телефон со сплошной заливкой">
              <a:extLst>
                <a:ext uri="{FF2B5EF4-FFF2-40B4-BE49-F238E27FC236}">
                  <a16:creationId xmlns:a16="http://schemas.microsoft.com/office/drawing/2014/main" id="{8EF5EBC3-1F58-A14B-99B4-4D41D6769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391897" y="2018661"/>
              <a:ext cx="206457" cy="206457"/>
            </a:xfrm>
            <a:prstGeom prst="rect">
              <a:avLst/>
            </a:prstGeom>
          </p:spPr>
        </p:pic>
        <p:pic>
          <p:nvPicPr>
            <p:cNvPr id="127" name="Рисунок 126" descr="@ со сплошной заливкой">
              <a:extLst>
                <a:ext uri="{FF2B5EF4-FFF2-40B4-BE49-F238E27FC236}">
                  <a16:creationId xmlns:a16="http://schemas.microsoft.com/office/drawing/2014/main" id="{D5F2DBB6-8D43-EF4B-959E-42E6EC9A2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388294" y="2242361"/>
              <a:ext cx="206457" cy="206457"/>
            </a:xfrm>
            <a:prstGeom prst="rect">
              <a:avLst/>
            </a:prstGeom>
          </p:spPr>
        </p:pic>
      </p:grpSp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E9E708EF-DAA1-F641-99E5-8D53A9C6D18F}"/>
              </a:ext>
            </a:extLst>
          </p:cNvPr>
          <p:cNvPicPr/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80"/>
          <a:stretch/>
        </p:blipFill>
        <p:spPr bwMode="auto">
          <a:xfrm>
            <a:off x="-5526" y="4401631"/>
            <a:ext cx="903918" cy="99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0CE55-1F0D-7A4A-8C8E-ED37823CDF2F}"/>
              </a:ext>
            </a:extLst>
          </p:cNvPr>
          <p:cNvSpPr/>
          <p:nvPr/>
        </p:nvSpPr>
        <p:spPr>
          <a:xfrm>
            <a:off x="941278" y="4458709"/>
            <a:ext cx="1912862" cy="881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25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ШНЮЦЭН АЛЕКСЕЙ НИКОЛАЕВИЧ</a:t>
            </a:r>
          </a:p>
          <a:p>
            <a:pPr>
              <a:spcAft>
                <a:spcPts val="9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Заместитель управляющего директора по корпоративной защите</a:t>
            </a:r>
            <a:endParaRPr lang="ru-DE" sz="825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89000">
              <a:spcAft>
                <a:spcPts val="3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(052) 370491</a:t>
            </a:r>
            <a:endParaRPr lang="ru-DE" sz="825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89000">
              <a:spcAft>
                <a:spcPts val="300"/>
              </a:spcAft>
            </a:pPr>
            <a:r>
              <a:rPr lang="ru-RU" sz="825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Shnyutsen.AN@yamal.gazprom-neft.ru</a:t>
            </a:r>
            <a:r>
              <a: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B7828338-3B26-BD49-84AB-4008A09EE54A}"/>
              </a:ext>
            </a:extLst>
          </p:cNvPr>
          <p:cNvGrpSpPr/>
          <p:nvPr/>
        </p:nvGrpSpPr>
        <p:grpSpPr>
          <a:xfrm>
            <a:off x="991357" y="4953773"/>
            <a:ext cx="157545" cy="333009"/>
            <a:chOff x="1388294" y="2018661"/>
            <a:chExt cx="210060" cy="444012"/>
          </a:xfrm>
        </p:grpSpPr>
        <p:pic>
          <p:nvPicPr>
            <p:cNvPr id="134" name="Рисунок 133" descr="Телефон со сплошной заливкой">
              <a:extLst>
                <a:ext uri="{FF2B5EF4-FFF2-40B4-BE49-F238E27FC236}">
                  <a16:creationId xmlns:a16="http://schemas.microsoft.com/office/drawing/2014/main" id="{163AE2A4-F18E-2B4A-A823-97BF7CF94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391897" y="2018661"/>
              <a:ext cx="206457" cy="206457"/>
            </a:xfrm>
            <a:prstGeom prst="rect">
              <a:avLst/>
            </a:prstGeom>
          </p:spPr>
        </p:pic>
        <p:pic>
          <p:nvPicPr>
            <p:cNvPr id="135" name="Рисунок 134" descr="@ со сплошной заливкой">
              <a:extLst>
                <a:ext uri="{FF2B5EF4-FFF2-40B4-BE49-F238E27FC236}">
                  <a16:creationId xmlns:a16="http://schemas.microsoft.com/office/drawing/2014/main" id="{70DEDCC7-442E-8841-8411-EFA9C476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388294" y="2256216"/>
              <a:ext cx="206457" cy="206457"/>
            </a:xfrm>
            <a:prstGeom prst="rect">
              <a:avLst/>
            </a:prstGeom>
          </p:spPr>
        </p:pic>
      </p:grpSp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B78D57A4-DD2C-0F43-B61B-2B9B6DA732F5}"/>
              </a:ext>
            </a:extLst>
          </p:cNvPr>
          <p:cNvPicPr/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050"/>
          <a:stretch/>
        </p:blipFill>
        <p:spPr bwMode="auto">
          <a:xfrm>
            <a:off x="3140931" y="4407626"/>
            <a:ext cx="934346" cy="9920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3910C69-4F58-C743-B9CF-E2F8121231BB}"/>
              </a:ext>
            </a:extLst>
          </p:cNvPr>
          <p:cNvSpPr/>
          <p:nvPr/>
        </p:nvSpPr>
        <p:spPr>
          <a:xfrm>
            <a:off x="4097056" y="4463002"/>
            <a:ext cx="2056094" cy="881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25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ГРИГОРЬЕВ МАКСИМ ВЛАДИМИРОВИЧ</a:t>
            </a:r>
          </a:p>
          <a:p>
            <a:pPr>
              <a:spcAft>
                <a:spcPts val="9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Заместитель управляющего директора по закупкам</a:t>
            </a:r>
            <a:endParaRPr lang="ru-DE" sz="825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89000">
              <a:spcAft>
                <a:spcPts val="3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8 (931) 321-31-18</a:t>
            </a:r>
          </a:p>
          <a:p>
            <a:pPr marL="189000">
              <a:spcAft>
                <a:spcPts val="3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Grigorev.MV@gazprom-neft.ru</a:t>
            </a:r>
            <a:r>
              <a: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grpSp>
        <p:nvGrpSpPr>
          <p:cNvPr id="137" name="Группа 136">
            <a:extLst>
              <a:ext uri="{FF2B5EF4-FFF2-40B4-BE49-F238E27FC236}">
                <a16:creationId xmlns:a16="http://schemas.microsoft.com/office/drawing/2014/main" id="{54DF00B2-B108-1D47-9F1A-A27B5E0B6F83}"/>
              </a:ext>
            </a:extLst>
          </p:cNvPr>
          <p:cNvGrpSpPr/>
          <p:nvPr/>
        </p:nvGrpSpPr>
        <p:grpSpPr>
          <a:xfrm>
            <a:off x="4146156" y="4960239"/>
            <a:ext cx="157545" cy="333009"/>
            <a:chOff x="1388294" y="2018661"/>
            <a:chExt cx="210060" cy="444012"/>
          </a:xfrm>
        </p:grpSpPr>
        <p:pic>
          <p:nvPicPr>
            <p:cNvPr id="138" name="Рисунок 137" descr="Телефон со сплошной заливкой">
              <a:extLst>
                <a:ext uri="{FF2B5EF4-FFF2-40B4-BE49-F238E27FC236}">
                  <a16:creationId xmlns:a16="http://schemas.microsoft.com/office/drawing/2014/main" id="{A64CBAF1-2C1A-0F41-8F8D-100EEAFE8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391897" y="2018661"/>
              <a:ext cx="206457" cy="206457"/>
            </a:xfrm>
            <a:prstGeom prst="rect">
              <a:avLst/>
            </a:prstGeom>
          </p:spPr>
        </p:pic>
        <p:pic>
          <p:nvPicPr>
            <p:cNvPr id="139" name="Рисунок 138" descr="@ со сплошной заливкой">
              <a:extLst>
                <a:ext uri="{FF2B5EF4-FFF2-40B4-BE49-F238E27FC236}">
                  <a16:creationId xmlns:a16="http://schemas.microsoft.com/office/drawing/2014/main" id="{5FE4054C-791D-884D-AA69-41F765E9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388294" y="2256216"/>
              <a:ext cx="206457" cy="206457"/>
            </a:xfrm>
            <a:prstGeom prst="rect">
              <a:avLst/>
            </a:prstGeom>
          </p:spPr>
        </p:pic>
      </p:grpSp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6B0D0736-5328-8A48-A91C-5C91E58D3E9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32875" y="4413538"/>
            <a:ext cx="949252" cy="98015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1976F5A-8590-6248-AAE0-B5E280D51919}"/>
              </a:ext>
            </a:extLst>
          </p:cNvPr>
          <p:cNvSpPr/>
          <p:nvPr/>
        </p:nvSpPr>
        <p:spPr>
          <a:xfrm>
            <a:off x="7187508" y="4435321"/>
            <a:ext cx="1956492" cy="881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25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ВАГАЙЦЕВ ЕВГЕНИЙ ВАЛЕРЬЕВИЧ</a:t>
            </a:r>
          </a:p>
          <a:p>
            <a:pPr>
              <a:spcAft>
                <a:spcPts val="9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Начальник управления по работе с персоналом</a:t>
            </a:r>
            <a:endParaRPr lang="ru-DE" sz="825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189000">
              <a:spcAft>
                <a:spcPts val="3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8 (982) 130-24-11</a:t>
            </a:r>
          </a:p>
          <a:p>
            <a:pPr marL="189000">
              <a:spcAft>
                <a:spcPts val="300"/>
              </a:spcAft>
            </a:pPr>
            <a:r>
              <a: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Vagaytsev.EV@gazprom-neft.ru</a:t>
            </a:r>
            <a:r>
              <a: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</a:p>
        </p:txBody>
      </p:sp>
      <p:grpSp>
        <p:nvGrpSpPr>
          <p:cNvPr id="141" name="Группа 140">
            <a:extLst>
              <a:ext uri="{FF2B5EF4-FFF2-40B4-BE49-F238E27FC236}">
                <a16:creationId xmlns:a16="http://schemas.microsoft.com/office/drawing/2014/main" id="{716A511F-5A4B-C649-9948-810D02666790}"/>
              </a:ext>
            </a:extLst>
          </p:cNvPr>
          <p:cNvGrpSpPr/>
          <p:nvPr/>
        </p:nvGrpSpPr>
        <p:grpSpPr>
          <a:xfrm>
            <a:off x="7237217" y="4941189"/>
            <a:ext cx="157545" cy="333009"/>
            <a:chOff x="1388294" y="2018661"/>
            <a:chExt cx="210060" cy="444012"/>
          </a:xfrm>
        </p:grpSpPr>
        <p:pic>
          <p:nvPicPr>
            <p:cNvPr id="142" name="Рисунок 141" descr="Телефон со сплошной заливкой">
              <a:extLst>
                <a:ext uri="{FF2B5EF4-FFF2-40B4-BE49-F238E27FC236}">
                  <a16:creationId xmlns:a16="http://schemas.microsoft.com/office/drawing/2014/main" id="{B6318E87-D10C-994A-A2B7-ADA66966E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391897" y="2018661"/>
              <a:ext cx="206457" cy="206457"/>
            </a:xfrm>
            <a:prstGeom prst="rect">
              <a:avLst/>
            </a:prstGeom>
          </p:spPr>
        </p:pic>
        <p:pic>
          <p:nvPicPr>
            <p:cNvPr id="143" name="Рисунок 142" descr="@ со сплошной заливкой">
              <a:extLst>
                <a:ext uri="{FF2B5EF4-FFF2-40B4-BE49-F238E27FC236}">
                  <a16:creationId xmlns:a16="http://schemas.microsoft.com/office/drawing/2014/main" id="{9AD2579A-7D0D-A84A-8BF3-57007A001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1388294" y="2256216"/>
              <a:ext cx="206457" cy="206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3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DE" dirty="0" smtClean="0"/>
              <a:t>РУКОВОД</a:t>
            </a:r>
            <a:r>
              <a:rPr lang="ru-RU" dirty="0" smtClean="0"/>
              <a:t>ИТЕЛИ ПРОИЗВОДСТВЕННЫХ ОБЪЕДИНЕНИЙ</a:t>
            </a:r>
            <a:endParaRPr lang="ru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4449" y="5683893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4</a:t>
            </a:fld>
            <a:endParaRPr lang="ru-DE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-3998" y="1885035"/>
            <a:ext cx="9143999" cy="2223189"/>
            <a:chOff x="1" y="3084331"/>
            <a:chExt cx="12191999" cy="2964252"/>
          </a:xfrm>
        </p:grpSpPr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1079DE64-68D5-6049-9159-546E4B5A6AA6}"/>
                </a:ext>
              </a:extLst>
            </p:cNvPr>
            <p:cNvSpPr/>
            <p:nvPr/>
          </p:nvSpPr>
          <p:spPr>
            <a:xfrm>
              <a:off x="4193241" y="4741716"/>
              <a:ext cx="3805518" cy="1306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EA1D3918-0212-AA47-8714-6BB567232C35}"/>
                </a:ext>
              </a:extLst>
            </p:cNvPr>
            <p:cNvSpPr/>
            <p:nvPr/>
          </p:nvSpPr>
          <p:spPr>
            <a:xfrm>
              <a:off x="4193241" y="3084331"/>
              <a:ext cx="3805518" cy="13135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6AE17BAA-5CFD-6D4E-B77F-7C00D47B79F4}"/>
                </a:ext>
              </a:extLst>
            </p:cNvPr>
            <p:cNvSpPr/>
            <p:nvPr/>
          </p:nvSpPr>
          <p:spPr>
            <a:xfrm>
              <a:off x="8310500" y="3089709"/>
              <a:ext cx="3876168" cy="1306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735A2454-384F-FF4E-938F-C57D3922D0B7}"/>
                </a:ext>
              </a:extLst>
            </p:cNvPr>
            <p:cNvSpPr/>
            <p:nvPr/>
          </p:nvSpPr>
          <p:spPr>
            <a:xfrm>
              <a:off x="1" y="3089709"/>
              <a:ext cx="3805518" cy="1306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AEAB5AA1-BCE9-0747-8241-075240B716F8}"/>
                </a:ext>
              </a:extLst>
            </p:cNvPr>
            <p:cNvSpPr/>
            <p:nvPr/>
          </p:nvSpPr>
          <p:spPr>
            <a:xfrm>
              <a:off x="94129" y="4741716"/>
              <a:ext cx="3716723" cy="1306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sp>
          <p:nvSpPr>
            <p:cNvPr id="81" name="Прямоугольник 80">
              <a:extLst>
                <a:ext uri="{FF2B5EF4-FFF2-40B4-BE49-F238E27FC236}">
                  <a16:creationId xmlns:a16="http://schemas.microsoft.com/office/drawing/2014/main" id="{682FB5D0-4BFC-DB43-BD39-5BED2FCB5933}"/>
                </a:ext>
              </a:extLst>
            </p:cNvPr>
            <p:cNvSpPr/>
            <p:nvPr/>
          </p:nvSpPr>
          <p:spPr>
            <a:xfrm>
              <a:off x="8303325" y="4741716"/>
              <a:ext cx="3883343" cy="1306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5EFBB16-1F8B-9347-A09A-476AEC96EEFD}"/>
                </a:ext>
              </a:extLst>
            </p:cNvPr>
            <p:cNvSpPr/>
            <p:nvPr/>
          </p:nvSpPr>
          <p:spPr>
            <a:xfrm>
              <a:off x="1255037" y="3134567"/>
              <a:ext cx="2550481" cy="1463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Телицин Алексей </a:t>
              </a:r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Петрович</a:t>
              </a:r>
              <a:endParaRPr lang="ru-RU" sz="825" b="1" cap="all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spcAft>
                  <a:spcPts val="9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Производство </a:t>
              </a:r>
              <a:r>
                <a:rPr lang="ru-RU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электрообеспечения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«</a:t>
              </a:r>
              <a:r>
                <a:rPr lang="ru-RU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Холмогорнефть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»</a:t>
              </a:r>
            </a:p>
            <a:p>
              <a:pPr>
                <a:spcAft>
                  <a:spcPts val="45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      8 (3496) 370654 </a:t>
              </a:r>
            </a:p>
            <a:p>
              <a:pPr>
                <a:spcAft>
                  <a:spcPts val="450"/>
                </a:spcAft>
              </a:pPr>
              <a:r>
                <a:rPr lang="ru-DE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   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3"/>
                </a:rPr>
                <a:t>Telitsin.AP@gazprom-neft.ru</a:t>
              </a:r>
              <a:endPara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spcAft>
                  <a:spcPts val="450"/>
                </a:spcAft>
              </a:pPr>
              <a:endPara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7143E4FF-CAE3-2F42-8A39-6163949A5A6C}"/>
                </a:ext>
              </a:extLst>
            </p:cNvPr>
            <p:cNvGrpSpPr/>
            <p:nvPr/>
          </p:nvGrpSpPr>
          <p:grpSpPr>
            <a:xfrm>
              <a:off x="1325150" y="3793713"/>
              <a:ext cx="210060" cy="430157"/>
              <a:chOff x="1388294" y="2018661"/>
              <a:chExt cx="210060" cy="430157"/>
            </a:xfrm>
          </p:grpSpPr>
          <p:pic>
            <p:nvPicPr>
              <p:cNvPr id="112" name="Рисунок 111" descr="Телефон со сплошной заливкой">
                <a:extLst>
                  <a:ext uri="{FF2B5EF4-FFF2-40B4-BE49-F238E27FC236}">
                    <a16:creationId xmlns:a16="http://schemas.microsoft.com/office/drawing/2014/main" id="{A7CCBB1E-08FD-1449-AD05-530AB2475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391897" y="2018661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113" name="Рисунок 112" descr="@ со сплошной заливкой">
                <a:extLst>
                  <a:ext uri="{FF2B5EF4-FFF2-40B4-BE49-F238E27FC236}">
                    <a16:creationId xmlns:a16="http://schemas.microsoft.com/office/drawing/2014/main" id="{51DD3AEC-7A4E-0149-AC92-FE210E6F5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8294" y="2242361"/>
                <a:ext cx="206457" cy="206457"/>
              </a:xfrm>
              <a:prstGeom prst="rect">
                <a:avLst/>
              </a:prstGeom>
            </p:spPr>
          </p:pic>
        </p:grp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B7328A6-E9B9-B44B-A896-2D57F1C440ED}"/>
                </a:ext>
              </a:extLst>
            </p:cNvPr>
            <p:cNvSpPr/>
            <p:nvPr/>
          </p:nvSpPr>
          <p:spPr>
            <a:xfrm>
              <a:off x="5446402" y="3134567"/>
              <a:ext cx="2636588" cy="14030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788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Шестопалов </a:t>
              </a:r>
              <a:r>
                <a:rPr lang="ru-RU" sz="788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Александр Григорьевич</a:t>
              </a:r>
            </a:p>
            <a:p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Производство </a:t>
              </a:r>
              <a:r>
                <a:rPr lang="ru-RU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электрообеспечения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«</a:t>
              </a:r>
              <a:r>
                <a:rPr lang="ru-RU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Муравленковскнефть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»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  </a:t>
              </a:r>
              <a:endPara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 (34938)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66510            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8"/>
                </a:rPr>
                <a:t>Shestopalov.AG@yamal.gazprom-neft.ru</a:t>
              </a:r>
              <a:endPara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ru-DE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A3D339CE-103B-CE40-98CF-C800408243CB}"/>
                </a:ext>
              </a:extLst>
            </p:cNvPr>
            <p:cNvGrpSpPr/>
            <p:nvPr/>
          </p:nvGrpSpPr>
          <p:grpSpPr>
            <a:xfrm>
              <a:off x="5542345" y="3806221"/>
              <a:ext cx="210060" cy="430157"/>
              <a:chOff x="1388294" y="2018661"/>
              <a:chExt cx="210060" cy="430157"/>
            </a:xfrm>
          </p:grpSpPr>
          <p:pic>
            <p:nvPicPr>
              <p:cNvPr id="126" name="Рисунок 125" descr="Телефон со сплошной заливкой">
                <a:extLst>
                  <a:ext uri="{FF2B5EF4-FFF2-40B4-BE49-F238E27FC236}">
                    <a16:creationId xmlns:a16="http://schemas.microsoft.com/office/drawing/2014/main" id="{8EF5EBC3-1F58-A14B-99B4-4D41D6769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391897" y="2018661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127" name="Рисунок 126" descr="@ со сплошной заливкой">
                <a:extLst>
                  <a:ext uri="{FF2B5EF4-FFF2-40B4-BE49-F238E27FC236}">
                    <a16:creationId xmlns:a16="http://schemas.microsoft.com/office/drawing/2014/main" id="{D5F2DBB6-8D43-EF4B-959E-42E6EC9A2F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8294" y="2242361"/>
                <a:ext cx="206457" cy="206457"/>
              </a:xfrm>
              <a:prstGeom prst="rect">
                <a:avLst/>
              </a:prstGeom>
            </p:spPr>
          </p:pic>
        </p:grp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5439CA6-C6BB-B443-AD8A-A840CFF4412C}"/>
                </a:ext>
              </a:extLst>
            </p:cNvPr>
            <p:cNvSpPr/>
            <p:nvPr/>
          </p:nvSpPr>
          <p:spPr>
            <a:xfrm>
              <a:off x="9568995" y="3134567"/>
              <a:ext cx="2508705" cy="1308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Кокорин Михаил </a:t>
              </a:r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Анатольевич</a:t>
              </a:r>
            </a:p>
            <a:p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Производство </a:t>
              </a:r>
              <a:r>
                <a:rPr lang="ru-RU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энергоремонта</a:t>
              </a:r>
              <a:endPara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        </a:t>
              </a:r>
            </a:p>
            <a:p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</a:p>
            <a:p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     8 (3496) 370499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/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9"/>
                </a:rPr>
                <a:t>Kokorin.MA@yamal.gazprom-neft.ru</a:t>
              </a:r>
              <a:endPara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/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129" name="Группа 128">
              <a:extLst>
                <a:ext uri="{FF2B5EF4-FFF2-40B4-BE49-F238E27FC236}">
                  <a16:creationId xmlns:a16="http://schemas.microsoft.com/office/drawing/2014/main" id="{23B625CF-71C5-3C49-9AB7-741DBAC5639B}"/>
                </a:ext>
              </a:extLst>
            </p:cNvPr>
            <p:cNvGrpSpPr/>
            <p:nvPr/>
          </p:nvGrpSpPr>
          <p:grpSpPr>
            <a:xfrm>
              <a:off x="9653225" y="3816385"/>
              <a:ext cx="210060" cy="442857"/>
              <a:chOff x="1388294" y="2018661"/>
              <a:chExt cx="210060" cy="442857"/>
            </a:xfrm>
          </p:grpSpPr>
          <p:pic>
            <p:nvPicPr>
              <p:cNvPr id="130" name="Рисунок 129" descr="Телефон со сплошной заливкой">
                <a:extLst>
                  <a:ext uri="{FF2B5EF4-FFF2-40B4-BE49-F238E27FC236}">
                    <a16:creationId xmlns:a16="http://schemas.microsoft.com/office/drawing/2014/main" id="{0AC1415F-1A0E-F344-BAB3-B4B7F4C021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391897" y="2018661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131" name="Рисунок 130" descr="@ со сплошной заливкой">
                <a:extLst>
                  <a:ext uri="{FF2B5EF4-FFF2-40B4-BE49-F238E27FC236}">
                    <a16:creationId xmlns:a16="http://schemas.microsoft.com/office/drawing/2014/main" id="{020CA93E-5209-8340-A506-45F4D1EED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8294" y="2255061"/>
                <a:ext cx="206457" cy="206457"/>
              </a:xfrm>
              <a:prstGeom prst="rect">
                <a:avLst/>
              </a:prstGeom>
            </p:spPr>
          </p:pic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170CE55-1F0D-7A4A-8C8E-ED37823CDF2F}"/>
                </a:ext>
              </a:extLst>
            </p:cNvPr>
            <p:cNvSpPr/>
            <p:nvPr/>
          </p:nvSpPr>
          <p:spPr>
            <a:xfrm>
              <a:off x="1255037" y="4801946"/>
              <a:ext cx="2550481" cy="1174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Попков Сергей </a:t>
              </a:r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Николаевич</a:t>
              </a:r>
              <a:endParaRPr lang="ru-RU" sz="825" b="1" cap="all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spcAft>
                  <a:spcPts val="9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Производственное отделение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«</a:t>
              </a:r>
              <a:r>
                <a:rPr lang="ru-RU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Оренбургнефть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» 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 (3532) 483150</a:t>
              </a:r>
            </a:p>
            <a:p>
              <a:pPr marL="189000">
                <a:spcAft>
                  <a:spcPts val="300"/>
                </a:spcAft>
              </a:pPr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0"/>
                </a:rPr>
                <a:t>Popkov.SN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0"/>
                </a:rPr>
                <a:t>@yamal.gazprom-neft.ru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ru-DE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133" name="Группа 132">
              <a:extLst>
                <a:ext uri="{FF2B5EF4-FFF2-40B4-BE49-F238E27FC236}">
                  <a16:creationId xmlns:a16="http://schemas.microsoft.com/office/drawing/2014/main" id="{B7828338-3B26-BD49-84AB-4008A09EE54A}"/>
                </a:ext>
              </a:extLst>
            </p:cNvPr>
            <p:cNvGrpSpPr/>
            <p:nvPr/>
          </p:nvGrpSpPr>
          <p:grpSpPr>
            <a:xfrm>
              <a:off x="1321809" y="5462031"/>
              <a:ext cx="210060" cy="444012"/>
              <a:chOff x="1388294" y="2018661"/>
              <a:chExt cx="210060" cy="444012"/>
            </a:xfrm>
          </p:grpSpPr>
          <p:pic>
            <p:nvPicPr>
              <p:cNvPr id="134" name="Рисунок 133" descr="Телефон со сплошной заливкой">
                <a:extLst>
                  <a:ext uri="{FF2B5EF4-FFF2-40B4-BE49-F238E27FC236}">
                    <a16:creationId xmlns:a16="http://schemas.microsoft.com/office/drawing/2014/main" id="{163AE2A4-F18E-2B4A-A823-97BF7CF94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391897" y="2018661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135" name="Рисунок 134" descr="@ со сплошной заливкой">
                <a:extLst>
                  <a:ext uri="{FF2B5EF4-FFF2-40B4-BE49-F238E27FC236}">
                    <a16:creationId xmlns:a16="http://schemas.microsoft.com/office/drawing/2014/main" id="{70DEDCC7-442E-8841-8411-EFA9C476C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8294" y="2256216"/>
                <a:ext cx="206457" cy="206457"/>
              </a:xfrm>
              <a:prstGeom prst="rect">
                <a:avLst/>
              </a:prstGeom>
            </p:spPr>
          </p:pic>
        </p:grp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E3910C69-4F58-C743-B9CF-E2F8121231BB}"/>
                </a:ext>
              </a:extLst>
            </p:cNvPr>
            <p:cNvSpPr/>
            <p:nvPr/>
          </p:nvSpPr>
          <p:spPr>
            <a:xfrm>
              <a:off x="5462742" y="4807670"/>
              <a:ext cx="2741457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Суворов Дмитрий Александрович</a:t>
              </a:r>
            </a:p>
            <a:p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Производство </a:t>
              </a:r>
              <a:r>
                <a:rPr lang="ru-RU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электрообеспечения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«Ямал»</a:t>
              </a:r>
            </a:p>
            <a:p>
              <a:endPara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endPara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     8 (3496) 370314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1"/>
                </a:rPr>
                <a:t>Suvorov.DA@gazprom-neft.ru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137" name="Группа 136">
              <a:extLst>
                <a:ext uri="{FF2B5EF4-FFF2-40B4-BE49-F238E27FC236}">
                  <a16:creationId xmlns:a16="http://schemas.microsoft.com/office/drawing/2014/main" id="{54DF00B2-B108-1D47-9F1A-A27B5E0B6F83}"/>
                </a:ext>
              </a:extLst>
            </p:cNvPr>
            <p:cNvGrpSpPr/>
            <p:nvPr/>
          </p:nvGrpSpPr>
          <p:grpSpPr>
            <a:xfrm>
              <a:off x="5528208" y="5470652"/>
              <a:ext cx="210060" cy="444012"/>
              <a:chOff x="1388294" y="2018661"/>
              <a:chExt cx="210060" cy="444012"/>
            </a:xfrm>
          </p:grpSpPr>
          <p:pic>
            <p:nvPicPr>
              <p:cNvPr id="138" name="Рисунок 137" descr="Телефон со сплошной заливкой">
                <a:extLst>
                  <a:ext uri="{FF2B5EF4-FFF2-40B4-BE49-F238E27FC236}">
                    <a16:creationId xmlns:a16="http://schemas.microsoft.com/office/drawing/2014/main" id="{A64CBAF1-2C1A-0F41-8F8D-100EEAFE8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391897" y="2018661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139" name="Рисунок 138" descr="@ со сплошной заливкой">
                <a:extLst>
                  <a:ext uri="{FF2B5EF4-FFF2-40B4-BE49-F238E27FC236}">
                    <a16:creationId xmlns:a16="http://schemas.microsoft.com/office/drawing/2014/main" id="{5FE4054C-791D-884D-AA69-41F765E94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8294" y="2256216"/>
                <a:ext cx="206457" cy="206457"/>
              </a:xfrm>
              <a:prstGeom prst="rect">
                <a:avLst/>
              </a:prstGeom>
            </p:spPr>
          </p:pic>
        </p:grp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1976F5A-8590-6248-AAE0-B5E280D51919}"/>
                </a:ext>
              </a:extLst>
            </p:cNvPr>
            <p:cNvSpPr/>
            <p:nvPr/>
          </p:nvSpPr>
          <p:spPr>
            <a:xfrm>
              <a:off x="9583344" y="4770762"/>
              <a:ext cx="2608656" cy="11900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Жирнов Валентин </a:t>
              </a:r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Владимирович</a:t>
              </a:r>
            </a:p>
            <a:p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Производство </a:t>
              </a:r>
              <a:r>
                <a:rPr lang="ru-RU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электрообеспечения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«</a:t>
              </a:r>
              <a:r>
                <a:rPr lang="ru-RU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Востокнефть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»</a:t>
              </a:r>
            </a:p>
            <a:p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(</a:t>
              </a:r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3822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) 422059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en-US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2"/>
                </a:rPr>
                <a:t>Zhirnov.VVl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2"/>
                </a:rPr>
                <a:t>@gazprom-neft.ru</a:t>
              </a:r>
              <a:r>
                <a:rPr lang="ru-DE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141" name="Группа 140">
              <a:extLst>
                <a:ext uri="{FF2B5EF4-FFF2-40B4-BE49-F238E27FC236}">
                  <a16:creationId xmlns:a16="http://schemas.microsoft.com/office/drawing/2014/main" id="{716A511F-5A4B-C649-9948-810D02666790}"/>
                </a:ext>
              </a:extLst>
            </p:cNvPr>
            <p:cNvGrpSpPr/>
            <p:nvPr/>
          </p:nvGrpSpPr>
          <p:grpSpPr>
            <a:xfrm>
              <a:off x="9649622" y="5445252"/>
              <a:ext cx="210060" cy="444012"/>
              <a:chOff x="1388294" y="2018661"/>
              <a:chExt cx="210060" cy="444012"/>
            </a:xfrm>
          </p:grpSpPr>
          <p:pic>
            <p:nvPicPr>
              <p:cNvPr id="142" name="Рисунок 141" descr="Телефон со сплошной заливкой">
                <a:extLst>
                  <a:ext uri="{FF2B5EF4-FFF2-40B4-BE49-F238E27FC236}">
                    <a16:creationId xmlns:a16="http://schemas.microsoft.com/office/drawing/2014/main" id="{B6318E87-D10C-994A-A2B7-ADA66966E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391897" y="2018661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143" name="Рисунок 142" descr="@ со сплошной заливкой">
                <a:extLst>
                  <a:ext uri="{FF2B5EF4-FFF2-40B4-BE49-F238E27FC236}">
                    <a16:creationId xmlns:a16="http://schemas.microsoft.com/office/drawing/2014/main" id="{9AD2579A-7D0D-A84A-8BF3-57007A0016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388294" y="2256216"/>
                <a:ext cx="206457" cy="206457"/>
              </a:xfrm>
              <a:prstGeom prst="rect">
                <a:avLst/>
              </a:prstGeom>
            </p:spPr>
          </p:pic>
        </p:grpSp>
      </p:grpSp>
      <p:grpSp>
        <p:nvGrpSpPr>
          <p:cNvPr id="16" name="Группа 15"/>
          <p:cNvGrpSpPr/>
          <p:nvPr/>
        </p:nvGrpSpPr>
        <p:grpSpPr>
          <a:xfrm>
            <a:off x="76123" y="4310656"/>
            <a:ext cx="9069404" cy="980150"/>
            <a:chOff x="94129" y="4741716"/>
            <a:chExt cx="12092539" cy="1306867"/>
          </a:xfrm>
        </p:grpSpPr>
        <p:sp>
          <p:nvSpPr>
            <p:cNvPr id="166" name="Прямоугольник 165">
              <a:extLst>
                <a:ext uri="{FF2B5EF4-FFF2-40B4-BE49-F238E27FC236}">
                  <a16:creationId xmlns:a16="http://schemas.microsoft.com/office/drawing/2014/main" id="{AEAB5AA1-BCE9-0747-8241-075240B716F8}"/>
                </a:ext>
              </a:extLst>
            </p:cNvPr>
            <p:cNvSpPr/>
            <p:nvPr/>
          </p:nvSpPr>
          <p:spPr>
            <a:xfrm>
              <a:off x="94129" y="4741716"/>
              <a:ext cx="5355914" cy="1306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682FB5D0-4BFC-DB43-BD39-5BED2FCB5933}"/>
                </a:ext>
              </a:extLst>
            </p:cNvPr>
            <p:cNvSpPr/>
            <p:nvPr/>
          </p:nvSpPr>
          <p:spPr>
            <a:xfrm>
              <a:off x="5844792" y="4741716"/>
              <a:ext cx="6341876" cy="13068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sp>
          <p:nvSpPr>
            <p:cNvPr id="169" name="Прямоугольник 168">
              <a:extLst>
                <a:ext uri="{FF2B5EF4-FFF2-40B4-BE49-F238E27FC236}">
                  <a16:creationId xmlns:a16="http://schemas.microsoft.com/office/drawing/2014/main" id="{4170CE55-1F0D-7A4A-8C8E-ED37823CDF2F}"/>
                </a:ext>
              </a:extLst>
            </p:cNvPr>
            <p:cNvSpPr/>
            <p:nvPr/>
          </p:nvSpPr>
          <p:spPr>
            <a:xfrm>
              <a:off x="1339417" y="4797349"/>
              <a:ext cx="2550481" cy="1138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Федченко Сергей </a:t>
              </a:r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Александрович</a:t>
              </a:r>
            </a:p>
            <a:p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Производство </a:t>
              </a:r>
              <a:r>
                <a:rPr lang="ru-RU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электрообеспечения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«</a:t>
              </a:r>
              <a:r>
                <a:rPr lang="ru-RU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Приобскнефть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»</a:t>
              </a:r>
            </a:p>
            <a:p>
              <a:pPr marL="189000"/>
              <a:endPara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/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 (3496) 315603</a:t>
              </a:r>
            </a:p>
            <a:p>
              <a:pPr marL="189000"/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3"/>
                </a:rPr>
                <a:t>Fedchenko.SA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3"/>
                </a:rPr>
                <a:t>@yamal.gazprom-neft.ru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ru-DE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170" name="Группа 169">
              <a:extLst>
                <a:ext uri="{FF2B5EF4-FFF2-40B4-BE49-F238E27FC236}">
                  <a16:creationId xmlns:a16="http://schemas.microsoft.com/office/drawing/2014/main" id="{B7828338-3B26-BD49-84AB-4008A09EE54A}"/>
                </a:ext>
              </a:extLst>
            </p:cNvPr>
            <p:cNvGrpSpPr/>
            <p:nvPr/>
          </p:nvGrpSpPr>
          <p:grpSpPr>
            <a:xfrm>
              <a:off x="1411308" y="5468893"/>
              <a:ext cx="217508" cy="390972"/>
              <a:chOff x="1477793" y="2025523"/>
              <a:chExt cx="217508" cy="390972"/>
            </a:xfrm>
          </p:grpSpPr>
          <p:pic>
            <p:nvPicPr>
              <p:cNvPr id="171" name="Рисунок 170" descr="Телефон со сплошной заливкой">
                <a:extLst>
                  <a:ext uri="{FF2B5EF4-FFF2-40B4-BE49-F238E27FC236}">
                    <a16:creationId xmlns:a16="http://schemas.microsoft.com/office/drawing/2014/main" id="{163AE2A4-F18E-2B4A-A823-97BF7CF94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1488844" y="2025523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172" name="Рисунок 171" descr="@ со сплошной заливкой">
                <a:extLst>
                  <a:ext uri="{FF2B5EF4-FFF2-40B4-BE49-F238E27FC236}">
                    <a16:creationId xmlns:a16="http://schemas.microsoft.com/office/drawing/2014/main" id="{70DEDCC7-442E-8841-8411-EFA9C476C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477793" y="2210038"/>
                <a:ext cx="206457" cy="206457"/>
              </a:xfrm>
              <a:prstGeom prst="rect">
                <a:avLst/>
              </a:prstGeom>
            </p:spPr>
          </p:pic>
        </p:grpSp>
        <p:sp>
          <p:nvSpPr>
            <p:cNvPr id="179" name="Прямоугольник 178">
              <a:extLst>
                <a:ext uri="{FF2B5EF4-FFF2-40B4-BE49-F238E27FC236}">
                  <a16:creationId xmlns:a16="http://schemas.microsoft.com/office/drawing/2014/main" id="{E1976F5A-8590-6248-AAE0-B5E280D51919}"/>
                </a:ext>
              </a:extLst>
            </p:cNvPr>
            <p:cNvSpPr/>
            <p:nvPr/>
          </p:nvSpPr>
          <p:spPr>
            <a:xfrm>
              <a:off x="7080067" y="4761441"/>
              <a:ext cx="2763312" cy="1190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Голованов Алексей </a:t>
              </a:r>
              <a:r>
                <a:rPr lang="ru-RU" sz="825" b="1" cap="all" dirty="0">
                  <a:solidFill>
                    <a:schemeClr val="tx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Владимирович</a:t>
              </a:r>
            </a:p>
            <a:p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Производство 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энергообеспечения «Тюмень»</a:t>
              </a:r>
            </a:p>
            <a:p>
              <a:endPara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endParaRPr lang="ru-RU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</a:pP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 (3452) 48-31-56</a:t>
              </a:r>
            </a:p>
            <a:p>
              <a:pPr marL="189000">
                <a:spcAft>
                  <a:spcPts val="300"/>
                </a:spcAft>
              </a:pPr>
              <a:r>
                <a:rPr lang="en-US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 </a:t>
              </a:r>
              <a:r>
                <a:rPr lang="en-US" sz="825" dirty="0" err="1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Golovanov.AV</a:t>
              </a:r>
              <a:r>
                <a:rPr lang="ru-RU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@gazprom-neft.ru</a:t>
              </a:r>
              <a:r>
                <a:rPr lang="ru-DE" sz="825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endParaRPr lang="ru-DE" sz="825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180" name="Группа 179">
              <a:extLst>
                <a:ext uri="{FF2B5EF4-FFF2-40B4-BE49-F238E27FC236}">
                  <a16:creationId xmlns:a16="http://schemas.microsoft.com/office/drawing/2014/main" id="{716A511F-5A4B-C649-9948-810D02666790}"/>
                </a:ext>
              </a:extLst>
            </p:cNvPr>
            <p:cNvGrpSpPr/>
            <p:nvPr/>
          </p:nvGrpSpPr>
          <p:grpSpPr>
            <a:xfrm>
              <a:off x="7130742" y="5468892"/>
              <a:ext cx="206457" cy="425463"/>
              <a:chOff x="-1130586" y="2042301"/>
              <a:chExt cx="206457" cy="425463"/>
            </a:xfrm>
          </p:grpSpPr>
          <p:pic>
            <p:nvPicPr>
              <p:cNvPr id="181" name="Рисунок 180" descr="Телефон со сплошной заливкой">
                <a:extLst>
                  <a:ext uri="{FF2B5EF4-FFF2-40B4-BE49-F238E27FC236}">
                    <a16:creationId xmlns:a16="http://schemas.microsoft.com/office/drawing/2014/main" id="{B6318E87-D10C-994A-A2B7-ADA66966E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-1130586" y="2042301"/>
                <a:ext cx="206457" cy="206457"/>
              </a:xfrm>
              <a:prstGeom prst="rect">
                <a:avLst/>
              </a:prstGeom>
            </p:spPr>
          </p:pic>
          <p:pic>
            <p:nvPicPr>
              <p:cNvPr id="182" name="Рисунок 181" descr="@ со сплошной заливкой">
                <a:extLst>
                  <a:ext uri="{FF2B5EF4-FFF2-40B4-BE49-F238E27FC236}">
                    <a16:creationId xmlns:a16="http://schemas.microsoft.com/office/drawing/2014/main" id="{9AD2579A-7D0D-A84A-8BF3-57007A0016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-1130586" y="2261307"/>
                <a:ext cx="206457" cy="206457"/>
              </a:xfrm>
              <a:prstGeom prst="rect">
                <a:avLst/>
              </a:prstGeom>
            </p:spPr>
          </p:pic>
        </p:grpSp>
      </p:grpSp>
      <p:pic>
        <p:nvPicPr>
          <p:cNvPr id="183" name="Рисунок 182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" y="1893063"/>
            <a:ext cx="910928" cy="973938"/>
          </a:xfrm>
          <a:prstGeom prst="rect">
            <a:avLst/>
          </a:prstGeom>
        </p:spPr>
      </p:pic>
      <p:pic>
        <p:nvPicPr>
          <p:cNvPr id="184" name="Рисунок 183" descr="C:\Users\Volkov.SI\AppData\Local\Microsoft\Windows\INetCache\Content.Word\ivan.jpg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0456" y="1892714"/>
            <a:ext cx="952126" cy="977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Рисунок 184" descr="C:\Users\Volkov.SI\AppData\Local\Microsoft\Windows\INetCache\Content.Word\ivan.jpg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3494" y="1889068"/>
            <a:ext cx="949252" cy="97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Рисунок 185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3" y="3149858"/>
            <a:ext cx="905485" cy="921251"/>
          </a:xfrm>
          <a:prstGeom prst="rect">
            <a:avLst/>
          </a:prstGeom>
        </p:spPr>
      </p:pic>
      <p:pic>
        <p:nvPicPr>
          <p:cNvPr id="188" name="Рисунок 187"/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69" y="3128074"/>
            <a:ext cx="959877" cy="980150"/>
          </a:xfrm>
          <a:prstGeom prst="rect">
            <a:avLst/>
          </a:prstGeom>
        </p:spPr>
      </p:pic>
      <p:pic>
        <p:nvPicPr>
          <p:cNvPr id="189" name="Рисунок 188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" y="4303939"/>
            <a:ext cx="914944" cy="986867"/>
          </a:xfrm>
          <a:prstGeom prst="rect">
            <a:avLst/>
          </a:prstGeom>
        </p:spPr>
      </p:pic>
      <p:pic>
        <p:nvPicPr>
          <p:cNvPr id="190" name="Рисунок 189"/>
          <p:cNvPicPr/>
          <p:nvPr/>
        </p:nvPicPr>
        <p:blipFill>
          <a:blip r:embed="rId20"/>
          <a:stretch>
            <a:fillRect/>
          </a:stretch>
        </p:blipFill>
        <p:spPr>
          <a:xfrm>
            <a:off x="4389120" y="4312085"/>
            <a:ext cx="926456" cy="978721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" t="7688" r="7430" b="18559"/>
          <a:stretch/>
        </p:blipFill>
        <p:spPr>
          <a:xfrm>
            <a:off x="3136933" y="3107692"/>
            <a:ext cx="837620" cy="9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07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6</TotalTime>
  <Words>512</Words>
  <Application>Microsoft Office PowerPoint</Application>
  <PresentationFormat>Экран (4:3)</PresentationFormat>
  <Paragraphs>124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Calibri</vt:lpstr>
      <vt:lpstr>Times New Roman</vt:lpstr>
      <vt:lpstr>Wingdings</vt:lpstr>
      <vt:lpstr>gpn_report</vt:lpstr>
      <vt:lpstr>О нас</vt:lpstr>
      <vt:lpstr>ИСТОРИЯ КОМПАНИИ</vt:lpstr>
      <vt:lpstr>РУКОВОДСТВО КОМПАНИИ</vt:lpstr>
      <vt:lpstr>РУКОВОДИТЕЛИ ПРОИЗВОДСТВЕННЫХ ОБЪЕДИНЕНИЙ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нас</dc:title>
  <dc:creator>Сысоева Юлия Анатольевна</dc:creator>
  <cp:lastModifiedBy>Сысоева Юлия Анатольевна</cp:lastModifiedBy>
  <cp:revision>3</cp:revision>
  <dcterms:created xsi:type="dcterms:W3CDTF">2023-01-27T12:19:48Z</dcterms:created>
  <dcterms:modified xsi:type="dcterms:W3CDTF">2023-01-30T04:32:38Z</dcterms:modified>
</cp:coreProperties>
</file>