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45D9-787F-4539-869B-EF29D1565BB1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B64B2-1337-4DCD-B83F-736F6C9F49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7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1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304831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оставайтесь в пределах области)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41" name="TradeSecretEng" hidden="1"/>
          <p:cNvSpPr txBox="1"/>
          <p:nvPr/>
        </p:nvSpPr>
        <p:spPr>
          <a:xfrm>
            <a:off x="7338340" y="176804"/>
            <a:ext cx="698910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Trade Secret</a:t>
            </a:r>
            <a:endParaRPr lang="ru-RU" sz="900" b="1" baseline="0" dirty="0" smtClean="0">
              <a:solidFill>
                <a:schemeClr val="bg2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354370" y="176804"/>
            <a:ext cx="66684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Confidential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094684" y="176804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 smtClean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149186" y="176804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 smtClean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 smtClean="0">
                <a:solidFill>
                  <a:schemeClr val="bg2"/>
                </a:solidFill>
              </a:rPr>
              <a:t>общество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г. Санкт-Петербург, 190000</a:t>
            </a:r>
            <a:endParaRPr lang="ru-RU" sz="675" dirty="0" smtClean="0">
              <a:solidFill>
                <a:schemeClr val="bg2"/>
              </a:solidFill>
            </a:endParaRP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257170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0543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99595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56679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8478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874297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6301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9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9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776415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776415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4467952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4467952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06582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49840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6447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8308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0045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52183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1684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6151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40182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801064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793318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598659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473808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003381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5710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 расширенн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5" y="535947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5" y="4660648"/>
            <a:ext cx="179536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11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5" y="6032900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15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5" y="5013236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12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9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5" y="569936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6" y="2690266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3" name="ContentsTitle3"/>
          <p:cNvSpPr txBox="1"/>
          <p:nvPr/>
        </p:nvSpPr>
        <p:spPr>
          <a:xfrm>
            <a:off x="641276" y="202636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6" y="2359902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6" y="134023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6" y="30232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6" y="1686475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29" name="ContentsTitle7"/>
          <p:cNvSpPr txBox="1"/>
          <p:nvPr/>
        </p:nvSpPr>
        <p:spPr>
          <a:xfrm>
            <a:off x="641276" y="3372061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9" name="ContentsTitle8"/>
          <p:cNvSpPr txBox="1"/>
          <p:nvPr/>
        </p:nvSpPr>
        <p:spPr>
          <a:xfrm>
            <a:off x="641276" y="371194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2" name="ContentsTitle13"/>
          <p:cNvSpPr txBox="1"/>
          <p:nvPr/>
        </p:nvSpPr>
        <p:spPr>
          <a:xfrm>
            <a:off x="649213" y="547488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6" name="ContentsTitle11"/>
          <p:cNvSpPr txBox="1"/>
          <p:nvPr/>
        </p:nvSpPr>
        <p:spPr>
          <a:xfrm>
            <a:off x="649213" y="478875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0" name="ContentsTitle15"/>
          <p:cNvSpPr txBox="1"/>
          <p:nvPr/>
        </p:nvSpPr>
        <p:spPr>
          <a:xfrm>
            <a:off x="649213" y="616100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4" name="ContentsTitle12"/>
          <p:cNvSpPr txBox="1"/>
          <p:nvPr/>
        </p:nvSpPr>
        <p:spPr>
          <a:xfrm>
            <a:off x="649213" y="513499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8" name="ContentsTitle9"/>
          <p:cNvSpPr txBox="1"/>
          <p:nvPr/>
        </p:nvSpPr>
        <p:spPr>
          <a:xfrm>
            <a:off x="649213" y="407723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82" name="ContentsTitle14"/>
          <p:cNvSpPr txBox="1"/>
          <p:nvPr/>
        </p:nvSpPr>
        <p:spPr>
          <a:xfrm>
            <a:off x="649213" y="58084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86" name="ContentsTitle10"/>
          <p:cNvSpPr txBox="1"/>
          <p:nvPr/>
        </p:nvSpPr>
        <p:spPr>
          <a:xfrm>
            <a:off x="649213" y="4436170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5" y="4301711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65" name="Rectangle 6"/>
          <p:cNvSpPr/>
          <p:nvPr/>
        </p:nvSpPr>
        <p:spPr>
          <a:xfrm>
            <a:off x="9144000" y="3741128"/>
            <a:ext cx="223275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длинных названий разделов с возможностью набора в 2 строки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выберите в команде «Структура» слайд «Содержание».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Максимум 7 разделов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8593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512568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847018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87513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249684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788425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905892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538288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73405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770605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9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/>
          </p:nvPr>
        </p:nvSpPr>
        <p:spPr>
          <a:xfrm>
            <a:off x="287339" y="3068638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3"/>
          </p:nvPr>
        </p:nvSpPr>
        <p:spPr>
          <a:xfrm>
            <a:off x="6877051" y="1243088"/>
            <a:ext cx="1979613" cy="15212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4"/>
          </p:nvPr>
        </p:nvSpPr>
        <p:spPr>
          <a:xfrm>
            <a:off x="287339" y="1736727"/>
            <a:ext cx="6408737" cy="1044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25"/>
          </p:nvPr>
        </p:nvSpPr>
        <p:spPr>
          <a:xfrm>
            <a:off x="2484439" y="3536950"/>
            <a:ext cx="6372225" cy="2808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021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611514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644902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 Введите 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255307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84837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43422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395935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smtClean="0"/>
              <a:t>Введите заголовок</a:t>
            </a:r>
            <a:endParaRPr lang="ru-RU"/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725468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14090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017712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8915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64829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190857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4637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>
            <a:noAutofit/>
          </a:bodyPr>
          <a:lstStyle>
            <a:lvl1pPr>
              <a:defRPr sz="1500" b="1" cap="all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076847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615715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514435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21"/>
          </p:nvPr>
        </p:nvSpPr>
        <p:spPr>
          <a:xfrm>
            <a:off x="6156325" y="1268413"/>
            <a:ext cx="2700336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2"/>
          </p:nvPr>
        </p:nvSpPr>
        <p:spPr>
          <a:xfrm>
            <a:off x="287338" y="1268412"/>
            <a:ext cx="5653087" cy="50768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111691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и 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900" b="0" i="0" u="none" strike="noStrike" kern="1200" cap="none" spc="0" normalizeH="0" baseline="0" noProof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Первый </a:t>
            </a: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уровень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201327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8" name="line1"/>
          <p:cNvCxnSpPr/>
          <p:nvPr/>
        </p:nvCxnSpPr>
        <p:spPr>
          <a:xfrm>
            <a:off x="297657" y="17599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" name="ContentsNumber2"/>
          <p:cNvSpPr txBox="1"/>
          <p:nvPr/>
        </p:nvSpPr>
        <p:spPr>
          <a:xfrm>
            <a:off x="287525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24478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Number2"/>
          <p:cNvSpPr txBox="1"/>
          <p:nvPr/>
        </p:nvSpPr>
        <p:spPr>
          <a:xfrm>
            <a:off x="8460432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313565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451134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1" name="Number5"/>
          <p:cNvSpPr txBox="1"/>
          <p:nvPr/>
        </p:nvSpPr>
        <p:spPr>
          <a:xfrm>
            <a:off x="8460432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7" name="ContentsNumber6"/>
          <p:cNvSpPr txBox="1"/>
          <p:nvPr/>
        </p:nvSpPr>
        <p:spPr>
          <a:xfrm>
            <a:off x="287525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8" name="line6"/>
          <p:cNvCxnSpPr/>
          <p:nvPr/>
        </p:nvCxnSpPr>
        <p:spPr>
          <a:xfrm>
            <a:off x="297657" y="519918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Number6"/>
          <p:cNvSpPr txBox="1"/>
          <p:nvPr/>
        </p:nvSpPr>
        <p:spPr>
          <a:xfrm>
            <a:off x="8460432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588702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Number7"/>
          <p:cNvSpPr txBox="1"/>
          <p:nvPr/>
        </p:nvSpPr>
        <p:spPr>
          <a:xfrm>
            <a:off x="8460432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7" y="1574216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7" y="225288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13" name="ContentsTitle3"/>
          <p:cNvSpPr txBox="1"/>
          <p:nvPr/>
        </p:nvSpPr>
        <p:spPr>
          <a:xfrm>
            <a:off x="641277" y="2954102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7" y="432769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7" y="5009583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9" name="ContentsTitle7"/>
          <p:cNvSpPr txBox="1"/>
          <p:nvPr/>
        </p:nvSpPr>
        <p:spPr>
          <a:xfrm>
            <a:off x="641277" y="5701900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7" y="3638509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382350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5" name="Number4"/>
          <p:cNvSpPr txBox="1"/>
          <p:nvPr/>
        </p:nvSpPr>
        <p:spPr>
          <a:xfrm>
            <a:off x="8460432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33" name="Rectangle 6"/>
          <p:cNvSpPr/>
          <p:nvPr/>
        </p:nvSpPr>
        <p:spPr>
          <a:xfrm>
            <a:off x="9144001" y="3410491"/>
            <a:ext cx="2304764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добавления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более 7 разделов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содержание выберите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команде «Структура» слайд «Расширенное содержание».</a:t>
            </a:r>
          </a:p>
        </p:txBody>
      </p:sp>
    </p:spTree>
    <p:extLst>
      <p:ext uri="{BB962C8B-B14F-4D97-AF65-F5344CB8AC3E}">
        <p14:creationId xmlns:p14="http://schemas.microsoft.com/office/powerpoint/2010/main" val="293948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84" userDrawn="1">
          <p15:clr>
            <a:srgbClr val="FBAE40"/>
          </p15:clr>
        </p15:guide>
        <p15:guide id="3" pos="4194" userDrawn="1">
          <p15:clr>
            <a:srgbClr val="FBAE40"/>
          </p15:clr>
        </p15:guide>
        <p15:guide id="4" pos="132" userDrawn="1">
          <p15:clr>
            <a:srgbClr val="FBAE40"/>
          </p15:clr>
        </p15:guide>
        <p15:guide id="5" orient="horz" pos="3652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26" name="TradeSecret" hidden="1"/>
          <p:cNvSpPr txBox="1"/>
          <p:nvPr/>
        </p:nvSpPr>
        <p:spPr>
          <a:xfrm>
            <a:off x="7094684" y="175973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7149186" y="175973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>
                <a:solidFill>
                  <a:schemeClr val="bg2"/>
                </a:solidFill>
              </a:rPr>
              <a:t>общество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675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B4E319F-4174-E04D-A39B-4A9B1392CF81}"/>
              </a:ext>
            </a:extLst>
          </p:cNvPr>
          <p:cNvCxnSpPr>
            <a:cxnSpLocks/>
          </p:cNvCxnSpPr>
          <p:nvPr/>
        </p:nvCxnSpPr>
        <p:spPr>
          <a:xfrm>
            <a:off x="6444208" y="6309320"/>
            <a:ext cx="1152128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tMove">
            <a:extLst>
              <a:ext uri="{FF2B5EF4-FFF2-40B4-BE49-F238E27FC236}">
                <a16:creationId xmlns:a16="http://schemas.microsoft.com/office/drawing/2014/main" id="{14733AB4-AD74-0E45-85F1-217B9E9F9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903464"/>
            <a:ext cx="3024000" cy="188833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dirty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должность</a:t>
            </a:r>
            <a:endParaRPr lang="ru-RU" dirty="0"/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5C4342CA-93EB-304B-B167-A5A433039E6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0" y="5609541"/>
            <a:ext cx="2268252" cy="18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9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" b="1" dirty="0"/>
              <a:t>УТВЕРЖДАЮ</a:t>
            </a:r>
            <a:r>
              <a:rPr lang="ru-RU" sz="675" dirty="0"/>
              <a:t>:</a:t>
            </a:r>
          </a:p>
        </p:txBody>
      </p:sp>
      <p:sp>
        <p:nvSpPr>
          <p:cNvPr id="35" name="NotMove">
            <a:extLst>
              <a:ext uri="{FF2B5EF4-FFF2-40B4-BE49-F238E27FC236}">
                <a16:creationId xmlns:a16="http://schemas.microsoft.com/office/drawing/2014/main" id="{EFA3BBA6-6C32-4A41-99FA-8B38A4EB8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3134" y="6126204"/>
            <a:ext cx="1763062" cy="183116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ru-RU" dirty="0" smtClean="0"/>
              <a:t>Введите имя</a:t>
            </a:r>
            <a:endParaRPr lang="ru-RU" dirty="0"/>
          </a:p>
        </p:txBody>
      </p:sp>
      <p:grpSp>
        <p:nvGrpSpPr>
          <p:cNvPr id="34" name="Logo_GPN_arctic_rus" hidden="1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52" name="Logo_GPN_arctic_eng" hidden="1"/>
          <p:cNvSpPr>
            <a:spLocks noEditPoints="1"/>
          </p:cNvSpPr>
          <p:nvPr/>
        </p:nvSpPr>
        <p:spPr bwMode="auto">
          <a:xfrm>
            <a:off x="7884035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5368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886E-94F6-4DDD-BFFB-6EC563C0C6C4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DDD-F7C7-41A1-A019-24F6B179E3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11767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4270676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8734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4062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5223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5283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9" y="188642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40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9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2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marR="0" indent="-135731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263129" indent="-127397" algn="l" defTabSz="685800" rtl="0" eaLnBrk="1" latinLnBrk="0" hangingPunct="1">
        <a:spcBef>
          <a:spcPts val="450"/>
        </a:spcBef>
        <a:buClr>
          <a:schemeClr val="accent3"/>
        </a:buClr>
        <a:buFont typeface="Wingdings" pitchFamily="2" charset="2"/>
        <a:buChar char="§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9" Type="http://schemas.openxmlformats.org/officeDocument/2006/relationships/hyperlink" Target="http://edu.gazprom-neft.local/knowledge_portal/nop/67346953581036212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Корпоративные ценности</a:t>
            </a:r>
            <a:endParaRPr lang="ru-D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AB902-F7ED-BA42-9E41-B8AD839D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4449" y="5683893"/>
            <a:ext cx="315409" cy="273844"/>
          </a:xfrm>
        </p:spPr>
        <p:txBody>
          <a:bodyPr/>
          <a:lstStyle/>
          <a:p>
            <a:fld id="{776C8FB3-7E4A-4E40-9E10-FC7C2F3C1F9C}" type="slidenum">
              <a:rPr lang="ru-DE" smtClean="0"/>
              <a:pPr/>
              <a:t>1</a:t>
            </a:fld>
            <a:endParaRPr lang="ru-DE" dirty="0"/>
          </a:p>
        </p:txBody>
      </p:sp>
      <p:sp>
        <p:nvSpPr>
          <p:cNvPr id="54" name="TextBox 15">
            <a:extLst>
              <a:ext uri="{FF2B5EF4-FFF2-40B4-BE49-F238E27FC236}">
                <a16:creationId xmlns:a16="http://schemas.microsoft.com/office/drawing/2014/main" id="{B88AD430-8AA4-9543-975A-C2284783125E}"/>
              </a:ext>
            </a:extLst>
          </p:cNvPr>
          <p:cNvSpPr txBox="1"/>
          <p:nvPr/>
        </p:nvSpPr>
        <p:spPr>
          <a:xfrm>
            <a:off x="515296" y="2634357"/>
            <a:ext cx="3517187" cy="116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ru-DE" sz="1500" b="1" dirty="0">
                <a:solidFill>
                  <a:srgbClr val="ED7D31"/>
                </a:solidFill>
                <a:latin typeface="Arial Narrow" panose="020B0604020202020204" pitchFamily="34" charset="0"/>
                <a:ea typeface="Calibri" panose="020F0502020204030204" pitchFamily="34" charset="0"/>
                <a:cs typeface="Arial Narrow" panose="020B0604020202020204" pitchFamily="34" charset="0"/>
              </a:rPr>
              <a:t>МИССИЯ</a:t>
            </a:r>
            <a:endParaRPr lang="ru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450"/>
              </a:spcAft>
            </a:pPr>
            <a:r>
              <a:rPr lang="ru-DE" sz="1050" b="1" dirty="0">
                <a:latin typeface="Arial Narrow" panose="020B0604020202020204" pitchFamily="34" charset="0"/>
                <a:ea typeface="Calibri" panose="020F0502020204030204" pitchFamily="34" charset="0"/>
                <a:cs typeface="Arial Narrow" panose="020B0604020202020204" pitchFamily="34" charset="0"/>
              </a:rPr>
              <a:t>РАЗВИВАТЬСЯ, ЧТОБЫ РАЗВИВАТЬ МИР</a:t>
            </a:r>
            <a:endParaRPr lang="ru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450"/>
              </a:spcAft>
            </a:pPr>
            <a:r>
              <a:rPr lang="ru-DE" sz="1050" b="1" dirty="0">
                <a:latin typeface="Arial Narrow" panose="020B0604020202020204" pitchFamily="34" charset="0"/>
                <a:ea typeface="Calibri" panose="020F0502020204030204" pitchFamily="34" charset="0"/>
                <a:cs typeface="Arial Narrow" panose="020B0604020202020204" pitchFamily="34" charset="0"/>
              </a:rPr>
              <a:t>СОЗИДАТЬ, ЧТОБЫ ГОРДИТЬСЯ СОЗДАННЫМ</a:t>
            </a:r>
            <a:endParaRPr lang="ru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450"/>
              </a:spcAft>
            </a:pPr>
            <a:r>
              <a:rPr lang="ru-DE" sz="1050" dirty="0">
                <a:solidFill>
                  <a:srgbClr val="203864"/>
                </a:solidFill>
                <a:latin typeface="Arial Narrow" panose="020B0604020202020204" pitchFamily="34" charset="0"/>
                <a:ea typeface="Calibri" panose="020F0502020204030204" pitchFamily="34" charset="0"/>
                <a:cs typeface="Arial Narrow" panose="020B0604020202020204" pitchFamily="34" charset="0"/>
              </a:rPr>
              <a:t>Мы создаем ресурсы для будущего, обогащая мир энергией, знаниями и технологиями для уверенного движения к лучшему. </a:t>
            </a:r>
            <a:endParaRPr lang="ru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Box 134">
            <a:extLst>
              <a:ext uri="{FF2B5EF4-FFF2-40B4-BE49-F238E27FC236}">
                <a16:creationId xmlns:a16="http://schemas.microsoft.com/office/drawing/2014/main" id="{0A1B871B-6E62-D44F-A24C-37DA23FFAEEF}"/>
              </a:ext>
            </a:extLst>
          </p:cNvPr>
          <p:cNvSpPr txBox="1"/>
          <p:nvPr/>
        </p:nvSpPr>
        <p:spPr>
          <a:xfrm>
            <a:off x="453838" y="3999465"/>
            <a:ext cx="3517187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ru-DE" sz="1500" b="1" dirty="0">
                <a:solidFill>
                  <a:srgbClr val="ED7D31"/>
                </a:solidFill>
                <a:latin typeface="Arial Narrow" panose="020B0604020202020204" pitchFamily="34" charset="0"/>
                <a:ea typeface="Calibri" panose="020F0502020204030204" pitchFamily="34" charset="0"/>
                <a:cs typeface="Arial Narrow" panose="020B0604020202020204" pitchFamily="34" charset="0"/>
              </a:rPr>
              <a:t>ВИДЕНИЕ</a:t>
            </a:r>
            <a:endParaRPr lang="ru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450"/>
              </a:spcAft>
            </a:pPr>
            <a:r>
              <a:rPr lang="ru-DE" sz="1050" b="1" dirty="0">
                <a:latin typeface="Arial Narrow" panose="020B0604020202020204" pitchFamily="34" charset="0"/>
                <a:ea typeface="Calibri" panose="020F0502020204030204" pitchFamily="34" charset="0"/>
                <a:cs typeface="Arial Narrow" panose="020B0604020202020204" pitchFamily="34" charset="0"/>
              </a:rPr>
              <a:t>«ГАЗПРОМ НЕФТЬ» – ЭТО ФЛАГМАН УМНОЙ ЭНЕРГЕТИКИ БУДУЩЕГО</a:t>
            </a:r>
            <a:endParaRPr lang="ru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450"/>
              </a:spcAft>
            </a:pPr>
            <a:r>
              <a:rPr lang="ru-DE" sz="1050" dirty="0">
                <a:solidFill>
                  <a:srgbClr val="203864"/>
                </a:solidFill>
                <a:latin typeface="Arial Narrow" panose="020B0604020202020204" pitchFamily="34" charset="0"/>
                <a:ea typeface="Calibri" panose="020F0502020204030204" pitchFamily="34" charset="0"/>
                <a:cs typeface="Arial Narrow" panose="020B0604020202020204" pitchFamily="34" charset="0"/>
              </a:rPr>
              <a:t>Наша цель - стать одной из лучших индустриальных компаний мира, определяющих прогрессивную трансформацию отрасли, делающих невозможное реальными и вдохновляющих своих последователей в стране и за ее пределами. </a:t>
            </a:r>
            <a:endParaRPr lang="ru-DE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454E0D19-9350-5043-AACF-B30A6C7B6CE4}"/>
              </a:ext>
            </a:extLst>
          </p:cNvPr>
          <p:cNvSpPr/>
          <p:nvPr/>
        </p:nvSpPr>
        <p:spPr>
          <a:xfrm>
            <a:off x="453838" y="1667447"/>
            <a:ext cx="3517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050" dirty="0">
                <a:solidFill>
                  <a:srgbClr val="203864"/>
                </a:solidFill>
                <a:latin typeface="Arial Narrow" panose="020B0604020202020204" pitchFamily="34" charset="0"/>
                <a:ea typeface="Calibri" panose="020F0502020204030204" pitchFamily="34" charset="0"/>
                <a:cs typeface="Arial Narrow" panose="020B0604020202020204" pitchFamily="34" charset="0"/>
              </a:rPr>
              <a:t>Корпоративные ценности – неотъемлемая часть бизнеса. Они объединяют интересы компании и сотрудников, служат отправной точкой в принятии решений, формируют репутацию Компании, определяют принципы ее деятельности. </a:t>
            </a:r>
            <a:endParaRPr lang="ru-DE" sz="1050" dirty="0">
              <a:solidFill>
                <a:srgbClr val="203864"/>
              </a:solidFill>
              <a:latin typeface="Arial Narrow" panose="020B0604020202020204" pitchFamily="34" charset="0"/>
              <a:ea typeface="Calibri" panose="020F050202020403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9A33041D-BF9A-014C-AC29-E068495F5492}"/>
              </a:ext>
            </a:extLst>
          </p:cNvPr>
          <p:cNvGrpSpPr/>
          <p:nvPr/>
        </p:nvGrpSpPr>
        <p:grpSpPr>
          <a:xfrm>
            <a:off x="4254998" y="1808813"/>
            <a:ext cx="4897188" cy="3841569"/>
            <a:chOff x="5673330" y="1206121"/>
            <a:chExt cx="6529584" cy="5122092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50582F42-C456-B849-8B0B-031B8B4CE173}"/>
                </a:ext>
              </a:extLst>
            </p:cNvPr>
            <p:cNvGrpSpPr/>
            <p:nvPr/>
          </p:nvGrpSpPr>
          <p:grpSpPr>
            <a:xfrm>
              <a:off x="5673330" y="1206121"/>
              <a:ext cx="3198312" cy="1617510"/>
              <a:chOff x="5673330" y="1368959"/>
              <a:chExt cx="3198312" cy="1617510"/>
            </a:xfrm>
          </p:grpSpPr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29B578A8-5897-4941-B03C-C0E474AF8FB6}"/>
                  </a:ext>
                </a:extLst>
              </p:cNvPr>
              <p:cNvSpPr/>
              <p:nvPr/>
            </p:nvSpPr>
            <p:spPr>
              <a:xfrm>
                <a:off x="5673330" y="1368959"/>
                <a:ext cx="3198312" cy="1617510"/>
              </a:xfrm>
              <a:prstGeom prst="rect">
                <a:avLst/>
              </a:prstGeom>
              <a:solidFill>
                <a:srgbClr val="2C275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DE" sz="1350"/>
              </a:p>
            </p:txBody>
          </p:sp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9C1B1A82-52FB-A947-B47A-4BFCD9E04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04932" y="1546368"/>
                <a:ext cx="651353" cy="63134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5F8ED1-829C-4E40-8A85-7D5133534A00}"/>
                  </a:ext>
                </a:extLst>
              </p:cNvPr>
              <p:cNvSpPr txBox="1"/>
              <p:nvPr/>
            </p:nvSpPr>
            <p:spPr>
              <a:xfrm>
                <a:off x="6517309" y="1507990"/>
                <a:ext cx="2354333" cy="947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ru-DE" sz="1200" b="1" dirty="0">
                    <a:solidFill>
                      <a:schemeClr val="accent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ЦЕЛЕУСТРЕМЛЕННОСТЬ</a:t>
                </a:r>
              </a:p>
              <a:p>
                <a:pPr>
                  <a:spcAft>
                    <a:spcPts val="450"/>
                  </a:spcAft>
                </a:pPr>
                <a:r>
                  <a:rPr lang="ru-DE" sz="1200" dirty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КАК СВОЙСТВО НАШЕГО ХАРАКТЕРА</a:t>
                </a:r>
              </a:p>
            </p:txBody>
          </p:sp>
        </p:grpSp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id="{C4398E82-C1AE-CD42-ACAB-CE17649744AC}"/>
                </a:ext>
              </a:extLst>
            </p:cNvPr>
            <p:cNvGrpSpPr/>
            <p:nvPr/>
          </p:nvGrpSpPr>
          <p:grpSpPr>
            <a:xfrm>
              <a:off x="5673330" y="2942388"/>
              <a:ext cx="3198312" cy="1617510"/>
              <a:chOff x="5673330" y="1368959"/>
              <a:chExt cx="3198312" cy="1617510"/>
            </a:xfrm>
          </p:grpSpPr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BBDFDB03-FCA8-6A43-8999-86C728AF8819}"/>
                  </a:ext>
                </a:extLst>
              </p:cNvPr>
              <p:cNvSpPr/>
              <p:nvPr/>
            </p:nvSpPr>
            <p:spPr>
              <a:xfrm>
                <a:off x="5673330" y="1368959"/>
                <a:ext cx="3198312" cy="1617510"/>
              </a:xfrm>
              <a:prstGeom prst="rect">
                <a:avLst/>
              </a:prstGeom>
              <a:solidFill>
                <a:srgbClr val="2C275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DE" sz="135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976B502-A52A-7040-8812-5E3417B6717A}"/>
                  </a:ext>
                </a:extLst>
              </p:cNvPr>
              <p:cNvSpPr txBox="1"/>
              <p:nvPr/>
            </p:nvSpPr>
            <p:spPr>
              <a:xfrm>
                <a:off x="6517309" y="1507990"/>
                <a:ext cx="2354333" cy="947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ru-DE" sz="1200" b="1" dirty="0">
                    <a:solidFill>
                      <a:schemeClr val="accent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ИННОВАЦИОННОСТЬ</a:t>
                </a:r>
              </a:p>
              <a:p>
                <a:pPr>
                  <a:spcAft>
                    <a:spcPts val="450"/>
                  </a:spcAft>
                </a:pPr>
                <a:r>
                  <a:rPr lang="ru-DE" sz="1200" dirty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КАК ОБРАЗ НАШЕГО МЫШЛЕНИЯ</a:t>
                </a:r>
              </a:p>
            </p:txBody>
          </p:sp>
        </p:grpSp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53FE64DF-9806-D046-9694-F126C7667294}"/>
                </a:ext>
              </a:extLst>
            </p:cNvPr>
            <p:cNvGrpSpPr/>
            <p:nvPr/>
          </p:nvGrpSpPr>
          <p:grpSpPr>
            <a:xfrm>
              <a:off x="5681455" y="4710703"/>
              <a:ext cx="3198312" cy="1617510"/>
              <a:chOff x="5673330" y="1368959"/>
              <a:chExt cx="3198312" cy="1617510"/>
            </a:xfrm>
          </p:grpSpPr>
          <p:sp>
            <p:nvSpPr>
              <p:cNvPr id="103" name="Прямоугольник 102">
                <a:extLst>
                  <a:ext uri="{FF2B5EF4-FFF2-40B4-BE49-F238E27FC236}">
                    <a16:creationId xmlns:a16="http://schemas.microsoft.com/office/drawing/2014/main" id="{F5518D4C-5FE4-5E43-9E7F-20F7EF5BD451}"/>
                  </a:ext>
                </a:extLst>
              </p:cNvPr>
              <p:cNvSpPr/>
              <p:nvPr/>
            </p:nvSpPr>
            <p:spPr>
              <a:xfrm>
                <a:off x="5673330" y="1368959"/>
                <a:ext cx="3198312" cy="1617510"/>
              </a:xfrm>
              <a:prstGeom prst="rect">
                <a:avLst/>
              </a:prstGeom>
              <a:solidFill>
                <a:srgbClr val="2C275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DE" sz="135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85E466B-3397-F143-829E-BC52DB5B4F76}"/>
                  </a:ext>
                </a:extLst>
              </p:cNvPr>
              <p:cNvSpPr txBox="1"/>
              <p:nvPr/>
            </p:nvSpPr>
            <p:spPr>
              <a:xfrm>
                <a:off x="6517309" y="1507990"/>
                <a:ext cx="2354333" cy="947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ru-DE" sz="1200" b="1" dirty="0">
                    <a:solidFill>
                      <a:schemeClr val="accent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СОТРУДНИЧЕСТВО</a:t>
                </a:r>
              </a:p>
              <a:p>
                <a:pPr>
                  <a:spcAft>
                    <a:spcPts val="450"/>
                  </a:spcAft>
                </a:pPr>
                <a:r>
                  <a:rPr lang="ru-DE" sz="1200" dirty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КАК СТИЛЬ НАШЕГО ВЗАИМОДЕЙСТВИЯ </a:t>
                </a:r>
              </a:p>
            </p:txBody>
          </p:sp>
        </p:grpSp>
        <p:grpSp>
          <p:nvGrpSpPr>
            <p:cNvPr id="106" name="Группа 105">
              <a:extLst>
                <a:ext uri="{FF2B5EF4-FFF2-40B4-BE49-F238E27FC236}">
                  <a16:creationId xmlns:a16="http://schemas.microsoft.com/office/drawing/2014/main" id="{37BC8DB5-FA03-804D-A20E-77693057AB90}"/>
                </a:ext>
              </a:extLst>
            </p:cNvPr>
            <p:cNvGrpSpPr/>
            <p:nvPr/>
          </p:nvGrpSpPr>
          <p:grpSpPr>
            <a:xfrm>
              <a:off x="9004602" y="4703668"/>
              <a:ext cx="3198312" cy="1617510"/>
              <a:chOff x="5673330" y="1368959"/>
              <a:chExt cx="3198312" cy="1617510"/>
            </a:xfrm>
          </p:grpSpPr>
          <p:sp>
            <p:nvSpPr>
              <p:cNvPr id="107" name="Прямоугольник 106">
                <a:extLst>
                  <a:ext uri="{FF2B5EF4-FFF2-40B4-BE49-F238E27FC236}">
                    <a16:creationId xmlns:a16="http://schemas.microsoft.com/office/drawing/2014/main" id="{EC0EFD55-72F9-6C4A-B318-FA2A7435936D}"/>
                  </a:ext>
                </a:extLst>
              </p:cNvPr>
              <p:cNvSpPr/>
              <p:nvPr/>
            </p:nvSpPr>
            <p:spPr>
              <a:xfrm>
                <a:off x="5673330" y="1368959"/>
                <a:ext cx="3198312" cy="1617510"/>
              </a:xfrm>
              <a:prstGeom prst="rect">
                <a:avLst/>
              </a:prstGeom>
              <a:solidFill>
                <a:srgbClr val="2C275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DE" sz="135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B2A2286-F581-9441-A45F-79002050A905}"/>
                  </a:ext>
                </a:extLst>
              </p:cNvPr>
              <p:cNvSpPr txBox="1"/>
              <p:nvPr/>
            </p:nvSpPr>
            <p:spPr>
              <a:xfrm>
                <a:off x="6517309" y="1507990"/>
                <a:ext cx="2354333" cy="947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ru-DE" sz="1200" b="1" dirty="0">
                    <a:solidFill>
                      <a:schemeClr val="accent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ОТВЕТСТВЕННОСТЬ</a:t>
                </a:r>
              </a:p>
              <a:p>
                <a:pPr>
                  <a:spcAft>
                    <a:spcPts val="450"/>
                  </a:spcAft>
                </a:pPr>
                <a:r>
                  <a:rPr lang="ru-DE" sz="1200" dirty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КАК НАШЕ ОТНОШЕНИЕ  К ДЕЛУ</a:t>
                </a:r>
              </a:p>
            </p:txBody>
          </p:sp>
        </p:grpSp>
        <p:grpSp>
          <p:nvGrpSpPr>
            <p:cNvPr id="110" name="Группа 109">
              <a:extLst>
                <a:ext uri="{FF2B5EF4-FFF2-40B4-BE49-F238E27FC236}">
                  <a16:creationId xmlns:a16="http://schemas.microsoft.com/office/drawing/2014/main" id="{9722C150-F12F-9140-8628-4D9AE5C69360}"/>
                </a:ext>
              </a:extLst>
            </p:cNvPr>
            <p:cNvGrpSpPr/>
            <p:nvPr/>
          </p:nvGrpSpPr>
          <p:grpSpPr>
            <a:xfrm>
              <a:off x="8993688" y="2947593"/>
              <a:ext cx="3198312" cy="1617510"/>
              <a:chOff x="5673330" y="1368959"/>
              <a:chExt cx="3198312" cy="1617510"/>
            </a:xfrm>
          </p:grpSpPr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3C96D852-D9AA-E348-B9C4-AAE35140EF9F}"/>
                  </a:ext>
                </a:extLst>
              </p:cNvPr>
              <p:cNvSpPr/>
              <p:nvPr/>
            </p:nvSpPr>
            <p:spPr>
              <a:xfrm>
                <a:off x="5673330" y="1368959"/>
                <a:ext cx="3198312" cy="1617510"/>
              </a:xfrm>
              <a:prstGeom prst="rect">
                <a:avLst/>
              </a:prstGeom>
              <a:solidFill>
                <a:srgbClr val="2C275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DE" sz="135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A9EE959-BBC4-8442-8300-14D661E314EB}"/>
                  </a:ext>
                </a:extLst>
              </p:cNvPr>
              <p:cNvSpPr txBox="1"/>
              <p:nvPr/>
            </p:nvSpPr>
            <p:spPr>
              <a:xfrm>
                <a:off x="6517309" y="1507990"/>
                <a:ext cx="2354333" cy="1193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ru-DE" sz="1200" b="1" dirty="0">
                    <a:solidFill>
                      <a:schemeClr val="accent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ЭФФЕКТИВНОСТЬ</a:t>
                </a:r>
              </a:p>
              <a:p>
                <a:pPr>
                  <a:spcAft>
                    <a:spcPts val="450"/>
                  </a:spcAft>
                </a:pPr>
                <a:r>
                  <a:rPr lang="ru-DE" sz="1200" dirty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КАК ПРИНЦИП ДОСТИЖЕНИЯ НАШИХ ЦЕЛЕЙ</a:t>
                </a:r>
              </a:p>
            </p:txBody>
          </p:sp>
        </p:grpSp>
        <p:grpSp>
          <p:nvGrpSpPr>
            <p:cNvPr id="114" name="Группа 113">
              <a:extLst>
                <a:ext uri="{FF2B5EF4-FFF2-40B4-BE49-F238E27FC236}">
                  <a16:creationId xmlns:a16="http://schemas.microsoft.com/office/drawing/2014/main" id="{0E1C32F7-031E-8948-B434-922DA8C8F8CF}"/>
                </a:ext>
              </a:extLst>
            </p:cNvPr>
            <p:cNvGrpSpPr/>
            <p:nvPr/>
          </p:nvGrpSpPr>
          <p:grpSpPr>
            <a:xfrm>
              <a:off x="8992076" y="1208090"/>
              <a:ext cx="3198312" cy="1617510"/>
              <a:chOff x="5673330" y="1368959"/>
              <a:chExt cx="3198312" cy="1617510"/>
            </a:xfrm>
          </p:grpSpPr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FBF6325D-617E-2A4A-985C-3031C8628D69}"/>
                  </a:ext>
                </a:extLst>
              </p:cNvPr>
              <p:cNvSpPr/>
              <p:nvPr/>
            </p:nvSpPr>
            <p:spPr>
              <a:xfrm>
                <a:off x="5673330" y="1368959"/>
                <a:ext cx="3198312" cy="1617510"/>
              </a:xfrm>
              <a:prstGeom prst="rect">
                <a:avLst/>
              </a:prstGeom>
              <a:solidFill>
                <a:srgbClr val="2C275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DE" sz="135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A7B79C1-09D8-5D40-8E36-4D85BD37C340}"/>
                  </a:ext>
                </a:extLst>
              </p:cNvPr>
              <p:cNvSpPr txBox="1"/>
              <p:nvPr/>
            </p:nvSpPr>
            <p:spPr>
              <a:xfrm>
                <a:off x="6517309" y="1507990"/>
                <a:ext cx="2354333" cy="70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ru-DE" sz="1200" b="1" dirty="0">
                    <a:solidFill>
                      <a:schemeClr val="accent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БЕЗОПАСНОСТЬ</a:t>
                </a:r>
              </a:p>
              <a:p>
                <a:pPr>
                  <a:spcAft>
                    <a:spcPts val="450"/>
                  </a:spcAft>
                </a:pPr>
                <a:r>
                  <a:rPr lang="ru-DE" sz="1200" dirty="0">
                    <a:solidFill>
                      <a:schemeClr val="bg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КАК НАШ ПРИОРИТЕТ</a:t>
                </a:r>
              </a:p>
            </p:txBody>
          </p:sp>
        </p:grp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ECD51E49-28A3-8B43-9C1C-CC966169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64872" y="1385499"/>
              <a:ext cx="550749" cy="63134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CD87CCFD-994E-DB41-8D57-39B752E7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73330" y="3186281"/>
              <a:ext cx="897897" cy="463557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E06F4CF3-B5C8-0D4C-8077-DD90C83D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21103" y="3171870"/>
              <a:ext cx="476048" cy="477968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7BAA5065-1D22-6D4C-AB08-9C5D5A8A6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28035" y="4901429"/>
              <a:ext cx="588485" cy="590641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5985096F-29DE-AF48-913B-194C50E36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79690" y="4893446"/>
              <a:ext cx="558874" cy="361625"/>
            </a:xfrm>
            <a:prstGeom prst="rect">
              <a:avLst/>
            </a:prstGeom>
          </p:spPr>
        </p:pic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54E0D19-9350-5043-AACF-B30A6C7B6CE4}"/>
              </a:ext>
            </a:extLst>
          </p:cNvPr>
          <p:cNvSpPr/>
          <p:nvPr/>
        </p:nvSpPr>
        <p:spPr>
          <a:xfrm>
            <a:off x="515296" y="5588405"/>
            <a:ext cx="3517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050" dirty="0" smtClean="0">
                <a:solidFill>
                  <a:srgbClr val="203864"/>
                </a:solidFill>
                <a:latin typeface="Arial Narrow" panose="020B0604020202020204" pitchFamily="34" charset="0"/>
                <a:ea typeface="Calibri" panose="020F0502020204030204" pitchFamily="34" charset="0"/>
                <a:cs typeface="Arial Narrow" panose="020B0604020202020204" pitchFamily="34" charset="0"/>
              </a:rPr>
              <a:t>Изучите на Портале знаний интерактивный курс и </a:t>
            </a:r>
            <a:r>
              <a:rPr lang="ru-RU" sz="1050" dirty="0">
                <a:solidFill>
                  <a:srgbClr val="203864"/>
                </a:solidFill>
                <a:latin typeface="Arial Narrow" panose="020B0604020202020204" pitchFamily="34" charset="0"/>
                <a:ea typeface="Calibri" panose="020F0502020204030204" pitchFamily="34" charset="0"/>
                <a:cs typeface="Arial Narrow" panose="020B0604020202020204" pitchFamily="34" charset="0"/>
              </a:rPr>
              <a:t>вы узнаете зачем нужны ценности и как они влияют на нашу личную и профессиональную </a:t>
            </a:r>
            <a:r>
              <a:rPr lang="ru-RU" sz="1050" dirty="0" smtClean="0">
                <a:solidFill>
                  <a:srgbClr val="203864"/>
                </a:solidFill>
                <a:latin typeface="Arial Narrow" panose="020B0604020202020204" pitchFamily="34" charset="0"/>
                <a:ea typeface="Calibri" panose="020F0502020204030204" pitchFamily="34" charset="0"/>
                <a:cs typeface="Arial Narrow" panose="020B0604020202020204" pitchFamily="34" charset="0"/>
              </a:rPr>
              <a:t>жизнь: </a:t>
            </a:r>
            <a:r>
              <a:rPr lang="en-US" sz="1050" dirty="0" smtClean="0">
                <a:solidFill>
                  <a:srgbClr val="203864"/>
                </a:solidFill>
                <a:latin typeface="Arial Narrow" panose="020B0604020202020204" pitchFamily="34" charset="0"/>
                <a:ea typeface="Calibri" panose="020F0502020204030204" pitchFamily="34" charset="0"/>
                <a:cs typeface="Arial Narrow" panose="020B0604020202020204" pitchFamily="34" charset="0"/>
                <a:hlinkClick r:id="rId9"/>
              </a:rPr>
              <a:t>http://edu.gazprom-neft.local/knowledge_portal/nop/6734695358103621218</a:t>
            </a:r>
            <a:endParaRPr lang="ru-DE" sz="1050" dirty="0">
              <a:solidFill>
                <a:srgbClr val="203864"/>
              </a:solidFill>
              <a:latin typeface="Arial Narrow" panose="020B0604020202020204" pitchFamily="34" charset="0"/>
              <a:ea typeface="Calibri" panose="020F050202020403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54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651016A0-A3AF-40F6-9425-D72A16CB2CB7}" vid="{848BD82F-86D4-43BE-8936-4C6D72EDE4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15</TotalTime>
  <Words>162</Words>
  <Application>Microsoft Office PowerPoint</Application>
  <PresentationFormat>Экран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Wingdings</vt:lpstr>
      <vt:lpstr>gpn_report</vt:lpstr>
      <vt:lpstr>Корпоративные ценности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Корпоративные ценности</dc:title>
  <dc:creator>Сысоева Юлия Анатольевна</dc:creator>
  <cp:lastModifiedBy>Сысоева Юлия Анатольевна</cp:lastModifiedBy>
  <cp:revision>2</cp:revision>
  <dcterms:created xsi:type="dcterms:W3CDTF">2023-01-27T11:56:20Z</dcterms:created>
  <dcterms:modified xsi:type="dcterms:W3CDTF">2023-01-30T04:59:18Z</dcterms:modified>
</cp:coreProperties>
</file>