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82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2DF64-95A2-480D-B0B3-3862B8962222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D56E9-8CBA-4978-8371-5079A1A51B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66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16858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54314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312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4941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6443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9411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61477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11347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99252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26864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32432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941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00616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982089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52385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10606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87502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384899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17927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775290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56964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884742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607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6774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545100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345290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995226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93152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78480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061859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3850875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49370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298041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4813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479017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155729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4318366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135949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3728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65405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671405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15968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573170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5051078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344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907463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508891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630575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283420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898620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10535727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3962199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C178-093C-4488-BC89-4D877C45AE9F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B42FE-8B5E-4594-912A-34FF6F94F7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754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45458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226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0339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5123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413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62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png"/><Relationship Id="rId7" Type="http://schemas.openxmlformats.org/officeDocument/2006/relationships/image" Target="../media/image7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5" Type="http://schemas.openxmlformats.org/officeDocument/2006/relationships/hyperlink" Target="http://nen.gazprom-neft.local/docs/DocLib1/Forms/AllItems.aspx" TargetMode="External"/><Relationship Id="rId10" Type="http://schemas.openxmlformats.org/officeDocument/2006/relationships/image" Target="../media/image75.svg"/><Relationship Id="rId4" Type="http://schemas.openxmlformats.org/officeDocument/2006/relationships/image" Target="../media/image460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cs typeface="Arial Narrow" panose="020B0604020202020204" pitchFamily="34" charset="0"/>
              </a:rPr>
              <a:t>ВНЕШНИЙ ВИД. СПЕЦОДЕЖДА И СИЗ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B3EC93-9E99-744A-B300-06A2EA1568C2}"/>
              </a:ext>
            </a:extLst>
          </p:cNvPr>
          <p:cNvGrpSpPr/>
          <p:nvPr/>
        </p:nvGrpSpPr>
        <p:grpSpPr>
          <a:xfrm>
            <a:off x="0" y="4305826"/>
            <a:ext cx="2943225" cy="260849"/>
            <a:chOff x="1" y="4466607"/>
            <a:chExt cx="3924300" cy="347799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D2018CC1-FD9B-D240-A168-82B53970A9C3}"/>
                </a:ext>
              </a:extLst>
            </p:cNvPr>
            <p:cNvSpPr/>
            <p:nvPr/>
          </p:nvSpPr>
          <p:spPr>
            <a:xfrm>
              <a:off x="1" y="4466607"/>
              <a:ext cx="3924300" cy="3477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pic>
          <p:nvPicPr>
            <p:cNvPr id="42" name="Рисунок 41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A8994C1F-49AE-8E46-9EF2-961B450B7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6473" y="4508062"/>
              <a:ext cx="264888" cy="264888"/>
            </a:xfrm>
            <a:prstGeom prst="rect">
              <a:avLst/>
            </a:prstGeom>
          </p:spPr>
        </p:pic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6684218-5C9C-4342-8D22-DAE914D7EF6F}"/>
                </a:ext>
              </a:extLst>
            </p:cNvPr>
            <p:cNvSpPr/>
            <p:nvPr/>
          </p:nvSpPr>
          <p:spPr>
            <a:xfrm>
              <a:off x="558818" y="4495951"/>
              <a:ext cx="2716983" cy="307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5"/>
                </a:rPr>
                <a:t>РЕКОМЕНДАЦИИ ПО ВНЕШНЕМУ ВИДУ</a:t>
              </a:r>
              <a:endParaRPr lang="ru-RU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8" name="Рисунок 7" descr="Офисный рабочий мужской со сплошной заливкой">
            <a:extLst>
              <a:ext uri="{FF2B5EF4-FFF2-40B4-BE49-F238E27FC236}">
                <a16:creationId xmlns:a16="http://schemas.microsoft.com/office/drawing/2014/main" id="{A573D751-AD43-534E-AD29-39AE0C1C7E7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30" y="1579717"/>
            <a:ext cx="378881" cy="378881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554E55E-171E-864A-9B50-72F869D3F9A7}"/>
              </a:ext>
            </a:extLst>
          </p:cNvPr>
          <p:cNvSpPr/>
          <p:nvPr/>
        </p:nvSpPr>
        <p:spPr>
          <a:xfrm>
            <a:off x="453838" y="1571451"/>
            <a:ext cx="24893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 офисах компании принят деловой стиль одежды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25864C80-D5FD-0940-8368-D157FE2A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107315"/>
            <a:ext cx="2943225" cy="19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 descr="Шов мужской со сплошной заливкой">
            <a:extLst>
              <a:ext uri="{FF2B5EF4-FFF2-40B4-BE49-F238E27FC236}">
                <a16:creationId xmlns:a16="http://schemas.microsoft.com/office/drawing/2014/main" id="{FF9CDDF6-C0B8-AF43-8D20-7C6650871D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98271" y="1575908"/>
            <a:ext cx="394647" cy="39464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E82CDF-BFEC-6C46-B87C-933203282DDD}"/>
              </a:ext>
            </a:extLst>
          </p:cNvPr>
          <p:cNvSpPr/>
          <p:nvPr/>
        </p:nvSpPr>
        <p:spPr>
          <a:xfrm>
            <a:off x="4092918" y="1661163"/>
            <a:ext cx="15359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Times New Roman" panose="02020603050405020304" pitchFamily="18" charset="0"/>
              </a:rPr>
              <a:t>СПЕЦОДЕЖДА И СИЗ</a:t>
            </a:r>
            <a:endParaRPr lang="ru-DE" sz="12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D15BDC-AB00-E240-AD16-8D4ED8E8B90E}"/>
              </a:ext>
            </a:extLst>
          </p:cNvPr>
          <p:cNvSpPr/>
          <p:nvPr/>
        </p:nvSpPr>
        <p:spPr>
          <a:xfrm>
            <a:off x="3790950" y="2105078"/>
            <a:ext cx="5312410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03885" algn="l"/>
              </a:tabLs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 производственных объектах обязательным требованием является использование специальной одежды и средств индивидуальной защиты (СО и СИЗ)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>
              <a:spcAft>
                <a:spcPts val="450"/>
              </a:spcAft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Наименование, количество и сроки использования СО и СИЗ для профессий и должностей установлены в соответствии с Нормами бесплатной выдачи сертифицированных специальной одежды, специальной обуви и других средств индивидуальной защиты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работникам</a:t>
            </a:r>
            <a:b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</a:b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ООО «Газпромнефть Энергосистемы» (ГПН ЭС).</a:t>
            </a:r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Минимальный перечень СО и СИЗ для доступа на производственные </a:t>
            </a:r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объекты:</a:t>
            </a:r>
            <a:endParaRPr lang="ru-RU" sz="1050" b="1" kern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Костюм для защиты от общих производственных загрязнений и механических воздействий;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Ботинки / сапоги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кожаные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 жестким </a:t>
            </a:r>
            <a:r>
              <a:rPr lang="ru-RU" sz="1050" kern="1400" dirty="0" err="1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подноском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для защиты от нефти и нефтепродуктов;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Защитная каска общего назначения;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Защитные  очки;</a:t>
            </a:r>
          </a:p>
          <a:p>
            <a:pPr marL="257175" indent="-257175" algn="just">
              <a:spcAft>
                <a:spcPts val="450"/>
              </a:spcAft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Перчатки трикотажные с точечным / полимерным покрытием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>
              <a:tabLst>
                <a:tab pos="603885" algn="l"/>
              </a:tabLst>
            </a:pPr>
            <a:r>
              <a:rPr lang="ru-RU" sz="1050" b="1" kern="1400" dirty="0">
                <a:latin typeface="Arial Narrow" panose="020B0604020202020204" pitchFamily="34" charset="0"/>
                <a:cs typeface="Arial Narrow" panose="020B0604020202020204" pitchFamily="34" charset="0"/>
              </a:rPr>
              <a:t>Порядок получения СО и СИЗ:</a:t>
            </a:r>
            <a:endParaRPr lang="ru-DE" sz="1050" b="1" kern="1400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57175" indent="-257175" algn="just"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Предоставление антропометрических данных сотрудника (заполнение анкеты работником при трудоустройстве и предоставление в управление по подбору персонала);</a:t>
            </a:r>
          </a:p>
          <a:p>
            <a:pPr marL="257175" indent="-257175" algn="just"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Оформление требования-накладной на получение СО и СИЗ (блок экономики и операционной эффективности);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57175" indent="-257175" algn="just">
              <a:spcAft>
                <a:spcPts val="450"/>
              </a:spcAft>
              <a:buFont typeface="+mj-lt"/>
              <a:buAutoNum type="arabicPeriod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Получение работником требования-накладной и выдача СО и СИЗ на складе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Работник несет ответственность за сохранность полученной СО и СИЗ. В случаях увольнения до истечения срока годности СО и СИЗ, работник обязан вернуть их на склад в надлежащем виде либо возместить остаточную стоимость.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7A3F162-4080-224E-B7A5-9B4FC6D27E23}"/>
              </a:ext>
            </a:extLst>
          </p:cNvPr>
          <p:cNvCxnSpPr>
            <a:cxnSpLocks/>
          </p:cNvCxnSpPr>
          <p:nvPr/>
        </p:nvCxnSpPr>
        <p:spPr>
          <a:xfrm>
            <a:off x="0" y="2107314"/>
            <a:ext cx="2943225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3AB8D504-DB0F-2C48-A565-E9E55369C89E}"/>
              </a:ext>
            </a:extLst>
          </p:cNvPr>
          <p:cNvCxnSpPr>
            <a:cxnSpLocks/>
          </p:cNvCxnSpPr>
          <p:nvPr/>
        </p:nvCxnSpPr>
        <p:spPr>
          <a:xfrm>
            <a:off x="3790950" y="2093285"/>
            <a:ext cx="535305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218</Words>
  <Application>Microsoft Office PowerPoint</Application>
  <PresentationFormat>Произвольный</PresentationFormat>
  <Paragraphs>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ВНЕШНИЙ ВИД. СПЕЦОДЕЖДА И СИЗ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ВНЕШНИЙ ВИД. СПЕЦОДЕЖДА И СИЗ</dc:title>
  <dc:creator>Сысоева Юлия Анатольевна</dc:creator>
  <cp:lastModifiedBy>Сысоева Юлия Анатольевна</cp:lastModifiedBy>
  <cp:revision>1</cp:revision>
  <dcterms:created xsi:type="dcterms:W3CDTF">2023-01-27T12:01:14Z</dcterms:created>
  <dcterms:modified xsi:type="dcterms:W3CDTF">2023-01-27T12:01:33Z</dcterms:modified>
</cp:coreProperties>
</file>