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6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96DC-9D44-4929-8463-C05F48E9B97E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3900D-3513-4027-96B3-45C042BEB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317972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161412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936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4638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9265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9763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4733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2532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0100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60645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4215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913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0313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0369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02288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43966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05654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68751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32370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92247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68459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96189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326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890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26311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40074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25759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72573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95076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45853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24386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803277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83937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575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69430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7747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7753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638536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216284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15405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130659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690233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22323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3799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505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312696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872739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819157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315051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16718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808062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39036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4CC5-19FE-474C-A244-3BC75B602096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9CA9-6E4E-4687-9096-181CC956D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086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113167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908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84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325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162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80.svg"/><Relationship Id="rId18" Type="http://schemas.openxmlformats.org/officeDocument/2006/relationships/image" Target="../media/image10.png"/><Relationship Id="rId26" Type="http://schemas.openxmlformats.org/officeDocument/2006/relationships/image" Target="../media/image12.png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hyperlink" Target="http://nen.gazprom-neft.local/docs/upb/Pages/&#1057;&#1090;&#1072;&#1085;&#1076;&#1072;&#1088;&#1090;&#1099;.aspx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60.svg"/><Relationship Id="rId25" Type="http://schemas.openxmlformats.org/officeDocument/2006/relationships/hyperlink" Target="mailto:Martynenko.EV@yamal.gazprom-neft.ru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hyperlink" Target="mailto:Chernakov.AVi@gazprom-neft.ru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4.svg"/><Relationship Id="rId11" Type="http://schemas.openxmlformats.org/officeDocument/2006/relationships/image" Target="../media/image56.svg"/><Relationship Id="rId24" Type="http://schemas.openxmlformats.org/officeDocument/2006/relationships/image" Target="../media/image28.svg"/><Relationship Id="rId5" Type="http://schemas.openxmlformats.org/officeDocument/2006/relationships/image" Target="../media/image4.png"/><Relationship Id="rId15" Type="http://schemas.openxmlformats.org/officeDocument/2006/relationships/image" Target="../media/image58.svg"/><Relationship Id="rId10" Type="http://schemas.openxmlformats.org/officeDocument/2006/relationships/image" Target="../media/image6.png"/><Relationship Id="rId19" Type="http://schemas.openxmlformats.org/officeDocument/2006/relationships/image" Target="../media/image62.svg"/><Relationship Id="rId4" Type="http://schemas.openxmlformats.org/officeDocument/2006/relationships/image" Target="../media/image52.svg"/><Relationship Id="rId9" Type="http://schemas.openxmlformats.org/officeDocument/2006/relationships/image" Target="../media/image460.svg"/><Relationship Id="rId14" Type="http://schemas.openxmlformats.org/officeDocument/2006/relationships/image" Target="../media/image8.png"/><Relationship Id="rId22" Type="http://schemas.openxmlformats.org/officeDocument/2006/relationships/image" Target="../media/image26.svg"/><Relationship Id="rId27" Type="http://schemas.openxmlformats.org/officeDocument/2006/relationships/hyperlink" Target="mailto:Salimgaraev.RR@gazprom-neft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73ECE25-5431-0D48-BD1B-9A4932653F1E}"/>
              </a:ext>
            </a:extLst>
          </p:cNvPr>
          <p:cNvSpPr/>
          <p:nvPr/>
        </p:nvSpPr>
        <p:spPr>
          <a:xfrm>
            <a:off x="3538374" y="1926379"/>
            <a:ext cx="5605626" cy="635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1FA0942-5BBC-564B-9496-5CCBF5A2EC3D}"/>
              </a:ext>
            </a:extLst>
          </p:cNvPr>
          <p:cNvSpPr/>
          <p:nvPr/>
        </p:nvSpPr>
        <p:spPr>
          <a:xfrm>
            <a:off x="-861" y="5072594"/>
            <a:ext cx="9143999" cy="925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cs typeface="Arial Narrow" panose="020B0604020202020204" pitchFamily="34" charset="0"/>
              </a:rPr>
              <a:t>ПРОИЗВОДСТВЕННАЯ БЕЗОПАСНОСТЬ</a:t>
            </a:r>
            <a:endParaRPr lang="ru-DE" dirty="0">
              <a:cs typeface="Arial Narrow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375D165-AC10-EB47-B709-A5D816587691}"/>
              </a:ext>
            </a:extLst>
          </p:cNvPr>
          <p:cNvGrpSpPr/>
          <p:nvPr/>
        </p:nvGrpSpPr>
        <p:grpSpPr>
          <a:xfrm>
            <a:off x="332198" y="2708086"/>
            <a:ext cx="372857" cy="372857"/>
            <a:chOff x="93997" y="2089601"/>
            <a:chExt cx="497143" cy="497143"/>
          </a:xfrm>
        </p:grpSpPr>
        <p:pic>
          <p:nvPicPr>
            <p:cNvPr id="6" name="Рисунок 5" descr="Щит со сплошной заливкой">
              <a:extLst>
                <a:ext uri="{FF2B5EF4-FFF2-40B4-BE49-F238E27FC236}">
                  <a16:creationId xmlns:a16="http://schemas.microsoft.com/office/drawing/2014/main" id="{388D05AE-7FEC-D94B-9C86-E5E6C55D3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997" y="2089601"/>
              <a:ext cx="497143" cy="497143"/>
            </a:xfrm>
            <a:prstGeom prst="rect">
              <a:avLst/>
            </a:prstGeom>
          </p:spPr>
        </p:pic>
        <p:pic>
          <p:nvPicPr>
            <p:cNvPr id="12" name="Рисунок 11" descr="Инструменты со сплошной заливкой">
              <a:extLst>
                <a:ext uri="{FF2B5EF4-FFF2-40B4-BE49-F238E27FC236}">
                  <a16:creationId xmlns:a16="http://schemas.microsoft.com/office/drawing/2014/main" id="{889A61D2-A435-FD4F-8A03-9A3F7FE1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0731" y="2226335"/>
              <a:ext cx="223673" cy="223673"/>
            </a:xfrm>
            <a:prstGeom prst="rect">
              <a:avLst/>
            </a:prstGeom>
          </p:spPr>
        </p:pic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464043-3B12-C749-86C1-0B302CF6B395}"/>
              </a:ext>
            </a:extLst>
          </p:cNvPr>
          <p:cNvSpPr/>
          <p:nvPr/>
        </p:nvSpPr>
        <p:spPr>
          <a:xfrm>
            <a:off x="453838" y="1926379"/>
            <a:ext cx="287038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НАША </a:t>
            </a:r>
            <a:r>
              <a:rPr lang="ru-R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ЦЕЛЬ</a:t>
            </a:r>
            <a:r>
              <a:rPr lang="ru-R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ru-R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– </a:t>
            </a:r>
            <a:r>
              <a:rPr lang="ru-R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НОЛЬ: ОТСУТСТВИЕ ВРЕДА ЛЮДЯМ, ОКРУЖАЮЩЕЙ СРЕДЕ И ИМУЩЕСТВУ ПРИ ВЫПОЛНЕНИИ РАБОТ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4DE30DE-F31A-CA48-8C0D-6A750F8F541A}"/>
              </a:ext>
            </a:extLst>
          </p:cNvPr>
          <p:cNvGrpSpPr/>
          <p:nvPr/>
        </p:nvGrpSpPr>
        <p:grpSpPr>
          <a:xfrm>
            <a:off x="6502408" y="4463167"/>
            <a:ext cx="2641592" cy="479840"/>
            <a:chOff x="-107184" y="3501001"/>
            <a:chExt cx="3522123" cy="639787"/>
          </a:xfrm>
        </p:grpSpPr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C6511624-D8F9-5E4A-B357-0F990CBD0A78}"/>
                </a:ext>
              </a:extLst>
            </p:cNvPr>
            <p:cNvSpPr/>
            <p:nvPr/>
          </p:nvSpPr>
          <p:spPr>
            <a:xfrm>
              <a:off x="-107184" y="3501001"/>
              <a:ext cx="3522123" cy="594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5A42588-670C-E949-8F2A-958F8EC8D0C6}"/>
                </a:ext>
              </a:extLst>
            </p:cNvPr>
            <p:cNvSpPr/>
            <p:nvPr/>
          </p:nvSpPr>
          <p:spPr>
            <a:xfrm>
              <a:off x="406488" y="3509846"/>
              <a:ext cx="300845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  <a:tabLst>
                  <a:tab pos="603885" algn="l"/>
                </a:tabLst>
              </a:pPr>
              <a:r>
                <a:rPr lang="ru-RU" sz="825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7"/>
                </a:rPr>
                <a:t>ПОЛИТИКА В ОБЛАСТИ ПРОМЫШЛЕННОЙ БЕЗОПАСНОСТИ, ОХРАНЫ ТРУДА И ОКРУЖАЮЩЕЙ СРЕДЫ</a:t>
              </a:r>
              <a:endParaRPr lang="ru-RU" sz="825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Рисунок 49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5AFFB9A4-6E95-5B44-982E-22DA48A9F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71" y="3676370"/>
              <a:ext cx="264888" cy="264888"/>
            </a:xfrm>
            <a:prstGeom prst="rect">
              <a:avLst/>
            </a:prstGeom>
          </p:spPr>
        </p:pic>
      </p:grpSp>
      <p:pic>
        <p:nvPicPr>
          <p:cNvPr id="7" name="Рисунок 6" descr="Цель со сплошной заливкой">
            <a:extLst>
              <a:ext uri="{FF2B5EF4-FFF2-40B4-BE49-F238E27FC236}">
                <a16:creationId xmlns:a16="http://schemas.microsoft.com/office/drawing/2014/main" id="{B2370317-D71C-F348-B6EB-56DA1BB57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38" y="1963730"/>
            <a:ext cx="407472" cy="407472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24E5A18-41E1-4644-AB43-B6602EB9EDDC}"/>
              </a:ext>
            </a:extLst>
          </p:cNvPr>
          <p:cNvSpPr/>
          <p:nvPr/>
        </p:nvSpPr>
        <p:spPr>
          <a:xfrm>
            <a:off x="4022833" y="1967303"/>
            <a:ext cx="49370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В течение месяца с момента трудоустройства необходимо пройти инструктажи и обязательное обучение по следующим направлениям (в зависимости от занимаемой должности)</a:t>
            </a:r>
            <a:endParaRPr lang="ru-DE" sz="1050" b="1" kern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F2EFBC5-1E63-2441-8C80-A61208CE1643}"/>
              </a:ext>
            </a:extLst>
          </p:cNvPr>
          <p:cNvSpPr/>
          <p:nvPr/>
        </p:nvSpPr>
        <p:spPr>
          <a:xfrm>
            <a:off x="445957" y="3112824"/>
            <a:ext cx="2870387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Вводный инструктаж по охране труда и промышленной безопасности (в день трудоустройства).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Первичный инструктаж по охране труда и промышленной безопасности (перед допуском к самостоятельной работе).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Стажировка (перед допуском к самостоятельной работе).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Проверка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знаний по охране труда и промышленной безопасности (по окончании стажировки).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4FFDCCC-C843-BA41-B538-474A86385798}"/>
              </a:ext>
            </a:extLst>
          </p:cNvPr>
          <p:cNvSpPr/>
          <p:nvPr/>
        </p:nvSpPr>
        <p:spPr>
          <a:xfrm>
            <a:off x="6209798" y="3083015"/>
            <a:ext cx="2750060" cy="111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водный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инструктаж по пожарной безопасности, ГО и ЧС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(в день трудоустройства).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Обучение пожарно-техническому минимуму.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Первичный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противопожарный инструктаж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(при вступлении в должность).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1BF3DDB-677F-C741-8341-496B8A9DE31A}"/>
              </a:ext>
            </a:extLst>
          </p:cNvPr>
          <p:cNvSpPr/>
          <p:nvPr/>
        </p:nvSpPr>
        <p:spPr>
          <a:xfrm>
            <a:off x="3517874" y="3112824"/>
            <a:ext cx="2530020" cy="162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Вводный инструктаж по БДД (в день трудоустройства).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Курс по 20 часовой программе повышения квалификации водителей (в день трудоустройства).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Стажировка (перед допуском к самостоятельной работе).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Курс по защитному и зимнему вождению (по окончании стажировки).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406F0-5369-1943-8EBA-12E92FE13A17}"/>
              </a:ext>
            </a:extLst>
          </p:cNvPr>
          <p:cNvSpPr/>
          <p:nvPr/>
        </p:nvSpPr>
        <p:spPr>
          <a:xfrm>
            <a:off x="682930" y="2776947"/>
            <a:ext cx="2705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ОХРАНА </a:t>
            </a:r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ТРУДА</a:t>
            </a:r>
            <a:endParaRPr lang="ru-RU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F9CE4CE2-AF7A-AC48-92C6-36B8AA2AED47}"/>
              </a:ext>
            </a:extLst>
          </p:cNvPr>
          <p:cNvGrpSpPr/>
          <p:nvPr/>
        </p:nvGrpSpPr>
        <p:grpSpPr>
          <a:xfrm>
            <a:off x="241392" y="5297018"/>
            <a:ext cx="1303546" cy="389977"/>
            <a:chOff x="377000" y="5657060"/>
            <a:chExt cx="1738061" cy="519969"/>
          </a:xfrm>
        </p:grpSpPr>
        <p:pic>
          <p:nvPicPr>
            <p:cNvPr id="89" name="Рисунок 88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F1A2E512-2A87-EA45-B574-089C6268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7000" y="5657060"/>
              <a:ext cx="512849" cy="519969"/>
            </a:xfrm>
            <a:prstGeom prst="rect">
              <a:avLst/>
            </a:prstGeom>
          </p:spPr>
        </p:pic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2B3A6D33-5075-E644-9BC3-5A5AB038D38D}"/>
                </a:ext>
              </a:extLst>
            </p:cNvPr>
            <p:cNvSpPr/>
            <p:nvPr/>
          </p:nvSpPr>
          <p:spPr>
            <a:xfrm>
              <a:off x="889849" y="5780015"/>
              <a:ext cx="12252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</a:p>
          </p:txBody>
        </p:sp>
      </p:grpSp>
      <p:pic>
        <p:nvPicPr>
          <p:cNvPr id="21" name="Рисунок 20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27203D5C-FC8A-E345-813A-9AEC10185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29978" y="1963729"/>
            <a:ext cx="553469" cy="553469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BCB6D4F-8F7F-E842-935E-6AA8FBA7EF57}"/>
              </a:ext>
            </a:extLst>
          </p:cNvPr>
          <p:cNvSpPr/>
          <p:nvPr/>
        </p:nvSpPr>
        <p:spPr>
          <a:xfrm>
            <a:off x="3889297" y="2698443"/>
            <a:ext cx="2107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БЕЗОПАСНОСТЬ ДОРОЖНОГО ДВИЖЕНИЯ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5AAD81A-B275-0D48-B3D0-A0C19A3FE9AD}"/>
              </a:ext>
            </a:extLst>
          </p:cNvPr>
          <p:cNvSpPr/>
          <p:nvPr/>
        </p:nvSpPr>
        <p:spPr>
          <a:xfrm>
            <a:off x="6489503" y="2712136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ПОЖАРНАЯ </a:t>
            </a:r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БЕЗОПАСНОСТЬ, ГО и ЧС</a:t>
            </a:r>
            <a:endParaRPr lang="ru-RU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AA6580A-BE6C-F848-A59B-766A3EE8F074}"/>
              </a:ext>
            </a:extLst>
          </p:cNvPr>
          <p:cNvGrpSpPr/>
          <p:nvPr/>
        </p:nvGrpSpPr>
        <p:grpSpPr>
          <a:xfrm>
            <a:off x="3502272" y="2709807"/>
            <a:ext cx="372857" cy="372857"/>
            <a:chOff x="4380039" y="2526220"/>
            <a:chExt cx="497143" cy="497143"/>
          </a:xfrm>
        </p:grpSpPr>
        <p:pic>
          <p:nvPicPr>
            <p:cNvPr id="94" name="Рисунок 93" descr="Щит со сплошной заливкой">
              <a:extLst>
                <a:ext uri="{FF2B5EF4-FFF2-40B4-BE49-F238E27FC236}">
                  <a16:creationId xmlns:a16="http://schemas.microsoft.com/office/drawing/2014/main" id="{36B076ED-C5EB-4D41-93CE-F140B4661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80039" y="2526220"/>
              <a:ext cx="497143" cy="497143"/>
            </a:xfrm>
            <a:prstGeom prst="rect">
              <a:avLst/>
            </a:prstGeom>
          </p:spPr>
        </p:pic>
        <p:pic>
          <p:nvPicPr>
            <p:cNvPr id="101" name="Рисунок 100" descr="Автомобиль со сплошной заливкой">
              <a:extLst>
                <a:ext uri="{FF2B5EF4-FFF2-40B4-BE49-F238E27FC236}">
                  <a16:creationId xmlns:a16="http://schemas.microsoft.com/office/drawing/2014/main" id="{E6910A1C-10CD-2E41-8F96-18178F2CB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98944" y="2630646"/>
              <a:ext cx="278224" cy="278224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5799280-3A44-2B4B-9907-1EA2BA231D24}"/>
              </a:ext>
            </a:extLst>
          </p:cNvPr>
          <p:cNvGrpSpPr/>
          <p:nvPr/>
        </p:nvGrpSpPr>
        <p:grpSpPr>
          <a:xfrm>
            <a:off x="6129551" y="2686252"/>
            <a:ext cx="372857" cy="372857"/>
            <a:chOff x="8655127" y="2545703"/>
            <a:chExt cx="497143" cy="497143"/>
          </a:xfrm>
        </p:grpSpPr>
        <p:pic>
          <p:nvPicPr>
            <p:cNvPr id="97" name="Рисунок 96" descr="Щит со сплошной заливкой">
              <a:extLst>
                <a:ext uri="{FF2B5EF4-FFF2-40B4-BE49-F238E27FC236}">
                  <a16:creationId xmlns:a16="http://schemas.microsoft.com/office/drawing/2014/main" id="{CD082975-A579-5A41-9C6B-21D90E45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55127" y="2545703"/>
              <a:ext cx="497143" cy="497143"/>
            </a:xfrm>
            <a:prstGeom prst="rect">
              <a:avLst/>
            </a:prstGeom>
          </p:spPr>
        </p:pic>
        <p:pic>
          <p:nvPicPr>
            <p:cNvPr id="103" name="Рисунок 102" descr="Огонь со сплошной заливкой">
              <a:extLst>
                <a:ext uri="{FF2B5EF4-FFF2-40B4-BE49-F238E27FC236}">
                  <a16:creationId xmlns:a16="http://schemas.microsoft.com/office/drawing/2014/main" id="{2E3CF125-A9F3-F042-8F43-46A354FB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79330" y="2657604"/>
              <a:ext cx="249622" cy="249622"/>
            </a:xfrm>
            <a:prstGeom prst="rect">
              <a:avLst/>
            </a:prstGeom>
          </p:spPr>
        </p:pic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C6DCAE-D410-FC48-9485-A8914B894367}"/>
              </a:ext>
            </a:extLst>
          </p:cNvPr>
          <p:cNvGrpSpPr/>
          <p:nvPr/>
        </p:nvGrpSpPr>
        <p:grpSpPr>
          <a:xfrm>
            <a:off x="6890271" y="5064669"/>
            <a:ext cx="1911882" cy="823302"/>
            <a:chOff x="2381772" y="5703378"/>
            <a:chExt cx="2549176" cy="1097736"/>
          </a:xfrm>
        </p:grpSpPr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B082DAD1-C4A3-DF44-8F22-37819BB1D1A7}"/>
                </a:ext>
              </a:extLst>
            </p:cNvPr>
            <p:cNvSpPr/>
            <p:nvPr/>
          </p:nvSpPr>
          <p:spPr>
            <a:xfrm>
              <a:off x="2381772" y="5703378"/>
              <a:ext cx="2549176" cy="109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Чернаков Андрей </a:t>
              </a: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Викторович</a:t>
              </a: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Руководитель направления по пожарной безопасности,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ГО и ЧС</a:t>
              </a:r>
            </a:p>
            <a:p>
              <a:pPr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+7(982) 591-11-00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20"/>
                </a:rPr>
                <a:t>Chernakov.AVi@gazprom-neft.ru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07" name="Рисунок 106" descr="@ со сплошной заливкой">
              <a:extLst>
                <a:ext uri="{FF2B5EF4-FFF2-40B4-BE49-F238E27FC236}">
                  <a16:creationId xmlns:a16="http://schemas.microsoft.com/office/drawing/2014/main" id="{DFE07165-E621-FE4F-975E-C7DCB2BA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467525" y="6539592"/>
              <a:ext cx="206457" cy="206457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1FDD1FC-4A1E-E245-8492-D0DB76EFF18F}"/>
              </a:ext>
            </a:extLst>
          </p:cNvPr>
          <p:cNvGrpSpPr/>
          <p:nvPr/>
        </p:nvGrpSpPr>
        <p:grpSpPr>
          <a:xfrm>
            <a:off x="4147170" y="5085302"/>
            <a:ext cx="2033368" cy="1000274"/>
            <a:chOff x="5529559" y="5662804"/>
            <a:chExt cx="2711157" cy="1333698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8BFDFDF9-989E-7947-9B48-EC57F34EE2CA}"/>
                </a:ext>
              </a:extLst>
            </p:cNvPr>
            <p:cNvSpPr/>
            <p:nvPr/>
          </p:nvSpPr>
          <p:spPr>
            <a:xfrm>
              <a:off x="5529559" y="5662804"/>
              <a:ext cx="2711157" cy="1333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Мартыненко Эдуард Васильевич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Начальник отдела безопасности на транспорте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8(3496)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371163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25"/>
                </a:rPr>
                <a:t>Martynenko.EV@yamal.gazprom-neft.ru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FB2E0425-DF3A-D545-B5A1-C5EAB1844E4B}"/>
                </a:ext>
              </a:extLst>
            </p:cNvPr>
            <p:cNvGrpSpPr/>
            <p:nvPr/>
          </p:nvGrpSpPr>
          <p:grpSpPr>
            <a:xfrm>
              <a:off x="5605585" y="6314929"/>
              <a:ext cx="230201" cy="413577"/>
              <a:chOff x="4038960" y="6262037"/>
              <a:chExt cx="230201" cy="413577"/>
            </a:xfrm>
          </p:grpSpPr>
          <p:pic>
            <p:nvPicPr>
              <p:cNvPr id="109" name="Рисунок 108" descr="Телефон со сплошной заливкой">
                <a:extLst>
                  <a:ext uri="{FF2B5EF4-FFF2-40B4-BE49-F238E27FC236}">
                    <a16:creationId xmlns:a16="http://schemas.microsoft.com/office/drawing/2014/main" id="{9A7A061B-F647-9343-BBB9-278D63418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038960" y="6262037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11" name="Рисунок 110" descr="@ со сплошной заливкой">
                <a:extLst>
                  <a:ext uri="{FF2B5EF4-FFF2-40B4-BE49-F238E27FC236}">
                    <a16:creationId xmlns:a16="http://schemas.microsoft.com/office/drawing/2014/main" id="{B32A180B-E315-3B40-B7CD-937876610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062704" y="6469157"/>
                <a:ext cx="206457" cy="206457"/>
              </a:xfrm>
              <a:prstGeom prst="rect">
                <a:avLst/>
              </a:prstGeom>
            </p:spPr>
          </p:pic>
        </p:grpSp>
      </p:grp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182335-0409-224D-8517-49D3E3BB32BC}"/>
              </a:ext>
            </a:extLst>
          </p:cNvPr>
          <p:cNvSpPr/>
          <p:nvPr/>
        </p:nvSpPr>
        <p:spPr>
          <a:xfrm>
            <a:off x="1705297" y="5072660"/>
            <a:ext cx="21420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03885" algn="l"/>
              </a:tabLst>
            </a:pPr>
            <a:r>
              <a:rPr lang="ru-RU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Салимгараев Равиль Рифатович</a:t>
            </a:r>
            <a:endParaRPr lang="ru-DE" sz="900" b="1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spcAft>
                <a:spcPts val="900"/>
              </a:spcAft>
              <a:tabLst>
                <a:tab pos="603885" algn="l"/>
              </a:tabLs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Начальник отдела 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охраны 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труда </a:t>
            </a:r>
            <a:endParaRPr lang="ru-RU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spcAft>
                <a:spcPts val="300"/>
              </a:spcAft>
              <a:tabLst>
                <a:tab pos="603885" algn="l"/>
              </a:tabLs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     +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7(922) </a:t>
            </a: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060-16-05</a:t>
            </a:r>
            <a:endParaRPr lang="ru-RU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  <a:hlinkClick r:id="rId27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189000">
              <a:tabLst>
                <a:tab pos="603885" algn="l"/>
              </a:tabLs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Salimgaraev.RR@gazprom-neft.ru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52" name="Рисунок 51" descr="@ со сплошной заливкой">
            <a:extLst>
              <a:ext uri="{FF2B5EF4-FFF2-40B4-BE49-F238E27FC236}">
                <a16:creationId xmlns:a16="http://schemas.microsoft.com/office/drawing/2014/main" id="{8081CF54-0F34-DC4C-B70B-16F1D1FE99A0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77109" y="5678452"/>
            <a:ext cx="154843" cy="154843"/>
          </a:xfrm>
          <a:prstGeom prst="rect">
            <a:avLst/>
          </a:prstGeom>
        </p:spPr>
      </p:pic>
      <p:pic>
        <p:nvPicPr>
          <p:cNvPr id="42" name="Рисунок 41" descr="Телефон со сплошной заливкой">
            <a:extLst>
              <a:ext uri="{FF2B5EF4-FFF2-40B4-BE49-F238E27FC236}">
                <a16:creationId xmlns:a16="http://schemas.microsoft.com/office/drawing/2014/main" id="{9A7A061B-F647-9343-BBB9-278D63418847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54586" y="5538258"/>
            <a:ext cx="154843" cy="154843"/>
          </a:xfrm>
          <a:prstGeom prst="rect">
            <a:avLst/>
          </a:prstGeom>
        </p:spPr>
      </p:pic>
      <p:pic>
        <p:nvPicPr>
          <p:cNvPr id="43" name="Рисунок 42" descr="Телефон со сплошной заливкой">
            <a:extLst>
              <a:ext uri="{FF2B5EF4-FFF2-40B4-BE49-F238E27FC236}">
                <a16:creationId xmlns:a16="http://schemas.microsoft.com/office/drawing/2014/main" id="{9A7A061B-F647-9343-BBB9-278D63418847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77109" y="5488584"/>
            <a:ext cx="154843" cy="1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225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ПРОИЗВОДСТВЕННАЯ БЕЗОПАСНОСТЬ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БЕЗОПАСНОСТЬ</dc:title>
  <dc:creator>Сысоева Юлия Анатольевна</dc:creator>
  <cp:lastModifiedBy>Сысоева Юлия Анатольевна</cp:lastModifiedBy>
  <cp:revision>1</cp:revision>
  <dcterms:created xsi:type="dcterms:W3CDTF">2023-01-27T11:57:47Z</dcterms:created>
  <dcterms:modified xsi:type="dcterms:W3CDTF">2023-01-27T11:58:18Z</dcterms:modified>
</cp:coreProperties>
</file>