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8296-0CA4-4B29-B5AE-930CA836D3D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2B9E8-39FE-48A6-8E29-358D61FD8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0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4691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833121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7489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2483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3526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0850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3829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5213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098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02213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4413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992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74879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0761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56206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7914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0213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74990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46767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008557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71111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954853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356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823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711438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882436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17326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05293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106189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03642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737151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88223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483092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274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859198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25360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484914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784611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6283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78056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117960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145913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06046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94070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106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233030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243655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198615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58215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78064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932883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413280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67A9-3F8F-4C1A-9B37-2B696E29F748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735B7-5FC9-45D1-AA9E-3A891896E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143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81907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535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8411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0807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4709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43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svg"/><Relationship Id="rId13" Type="http://schemas.openxmlformats.org/officeDocument/2006/relationships/image" Target="../media/image28.svg"/><Relationship Id="rId18" Type="http://schemas.openxmlformats.org/officeDocument/2006/relationships/hyperlink" Target="mailto:Svezhinkina.NS@yamal.gazprom-neft.ru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70.svg"/><Relationship Id="rId11" Type="http://schemas.openxmlformats.org/officeDocument/2006/relationships/image" Target="../media/image26.svg"/><Relationship Id="rId5" Type="http://schemas.openxmlformats.org/officeDocument/2006/relationships/image" Target="../media/image4.png"/><Relationship Id="rId15" Type="http://schemas.openxmlformats.org/officeDocument/2006/relationships/image" Target="../media/image26.svg"/><Relationship Id="rId10" Type="http://schemas.openxmlformats.org/officeDocument/2006/relationships/image" Target="../media/image6.png"/><Relationship Id="rId4" Type="http://schemas.openxmlformats.org/officeDocument/2006/relationships/image" Target="../media/image480.svg"/><Relationship Id="rId9" Type="http://schemas.openxmlformats.org/officeDocument/2006/relationships/hyperlink" Target="http://nen.gazprom-neft.local/docs/DocLib1/Forms/AllItems.aspx" TargetMode="External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7BF992E-2B8A-7249-976D-BDCABC43738D}"/>
              </a:ext>
            </a:extLst>
          </p:cNvPr>
          <p:cNvSpPr/>
          <p:nvPr/>
        </p:nvSpPr>
        <p:spPr>
          <a:xfrm>
            <a:off x="-1" y="5103817"/>
            <a:ext cx="9144000" cy="89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8A6D9A5-879F-1E40-A354-7258BD1C25EA}"/>
              </a:ext>
            </a:extLst>
          </p:cNvPr>
          <p:cNvGrpSpPr/>
          <p:nvPr/>
        </p:nvGrpSpPr>
        <p:grpSpPr>
          <a:xfrm>
            <a:off x="172363" y="5354180"/>
            <a:ext cx="2275094" cy="389977"/>
            <a:chOff x="307902" y="5627363"/>
            <a:chExt cx="3033458" cy="519969"/>
          </a:xfrm>
        </p:grpSpPr>
        <p:pic>
          <p:nvPicPr>
            <p:cNvPr id="53" name="Рисунок 52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2CACEA97-F864-654F-B3F3-D00E294A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902" y="5627363"/>
              <a:ext cx="512849" cy="519969"/>
            </a:xfrm>
            <a:prstGeom prst="rect">
              <a:avLst/>
            </a:prstGeom>
          </p:spPr>
        </p:pic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AD33CF3A-D96B-C04D-95BD-F992AE1AF5B1}"/>
                </a:ext>
              </a:extLst>
            </p:cNvPr>
            <p:cNvSpPr/>
            <p:nvPr/>
          </p:nvSpPr>
          <p:spPr>
            <a:xfrm>
              <a:off x="896485" y="5764924"/>
              <a:ext cx="244487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  <a:endParaRPr lang="ru-RU" sz="1050" b="1" dirty="0">
                <a:latin typeface="Arial Narrow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ТРУДОВОЙ РАСПОРЯДОК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FE93B8-7544-E542-87F7-90805F3AAD95}"/>
              </a:ext>
            </a:extLst>
          </p:cNvPr>
          <p:cNvSpPr/>
          <p:nvPr/>
        </p:nvSpPr>
        <p:spPr>
          <a:xfrm>
            <a:off x="453837" y="1907674"/>
            <a:ext cx="3155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ГРАФИК РАБОТЫ</a:t>
            </a:r>
            <a:endParaRPr lang="ru-DE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3B56789-3B87-7346-BB7A-DB762B002FA8}"/>
              </a:ext>
            </a:extLst>
          </p:cNvPr>
          <p:cNvCxnSpPr>
            <a:cxnSpLocks/>
          </p:cNvCxnSpPr>
          <p:nvPr/>
        </p:nvCxnSpPr>
        <p:spPr>
          <a:xfrm>
            <a:off x="1" y="2292814"/>
            <a:ext cx="346818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4BCDA8-5CE6-8749-B1FD-9E9D0615CF56}"/>
              </a:ext>
            </a:extLst>
          </p:cNvPr>
          <p:cNvSpPr/>
          <p:nvPr/>
        </p:nvSpPr>
        <p:spPr>
          <a:xfrm>
            <a:off x="35820" y="2361562"/>
            <a:ext cx="3432369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 соответствии с правилами внутреннего трудового распорядка</a:t>
            </a:r>
            <a:r>
              <a:rPr lang="ru-DE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 компании применяются следующие режимы рабочего времени: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пятидневная рабочая неделя с двумя выходными днями;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сменный режим работы и</a:t>
            </a:r>
            <a:r>
              <a:rPr lang="en-US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работа по графику – с суммированным учетом рабочего времени;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14313" indent="-214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дистанционная работа;</a:t>
            </a:r>
          </a:p>
          <a:p>
            <a:pPr marL="214313" indent="-214313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вахтовый метод работы с суммированным учетом рабочего времени.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" name="Рисунок 5" descr="Ежедневник со сплошной заливкой">
            <a:extLst>
              <a:ext uri="{FF2B5EF4-FFF2-40B4-BE49-F238E27FC236}">
                <a16:creationId xmlns:a16="http://schemas.microsoft.com/office/drawing/2014/main" id="{9A9E375A-94FC-4F4B-95B7-A06C16C32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10" y="1826138"/>
            <a:ext cx="392415" cy="392415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B3EC93-9E99-744A-B300-06A2EA1568C2}"/>
              </a:ext>
            </a:extLst>
          </p:cNvPr>
          <p:cNvGrpSpPr/>
          <p:nvPr/>
        </p:nvGrpSpPr>
        <p:grpSpPr>
          <a:xfrm>
            <a:off x="0" y="4509289"/>
            <a:ext cx="3468188" cy="267384"/>
            <a:chOff x="0" y="4466607"/>
            <a:chExt cx="4624251" cy="356512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D2018CC1-FD9B-D240-A168-82B53970A9C3}"/>
                </a:ext>
              </a:extLst>
            </p:cNvPr>
            <p:cNvSpPr/>
            <p:nvPr/>
          </p:nvSpPr>
          <p:spPr>
            <a:xfrm>
              <a:off x="0" y="4466607"/>
              <a:ext cx="4624251" cy="347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pic>
          <p:nvPicPr>
            <p:cNvPr id="42" name="Рисунок 41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A8994C1F-49AE-8E46-9EF2-961B450B7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6473" y="4508062"/>
              <a:ext cx="264888" cy="264888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6684218-5C9C-4342-8D22-DAE914D7EF6F}"/>
                </a:ext>
              </a:extLst>
            </p:cNvPr>
            <p:cNvSpPr/>
            <p:nvPr/>
          </p:nvSpPr>
          <p:spPr>
            <a:xfrm>
              <a:off x="605117" y="4515343"/>
              <a:ext cx="364458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9"/>
                </a:rPr>
                <a:t>ПРАВИЛА ВНУТРЕННЕГО ТРУДОВОГО РАСПОРЯДКА </a:t>
              </a:r>
              <a:endParaRPr lang="ru-RU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9FACB19-E24F-CE43-9327-0A936207C458}"/>
              </a:ext>
            </a:extLst>
          </p:cNvPr>
          <p:cNvGrpSpPr/>
          <p:nvPr/>
        </p:nvGrpSpPr>
        <p:grpSpPr>
          <a:xfrm>
            <a:off x="2795423" y="5138671"/>
            <a:ext cx="1907206" cy="1000274"/>
            <a:chOff x="3685604" y="5823944"/>
            <a:chExt cx="2542941" cy="1333699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87FEEAC8-DB40-C745-B9A3-4F17D006F405}"/>
                </a:ext>
              </a:extLst>
            </p:cNvPr>
            <p:cNvGrpSpPr/>
            <p:nvPr/>
          </p:nvGrpSpPr>
          <p:grpSpPr>
            <a:xfrm>
              <a:off x="3768892" y="6452707"/>
              <a:ext cx="203630" cy="447392"/>
              <a:chOff x="9757699" y="3737286"/>
              <a:chExt cx="203630" cy="447392"/>
            </a:xfrm>
          </p:grpSpPr>
          <p:pic>
            <p:nvPicPr>
              <p:cNvPr id="60" name="Рисунок 59" descr="Телефон со сплошной заливкой">
                <a:extLst>
                  <a:ext uri="{FF2B5EF4-FFF2-40B4-BE49-F238E27FC236}">
                    <a16:creationId xmlns:a16="http://schemas.microsoft.com/office/drawing/2014/main" id="{FF2FE96A-0FFA-4245-9DB6-E05FB4904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757699" y="373728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62" name="Рисунок 61" descr="@ со сплошной заливкой">
                <a:extLst>
                  <a:ext uri="{FF2B5EF4-FFF2-40B4-BE49-F238E27FC236}">
                    <a16:creationId xmlns:a16="http://schemas.microsoft.com/office/drawing/2014/main" id="{F3223176-3D14-8A44-B01E-E5B21BB9A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757699" y="397822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BF29E1C-1FE2-D646-A4D6-16ED3C17CBB8}"/>
                </a:ext>
              </a:extLst>
            </p:cNvPr>
            <p:cNvSpPr/>
            <p:nvPr/>
          </p:nvSpPr>
          <p:spPr>
            <a:xfrm>
              <a:off x="3685604" y="5823944"/>
              <a:ext cx="2542941" cy="1333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Гаврилова </a:t>
              </a: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Наталья </a:t>
              </a: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Aft>
                  <a:spcPts val="300"/>
                </a:spcAf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Руководитель направления</a:t>
              </a:r>
              <a:b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</a:b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3496)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370034</a:t>
              </a:r>
            </a:p>
            <a:p>
              <a:pPr marL="189000">
                <a:spcAft>
                  <a:spcPts val="300"/>
                </a:spcAft>
              </a:pPr>
              <a:r>
                <a:rPr lang="en-US" sz="900" dirty="0">
                  <a:solidFill>
                    <a:schemeClr val="dk1"/>
                  </a:solidFill>
                  <a:latin typeface="Arial Narrow" panose="020B0606020202030204" pitchFamily="34" charset="0"/>
                </a:rPr>
                <a:t>Gavrilova.NS@gazprom-neft.ru</a:t>
              </a:r>
              <a:endParaRPr lang="ru-RU" sz="900" dirty="0">
                <a:solidFill>
                  <a:schemeClr val="dk1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94B78B-91A9-8E48-9C9D-366A05B71D75}"/>
              </a:ext>
            </a:extLst>
          </p:cNvPr>
          <p:cNvSpPr/>
          <p:nvPr/>
        </p:nvSpPr>
        <p:spPr>
          <a:xfrm>
            <a:off x="37310" y="3968103"/>
            <a:ext cx="334333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Для женщин, работающих в районах Крайнего Севера и приравненных к ним местностях, установлена 36-часовая рабочая неделя.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10" y="1948359"/>
            <a:ext cx="5017803" cy="2821776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8294A48-3EDD-6146-B183-1746E005D8DD}"/>
              </a:ext>
            </a:extLst>
          </p:cNvPr>
          <p:cNvGrpSpPr/>
          <p:nvPr/>
        </p:nvGrpSpPr>
        <p:grpSpPr>
          <a:xfrm>
            <a:off x="5947491" y="5107779"/>
            <a:ext cx="2324100" cy="861774"/>
            <a:chOff x="6553200" y="5675218"/>
            <a:chExt cx="3098800" cy="1149031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C6E48489-B572-A64F-BE31-5E3C3DD735BE}"/>
                </a:ext>
              </a:extLst>
            </p:cNvPr>
            <p:cNvGrpSpPr/>
            <p:nvPr/>
          </p:nvGrpSpPr>
          <p:grpSpPr>
            <a:xfrm>
              <a:off x="6623222" y="6327780"/>
              <a:ext cx="203630" cy="447392"/>
              <a:chOff x="7618552" y="5756436"/>
              <a:chExt cx="203630" cy="447392"/>
            </a:xfrm>
          </p:grpSpPr>
          <p:pic>
            <p:nvPicPr>
              <p:cNvPr id="26" name="Рисунок 25" descr="Телефон со сплошной заливкой">
                <a:extLst>
                  <a:ext uri="{FF2B5EF4-FFF2-40B4-BE49-F238E27FC236}">
                    <a16:creationId xmlns:a16="http://schemas.microsoft.com/office/drawing/2014/main" id="{61787EEB-EA97-9449-9091-3F2A46D4D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618552" y="5756436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27" name="Рисунок 26" descr="@ со сплошной заливкой">
                <a:extLst>
                  <a:ext uri="{FF2B5EF4-FFF2-40B4-BE49-F238E27FC236}">
                    <a16:creationId xmlns:a16="http://schemas.microsoft.com/office/drawing/2014/main" id="{E6E11DF5-1617-444E-BDB5-ED1F7898F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618552" y="5997371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956BD5F-3FC3-674B-A46E-B3DC902262B1}"/>
                </a:ext>
              </a:extLst>
            </p:cNvPr>
            <p:cNvSpPr/>
            <p:nvPr/>
          </p:nvSpPr>
          <p:spPr>
            <a:xfrm>
              <a:off x="6553200" y="5675218"/>
              <a:ext cx="3098800" cy="11490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Свежинкина Надежда Сергеевна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Главный специалист по мотивации, компенсациям и льготам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3496</a:t>
              </a: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) 371433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de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18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Svezhinkina.NS@yamal.gazprom-neft.ru</a:t>
              </a:r>
              <a:r>
                <a:rPr lang="ru-DE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1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1</TotalTime>
  <Words>115</Words>
  <Application>Microsoft Office PowerPoint</Application>
  <PresentationFormat>Произвольный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ТРУДОВОЙ РАСПОРЯДОК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ТРУДОВОЙ РАСПОРЯДОК</dc:title>
  <dc:creator>Сысоева Юлия Анатольевна</dc:creator>
  <cp:lastModifiedBy>Сысоева Юлия Анатольевна</cp:lastModifiedBy>
  <cp:revision>1</cp:revision>
  <dcterms:created xsi:type="dcterms:W3CDTF">2023-01-27T11:59:22Z</dcterms:created>
  <dcterms:modified xsi:type="dcterms:W3CDTF">2023-01-27T12:00:57Z</dcterms:modified>
</cp:coreProperties>
</file>