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sldIdLst>
    <p:sldId id="256" r:id="rId2"/>
    <p:sldId id="271" r:id="rId3"/>
    <p:sldId id="280" r:id="rId4"/>
    <p:sldId id="257" r:id="rId5"/>
    <p:sldId id="260" r:id="rId6"/>
    <p:sldId id="261" r:id="rId7"/>
    <p:sldId id="262" r:id="rId8"/>
    <p:sldId id="263" r:id="rId9"/>
    <p:sldId id="265" r:id="rId10"/>
    <p:sldId id="266" r:id="rId11"/>
    <p:sldId id="268" r:id="rId12"/>
    <p:sldId id="279" r:id="rId13"/>
    <p:sldId id="269" r:id="rId14"/>
    <p:sldId id="274" r:id="rId15"/>
    <p:sldId id="275" r:id="rId16"/>
    <p:sldId id="276" r:id="rId17"/>
    <p:sldId id="277" r:id="rId18"/>
    <p:sldId id="278" r:id="rId19"/>
    <p:sldId id="272"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7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007" autoAdjust="0"/>
  </p:normalViewPr>
  <p:slideViewPr>
    <p:cSldViewPr snapToGrid="0">
      <p:cViewPr>
        <p:scale>
          <a:sx n="60" d="100"/>
          <a:sy n="60" d="100"/>
        </p:scale>
        <p:origin x="1478"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88165-D5F1-447D-96CE-EE3E45186074}"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A45C1-6AFD-4FF8-B16F-4A08FBE9D1F6}" type="slidenum">
              <a:rPr lang="en-US" smtClean="0"/>
              <a:t>‹#›</a:t>
            </a:fld>
            <a:endParaRPr lang="en-US"/>
          </a:p>
        </p:txBody>
      </p:sp>
    </p:spTree>
    <p:extLst>
      <p:ext uri="{BB962C8B-B14F-4D97-AF65-F5344CB8AC3E}">
        <p14:creationId xmlns:p14="http://schemas.microsoft.com/office/powerpoint/2010/main" val="308954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nter"/>
              </a:rPr>
              <a:t>So for adults most of the ASD positive are around 20 or 30 years of age, whereas for toddlers most of them are around 36months. We can see in adults as the age increases the number decreases, whereas in toddlers as the age increases the number increases. It goes well with the research. </a:t>
            </a:r>
            <a:r>
              <a:rPr lang="en-US" b="1" i="0" dirty="0">
                <a:effectLst/>
                <a:latin typeface="Inter"/>
              </a:rPr>
              <a:t>For adults, people with autism develop strategies to help them age better. For toddlers, the significant signs of autism reveals around 3 years of age.</a:t>
            </a:r>
            <a:endParaRPr lang="en-US" dirty="0"/>
          </a:p>
        </p:txBody>
      </p:sp>
      <p:sp>
        <p:nvSpPr>
          <p:cNvPr id="4" name="Slide Number Placeholder 3"/>
          <p:cNvSpPr>
            <a:spLocks noGrp="1"/>
          </p:cNvSpPr>
          <p:nvPr>
            <p:ph type="sldNum" sz="quarter" idx="5"/>
          </p:nvPr>
        </p:nvSpPr>
        <p:spPr/>
        <p:txBody>
          <a:bodyPr/>
          <a:lstStyle/>
          <a:p>
            <a:fld id="{C2D37458-E6CC-4CB8-9C8F-7F6B715485EE}" type="slidenum">
              <a:rPr lang="en-US" smtClean="0"/>
              <a:t>5</a:t>
            </a:fld>
            <a:endParaRPr lang="en-US"/>
          </a:p>
        </p:txBody>
      </p:sp>
    </p:spTree>
    <p:extLst>
      <p:ext uri="{BB962C8B-B14F-4D97-AF65-F5344CB8AC3E}">
        <p14:creationId xmlns:p14="http://schemas.microsoft.com/office/powerpoint/2010/main" val="414755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VotingClassifier</a:t>
            </a:r>
            <a:endParaRPr lang="en-US" sz="1200" dirty="0"/>
          </a:p>
          <a:p>
            <a:r>
              <a:rPr lang="en-US" dirty="0" err="1"/>
              <a:t>cross_val_score</a:t>
            </a:r>
            <a:endParaRPr lang="en-US" dirty="0"/>
          </a:p>
          <a:p>
            <a:endParaRPr lang="en-US" sz="1200" dirty="0"/>
          </a:p>
          <a:p>
            <a:r>
              <a:rPr lang="en-US" sz="1200" dirty="0"/>
              <a:t>Grid search to find the best parameters </a:t>
            </a:r>
          </a:p>
          <a:p>
            <a:r>
              <a:rPr lang="en-US" sz="1200" dirty="0"/>
              <a:t>ensemble the methods, </a:t>
            </a:r>
            <a:r>
              <a:rPr lang="en-US" sz="1200" dirty="0" err="1"/>
              <a:t>VotingClassifier</a:t>
            </a:r>
            <a:r>
              <a:rPr lang="en-US" sz="1200" dirty="0"/>
              <a:t> hard vote and soft vote</a:t>
            </a:r>
          </a:p>
          <a:p>
            <a:endParaRPr lang="en-US" sz="1200" dirty="0"/>
          </a:p>
          <a:p>
            <a:r>
              <a:rPr lang="en-US" sz="1200" dirty="0"/>
              <a:t>Evaluate accuracy score by cross-validation, cv = 5</a:t>
            </a:r>
          </a:p>
          <a:p>
            <a:r>
              <a:rPr lang="en-US" sz="1200" dirty="0"/>
              <a:t>Compare the performance (using the four methods individually and  the combine them with hard/soft vote</a:t>
            </a:r>
          </a:p>
          <a:p>
            <a:endParaRPr lang="en-US" dirty="0"/>
          </a:p>
        </p:txBody>
      </p:sp>
      <p:sp>
        <p:nvSpPr>
          <p:cNvPr id="4" name="Slide Number Placeholder 3"/>
          <p:cNvSpPr>
            <a:spLocks noGrp="1"/>
          </p:cNvSpPr>
          <p:nvPr>
            <p:ph type="sldNum" sz="quarter" idx="5"/>
          </p:nvPr>
        </p:nvSpPr>
        <p:spPr/>
        <p:txBody>
          <a:bodyPr/>
          <a:lstStyle/>
          <a:p>
            <a:fld id="{A69A45C1-6AFD-4FF8-B16F-4A08FBE9D1F6}" type="slidenum">
              <a:rPr lang="en-US" smtClean="0"/>
              <a:t>14</a:t>
            </a:fld>
            <a:endParaRPr lang="en-US"/>
          </a:p>
        </p:txBody>
      </p:sp>
    </p:spTree>
    <p:extLst>
      <p:ext uri="{BB962C8B-B14F-4D97-AF65-F5344CB8AC3E}">
        <p14:creationId xmlns:p14="http://schemas.microsoft.com/office/powerpoint/2010/main" val="191918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A45C1-6AFD-4FF8-B16F-4A08FBE9D1F6}" type="slidenum">
              <a:rPr lang="en-US" smtClean="0"/>
              <a:t>17</a:t>
            </a:fld>
            <a:endParaRPr lang="en-US"/>
          </a:p>
        </p:txBody>
      </p:sp>
    </p:spTree>
    <p:extLst>
      <p:ext uri="{BB962C8B-B14F-4D97-AF65-F5344CB8AC3E}">
        <p14:creationId xmlns:p14="http://schemas.microsoft.com/office/powerpoint/2010/main" val="1304250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6/22/2022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698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416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4455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097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354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147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620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011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33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071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315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0574891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694" r:id="rId6"/>
    <p:sldLayoutId id="2147483690" r:id="rId7"/>
    <p:sldLayoutId id="2147483691" r:id="rId8"/>
    <p:sldLayoutId id="2147483692" r:id="rId9"/>
    <p:sldLayoutId id="2147483693"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28xRv-vC9Ys&amp;list=PLreVlKwe2Z0TYh4aCLNw91q9FjRftMSc9&amp;index=2" TargetMode="External"/><Relationship Id="rId2" Type="http://schemas.openxmlformats.org/officeDocument/2006/relationships/hyperlink" Target="https://www.kaggle.com/datasets/fabdelja/autism-screening-for-toddlers" TargetMode="External"/><Relationship Id="rId1" Type="http://schemas.openxmlformats.org/officeDocument/2006/relationships/slideLayout" Target="../slideLayouts/slideLayout7.xml"/><Relationship Id="rId5" Type="http://schemas.openxmlformats.org/officeDocument/2006/relationships/hyperlink" Target="https://coderzcolumn.com/tutorials/machine-learning/scikit-learn-sklearn-naive-bayes" TargetMode="External"/><Relationship Id="rId4" Type="http://schemas.openxmlformats.org/officeDocument/2006/relationships/hyperlink" Target="http://rasbt.github.io/mlxtend/user_guide/classifier/EnsembleVoteClassifi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ky full of stars">
            <a:extLst>
              <a:ext uri="{FF2B5EF4-FFF2-40B4-BE49-F238E27FC236}">
                <a16:creationId xmlns:a16="http://schemas.microsoft.com/office/drawing/2014/main" id="{00AFF822-D19D-C6C3-B1CA-0BE358598E8D}"/>
              </a:ext>
            </a:extLst>
          </p:cNvPr>
          <p:cNvPicPr>
            <a:picLocks noChangeAspect="1"/>
          </p:cNvPicPr>
          <p:nvPr/>
        </p:nvPicPr>
        <p:blipFill rotWithShape="1">
          <a:blip r:embed="rId2"/>
          <a:srcRect r="7411"/>
          <a:stretch/>
        </p:blipFill>
        <p:spPr>
          <a:xfrm>
            <a:off x="3523488" y="10"/>
            <a:ext cx="8668512" cy="6857990"/>
          </a:xfrm>
          <a:prstGeom prst="rect">
            <a:avLst/>
          </a:prstGeom>
        </p:spPr>
      </p:pic>
      <p:sp>
        <p:nvSpPr>
          <p:cNvPr id="22"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B36712-53BE-44B3-B3A0-B9D8169381A0}"/>
              </a:ext>
            </a:extLst>
          </p:cNvPr>
          <p:cNvSpPr>
            <a:spLocks noGrp="1"/>
          </p:cNvSpPr>
          <p:nvPr>
            <p:ph type="ctrTitle"/>
          </p:nvPr>
        </p:nvSpPr>
        <p:spPr>
          <a:xfrm>
            <a:off x="477980" y="1035072"/>
            <a:ext cx="9278621" cy="3204134"/>
          </a:xfrm>
        </p:spPr>
        <p:txBody>
          <a:bodyPr anchor="b">
            <a:normAutofit/>
          </a:bodyPr>
          <a:lstStyle/>
          <a:p>
            <a:r>
              <a:rPr lang="en-US" sz="4400" dirty="0"/>
              <a:t>DATS_6103 Final Presentation</a:t>
            </a:r>
            <a:br>
              <a:rPr lang="en-US" sz="4400" dirty="0"/>
            </a:br>
            <a:r>
              <a:rPr lang="en-US" sz="4400" b="1" dirty="0"/>
              <a:t>Predicting Early ASD Traits of Toddlers</a:t>
            </a:r>
            <a:endParaRPr lang="en-US" sz="4400" dirty="0"/>
          </a:p>
        </p:txBody>
      </p:sp>
      <p:sp>
        <p:nvSpPr>
          <p:cNvPr id="3" name="Subtitle 2">
            <a:extLst>
              <a:ext uri="{FF2B5EF4-FFF2-40B4-BE49-F238E27FC236}">
                <a16:creationId xmlns:a16="http://schemas.microsoft.com/office/drawing/2014/main" id="{77B4BA05-30EB-4D63-A49F-C57639A2A1AC}"/>
              </a:ext>
            </a:extLst>
          </p:cNvPr>
          <p:cNvSpPr>
            <a:spLocks noGrp="1"/>
          </p:cNvSpPr>
          <p:nvPr>
            <p:ph type="subTitle" idx="1"/>
          </p:nvPr>
        </p:nvSpPr>
        <p:spPr>
          <a:xfrm>
            <a:off x="477980" y="4872922"/>
            <a:ext cx="4023359" cy="1208141"/>
          </a:xfrm>
        </p:spPr>
        <p:txBody>
          <a:bodyPr>
            <a:normAutofit/>
          </a:bodyPr>
          <a:lstStyle/>
          <a:p>
            <a:pPr>
              <a:lnSpc>
                <a:spcPct val="100000"/>
              </a:lnSpc>
            </a:pPr>
            <a:r>
              <a:rPr lang="en-US" sz="2000" b="1" dirty="0"/>
              <a:t>Zhe Yu</a:t>
            </a:r>
          </a:p>
          <a:p>
            <a:pPr>
              <a:lnSpc>
                <a:spcPct val="100000"/>
              </a:lnSpc>
            </a:pPr>
            <a:r>
              <a:rPr lang="en-US" sz="2000" dirty="0"/>
              <a:t>June 22, 2022</a:t>
            </a:r>
          </a:p>
        </p:txBody>
      </p:sp>
      <p:sp>
        <p:nvSpPr>
          <p:cNvPr id="2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00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39EF57-DD1F-1216-6C53-D2B9431276EA}"/>
              </a:ext>
            </a:extLst>
          </p:cNvPr>
          <p:cNvPicPr>
            <a:picLocks noChangeAspect="1"/>
          </p:cNvPicPr>
          <p:nvPr/>
        </p:nvPicPr>
        <p:blipFill>
          <a:blip r:embed="rId2"/>
          <a:stretch>
            <a:fillRect/>
          </a:stretch>
        </p:blipFill>
        <p:spPr>
          <a:xfrm>
            <a:off x="2759150" y="936896"/>
            <a:ext cx="7304891" cy="5619147"/>
          </a:xfrm>
          <a:prstGeom prst="rect">
            <a:avLst/>
          </a:prstGeom>
        </p:spPr>
      </p:pic>
      <p:sp>
        <p:nvSpPr>
          <p:cNvPr id="4" name="Title 1">
            <a:extLst>
              <a:ext uri="{FF2B5EF4-FFF2-40B4-BE49-F238E27FC236}">
                <a16:creationId xmlns:a16="http://schemas.microsoft.com/office/drawing/2014/main" id="{FD237D5D-A3E2-26B1-03C8-ADD6E877A348}"/>
              </a:ext>
            </a:extLst>
          </p:cNvPr>
          <p:cNvSpPr txBox="1">
            <a:spLocks/>
          </p:cNvSpPr>
          <p:nvPr/>
        </p:nvSpPr>
        <p:spPr>
          <a:xfrm>
            <a:off x="1036740" y="227999"/>
            <a:ext cx="10587701" cy="1161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Visualizing “Who completed the test”</a:t>
            </a:r>
          </a:p>
        </p:txBody>
      </p:sp>
    </p:spTree>
    <p:extLst>
      <p:ext uri="{BB962C8B-B14F-4D97-AF65-F5344CB8AC3E}">
        <p14:creationId xmlns:p14="http://schemas.microsoft.com/office/powerpoint/2010/main" val="201647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509FE50-A5A8-47F2-8235-F8F918CC2C4C}"/>
              </a:ext>
            </a:extLst>
          </p:cNvPr>
          <p:cNvSpPr txBox="1">
            <a:spLocks/>
          </p:cNvSpPr>
          <p:nvPr/>
        </p:nvSpPr>
        <p:spPr>
          <a:xfrm>
            <a:off x="456322" y="154896"/>
            <a:ext cx="11357741" cy="678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Which behavior happens most in ASD kids </a:t>
            </a:r>
          </a:p>
        </p:txBody>
      </p:sp>
      <p:grpSp>
        <p:nvGrpSpPr>
          <p:cNvPr id="6" name="Group 5">
            <a:extLst>
              <a:ext uri="{FF2B5EF4-FFF2-40B4-BE49-F238E27FC236}">
                <a16:creationId xmlns:a16="http://schemas.microsoft.com/office/drawing/2014/main" id="{37FD985A-E4BD-6F90-8D64-BE00B8FB2778}"/>
              </a:ext>
            </a:extLst>
          </p:cNvPr>
          <p:cNvGrpSpPr/>
          <p:nvPr/>
        </p:nvGrpSpPr>
        <p:grpSpPr>
          <a:xfrm>
            <a:off x="6135192" y="833252"/>
            <a:ext cx="5908563" cy="5669456"/>
            <a:chOff x="5905500" y="889000"/>
            <a:chExt cx="5908563" cy="5669456"/>
          </a:xfrm>
        </p:grpSpPr>
        <p:pic>
          <p:nvPicPr>
            <p:cNvPr id="3" name="Picture 2">
              <a:extLst>
                <a:ext uri="{FF2B5EF4-FFF2-40B4-BE49-F238E27FC236}">
                  <a16:creationId xmlns:a16="http://schemas.microsoft.com/office/drawing/2014/main" id="{0886D7F6-49FF-7670-A411-35EC7A8754A8}"/>
                </a:ext>
              </a:extLst>
            </p:cNvPr>
            <p:cNvPicPr>
              <a:picLocks noChangeAspect="1"/>
            </p:cNvPicPr>
            <p:nvPr/>
          </p:nvPicPr>
          <p:blipFill>
            <a:blip r:embed="rId2"/>
            <a:stretch>
              <a:fillRect/>
            </a:stretch>
          </p:blipFill>
          <p:spPr>
            <a:xfrm>
              <a:off x="5905500" y="1623104"/>
              <a:ext cx="1162778" cy="2467676"/>
            </a:xfrm>
            <a:prstGeom prst="rect">
              <a:avLst/>
            </a:prstGeom>
          </p:spPr>
        </p:pic>
        <p:pic>
          <p:nvPicPr>
            <p:cNvPr id="5" name="Picture 4">
              <a:extLst>
                <a:ext uri="{FF2B5EF4-FFF2-40B4-BE49-F238E27FC236}">
                  <a16:creationId xmlns:a16="http://schemas.microsoft.com/office/drawing/2014/main" id="{0CA624EF-A258-098D-844F-27179075F341}"/>
                </a:ext>
              </a:extLst>
            </p:cNvPr>
            <p:cNvPicPr>
              <a:picLocks noChangeAspect="1"/>
            </p:cNvPicPr>
            <p:nvPr/>
          </p:nvPicPr>
          <p:blipFill>
            <a:blip r:embed="rId3"/>
            <a:stretch>
              <a:fillRect/>
            </a:stretch>
          </p:blipFill>
          <p:spPr>
            <a:xfrm>
              <a:off x="7117876" y="1623104"/>
              <a:ext cx="1162778" cy="2467676"/>
            </a:xfrm>
            <a:prstGeom prst="rect">
              <a:avLst/>
            </a:prstGeom>
          </p:spPr>
        </p:pic>
        <p:pic>
          <p:nvPicPr>
            <p:cNvPr id="7" name="Picture 6">
              <a:extLst>
                <a:ext uri="{FF2B5EF4-FFF2-40B4-BE49-F238E27FC236}">
                  <a16:creationId xmlns:a16="http://schemas.microsoft.com/office/drawing/2014/main" id="{CED8701F-5597-8D1C-2FCD-176DA3F5F861}"/>
                </a:ext>
              </a:extLst>
            </p:cNvPr>
            <p:cNvPicPr>
              <a:picLocks noChangeAspect="1"/>
            </p:cNvPicPr>
            <p:nvPr/>
          </p:nvPicPr>
          <p:blipFill>
            <a:blip r:embed="rId4"/>
            <a:stretch>
              <a:fillRect/>
            </a:stretch>
          </p:blipFill>
          <p:spPr>
            <a:xfrm>
              <a:off x="8292308" y="1623104"/>
              <a:ext cx="1162778" cy="2467676"/>
            </a:xfrm>
            <a:prstGeom prst="rect">
              <a:avLst/>
            </a:prstGeom>
          </p:spPr>
        </p:pic>
        <p:pic>
          <p:nvPicPr>
            <p:cNvPr id="9" name="Picture 8">
              <a:extLst>
                <a:ext uri="{FF2B5EF4-FFF2-40B4-BE49-F238E27FC236}">
                  <a16:creationId xmlns:a16="http://schemas.microsoft.com/office/drawing/2014/main" id="{A8623C83-553B-1DF5-7711-3666A47071B2}"/>
                </a:ext>
              </a:extLst>
            </p:cNvPr>
            <p:cNvPicPr>
              <a:picLocks noChangeAspect="1"/>
            </p:cNvPicPr>
            <p:nvPr/>
          </p:nvPicPr>
          <p:blipFill>
            <a:blip r:embed="rId5"/>
            <a:stretch>
              <a:fillRect/>
            </a:stretch>
          </p:blipFill>
          <p:spPr>
            <a:xfrm>
              <a:off x="9471796" y="1623104"/>
              <a:ext cx="1162778" cy="2467676"/>
            </a:xfrm>
            <a:prstGeom prst="rect">
              <a:avLst/>
            </a:prstGeom>
          </p:spPr>
        </p:pic>
        <p:pic>
          <p:nvPicPr>
            <p:cNvPr id="11" name="Picture 10">
              <a:extLst>
                <a:ext uri="{FF2B5EF4-FFF2-40B4-BE49-F238E27FC236}">
                  <a16:creationId xmlns:a16="http://schemas.microsoft.com/office/drawing/2014/main" id="{472A81A2-7D55-FD43-B12A-19BCE97AD262}"/>
                </a:ext>
              </a:extLst>
            </p:cNvPr>
            <p:cNvPicPr>
              <a:picLocks noChangeAspect="1"/>
            </p:cNvPicPr>
            <p:nvPr/>
          </p:nvPicPr>
          <p:blipFill>
            <a:blip r:embed="rId6"/>
            <a:stretch>
              <a:fillRect/>
            </a:stretch>
          </p:blipFill>
          <p:spPr>
            <a:xfrm>
              <a:off x="10651285" y="1623104"/>
              <a:ext cx="1162778" cy="2467676"/>
            </a:xfrm>
            <a:prstGeom prst="rect">
              <a:avLst/>
            </a:prstGeom>
          </p:spPr>
        </p:pic>
        <p:pic>
          <p:nvPicPr>
            <p:cNvPr id="13" name="Picture 12">
              <a:extLst>
                <a:ext uri="{FF2B5EF4-FFF2-40B4-BE49-F238E27FC236}">
                  <a16:creationId xmlns:a16="http://schemas.microsoft.com/office/drawing/2014/main" id="{506856DB-D7D9-FFC3-7574-61BAD0CBEB00}"/>
                </a:ext>
              </a:extLst>
            </p:cNvPr>
            <p:cNvPicPr>
              <a:picLocks noChangeAspect="1"/>
            </p:cNvPicPr>
            <p:nvPr/>
          </p:nvPicPr>
          <p:blipFill>
            <a:blip r:embed="rId7"/>
            <a:stretch>
              <a:fillRect/>
            </a:stretch>
          </p:blipFill>
          <p:spPr>
            <a:xfrm>
              <a:off x="5905500" y="4090780"/>
              <a:ext cx="1162778" cy="2467676"/>
            </a:xfrm>
            <a:prstGeom prst="rect">
              <a:avLst/>
            </a:prstGeom>
          </p:spPr>
        </p:pic>
        <p:pic>
          <p:nvPicPr>
            <p:cNvPr id="15" name="Picture 14">
              <a:extLst>
                <a:ext uri="{FF2B5EF4-FFF2-40B4-BE49-F238E27FC236}">
                  <a16:creationId xmlns:a16="http://schemas.microsoft.com/office/drawing/2014/main" id="{06E8B904-0032-4B9F-FF21-BB804F8C66AC}"/>
                </a:ext>
              </a:extLst>
            </p:cNvPr>
            <p:cNvPicPr>
              <a:picLocks noChangeAspect="1"/>
            </p:cNvPicPr>
            <p:nvPr/>
          </p:nvPicPr>
          <p:blipFill>
            <a:blip r:embed="rId8"/>
            <a:stretch>
              <a:fillRect/>
            </a:stretch>
          </p:blipFill>
          <p:spPr>
            <a:xfrm>
              <a:off x="7117876" y="4090780"/>
              <a:ext cx="1162778" cy="2467676"/>
            </a:xfrm>
            <a:prstGeom prst="rect">
              <a:avLst/>
            </a:prstGeom>
          </p:spPr>
        </p:pic>
        <p:pic>
          <p:nvPicPr>
            <p:cNvPr id="17" name="Picture 16">
              <a:extLst>
                <a:ext uri="{FF2B5EF4-FFF2-40B4-BE49-F238E27FC236}">
                  <a16:creationId xmlns:a16="http://schemas.microsoft.com/office/drawing/2014/main" id="{1660466B-E8F8-04D0-40D0-558121C75230}"/>
                </a:ext>
              </a:extLst>
            </p:cNvPr>
            <p:cNvPicPr>
              <a:picLocks noChangeAspect="1"/>
            </p:cNvPicPr>
            <p:nvPr/>
          </p:nvPicPr>
          <p:blipFill>
            <a:blip r:embed="rId9"/>
            <a:stretch>
              <a:fillRect/>
            </a:stretch>
          </p:blipFill>
          <p:spPr>
            <a:xfrm>
              <a:off x="8292308" y="4090780"/>
              <a:ext cx="1162778" cy="2467676"/>
            </a:xfrm>
            <a:prstGeom prst="rect">
              <a:avLst/>
            </a:prstGeom>
          </p:spPr>
        </p:pic>
        <p:pic>
          <p:nvPicPr>
            <p:cNvPr id="19" name="Picture 18">
              <a:extLst>
                <a:ext uri="{FF2B5EF4-FFF2-40B4-BE49-F238E27FC236}">
                  <a16:creationId xmlns:a16="http://schemas.microsoft.com/office/drawing/2014/main" id="{8BFA4660-3D92-E663-F874-7A82F1700450}"/>
                </a:ext>
              </a:extLst>
            </p:cNvPr>
            <p:cNvPicPr>
              <a:picLocks noChangeAspect="1"/>
            </p:cNvPicPr>
            <p:nvPr/>
          </p:nvPicPr>
          <p:blipFill>
            <a:blip r:embed="rId10"/>
            <a:stretch>
              <a:fillRect/>
            </a:stretch>
          </p:blipFill>
          <p:spPr>
            <a:xfrm>
              <a:off x="9542939" y="4090780"/>
              <a:ext cx="1162778" cy="2467676"/>
            </a:xfrm>
            <a:prstGeom prst="rect">
              <a:avLst/>
            </a:prstGeom>
          </p:spPr>
        </p:pic>
        <p:pic>
          <p:nvPicPr>
            <p:cNvPr id="21" name="Picture 20">
              <a:extLst>
                <a:ext uri="{FF2B5EF4-FFF2-40B4-BE49-F238E27FC236}">
                  <a16:creationId xmlns:a16="http://schemas.microsoft.com/office/drawing/2014/main" id="{0109FE85-D079-53B7-C5AF-F1FB7B7CDCDF}"/>
                </a:ext>
              </a:extLst>
            </p:cNvPr>
            <p:cNvPicPr>
              <a:picLocks noChangeAspect="1"/>
            </p:cNvPicPr>
            <p:nvPr/>
          </p:nvPicPr>
          <p:blipFill>
            <a:blip r:embed="rId11"/>
            <a:stretch>
              <a:fillRect/>
            </a:stretch>
          </p:blipFill>
          <p:spPr>
            <a:xfrm>
              <a:off x="10651285" y="4090780"/>
              <a:ext cx="1162778" cy="2467676"/>
            </a:xfrm>
            <a:prstGeom prst="rect">
              <a:avLst/>
            </a:prstGeom>
          </p:spPr>
        </p:pic>
        <p:pic>
          <p:nvPicPr>
            <p:cNvPr id="2" name="Picture 1">
              <a:extLst>
                <a:ext uri="{FF2B5EF4-FFF2-40B4-BE49-F238E27FC236}">
                  <a16:creationId xmlns:a16="http://schemas.microsoft.com/office/drawing/2014/main" id="{1C255183-4D7A-3320-911F-0EC8A0164457}"/>
                </a:ext>
              </a:extLst>
            </p:cNvPr>
            <p:cNvPicPr>
              <a:picLocks noChangeAspect="1"/>
            </p:cNvPicPr>
            <p:nvPr/>
          </p:nvPicPr>
          <p:blipFill rotWithShape="1">
            <a:blip r:embed="rId12"/>
            <a:srcRect l="48556" t="66031" r="41620" b="27210"/>
            <a:stretch/>
          </p:blipFill>
          <p:spPr>
            <a:xfrm>
              <a:off x="10489945" y="889000"/>
              <a:ext cx="1282492" cy="678356"/>
            </a:xfrm>
            <a:prstGeom prst="rect">
              <a:avLst/>
            </a:prstGeom>
          </p:spPr>
        </p:pic>
      </p:grpSp>
      <p:sp>
        <p:nvSpPr>
          <p:cNvPr id="16" name="TextBox 15">
            <a:extLst>
              <a:ext uri="{FF2B5EF4-FFF2-40B4-BE49-F238E27FC236}">
                <a16:creationId xmlns:a16="http://schemas.microsoft.com/office/drawing/2014/main" id="{958BD567-6015-FF34-446A-9B3522A88B83}"/>
              </a:ext>
            </a:extLst>
          </p:cNvPr>
          <p:cNvSpPr txBox="1"/>
          <p:nvPr/>
        </p:nvSpPr>
        <p:spPr>
          <a:xfrm>
            <a:off x="80713" y="826516"/>
            <a:ext cx="5951787" cy="5940088"/>
          </a:xfrm>
          <a:prstGeom prst="rect">
            <a:avLst/>
          </a:prstGeom>
          <a:noFill/>
          <a:ln w="38100">
            <a:solidFill>
              <a:srgbClr val="0070C0"/>
            </a:solidFill>
          </a:ln>
        </p:spPr>
        <p:txBody>
          <a:bodyPr wrap="square">
            <a:spAutoFit/>
          </a:bodyPr>
          <a:lstStyle/>
          <a:p>
            <a:pPr algn="l"/>
            <a:r>
              <a:rPr lang="en-US" sz="1900" b="1" i="0" dirty="0">
                <a:solidFill>
                  <a:srgbClr val="000000"/>
                </a:solidFill>
                <a:effectLst/>
              </a:rPr>
              <a:t>Q chat 10 question features with toddlers:</a:t>
            </a:r>
          </a:p>
          <a:p>
            <a:pPr algn="l"/>
            <a:r>
              <a:rPr lang="en-US" sz="1900" b="1" i="0" dirty="0">
                <a:effectLst/>
              </a:rPr>
              <a:t>A1: </a:t>
            </a:r>
            <a:r>
              <a:rPr lang="en-US" sz="1900" b="0" i="0" dirty="0">
                <a:effectLst/>
              </a:rPr>
              <a:t>Does your child look at you when you call his/her name?</a:t>
            </a:r>
          </a:p>
          <a:p>
            <a:pPr algn="l"/>
            <a:r>
              <a:rPr lang="en-US" sz="1900" b="1" i="0" dirty="0">
                <a:effectLst/>
              </a:rPr>
              <a:t>A2: </a:t>
            </a:r>
            <a:r>
              <a:rPr lang="en-US" sz="1900" b="0" i="0" dirty="0">
                <a:effectLst/>
              </a:rPr>
              <a:t>How easy is it for you to get eye contact with your child?</a:t>
            </a:r>
          </a:p>
          <a:p>
            <a:pPr algn="l"/>
            <a:r>
              <a:rPr lang="en-US" sz="1900" b="1" i="0" dirty="0">
                <a:effectLst/>
              </a:rPr>
              <a:t>A3: </a:t>
            </a:r>
            <a:r>
              <a:rPr lang="en-US" sz="1900" b="0" i="0" dirty="0">
                <a:effectLst/>
              </a:rPr>
              <a:t>Does your child point to indicate that s/he wants something?</a:t>
            </a:r>
          </a:p>
          <a:p>
            <a:pPr algn="l"/>
            <a:r>
              <a:rPr lang="en-US" sz="1900" b="1" i="0" dirty="0">
                <a:effectLst/>
              </a:rPr>
              <a:t>A4: </a:t>
            </a:r>
            <a:r>
              <a:rPr lang="en-US" sz="1900" b="0" i="0" dirty="0">
                <a:effectLst/>
              </a:rPr>
              <a:t>Does your child point to share an interest with you?</a:t>
            </a:r>
          </a:p>
          <a:p>
            <a:pPr algn="l"/>
            <a:r>
              <a:rPr lang="en-US" sz="1900" b="1" i="0" dirty="0">
                <a:effectLst/>
              </a:rPr>
              <a:t>A5: </a:t>
            </a:r>
            <a:r>
              <a:rPr lang="en-US" sz="1900" b="0" i="0" dirty="0">
                <a:effectLst/>
              </a:rPr>
              <a:t>Does your child pretend? e.g. care for dolls, talk on a toy phone?</a:t>
            </a:r>
          </a:p>
          <a:p>
            <a:pPr algn="l"/>
            <a:r>
              <a:rPr lang="en-US" sz="1900" b="1" i="0" dirty="0">
                <a:effectLst/>
              </a:rPr>
              <a:t>A6: </a:t>
            </a:r>
            <a:r>
              <a:rPr lang="en-US" sz="1900" b="0" i="0" dirty="0">
                <a:effectLst/>
              </a:rPr>
              <a:t>Does your child follow where you are looking?</a:t>
            </a:r>
          </a:p>
          <a:p>
            <a:pPr algn="l"/>
            <a:r>
              <a:rPr lang="en-US" sz="1900" b="1" i="0" dirty="0">
                <a:effectLst/>
              </a:rPr>
              <a:t>A7: </a:t>
            </a:r>
            <a:r>
              <a:rPr lang="en-US" sz="1900" b="0" i="0" dirty="0">
                <a:effectLst/>
              </a:rPr>
              <a:t>If you or someone else in the family is visibly upset, does your child show signs of waning to comfort them? e.g. stroking hair, hugging them)</a:t>
            </a:r>
          </a:p>
          <a:p>
            <a:pPr algn="l"/>
            <a:r>
              <a:rPr lang="en-US" sz="1900" b="1" i="0" dirty="0">
                <a:effectLst/>
              </a:rPr>
              <a:t>A8: </a:t>
            </a:r>
            <a:r>
              <a:rPr lang="en-US" sz="1900" b="0" i="0" dirty="0">
                <a:effectLst/>
              </a:rPr>
              <a:t>Would you describe your child's first word as:</a:t>
            </a:r>
          </a:p>
          <a:p>
            <a:pPr algn="l"/>
            <a:r>
              <a:rPr lang="en-US" sz="1900" b="1" i="0" dirty="0">
                <a:effectLst/>
              </a:rPr>
              <a:t>A9: </a:t>
            </a:r>
            <a:r>
              <a:rPr lang="en-US" sz="1900" b="0" i="0" dirty="0">
                <a:effectLst/>
              </a:rPr>
              <a:t>Does your child use simple gestures (e.g. wave goodbye)?</a:t>
            </a:r>
          </a:p>
          <a:p>
            <a:pPr algn="l"/>
            <a:r>
              <a:rPr lang="en-US" sz="1900" b="1" i="0" dirty="0">
                <a:effectLst/>
              </a:rPr>
              <a:t>A10: </a:t>
            </a:r>
            <a:r>
              <a:rPr lang="en-US" sz="1900" b="0" i="0" dirty="0">
                <a:effectLst/>
              </a:rPr>
              <a:t>Does your child stare at nothing with no apparent purpose?</a:t>
            </a:r>
          </a:p>
        </p:txBody>
      </p:sp>
    </p:spTree>
    <p:extLst>
      <p:ext uri="{BB962C8B-B14F-4D97-AF65-F5344CB8AC3E}">
        <p14:creationId xmlns:p14="http://schemas.microsoft.com/office/powerpoint/2010/main" val="355346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191701-0726-2248-C17F-1B8B1FD0F761}"/>
              </a:ext>
            </a:extLst>
          </p:cNvPr>
          <p:cNvSpPr txBox="1">
            <a:spLocks/>
          </p:cNvSpPr>
          <p:nvPr/>
        </p:nvSpPr>
        <p:spPr>
          <a:xfrm>
            <a:off x="1036740" y="421405"/>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 </a:t>
            </a:r>
          </a:p>
          <a:p>
            <a:pPr algn="ctr"/>
            <a:endParaRPr lang="en-US" sz="3600" b="1" u="sng" dirty="0"/>
          </a:p>
        </p:txBody>
      </p:sp>
      <p:sp>
        <p:nvSpPr>
          <p:cNvPr id="6" name="TextBox 5">
            <a:extLst>
              <a:ext uri="{FF2B5EF4-FFF2-40B4-BE49-F238E27FC236}">
                <a16:creationId xmlns:a16="http://schemas.microsoft.com/office/drawing/2014/main" id="{C51A56C7-9281-805D-9D48-67C14CB334D3}"/>
              </a:ext>
            </a:extLst>
          </p:cNvPr>
          <p:cNvSpPr txBox="1"/>
          <p:nvPr/>
        </p:nvSpPr>
        <p:spPr>
          <a:xfrm>
            <a:off x="1387681" y="1208790"/>
            <a:ext cx="9779000" cy="446192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0" i="0" dirty="0">
                <a:effectLst/>
              </a:rPr>
              <a:t>These questions were behavioral questions, and the number of yes were added up and have been recorded in the column called </a:t>
            </a:r>
            <a:r>
              <a:rPr lang="en-US" sz="2400" b="1" i="0" dirty="0">
                <a:effectLst/>
              </a:rPr>
              <a:t>Qchat-10-Score</a:t>
            </a:r>
            <a:r>
              <a:rPr lang="en-US" sz="2400" b="0" i="0" dirty="0">
                <a:effectLst/>
              </a:rPr>
              <a:t>. </a:t>
            </a:r>
          </a:p>
          <a:p>
            <a:pPr marL="342900" indent="-342900">
              <a:lnSpc>
                <a:spcPct val="150000"/>
              </a:lnSpc>
              <a:buFont typeface="Wingdings" panose="05000000000000000000" pitchFamily="2" charset="2"/>
              <a:buChar char="Ø"/>
            </a:pPr>
            <a:r>
              <a:rPr lang="en-US" sz="2400" b="0" i="0" dirty="0">
                <a:effectLst/>
              </a:rPr>
              <a:t>If this column has </a:t>
            </a:r>
            <a:r>
              <a:rPr lang="en-US" sz="2400" b="1" i="0" dirty="0">
                <a:effectLst/>
              </a:rPr>
              <a:t>more than 3 yes</a:t>
            </a:r>
            <a:r>
              <a:rPr lang="en-US" sz="2400" b="0" i="0" dirty="0">
                <a:effectLst/>
              </a:rPr>
              <a:t>, toddlers will be classified as </a:t>
            </a:r>
            <a:r>
              <a:rPr lang="en-US" sz="2400" b="1" i="0" dirty="0">
                <a:effectLst/>
              </a:rPr>
              <a:t>positive ASD.</a:t>
            </a:r>
          </a:p>
          <a:p>
            <a:pPr marL="342900" indent="-342900">
              <a:lnSpc>
                <a:spcPct val="150000"/>
              </a:lnSpc>
              <a:buFont typeface="Wingdings" panose="05000000000000000000" pitchFamily="2" charset="2"/>
              <a:buChar char="Ø"/>
            </a:pPr>
            <a:endParaRPr lang="en-US" sz="2400" b="1" dirty="0"/>
          </a:p>
          <a:p>
            <a:pPr>
              <a:lnSpc>
                <a:spcPct val="150000"/>
              </a:lnSpc>
            </a:pPr>
            <a:r>
              <a:rPr lang="en-US" sz="2400" b="1" dirty="0"/>
              <a:t>Columns A1-A10 and Qchat-10-Score were removed from the data set before modeling.</a:t>
            </a:r>
          </a:p>
        </p:txBody>
      </p:sp>
      <p:sp>
        <p:nvSpPr>
          <p:cNvPr id="8" name="Title 1">
            <a:extLst>
              <a:ext uri="{FF2B5EF4-FFF2-40B4-BE49-F238E27FC236}">
                <a16:creationId xmlns:a16="http://schemas.microsoft.com/office/drawing/2014/main" id="{780C71E2-CA92-A530-A3F4-DD7D2E7EE378}"/>
              </a:ext>
            </a:extLst>
          </p:cNvPr>
          <p:cNvSpPr txBox="1">
            <a:spLocks/>
          </p:cNvSpPr>
          <p:nvPr/>
        </p:nvSpPr>
        <p:spPr>
          <a:xfrm>
            <a:off x="1217922" y="199476"/>
            <a:ext cx="10118519" cy="1161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Feature Selection</a:t>
            </a:r>
          </a:p>
        </p:txBody>
      </p:sp>
    </p:spTree>
    <p:extLst>
      <p:ext uri="{BB962C8B-B14F-4D97-AF65-F5344CB8AC3E}">
        <p14:creationId xmlns:p14="http://schemas.microsoft.com/office/powerpoint/2010/main" val="323025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EEA76B-6369-D178-2930-0F2F261DAB4C}"/>
              </a:ext>
            </a:extLst>
          </p:cNvPr>
          <p:cNvSpPr txBox="1">
            <a:spLocks/>
          </p:cNvSpPr>
          <p:nvPr/>
        </p:nvSpPr>
        <p:spPr>
          <a:xfrm>
            <a:off x="1036740" y="422516"/>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Preprocessing </a:t>
            </a:r>
          </a:p>
          <a:p>
            <a:pPr algn="ctr"/>
            <a:endParaRPr lang="en-US" sz="3600" b="1" u="sng" dirty="0"/>
          </a:p>
        </p:txBody>
      </p:sp>
      <p:grpSp>
        <p:nvGrpSpPr>
          <p:cNvPr id="5" name="Group 4">
            <a:extLst>
              <a:ext uri="{FF2B5EF4-FFF2-40B4-BE49-F238E27FC236}">
                <a16:creationId xmlns:a16="http://schemas.microsoft.com/office/drawing/2014/main" id="{8436E155-B580-868D-8FCD-030462AFA401}"/>
              </a:ext>
            </a:extLst>
          </p:cNvPr>
          <p:cNvGrpSpPr/>
          <p:nvPr/>
        </p:nvGrpSpPr>
        <p:grpSpPr>
          <a:xfrm>
            <a:off x="951186" y="2116781"/>
            <a:ext cx="4656083" cy="2714183"/>
            <a:chOff x="147148" y="1553017"/>
            <a:chExt cx="4656083" cy="2714183"/>
          </a:xfrm>
        </p:grpSpPr>
        <p:sp>
          <p:nvSpPr>
            <p:cNvPr id="6" name="Rectangle: Rounded Corners 5">
              <a:extLst>
                <a:ext uri="{FF2B5EF4-FFF2-40B4-BE49-F238E27FC236}">
                  <a16:creationId xmlns:a16="http://schemas.microsoft.com/office/drawing/2014/main" id="{04478678-6757-F940-2BF1-DAEDBE0D96C0}"/>
                </a:ext>
              </a:extLst>
            </p:cNvPr>
            <p:cNvSpPr/>
            <p:nvPr/>
          </p:nvSpPr>
          <p:spPr>
            <a:xfrm>
              <a:off x="147148" y="1553017"/>
              <a:ext cx="4656083" cy="2714183"/>
            </a:xfrm>
            <a:prstGeom prst="roundRect">
              <a:avLst/>
            </a:prstGeom>
            <a:solidFill>
              <a:schemeClr val="accent6">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52C552-0C15-A2BB-0EB8-4C933B9E970D}"/>
                </a:ext>
              </a:extLst>
            </p:cNvPr>
            <p:cNvSpPr txBox="1"/>
            <p:nvPr/>
          </p:nvSpPr>
          <p:spPr>
            <a:xfrm>
              <a:off x="441438" y="1899303"/>
              <a:ext cx="4099035" cy="195854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dirty="0"/>
                <a:t>No missing values</a:t>
              </a:r>
            </a:p>
            <a:p>
              <a:pPr marL="342900" indent="-342900">
                <a:lnSpc>
                  <a:spcPct val="150000"/>
                </a:lnSpc>
                <a:buFont typeface="Arial" panose="020B0604020202020204" pitchFamily="34" charset="0"/>
                <a:buChar char="•"/>
              </a:pPr>
              <a:r>
                <a:rPr lang="en-US" sz="2800" b="1" dirty="0"/>
                <a:t>No format problem</a:t>
              </a:r>
            </a:p>
            <a:p>
              <a:pPr marL="342900" indent="-342900">
                <a:lnSpc>
                  <a:spcPct val="150000"/>
                </a:lnSpc>
                <a:buFont typeface="Arial" panose="020B0604020202020204" pitchFamily="34" charset="0"/>
                <a:buChar char="•"/>
              </a:pPr>
              <a:r>
                <a:rPr lang="en-US" sz="2800" b="1" dirty="0"/>
                <a:t>No outliers </a:t>
              </a:r>
            </a:p>
          </p:txBody>
        </p:sp>
      </p:grpSp>
      <p:grpSp>
        <p:nvGrpSpPr>
          <p:cNvPr id="11" name="Group 10">
            <a:extLst>
              <a:ext uri="{FF2B5EF4-FFF2-40B4-BE49-F238E27FC236}">
                <a16:creationId xmlns:a16="http://schemas.microsoft.com/office/drawing/2014/main" id="{18C439F8-DCC7-F022-9498-1C2D84A6BEC4}"/>
              </a:ext>
            </a:extLst>
          </p:cNvPr>
          <p:cNvGrpSpPr/>
          <p:nvPr/>
        </p:nvGrpSpPr>
        <p:grpSpPr>
          <a:xfrm>
            <a:off x="6499176" y="2071908"/>
            <a:ext cx="4656083" cy="2714183"/>
            <a:chOff x="147148" y="1553017"/>
            <a:chExt cx="4656083" cy="2714183"/>
          </a:xfrm>
        </p:grpSpPr>
        <p:sp>
          <p:nvSpPr>
            <p:cNvPr id="12" name="Rectangle: Rounded Corners 11">
              <a:extLst>
                <a:ext uri="{FF2B5EF4-FFF2-40B4-BE49-F238E27FC236}">
                  <a16:creationId xmlns:a16="http://schemas.microsoft.com/office/drawing/2014/main" id="{6A70E3FF-4591-5E03-A504-CBC16AF9B6E8}"/>
                </a:ext>
              </a:extLst>
            </p:cNvPr>
            <p:cNvSpPr/>
            <p:nvPr/>
          </p:nvSpPr>
          <p:spPr>
            <a:xfrm>
              <a:off x="147148" y="1553017"/>
              <a:ext cx="4656083" cy="2714183"/>
            </a:xfrm>
            <a:prstGeom prst="roundRect">
              <a:avLst/>
            </a:prstGeom>
            <a:solidFill>
              <a:schemeClr val="accent6">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97569E-C853-DC52-0810-7E77A949D7C8}"/>
                </a:ext>
              </a:extLst>
            </p:cNvPr>
            <p:cNvSpPr txBox="1"/>
            <p:nvPr/>
          </p:nvSpPr>
          <p:spPr>
            <a:xfrm>
              <a:off x="618641" y="2116781"/>
              <a:ext cx="4099035" cy="1312219"/>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800" b="1" dirty="0"/>
                <a:t>Numeric convert</a:t>
              </a:r>
            </a:p>
            <a:p>
              <a:pPr marL="342900" indent="-342900">
                <a:lnSpc>
                  <a:spcPct val="150000"/>
                </a:lnSpc>
                <a:buFont typeface="Wingdings" panose="05000000000000000000" pitchFamily="2" charset="2"/>
                <a:buChar char="Ø"/>
              </a:pPr>
              <a:r>
                <a:rPr lang="en-US" sz="2800" b="1" dirty="0"/>
                <a:t>Standardize the data</a:t>
              </a:r>
            </a:p>
          </p:txBody>
        </p:sp>
      </p:grpSp>
    </p:spTree>
    <p:extLst>
      <p:ext uri="{BB962C8B-B14F-4D97-AF65-F5344CB8AC3E}">
        <p14:creationId xmlns:p14="http://schemas.microsoft.com/office/powerpoint/2010/main" val="39578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96827FF-AD8E-E0D3-C2A5-830C68AD99EF}"/>
              </a:ext>
            </a:extLst>
          </p:cNvPr>
          <p:cNvGrpSpPr/>
          <p:nvPr/>
        </p:nvGrpSpPr>
        <p:grpSpPr>
          <a:xfrm>
            <a:off x="515007" y="1553017"/>
            <a:ext cx="5297215" cy="3029494"/>
            <a:chOff x="147148" y="1553017"/>
            <a:chExt cx="5297215" cy="3029494"/>
          </a:xfrm>
        </p:grpSpPr>
        <p:sp>
          <p:nvSpPr>
            <p:cNvPr id="10" name="Rectangle: Rounded Corners 9">
              <a:extLst>
                <a:ext uri="{FF2B5EF4-FFF2-40B4-BE49-F238E27FC236}">
                  <a16:creationId xmlns:a16="http://schemas.microsoft.com/office/drawing/2014/main" id="{3A8DA3BD-DE62-974B-E252-87AD093C1829}"/>
                </a:ext>
              </a:extLst>
            </p:cNvPr>
            <p:cNvSpPr/>
            <p:nvPr/>
          </p:nvSpPr>
          <p:spPr>
            <a:xfrm>
              <a:off x="147148" y="1553017"/>
              <a:ext cx="5297215" cy="3029494"/>
            </a:xfrm>
            <a:prstGeom prst="roundRect">
              <a:avLst/>
            </a:prstGeom>
            <a:solidFill>
              <a:schemeClr val="accent6">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DEF045-4318-CB67-0E79-0F82F2D51F45}"/>
                </a:ext>
              </a:extLst>
            </p:cNvPr>
            <p:cNvSpPr txBox="1"/>
            <p:nvPr/>
          </p:nvSpPr>
          <p:spPr>
            <a:xfrm>
              <a:off x="258821" y="1659800"/>
              <a:ext cx="5185542" cy="2739211"/>
            </a:xfrm>
            <a:prstGeom prst="rect">
              <a:avLst/>
            </a:prstGeom>
            <a:noFill/>
          </p:spPr>
          <p:txBody>
            <a:bodyPr wrap="square">
              <a:spAutoFit/>
            </a:bodyPr>
            <a:lstStyle/>
            <a:p>
              <a:pPr algn="ctr"/>
              <a:r>
                <a:rPr lang="en-US" sz="2800" b="1" dirty="0"/>
                <a:t>Modeling methods</a:t>
              </a:r>
            </a:p>
            <a:p>
              <a:pPr marL="457200" indent="-457200">
                <a:buFont typeface="Arial" panose="020B0604020202020204" pitchFamily="34" charset="0"/>
                <a:buChar char="•"/>
              </a:pPr>
              <a:r>
                <a:rPr lang="en-US" sz="2400" dirty="0"/>
                <a:t>Decision Tree Classifier (DT)</a:t>
              </a:r>
            </a:p>
            <a:p>
              <a:pPr marL="457200" indent="-457200">
                <a:buFont typeface="Arial" panose="020B0604020202020204" pitchFamily="34" charset="0"/>
                <a:buChar char="•"/>
              </a:pPr>
              <a:r>
                <a:rPr lang="en-US" sz="2400" dirty="0"/>
                <a:t>Random Forrest Classifier (RF)</a:t>
              </a:r>
            </a:p>
            <a:p>
              <a:pPr marL="457200" indent="-457200">
                <a:buFont typeface="Arial" panose="020B0604020202020204" pitchFamily="34" charset="0"/>
                <a:buChar char="•"/>
              </a:pPr>
              <a:r>
                <a:rPr lang="en-US" sz="2400" dirty="0"/>
                <a:t>Logistic Regression (LR)</a:t>
              </a:r>
            </a:p>
            <a:p>
              <a:pPr marL="457200" indent="-457200">
                <a:buFont typeface="Arial" panose="020B0604020202020204" pitchFamily="34" charset="0"/>
                <a:buChar char="•"/>
              </a:pPr>
              <a:r>
                <a:rPr lang="en-US" sz="2400" dirty="0"/>
                <a:t>Gaussian NB</a:t>
              </a:r>
            </a:p>
            <a:p>
              <a:pPr marL="457200" indent="-457200">
                <a:buFont typeface="Arial" panose="020B0604020202020204" pitchFamily="34" charset="0"/>
                <a:buChar char="•"/>
              </a:pPr>
              <a:r>
                <a:rPr lang="en-US" sz="2400" dirty="0"/>
                <a:t>Multinomial NB</a:t>
              </a:r>
            </a:p>
            <a:p>
              <a:pPr marL="457200" indent="-457200">
                <a:buFont typeface="Arial" panose="020B0604020202020204" pitchFamily="34" charset="0"/>
                <a:buChar char="•"/>
              </a:pPr>
              <a:r>
                <a:rPr lang="en-US" sz="2400" dirty="0"/>
                <a:t>K Neighbors Classifier (KNN)</a:t>
              </a:r>
            </a:p>
          </p:txBody>
        </p:sp>
      </p:grpSp>
      <p:sp>
        <p:nvSpPr>
          <p:cNvPr id="4" name="Title 1">
            <a:extLst>
              <a:ext uri="{FF2B5EF4-FFF2-40B4-BE49-F238E27FC236}">
                <a16:creationId xmlns:a16="http://schemas.microsoft.com/office/drawing/2014/main" id="{A15366E7-BEB8-7F76-F890-2F8C8DB5B292}"/>
              </a:ext>
            </a:extLst>
          </p:cNvPr>
          <p:cNvSpPr txBox="1">
            <a:spLocks/>
          </p:cNvSpPr>
          <p:nvPr/>
        </p:nvSpPr>
        <p:spPr>
          <a:xfrm>
            <a:off x="1036740" y="422516"/>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Modeling----Strategy </a:t>
            </a:r>
          </a:p>
          <a:p>
            <a:pPr algn="ctr"/>
            <a:endParaRPr lang="en-US" sz="3600" b="1" u="sng" dirty="0"/>
          </a:p>
        </p:txBody>
      </p:sp>
      <p:grpSp>
        <p:nvGrpSpPr>
          <p:cNvPr id="12" name="Group 11">
            <a:extLst>
              <a:ext uri="{FF2B5EF4-FFF2-40B4-BE49-F238E27FC236}">
                <a16:creationId xmlns:a16="http://schemas.microsoft.com/office/drawing/2014/main" id="{9F44C296-BA91-371C-9892-B24C999292E3}"/>
              </a:ext>
            </a:extLst>
          </p:cNvPr>
          <p:cNvGrpSpPr/>
          <p:nvPr/>
        </p:nvGrpSpPr>
        <p:grpSpPr>
          <a:xfrm>
            <a:off x="6621513" y="1512978"/>
            <a:ext cx="4151587" cy="1301768"/>
            <a:chOff x="147148" y="1553017"/>
            <a:chExt cx="5297215" cy="3099751"/>
          </a:xfrm>
        </p:grpSpPr>
        <p:sp>
          <p:nvSpPr>
            <p:cNvPr id="13" name="Rectangle: Rounded Corners 12">
              <a:extLst>
                <a:ext uri="{FF2B5EF4-FFF2-40B4-BE49-F238E27FC236}">
                  <a16:creationId xmlns:a16="http://schemas.microsoft.com/office/drawing/2014/main" id="{88F2569B-0468-28DF-C1AC-1500215E9C70}"/>
                </a:ext>
              </a:extLst>
            </p:cNvPr>
            <p:cNvSpPr/>
            <p:nvPr/>
          </p:nvSpPr>
          <p:spPr>
            <a:xfrm>
              <a:off x="147148" y="1553017"/>
              <a:ext cx="5297215" cy="3029494"/>
            </a:xfrm>
            <a:prstGeom prst="roundRect">
              <a:avLst/>
            </a:prstGeom>
            <a:solidFill>
              <a:schemeClr val="accent6">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1DBDA22-866D-8490-559F-D96EB8F65B9D}"/>
                </a:ext>
              </a:extLst>
            </p:cNvPr>
            <p:cNvSpPr txBox="1"/>
            <p:nvPr/>
          </p:nvSpPr>
          <p:spPr>
            <a:xfrm>
              <a:off x="258821" y="1647988"/>
              <a:ext cx="5185542" cy="3004780"/>
            </a:xfrm>
            <a:prstGeom prst="rect">
              <a:avLst/>
            </a:prstGeom>
            <a:noFill/>
          </p:spPr>
          <p:txBody>
            <a:bodyPr wrap="square">
              <a:spAutoFit/>
            </a:bodyPr>
            <a:lstStyle/>
            <a:p>
              <a:pPr algn="ctr"/>
              <a:r>
                <a:rPr lang="en-US" sz="2800" b="1" dirty="0"/>
                <a:t>Grid search</a:t>
              </a:r>
            </a:p>
            <a:p>
              <a:r>
                <a:rPr lang="en-US" sz="2400" dirty="0"/>
                <a:t>Find the best parameters for each method</a:t>
              </a:r>
            </a:p>
          </p:txBody>
        </p:sp>
      </p:grpSp>
      <p:sp>
        <p:nvSpPr>
          <p:cNvPr id="17" name="Arrow: Right 16">
            <a:extLst>
              <a:ext uri="{FF2B5EF4-FFF2-40B4-BE49-F238E27FC236}">
                <a16:creationId xmlns:a16="http://schemas.microsoft.com/office/drawing/2014/main" id="{93DE1442-32B1-767C-99C2-594B47391C82}"/>
              </a:ext>
            </a:extLst>
          </p:cNvPr>
          <p:cNvSpPr/>
          <p:nvPr/>
        </p:nvSpPr>
        <p:spPr>
          <a:xfrm>
            <a:off x="5954109" y="2030937"/>
            <a:ext cx="546537" cy="326754"/>
          </a:xfrm>
          <a:prstGeom prst="rightArrow">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553A0A27-76E6-3ACA-9F86-2C8EE024BED2}"/>
              </a:ext>
            </a:extLst>
          </p:cNvPr>
          <p:cNvSpPr/>
          <p:nvPr/>
        </p:nvSpPr>
        <p:spPr>
          <a:xfrm rot="5400000">
            <a:off x="8450314" y="3072551"/>
            <a:ext cx="546537" cy="326754"/>
          </a:xfrm>
          <a:prstGeom prst="rightArrow">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653503E-9EB4-330D-9C02-A879550CC50A}"/>
              </a:ext>
            </a:extLst>
          </p:cNvPr>
          <p:cNvGrpSpPr/>
          <p:nvPr/>
        </p:nvGrpSpPr>
        <p:grpSpPr>
          <a:xfrm>
            <a:off x="6621512" y="3657110"/>
            <a:ext cx="4151588" cy="1301768"/>
            <a:chOff x="147148" y="1553017"/>
            <a:chExt cx="5297215" cy="3099751"/>
          </a:xfrm>
        </p:grpSpPr>
        <p:sp>
          <p:nvSpPr>
            <p:cNvPr id="20" name="Rectangle: Rounded Corners 19">
              <a:extLst>
                <a:ext uri="{FF2B5EF4-FFF2-40B4-BE49-F238E27FC236}">
                  <a16:creationId xmlns:a16="http://schemas.microsoft.com/office/drawing/2014/main" id="{F0C40F00-5C91-8647-44EE-A557FE6CE2D9}"/>
                </a:ext>
              </a:extLst>
            </p:cNvPr>
            <p:cNvSpPr/>
            <p:nvPr/>
          </p:nvSpPr>
          <p:spPr>
            <a:xfrm>
              <a:off x="147148" y="1553017"/>
              <a:ext cx="5297215" cy="3029494"/>
            </a:xfrm>
            <a:prstGeom prst="roundRect">
              <a:avLst/>
            </a:prstGeom>
            <a:solidFill>
              <a:schemeClr val="accent6">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39D6672-705F-F3D1-375B-AE351EC7BFFD}"/>
                </a:ext>
              </a:extLst>
            </p:cNvPr>
            <p:cNvSpPr txBox="1"/>
            <p:nvPr/>
          </p:nvSpPr>
          <p:spPr>
            <a:xfrm>
              <a:off x="258821" y="1647988"/>
              <a:ext cx="5185542" cy="3004780"/>
            </a:xfrm>
            <a:prstGeom prst="rect">
              <a:avLst/>
            </a:prstGeom>
            <a:noFill/>
          </p:spPr>
          <p:txBody>
            <a:bodyPr wrap="square">
              <a:spAutoFit/>
            </a:bodyPr>
            <a:lstStyle/>
            <a:p>
              <a:pPr algn="ctr"/>
              <a:r>
                <a:rPr lang="en-US" sz="2800" b="1" dirty="0"/>
                <a:t>Ensemble and vote</a:t>
              </a:r>
            </a:p>
            <a:p>
              <a:r>
                <a:rPr lang="en-US" sz="2400" dirty="0"/>
                <a:t>Evaluate accuracy score by cross-validation, cv = 5</a:t>
              </a:r>
            </a:p>
          </p:txBody>
        </p:sp>
      </p:grpSp>
      <p:sp>
        <p:nvSpPr>
          <p:cNvPr id="22" name="Arrow: Right 21">
            <a:extLst>
              <a:ext uri="{FF2B5EF4-FFF2-40B4-BE49-F238E27FC236}">
                <a16:creationId xmlns:a16="http://schemas.microsoft.com/office/drawing/2014/main" id="{E1BBFB5E-9D9F-88D7-059E-9BB4A6F7E0C5}"/>
              </a:ext>
            </a:extLst>
          </p:cNvPr>
          <p:cNvSpPr/>
          <p:nvPr/>
        </p:nvSpPr>
        <p:spPr>
          <a:xfrm rot="5400000">
            <a:off x="8467798" y="5291002"/>
            <a:ext cx="546537" cy="326754"/>
          </a:xfrm>
          <a:prstGeom prst="rightArrow">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62B97AA-DCF6-6053-2666-E06635379739}"/>
              </a:ext>
            </a:extLst>
          </p:cNvPr>
          <p:cNvGrpSpPr/>
          <p:nvPr/>
        </p:nvGrpSpPr>
        <p:grpSpPr>
          <a:xfrm>
            <a:off x="5190729" y="5949880"/>
            <a:ext cx="6773920" cy="684431"/>
            <a:chOff x="147148" y="1553017"/>
            <a:chExt cx="5297215" cy="3029494"/>
          </a:xfrm>
        </p:grpSpPr>
        <p:sp>
          <p:nvSpPr>
            <p:cNvPr id="24" name="Rectangle: Rounded Corners 23">
              <a:extLst>
                <a:ext uri="{FF2B5EF4-FFF2-40B4-BE49-F238E27FC236}">
                  <a16:creationId xmlns:a16="http://schemas.microsoft.com/office/drawing/2014/main" id="{6F4B40E5-F3E2-E865-3486-06CDDBDA629E}"/>
                </a:ext>
              </a:extLst>
            </p:cNvPr>
            <p:cNvSpPr/>
            <p:nvPr/>
          </p:nvSpPr>
          <p:spPr>
            <a:xfrm>
              <a:off x="147148" y="1553017"/>
              <a:ext cx="5297215" cy="3029494"/>
            </a:xfrm>
            <a:prstGeom prst="roundRect">
              <a:avLst/>
            </a:prstGeom>
            <a:solidFill>
              <a:schemeClr val="accent6">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524418F-3FB9-6B35-F922-BFA0CD39879F}"/>
                </a:ext>
              </a:extLst>
            </p:cNvPr>
            <p:cNvSpPr txBox="1"/>
            <p:nvPr/>
          </p:nvSpPr>
          <p:spPr>
            <a:xfrm>
              <a:off x="217728" y="1927110"/>
              <a:ext cx="5185541" cy="2271907"/>
            </a:xfrm>
            <a:prstGeom prst="rect">
              <a:avLst/>
            </a:prstGeom>
            <a:noFill/>
          </p:spPr>
          <p:txBody>
            <a:bodyPr wrap="square">
              <a:spAutoFit/>
            </a:bodyPr>
            <a:lstStyle/>
            <a:p>
              <a:pPr algn="ctr"/>
              <a:r>
                <a:rPr lang="en-US" sz="2800" b="1" dirty="0"/>
                <a:t>Identify the best modeling method</a:t>
              </a:r>
              <a:endParaRPr lang="en-US" sz="2400" dirty="0"/>
            </a:p>
          </p:txBody>
        </p:sp>
      </p:grpSp>
    </p:spTree>
    <p:extLst>
      <p:ext uri="{BB962C8B-B14F-4D97-AF65-F5344CB8AC3E}">
        <p14:creationId xmlns:p14="http://schemas.microsoft.com/office/powerpoint/2010/main" val="819563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FF84757-39E2-3FED-F736-E11B96D02919}"/>
              </a:ext>
            </a:extLst>
          </p:cNvPr>
          <p:cNvGraphicFramePr>
            <a:graphicFrameLocks noGrp="1"/>
          </p:cNvGraphicFramePr>
          <p:nvPr>
            <p:extLst>
              <p:ext uri="{D42A27DB-BD31-4B8C-83A1-F6EECF244321}">
                <p14:modId xmlns:p14="http://schemas.microsoft.com/office/powerpoint/2010/main" val="3614851698"/>
              </p:ext>
            </p:extLst>
          </p:nvPr>
        </p:nvGraphicFramePr>
        <p:xfrm>
          <a:off x="446502" y="872034"/>
          <a:ext cx="11298996" cy="5864128"/>
        </p:xfrm>
        <a:graphic>
          <a:graphicData uri="http://schemas.openxmlformats.org/drawingml/2006/table">
            <a:tbl>
              <a:tblPr firstRow="1" bandRow="1">
                <a:tableStyleId>{93296810-A885-4BE3-A3E7-6D5BEEA58F35}</a:tableStyleId>
              </a:tblPr>
              <a:tblGrid>
                <a:gridCol w="2527926">
                  <a:extLst>
                    <a:ext uri="{9D8B030D-6E8A-4147-A177-3AD203B41FA5}">
                      <a16:colId xmlns:a16="http://schemas.microsoft.com/office/drawing/2014/main" val="2185614777"/>
                    </a:ext>
                  </a:extLst>
                </a:gridCol>
                <a:gridCol w="3121572">
                  <a:extLst>
                    <a:ext uri="{9D8B030D-6E8A-4147-A177-3AD203B41FA5}">
                      <a16:colId xmlns:a16="http://schemas.microsoft.com/office/drawing/2014/main" val="677305512"/>
                    </a:ext>
                  </a:extLst>
                </a:gridCol>
                <a:gridCol w="2824749">
                  <a:extLst>
                    <a:ext uri="{9D8B030D-6E8A-4147-A177-3AD203B41FA5}">
                      <a16:colId xmlns:a16="http://schemas.microsoft.com/office/drawing/2014/main" val="1954085901"/>
                    </a:ext>
                  </a:extLst>
                </a:gridCol>
                <a:gridCol w="2824749">
                  <a:extLst>
                    <a:ext uri="{9D8B030D-6E8A-4147-A177-3AD203B41FA5}">
                      <a16:colId xmlns:a16="http://schemas.microsoft.com/office/drawing/2014/main" val="2463176682"/>
                    </a:ext>
                  </a:extLst>
                </a:gridCol>
              </a:tblGrid>
              <a:tr h="676398">
                <a:tc>
                  <a:txBody>
                    <a:bodyPr/>
                    <a:lstStyle/>
                    <a:p>
                      <a:pPr algn="ctr"/>
                      <a:r>
                        <a:rPr lang="en-US" sz="2400" dirty="0"/>
                        <a:t>Method</a:t>
                      </a:r>
                    </a:p>
                  </a:txBody>
                  <a:tcPr anchor="ctr" anchorCtr="1"/>
                </a:tc>
                <a:tc>
                  <a:txBody>
                    <a:bodyPr/>
                    <a:lstStyle/>
                    <a:p>
                      <a:pPr algn="ctr"/>
                      <a:r>
                        <a:rPr lang="en-US" sz="2400" dirty="0"/>
                        <a:t>Before grid search</a:t>
                      </a:r>
                    </a:p>
                  </a:txBody>
                  <a:tcPr anchor="ctr" anchorCtr="1"/>
                </a:tc>
                <a:tc>
                  <a:txBody>
                    <a:bodyPr/>
                    <a:lstStyle/>
                    <a:p>
                      <a:pPr algn="ctr"/>
                      <a:r>
                        <a:rPr lang="en-US" sz="2400" dirty="0"/>
                        <a:t>After grid search</a:t>
                      </a:r>
                    </a:p>
                  </a:txBody>
                  <a:tcPr anchor="ctr" anchorCtr="1"/>
                </a:tc>
                <a:tc>
                  <a:txBody>
                    <a:bodyPr/>
                    <a:lstStyle/>
                    <a:p>
                      <a:pPr algn="ctr"/>
                      <a:r>
                        <a:rPr lang="en-US" sz="2400" dirty="0"/>
                        <a:t>Best parameters</a:t>
                      </a:r>
                    </a:p>
                  </a:txBody>
                  <a:tcPr anchor="ctr" anchorCtr="1"/>
                </a:tc>
                <a:extLst>
                  <a:ext uri="{0D108BD9-81ED-4DB2-BD59-A6C34878D82A}">
                    <a16:rowId xmlns:a16="http://schemas.microsoft.com/office/drawing/2014/main" val="110626754"/>
                  </a:ext>
                </a:extLst>
              </a:tr>
              <a:tr h="370840">
                <a:tc>
                  <a:txBody>
                    <a:bodyPr/>
                    <a:lstStyle/>
                    <a:p>
                      <a:pPr algn="ctr"/>
                      <a:r>
                        <a:rPr lang="en-US" sz="2000" b="1" dirty="0"/>
                        <a:t>DT</a:t>
                      </a:r>
                    </a:p>
                  </a:txBody>
                  <a:tcPr anchor="ctr" anchorCtr="1"/>
                </a:tc>
                <a:tc>
                  <a:txBody>
                    <a:bodyPr/>
                    <a:lstStyle/>
                    <a:p>
                      <a:pPr algn="ctr"/>
                      <a:r>
                        <a:rPr lang="en-US" sz="2000" dirty="0"/>
                        <a:t>63.03%</a:t>
                      </a:r>
                    </a:p>
                  </a:txBody>
                  <a:tcPr anchor="ctr" anchorCtr="1"/>
                </a:tc>
                <a:tc>
                  <a:txBody>
                    <a:bodyPr/>
                    <a:lstStyle/>
                    <a:p>
                      <a:pPr algn="ctr"/>
                      <a:r>
                        <a:rPr lang="en-US" sz="2000" dirty="0"/>
                        <a:t>69.67%</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criterion:   entropy </a:t>
                      </a:r>
                      <a:r>
                        <a:rPr lang="en-US" sz="2000" b="0" dirty="0" err="1"/>
                        <a:t>max_depth</a:t>
                      </a:r>
                      <a:r>
                        <a:rPr lang="en-US" sz="2000" b="0" dirty="0"/>
                        <a:t>:   3 </a:t>
                      </a:r>
                      <a:r>
                        <a:rPr lang="en-US" sz="2000" b="0" dirty="0" err="1"/>
                        <a:t>min_samples_leaf</a:t>
                      </a:r>
                      <a:r>
                        <a:rPr lang="en-US" sz="2000" b="0" dirty="0"/>
                        <a:t>:   5</a:t>
                      </a:r>
                    </a:p>
                  </a:txBody>
                  <a:tcPr anchor="ctr" anchorCtr="1"/>
                </a:tc>
                <a:extLst>
                  <a:ext uri="{0D108BD9-81ED-4DB2-BD59-A6C34878D82A}">
                    <a16:rowId xmlns:a16="http://schemas.microsoft.com/office/drawing/2014/main" val="2293424869"/>
                  </a:ext>
                </a:extLst>
              </a:tr>
              <a:tr h="370840">
                <a:tc>
                  <a:txBody>
                    <a:bodyPr/>
                    <a:lstStyle/>
                    <a:p>
                      <a:pPr algn="ctr"/>
                      <a:r>
                        <a:rPr lang="en-US" sz="2000" b="1" dirty="0"/>
                        <a:t>RF</a:t>
                      </a:r>
                    </a:p>
                  </a:txBody>
                  <a:tcPr anchor="ctr" anchorCtr="1"/>
                </a:tc>
                <a:tc>
                  <a:txBody>
                    <a:bodyPr/>
                    <a:lstStyle/>
                    <a:p>
                      <a:pPr algn="ctr"/>
                      <a:r>
                        <a:rPr lang="en-US" sz="2000" dirty="0"/>
                        <a:t>69.19%</a:t>
                      </a:r>
                    </a:p>
                  </a:txBody>
                  <a:tcPr anchor="ctr" anchorCtr="1"/>
                </a:tc>
                <a:tc>
                  <a:txBody>
                    <a:bodyPr/>
                    <a:lstStyle/>
                    <a:p>
                      <a:pPr algn="ctr"/>
                      <a:r>
                        <a:rPr lang="en-US" sz="2000" dirty="0"/>
                        <a:t>70.62%</a:t>
                      </a:r>
                    </a:p>
                  </a:txBody>
                  <a:tcPr anchor="ctr" anchorCtr="1"/>
                </a:tc>
                <a:tc>
                  <a:txBody>
                    <a:bodyPr/>
                    <a:lstStyle/>
                    <a:p>
                      <a:r>
                        <a:rPr lang="en-US" sz="2000" b="0" dirty="0" err="1"/>
                        <a:t>max_depth</a:t>
                      </a:r>
                      <a:r>
                        <a:rPr lang="en-US" sz="2000" b="0" dirty="0"/>
                        <a:t>:   None, </a:t>
                      </a:r>
                      <a:r>
                        <a:rPr lang="en-US" sz="2000" b="0" dirty="0" err="1"/>
                        <a:t>max_features</a:t>
                      </a:r>
                      <a:r>
                        <a:rPr lang="en-US" sz="2000" b="0" dirty="0"/>
                        <a:t>:   sqrt, </a:t>
                      </a:r>
                    </a:p>
                    <a:p>
                      <a:r>
                        <a:rPr lang="en-US" sz="2000" b="0" dirty="0" err="1"/>
                        <a:t>min_samples_leaf</a:t>
                      </a:r>
                      <a:r>
                        <a:rPr lang="en-US" sz="2000" b="0" dirty="0"/>
                        <a:t>:   4 </a:t>
                      </a:r>
                      <a:r>
                        <a:rPr lang="en-US" sz="2000" b="0" dirty="0" err="1"/>
                        <a:t>n_estimators</a:t>
                      </a:r>
                      <a:r>
                        <a:rPr lang="en-US" sz="2000" b="0" dirty="0"/>
                        <a:t>:   100</a:t>
                      </a:r>
                    </a:p>
                  </a:txBody>
                  <a:tcPr anchor="ctr" anchorCtr="1"/>
                </a:tc>
                <a:extLst>
                  <a:ext uri="{0D108BD9-81ED-4DB2-BD59-A6C34878D82A}">
                    <a16:rowId xmlns:a16="http://schemas.microsoft.com/office/drawing/2014/main" val="1493684408"/>
                  </a:ext>
                </a:extLst>
              </a:tr>
              <a:tr h="370840">
                <a:tc>
                  <a:txBody>
                    <a:bodyPr/>
                    <a:lstStyle/>
                    <a:p>
                      <a:pPr algn="ctr"/>
                      <a:r>
                        <a:rPr lang="en-US" sz="2000" b="1" dirty="0"/>
                        <a:t>LR</a:t>
                      </a:r>
                    </a:p>
                  </a:txBody>
                  <a:tcPr anchor="ctr" anchorCtr="1"/>
                </a:tc>
                <a:tc>
                  <a:txBody>
                    <a:bodyPr/>
                    <a:lstStyle/>
                    <a:p>
                      <a:pPr algn="ctr"/>
                      <a:r>
                        <a:rPr lang="en-US" sz="2000" dirty="0"/>
                        <a:t>67.30%</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67.30%</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   0.001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max_iter</a:t>
                      </a:r>
                      <a:r>
                        <a:rPr lang="en-US" sz="2000" dirty="0"/>
                        <a:t>:   50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penalty:   l1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solver:   saga</a:t>
                      </a:r>
                    </a:p>
                  </a:txBody>
                  <a:tcPr anchor="ctr" anchorCtr="1"/>
                </a:tc>
                <a:extLst>
                  <a:ext uri="{0D108BD9-81ED-4DB2-BD59-A6C34878D82A}">
                    <a16:rowId xmlns:a16="http://schemas.microsoft.com/office/drawing/2014/main" val="2585999498"/>
                  </a:ext>
                </a:extLst>
              </a:tr>
              <a:tr h="551617">
                <a:tc>
                  <a:txBody>
                    <a:bodyPr/>
                    <a:lstStyle/>
                    <a:p>
                      <a:pPr algn="ctr"/>
                      <a:r>
                        <a:rPr lang="en-US" sz="2000" b="1" kern="1200" dirty="0">
                          <a:solidFill>
                            <a:schemeClr val="dk1"/>
                          </a:solidFill>
                          <a:effectLst/>
                        </a:rPr>
                        <a:t>Gaussian NB</a:t>
                      </a:r>
                      <a:endParaRPr lang="en-US" sz="2000" b="1" dirty="0"/>
                    </a:p>
                  </a:txBody>
                  <a:tcPr anchor="ctr" anchorCtr="1"/>
                </a:tc>
                <a:tc>
                  <a:txBody>
                    <a:bodyPr/>
                    <a:lstStyle/>
                    <a:p>
                      <a:pPr algn="ctr"/>
                      <a:r>
                        <a:rPr lang="en-US" sz="2000" dirty="0"/>
                        <a:t>34.12%</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34.12%</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var_smoothing</a:t>
                      </a:r>
                      <a:r>
                        <a:rPr lang="en-US" sz="2000" dirty="0"/>
                        <a:t>:  1e-09</a:t>
                      </a:r>
                    </a:p>
                  </a:txBody>
                  <a:tcPr anchor="ctr" anchorCtr="1"/>
                </a:tc>
                <a:extLst>
                  <a:ext uri="{0D108BD9-81ED-4DB2-BD59-A6C34878D82A}">
                    <a16:rowId xmlns:a16="http://schemas.microsoft.com/office/drawing/2014/main" val="1921550184"/>
                  </a:ext>
                </a:extLst>
              </a:tr>
              <a:tr h="4939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Multinomial NB</a:t>
                      </a:r>
                    </a:p>
                  </a:txBody>
                  <a:tcPr anchor="ctr" anchorCtr="1"/>
                </a:tc>
                <a:tc>
                  <a:txBody>
                    <a:bodyPr/>
                    <a:lstStyle/>
                    <a:p>
                      <a:pPr algn="ctr"/>
                      <a:r>
                        <a:rPr lang="en-US" sz="2000" dirty="0"/>
                        <a:t>70.62%</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71.09%</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alpha:  10.0</a:t>
                      </a:r>
                    </a:p>
                  </a:txBody>
                  <a:tcPr anchor="ctr" anchorCtr="1"/>
                </a:tc>
                <a:extLst>
                  <a:ext uri="{0D108BD9-81ED-4DB2-BD59-A6C34878D82A}">
                    <a16:rowId xmlns:a16="http://schemas.microsoft.com/office/drawing/2014/main" val="210856070"/>
                  </a:ext>
                </a:extLst>
              </a:tr>
              <a:tr h="5150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KNN</a:t>
                      </a:r>
                    </a:p>
                  </a:txBody>
                  <a:tcPr anchor="ctr" anchorCtr="1"/>
                </a:tc>
                <a:tc>
                  <a:txBody>
                    <a:bodyPr/>
                    <a:lstStyle/>
                    <a:p>
                      <a:pPr algn="ctr"/>
                      <a:r>
                        <a:rPr lang="en-US" sz="2000" dirty="0"/>
                        <a:t>69.67%</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73.46%</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n_neighbors</a:t>
                      </a:r>
                      <a:r>
                        <a:rPr lang="en-US" sz="2000" dirty="0"/>
                        <a:t>:  19</a:t>
                      </a:r>
                    </a:p>
                  </a:txBody>
                  <a:tcPr anchor="ctr" anchorCtr="1"/>
                </a:tc>
                <a:extLst>
                  <a:ext uri="{0D108BD9-81ED-4DB2-BD59-A6C34878D82A}">
                    <a16:rowId xmlns:a16="http://schemas.microsoft.com/office/drawing/2014/main" val="1450480606"/>
                  </a:ext>
                </a:extLst>
              </a:tr>
            </a:tbl>
          </a:graphicData>
        </a:graphic>
      </p:graphicFrame>
      <p:sp>
        <p:nvSpPr>
          <p:cNvPr id="4" name="Title 1">
            <a:extLst>
              <a:ext uri="{FF2B5EF4-FFF2-40B4-BE49-F238E27FC236}">
                <a16:creationId xmlns:a16="http://schemas.microsoft.com/office/drawing/2014/main" id="{E9D6CE09-6A58-9DE4-BB69-1623F54EBA97}"/>
              </a:ext>
            </a:extLst>
          </p:cNvPr>
          <p:cNvSpPr txBox="1">
            <a:spLocks/>
          </p:cNvSpPr>
          <p:nvPr/>
        </p:nvSpPr>
        <p:spPr>
          <a:xfrm>
            <a:off x="985165" y="169944"/>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Modeling--- Grid search </a:t>
            </a:r>
          </a:p>
          <a:p>
            <a:pPr algn="ctr"/>
            <a:endParaRPr lang="en-US" sz="3600" b="1" u="sng" dirty="0"/>
          </a:p>
        </p:txBody>
      </p:sp>
    </p:spTree>
    <p:extLst>
      <p:ext uri="{BB962C8B-B14F-4D97-AF65-F5344CB8AC3E}">
        <p14:creationId xmlns:p14="http://schemas.microsoft.com/office/powerpoint/2010/main" val="385976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79243E40-24C3-2DD6-D596-F46211520778}"/>
              </a:ext>
            </a:extLst>
          </p:cNvPr>
          <p:cNvGraphicFramePr>
            <a:graphicFrameLocks noGrp="1"/>
          </p:cNvGraphicFramePr>
          <p:nvPr>
            <p:extLst>
              <p:ext uri="{D42A27DB-BD31-4B8C-83A1-F6EECF244321}">
                <p14:modId xmlns:p14="http://schemas.microsoft.com/office/powerpoint/2010/main" val="670865952"/>
              </p:ext>
            </p:extLst>
          </p:nvPr>
        </p:nvGraphicFramePr>
        <p:xfrm>
          <a:off x="2287752" y="1254691"/>
          <a:ext cx="8732970" cy="4603509"/>
        </p:xfrm>
        <a:graphic>
          <a:graphicData uri="http://schemas.openxmlformats.org/drawingml/2006/table">
            <a:tbl>
              <a:tblPr firstRow="1" bandRow="1">
                <a:tableStyleId>{93296810-A885-4BE3-A3E7-6D5BEEA58F35}</a:tableStyleId>
              </a:tblPr>
              <a:tblGrid>
                <a:gridCol w="4366485">
                  <a:extLst>
                    <a:ext uri="{9D8B030D-6E8A-4147-A177-3AD203B41FA5}">
                      <a16:colId xmlns:a16="http://schemas.microsoft.com/office/drawing/2014/main" val="2185614777"/>
                    </a:ext>
                  </a:extLst>
                </a:gridCol>
                <a:gridCol w="4366485">
                  <a:extLst>
                    <a:ext uri="{9D8B030D-6E8A-4147-A177-3AD203B41FA5}">
                      <a16:colId xmlns:a16="http://schemas.microsoft.com/office/drawing/2014/main" val="677305512"/>
                    </a:ext>
                  </a:extLst>
                </a:gridCol>
              </a:tblGrid>
              <a:tr h="511501">
                <a:tc>
                  <a:txBody>
                    <a:bodyPr/>
                    <a:lstStyle/>
                    <a:p>
                      <a:pPr algn="ctr"/>
                      <a:r>
                        <a:rPr lang="en-US" sz="2400" dirty="0"/>
                        <a:t>Method</a:t>
                      </a:r>
                    </a:p>
                  </a:txBody>
                  <a:tcPr/>
                </a:tc>
                <a:tc>
                  <a:txBody>
                    <a:bodyPr/>
                    <a:lstStyle/>
                    <a:p>
                      <a:pPr algn="ctr"/>
                      <a:r>
                        <a:rPr lang="en-US" sz="2400" dirty="0"/>
                        <a:t>Accuracy </a:t>
                      </a:r>
                    </a:p>
                  </a:txBody>
                  <a:tcPr/>
                </a:tc>
                <a:extLst>
                  <a:ext uri="{0D108BD9-81ED-4DB2-BD59-A6C34878D82A}">
                    <a16:rowId xmlns:a16="http://schemas.microsoft.com/office/drawing/2014/main" val="110626754"/>
                  </a:ext>
                </a:extLst>
              </a:tr>
              <a:tr h="511501">
                <a:tc>
                  <a:txBody>
                    <a:bodyPr/>
                    <a:lstStyle/>
                    <a:p>
                      <a:pPr algn="ctr"/>
                      <a:r>
                        <a:rPr lang="en-US" sz="2000" b="1" kern="1200" dirty="0">
                          <a:solidFill>
                            <a:schemeClr val="dk1"/>
                          </a:solidFill>
                          <a:effectLst/>
                        </a:rPr>
                        <a:t>Ensemble and vote (hard)</a:t>
                      </a:r>
                      <a:endParaRPr lang="en-US" sz="2000" b="1" dirty="0"/>
                    </a:p>
                  </a:txBody>
                  <a:tcPr/>
                </a:tc>
                <a:tc>
                  <a:txBody>
                    <a:bodyPr/>
                    <a:lstStyle/>
                    <a:p>
                      <a:pPr algn="ctr"/>
                      <a:r>
                        <a:rPr lang="en-US" sz="2000" dirty="0"/>
                        <a:t>72.04%</a:t>
                      </a:r>
                    </a:p>
                  </a:txBody>
                  <a:tcPr/>
                </a:tc>
                <a:extLst>
                  <a:ext uri="{0D108BD9-81ED-4DB2-BD59-A6C34878D82A}">
                    <a16:rowId xmlns:a16="http://schemas.microsoft.com/office/drawing/2014/main" val="2293424869"/>
                  </a:ext>
                </a:extLst>
              </a:tr>
              <a:tr h="5115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effectLst/>
                        </a:rPr>
                        <a:t>Ensemble and vote (soft)</a:t>
                      </a:r>
                      <a:endParaRPr lang="en-US" sz="2000" b="1" dirty="0"/>
                    </a:p>
                  </a:txBody>
                  <a:tcPr/>
                </a:tc>
                <a:tc>
                  <a:txBody>
                    <a:bodyPr/>
                    <a:lstStyle/>
                    <a:p>
                      <a:pPr algn="ctr"/>
                      <a:r>
                        <a:rPr lang="en-US" sz="2000" dirty="0"/>
                        <a:t>70.14%</a:t>
                      </a:r>
                    </a:p>
                  </a:txBody>
                  <a:tcPr/>
                </a:tc>
                <a:extLst>
                  <a:ext uri="{0D108BD9-81ED-4DB2-BD59-A6C34878D82A}">
                    <a16:rowId xmlns:a16="http://schemas.microsoft.com/office/drawing/2014/main" val="1493684408"/>
                  </a:ext>
                </a:extLst>
              </a:tr>
              <a:tr h="511501">
                <a:tc>
                  <a:txBody>
                    <a:bodyPr/>
                    <a:lstStyle/>
                    <a:p>
                      <a:pPr algn="ctr"/>
                      <a:r>
                        <a:rPr lang="en-US" sz="2000" b="1" dirty="0"/>
                        <a:t>DT</a:t>
                      </a:r>
                    </a:p>
                  </a:txBody>
                  <a:tcPr/>
                </a:tc>
                <a:tc>
                  <a:txBody>
                    <a:bodyPr/>
                    <a:lstStyle/>
                    <a:p>
                      <a:pPr algn="ctr"/>
                      <a:r>
                        <a:rPr lang="en-US" sz="2000" dirty="0"/>
                        <a:t>69.67%</a:t>
                      </a:r>
                    </a:p>
                  </a:txBody>
                  <a:tcPr/>
                </a:tc>
                <a:extLst>
                  <a:ext uri="{0D108BD9-81ED-4DB2-BD59-A6C34878D82A}">
                    <a16:rowId xmlns:a16="http://schemas.microsoft.com/office/drawing/2014/main" val="2585999498"/>
                  </a:ext>
                </a:extLst>
              </a:tr>
              <a:tr h="511501">
                <a:tc>
                  <a:txBody>
                    <a:bodyPr/>
                    <a:lstStyle/>
                    <a:p>
                      <a:pPr algn="ctr"/>
                      <a:r>
                        <a:rPr lang="en-US" sz="2000" b="1" dirty="0"/>
                        <a:t>RF</a:t>
                      </a:r>
                    </a:p>
                  </a:txBody>
                  <a:tcPr/>
                </a:tc>
                <a:tc>
                  <a:txBody>
                    <a:bodyPr/>
                    <a:lstStyle/>
                    <a:p>
                      <a:pPr algn="ctr"/>
                      <a:r>
                        <a:rPr lang="en-US" sz="2000" dirty="0"/>
                        <a:t>70.62%</a:t>
                      </a:r>
                    </a:p>
                  </a:txBody>
                  <a:tcPr/>
                </a:tc>
                <a:extLst>
                  <a:ext uri="{0D108BD9-81ED-4DB2-BD59-A6C34878D82A}">
                    <a16:rowId xmlns:a16="http://schemas.microsoft.com/office/drawing/2014/main" val="1921550184"/>
                  </a:ext>
                </a:extLst>
              </a:tr>
              <a:tr h="511501">
                <a:tc>
                  <a:txBody>
                    <a:bodyPr/>
                    <a:lstStyle/>
                    <a:p>
                      <a:pPr algn="ctr"/>
                      <a:r>
                        <a:rPr lang="en-US" sz="2000" b="1" dirty="0"/>
                        <a:t>LR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67.30%</a:t>
                      </a:r>
                    </a:p>
                  </a:txBody>
                  <a:tcPr/>
                </a:tc>
                <a:extLst>
                  <a:ext uri="{0D108BD9-81ED-4DB2-BD59-A6C34878D82A}">
                    <a16:rowId xmlns:a16="http://schemas.microsoft.com/office/drawing/2014/main" val="210856070"/>
                  </a:ext>
                </a:extLst>
              </a:tr>
              <a:tr h="511501">
                <a:tc>
                  <a:txBody>
                    <a:bodyPr/>
                    <a:lstStyle/>
                    <a:p>
                      <a:pPr algn="ctr"/>
                      <a:r>
                        <a:rPr lang="en-US" sz="2000" b="1" kern="1200" dirty="0">
                          <a:solidFill>
                            <a:schemeClr val="dk1"/>
                          </a:solidFill>
                          <a:effectLst/>
                        </a:rPr>
                        <a:t>Gaussian NB</a:t>
                      </a:r>
                      <a:endParaRPr lang="en-US"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34.12%</a:t>
                      </a:r>
                    </a:p>
                  </a:txBody>
                  <a:tcPr/>
                </a:tc>
                <a:extLst>
                  <a:ext uri="{0D108BD9-81ED-4DB2-BD59-A6C34878D82A}">
                    <a16:rowId xmlns:a16="http://schemas.microsoft.com/office/drawing/2014/main" val="1450480606"/>
                  </a:ext>
                </a:extLst>
              </a:tr>
              <a:tr h="5115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Multinomial NB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71.09%</a:t>
                      </a:r>
                    </a:p>
                  </a:txBody>
                  <a:tcPr/>
                </a:tc>
                <a:extLst>
                  <a:ext uri="{0D108BD9-81ED-4DB2-BD59-A6C34878D82A}">
                    <a16:rowId xmlns:a16="http://schemas.microsoft.com/office/drawing/2014/main" val="4092426855"/>
                  </a:ext>
                </a:extLst>
              </a:tr>
              <a:tr h="5115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KNN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73.46%</a:t>
                      </a:r>
                    </a:p>
                  </a:txBody>
                  <a:tcPr/>
                </a:tc>
                <a:extLst>
                  <a:ext uri="{0D108BD9-81ED-4DB2-BD59-A6C34878D82A}">
                    <a16:rowId xmlns:a16="http://schemas.microsoft.com/office/drawing/2014/main" val="3331819678"/>
                  </a:ext>
                </a:extLst>
              </a:tr>
            </a:tbl>
          </a:graphicData>
        </a:graphic>
      </p:graphicFrame>
      <p:sp>
        <p:nvSpPr>
          <p:cNvPr id="3" name="Title 1">
            <a:extLst>
              <a:ext uri="{FF2B5EF4-FFF2-40B4-BE49-F238E27FC236}">
                <a16:creationId xmlns:a16="http://schemas.microsoft.com/office/drawing/2014/main" id="{B8F2D97B-EE7E-FE21-B4D1-ADE1D2C20DBE}"/>
              </a:ext>
            </a:extLst>
          </p:cNvPr>
          <p:cNvSpPr txBox="1">
            <a:spLocks/>
          </p:cNvSpPr>
          <p:nvPr/>
        </p:nvSpPr>
        <p:spPr>
          <a:xfrm>
            <a:off x="1188577" y="443212"/>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Modeling--- Ensemble and Vote</a:t>
            </a:r>
          </a:p>
          <a:p>
            <a:pPr algn="ctr"/>
            <a:endParaRPr lang="en-US" sz="3600" b="1" u="sng" dirty="0"/>
          </a:p>
        </p:txBody>
      </p:sp>
      <p:sp>
        <p:nvSpPr>
          <p:cNvPr id="5" name="Rectangle 4">
            <a:extLst>
              <a:ext uri="{FF2B5EF4-FFF2-40B4-BE49-F238E27FC236}">
                <a16:creationId xmlns:a16="http://schemas.microsoft.com/office/drawing/2014/main" id="{75FD0F31-F608-A037-2158-72580B03294C}"/>
              </a:ext>
            </a:extLst>
          </p:cNvPr>
          <p:cNvSpPr/>
          <p:nvPr/>
        </p:nvSpPr>
        <p:spPr>
          <a:xfrm>
            <a:off x="2287753" y="5284076"/>
            <a:ext cx="8732970" cy="5654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FBA2D4A-DCC4-2190-5C8E-87D7DB3A18EB}"/>
              </a:ext>
            </a:extLst>
          </p:cNvPr>
          <p:cNvSpPr txBox="1"/>
          <p:nvPr/>
        </p:nvSpPr>
        <p:spPr>
          <a:xfrm>
            <a:off x="3314700" y="5992511"/>
            <a:ext cx="7454900" cy="400110"/>
          </a:xfrm>
          <a:prstGeom prst="rect">
            <a:avLst/>
          </a:prstGeom>
          <a:noFill/>
        </p:spPr>
        <p:txBody>
          <a:bodyPr wrap="square" rtlCol="0">
            <a:spAutoFit/>
          </a:bodyPr>
          <a:lstStyle/>
          <a:p>
            <a:r>
              <a:rPr lang="en-US" sz="2000" b="1" dirty="0"/>
              <a:t>Only ensembled DT, RF, LR and KNN</a:t>
            </a:r>
          </a:p>
        </p:txBody>
      </p:sp>
    </p:spTree>
    <p:extLst>
      <p:ext uri="{BB962C8B-B14F-4D97-AF65-F5344CB8AC3E}">
        <p14:creationId xmlns:p14="http://schemas.microsoft.com/office/powerpoint/2010/main" val="245265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BA4CCB-2346-CEE7-36C1-BDE34D99D8DC}"/>
              </a:ext>
            </a:extLst>
          </p:cNvPr>
          <p:cNvPicPr>
            <a:picLocks noChangeAspect="1"/>
          </p:cNvPicPr>
          <p:nvPr/>
        </p:nvPicPr>
        <p:blipFill>
          <a:blip r:embed="rId3"/>
          <a:stretch>
            <a:fillRect/>
          </a:stretch>
        </p:blipFill>
        <p:spPr>
          <a:xfrm>
            <a:off x="78170" y="1534509"/>
            <a:ext cx="4745435" cy="4745435"/>
          </a:xfrm>
          <a:prstGeom prst="rect">
            <a:avLst/>
          </a:prstGeom>
        </p:spPr>
      </p:pic>
      <p:graphicFrame>
        <p:nvGraphicFramePr>
          <p:cNvPr id="6" name="Table 6">
            <a:extLst>
              <a:ext uri="{FF2B5EF4-FFF2-40B4-BE49-F238E27FC236}">
                <a16:creationId xmlns:a16="http://schemas.microsoft.com/office/drawing/2014/main" id="{3841ED06-DF84-94E7-B683-82A74FF4EE5A}"/>
              </a:ext>
            </a:extLst>
          </p:cNvPr>
          <p:cNvGraphicFramePr>
            <a:graphicFrameLocks noGrp="1"/>
          </p:cNvGraphicFramePr>
          <p:nvPr>
            <p:extLst>
              <p:ext uri="{D42A27DB-BD31-4B8C-83A1-F6EECF244321}">
                <p14:modId xmlns:p14="http://schemas.microsoft.com/office/powerpoint/2010/main" val="2810891957"/>
              </p:ext>
            </p:extLst>
          </p:nvPr>
        </p:nvGraphicFramePr>
        <p:xfrm>
          <a:off x="5108023" y="1643380"/>
          <a:ext cx="6900700" cy="4280251"/>
        </p:xfrm>
        <a:graphic>
          <a:graphicData uri="http://schemas.openxmlformats.org/drawingml/2006/table">
            <a:tbl>
              <a:tblPr firstRow="1" bandRow="1">
                <a:tableStyleId>{93296810-A885-4BE3-A3E7-6D5BEEA58F35}</a:tableStyleId>
              </a:tblPr>
              <a:tblGrid>
                <a:gridCol w="1380140">
                  <a:extLst>
                    <a:ext uri="{9D8B030D-6E8A-4147-A177-3AD203B41FA5}">
                      <a16:colId xmlns:a16="http://schemas.microsoft.com/office/drawing/2014/main" val="3971522544"/>
                    </a:ext>
                  </a:extLst>
                </a:gridCol>
                <a:gridCol w="1615309">
                  <a:extLst>
                    <a:ext uri="{9D8B030D-6E8A-4147-A177-3AD203B41FA5}">
                      <a16:colId xmlns:a16="http://schemas.microsoft.com/office/drawing/2014/main" val="4148851628"/>
                    </a:ext>
                  </a:extLst>
                </a:gridCol>
                <a:gridCol w="1144971">
                  <a:extLst>
                    <a:ext uri="{9D8B030D-6E8A-4147-A177-3AD203B41FA5}">
                      <a16:colId xmlns:a16="http://schemas.microsoft.com/office/drawing/2014/main" val="2548426089"/>
                    </a:ext>
                  </a:extLst>
                </a:gridCol>
                <a:gridCol w="1380140">
                  <a:extLst>
                    <a:ext uri="{9D8B030D-6E8A-4147-A177-3AD203B41FA5}">
                      <a16:colId xmlns:a16="http://schemas.microsoft.com/office/drawing/2014/main" val="996453164"/>
                    </a:ext>
                  </a:extLst>
                </a:gridCol>
                <a:gridCol w="1380140">
                  <a:extLst>
                    <a:ext uri="{9D8B030D-6E8A-4147-A177-3AD203B41FA5}">
                      <a16:colId xmlns:a16="http://schemas.microsoft.com/office/drawing/2014/main" val="3814502972"/>
                    </a:ext>
                  </a:extLst>
                </a:gridCol>
              </a:tblGrid>
              <a:tr h="763489">
                <a:tc>
                  <a:txBody>
                    <a:bodyPr/>
                    <a:lstStyle/>
                    <a:p>
                      <a:pPr algn="ctr"/>
                      <a:endParaRPr lang="en-US" sz="2000"/>
                    </a:p>
                  </a:txBody>
                  <a:tcPr anchor="ctr" anchorCtr="1"/>
                </a:tc>
                <a:tc>
                  <a:txBody>
                    <a:bodyPr/>
                    <a:lstStyle/>
                    <a:p>
                      <a:pPr algn="ctr"/>
                      <a:r>
                        <a:rPr lang="en-US" sz="2400" dirty="0"/>
                        <a:t>Precision</a:t>
                      </a:r>
                    </a:p>
                  </a:txBody>
                  <a:tcPr anchor="ctr" anchorCtr="1"/>
                </a:tc>
                <a:tc>
                  <a:txBody>
                    <a:bodyPr/>
                    <a:lstStyle/>
                    <a:p>
                      <a:pPr algn="ctr"/>
                      <a:r>
                        <a:rPr lang="en-US" sz="2400" dirty="0"/>
                        <a:t>Recall</a:t>
                      </a:r>
                    </a:p>
                  </a:txBody>
                  <a:tcPr anchor="ctr" anchorCtr="1"/>
                </a:tc>
                <a:tc>
                  <a:txBody>
                    <a:bodyPr/>
                    <a:lstStyle/>
                    <a:p>
                      <a:pPr algn="ctr"/>
                      <a:r>
                        <a:rPr lang="en-US" sz="2400" dirty="0"/>
                        <a:t>f1-score</a:t>
                      </a:r>
                    </a:p>
                  </a:txBody>
                  <a:tcPr anchor="ctr" anchorCtr="1"/>
                </a:tc>
                <a:tc>
                  <a:txBody>
                    <a:bodyPr/>
                    <a:lstStyle/>
                    <a:p>
                      <a:pPr algn="ctr"/>
                      <a:r>
                        <a:rPr lang="en-US" sz="2400" dirty="0"/>
                        <a:t>Support</a:t>
                      </a:r>
                    </a:p>
                  </a:txBody>
                  <a:tcPr anchor="ctr" anchorCtr="1"/>
                </a:tc>
                <a:extLst>
                  <a:ext uri="{0D108BD9-81ED-4DB2-BD59-A6C34878D82A}">
                    <a16:rowId xmlns:a16="http://schemas.microsoft.com/office/drawing/2014/main" val="3577228657"/>
                  </a:ext>
                </a:extLst>
              </a:tr>
              <a:tr h="735724">
                <a:tc>
                  <a:txBody>
                    <a:bodyPr/>
                    <a:lstStyle/>
                    <a:p>
                      <a:pPr algn="ctr"/>
                      <a:r>
                        <a:rPr lang="en-US" sz="2000" b="1" dirty="0"/>
                        <a:t>0 (No)</a:t>
                      </a:r>
                    </a:p>
                  </a:txBody>
                  <a:tcPr anchor="ctr" anchorCtr="1"/>
                </a:tc>
                <a:tc>
                  <a:txBody>
                    <a:bodyPr/>
                    <a:lstStyle/>
                    <a:p>
                      <a:pPr algn="ctr"/>
                      <a:r>
                        <a:rPr lang="en-US" sz="2000" dirty="0"/>
                        <a:t>0.78</a:t>
                      </a:r>
                    </a:p>
                  </a:txBody>
                  <a:tcPr anchor="ctr" anchorCtr="1"/>
                </a:tc>
                <a:tc>
                  <a:txBody>
                    <a:bodyPr/>
                    <a:lstStyle/>
                    <a:p>
                      <a:pPr algn="ctr"/>
                      <a:r>
                        <a:rPr lang="en-US" sz="2000" dirty="0"/>
                        <a:t>0.26 </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0.39</a:t>
                      </a:r>
                    </a:p>
                  </a:txBody>
                  <a:tcPr anchor="ctr" anchorCtr="1"/>
                </a:tc>
                <a:tc>
                  <a:txBody>
                    <a:bodyPr/>
                    <a:lstStyle/>
                    <a:p>
                      <a:pPr algn="ctr"/>
                      <a:r>
                        <a:rPr lang="en-US" sz="2000" dirty="0"/>
                        <a:t>69</a:t>
                      </a:r>
                    </a:p>
                  </a:txBody>
                  <a:tcPr anchor="ctr" anchorCtr="1"/>
                </a:tc>
                <a:extLst>
                  <a:ext uri="{0D108BD9-81ED-4DB2-BD59-A6C34878D82A}">
                    <a16:rowId xmlns:a16="http://schemas.microsoft.com/office/drawing/2014/main" val="1784031874"/>
                  </a:ext>
                </a:extLst>
              </a:tr>
              <a:tr h="683173">
                <a:tc>
                  <a:txBody>
                    <a:bodyPr/>
                    <a:lstStyle/>
                    <a:p>
                      <a:pPr algn="ctr"/>
                      <a:r>
                        <a:rPr lang="en-US" sz="2000" b="1" dirty="0"/>
                        <a:t>1 (Yes)</a:t>
                      </a:r>
                    </a:p>
                  </a:txBody>
                  <a:tcPr anchor="ctr" anchorCtr="1"/>
                </a:tc>
                <a:tc>
                  <a:txBody>
                    <a:bodyPr/>
                    <a:lstStyle/>
                    <a:p>
                      <a:pPr algn="ctr"/>
                      <a:r>
                        <a:rPr lang="en-US" sz="2000" dirty="0"/>
                        <a:t>0.73</a:t>
                      </a:r>
                    </a:p>
                  </a:txBody>
                  <a:tcPr anchor="ctr" anchorCtr="1"/>
                </a:tc>
                <a:tc>
                  <a:txBody>
                    <a:bodyPr/>
                    <a:lstStyle/>
                    <a:p>
                      <a:pPr algn="ctr"/>
                      <a:r>
                        <a:rPr lang="en-US" sz="2000" dirty="0"/>
                        <a:t>0.96</a:t>
                      </a:r>
                    </a:p>
                  </a:txBody>
                  <a:tcPr anchor="ctr" anchorCtr="1"/>
                </a:tc>
                <a:tc>
                  <a:txBody>
                    <a:bodyPr/>
                    <a:lstStyle/>
                    <a:p>
                      <a:pPr algn="ctr"/>
                      <a:r>
                        <a:rPr lang="en-US" sz="2000" dirty="0"/>
                        <a:t>0.83</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142</a:t>
                      </a:r>
                    </a:p>
                  </a:txBody>
                  <a:tcPr anchor="ctr" anchorCtr="1"/>
                </a:tc>
                <a:extLst>
                  <a:ext uri="{0D108BD9-81ED-4DB2-BD59-A6C34878D82A}">
                    <a16:rowId xmlns:a16="http://schemas.microsoft.com/office/drawing/2014/main" val="4104420785"/>
                  </a:ext>
                </a:extLst>
              </a:tr>
              <a:tr h="695785">
                <a:tc>
                  <a:txBody>
                    <a:bodyPr/>
                    <a:lstStyle/>
                    <a:p>
                      <a:pPr algn="ctr"/>
                      <a:r>
                        <a:rPr lang="en-US" sz="2000" b="1" dirty="0"/>
                        <a:t>Accuracy</a:t>
                      </a:r>
                    </a:p>
                  </a:txBody>
                  <a:tcPr anchor="ctr" anchorCtr="1"/>
                </a:tc>
                <a:tc>
                  <a:txBody>
                    <a:bodyPr/>
                    <a:lstStyle/>
                    <a:p>
                      <a:pPr algn="ctr"/>
                      <a:endParaRPr lang="en-US" sz="2000"/>
                    </a:p>
                  </a:txBody>
                  <a:tcPr anchor="ctr" anchorCtr="1"/>
                </a:tc>
                <a:tc>
                  <a:txBody>
                    <a:bodyPr/>
                    <a:lstStyle/>
                    <a:p>
                      <a:pPr algn="ctr"/>
                      <a:endParaRPr lang="en-US" sz="2000"/>
                    </a:p>
                  </a:txBody>
                  <a:tcPr anchor="ctr" anchorCtr="1"/>
                </a:tc>
                <a:tc>
                  <a:txBody>
                    <a:bodyPr/>
                    <a:lstStyle/>
                    <a:p>
                      <a:pPr algn="ctr"/>
                      <a:r>
                        <a:rPr lang="en-US" sz="2000" b="1" dirty="0">
                          <a:solidFill>
                            <a:srgbClr val="FF0000"/>
                          </a:solidFill>
                        </a:rPr>
                        <a:t>0.73</a:t>
                      </a:r>
                    </a:p>
                  </a:txBody>
                  <a:tcPr anchor="ctr" anchorCtr="1"/>
                </a:tc>
                <a:tc>
                  <a:txBody>
                    <a:bodyPr/>
                    <a:lstStyle/>
                    <a:p>
                      <a:pPr algn="ctr"/>
                      <a:r>
                        <a:rPr lang="en-US" sz="2000" dirty="0"/>
                        <a:t>211</a:t>
                      </a:r>
                    </a:p>
                  </a:txBody>
                  <a:tcPr anchor="ctr" anchorCtr="1"/>
                </a:tc>
                <a:extLst>
                  <a:ext uri="{0D108BD9-81ED-4DB2-BD59-A6C34878D82A}">
                    <a16:rowId xmlns:a16="http://schemas.microsoft.com/office/drawing/2014/main" val="3708576862"/>
                  </a:ext>
                </a:extLst>
              </a:tr>
              <a:tr h="672662">
                <a:tc>
                  <a:txBody>
                    <a:bodyPr/>
                    <a:lstStyle/>
                    <a:p>
                      <a:pPr algn="ctr"/>
                      <a:r>
                        <a:rPr lang="en-US" sz="2000" b="1" dirty="0"/>
                        <a:t>macro avg</a:t>
                      </a:r>
                    </a:p>
                  </a:txBody>
                  <a:tcPr anchor="ctr" anchorCtr="1"/>
                </a:tc>
                <a:tc>
                  <a:txBody>
                    <a:bodyPr/>
                    <a:lstStyle/>
                    <a:p>
                      <a:pPr algn="ctr"/>
                      <a:r>
                        <a:rPr lang="en-US" sz="2000" dirty="0"/>
                        <a:t>0.76</a:t>
                      </a:r>
                    </a:p>
                  </a:txBody>
                  <a:tcPr anchor="ctr" anchorCtr="1"/>
                </a:tc>
                <a:tc>
                  <a:txBody>
                    <a:bodyPr/>
                    <a:lstStyle/>
                    <a:p>
                      <a:pPr algn="ctr"/>
                      <a:r>
                        <a:rPr lang="en-US" sz="2000" dirty="0"/>
                        <a:t>0.61</a:t>
                      </a:r>
                    </a:p>
                  </a:txBody>
                  <a:tcPr anchor="ctr" anchorCtr="1"/>
                </a:tc>
                <a:tc>
                  <a:txBody>
                    <a:bodyPr/>
                    <a:lstStyle/>
                    <a:p>
                      <a:pPr algn="ctr"/>
                      <a:r>
                        <a:rPr lang="en-US" sz="2000" dirty="0"/>
                        <a:t>0.61</a:t>
                      </a:r>
                    </a:p>
                  </a:txBody>
                  <a:tcPr anchor="ctr" anchorCtr="1"/>
                </a:tc>
                <a:tc>
                  <a:txBody>
                    <a:bodyPr/>
                    <a:lstStyle/>
                    <a:p>
                      <a:pPr algn="ctr"/>
                      <a:r>
                        <a:rPr lang="en-US" sz="2000" dirty="0"/>
                        <a:t>211</a:t>
                      </a:r>
                    </a:p>
                  </a:txBody>
                  <a:tcPr anchor="ctr" anchorCtr="1"/>
                </a:tc>
                <a:extLst>
                  <a:ext uri="{0D108BD9-81ED-4DB2-BD59-A6C34878D82A}">
                    <a16:rowId xmlns:a16="http://schemas.microsoft.com/office/drawing/2014/main" val="1889649670"/>
                  </a:ext>
                </a:extLst>
              </a:tr>
              <a:tr h="370840">
                <a:tc>
                  <a:txBody>
                    <a:bodyPr/>
                    <a:lstStyle/>
                    <a:p>
                      <a:pPr algn="ctr"/>
                      <a:r>
                        <a:rPr lang="en-US" sz="2000" b="1" dirty="0"/>
                        <a:t>weighted avg </a:t>
                      </a:r>
                    </a:p>
                  </a:txBody>
                  <a:tcPr anchor="ctr" anchorCtr="1"/>
                </a:tc>
                <a:tc>
                  <a:txBody>
                    <a:bodyPr/>
                    <a:lstStyle/>
                    <a:p>
                      <a:pPr algn="ctr"/>
                      <a:r>
                        <a:rPr lang="en-US" sz="2000" dirty="0"/>
                        <a:t>0.75</a:t>
                      </a:r>
                    </a:p>
                  </a:txBody>
                  <a:tcPr anchor="ctr" anchorCtr="1"/>
                </a:tc>
                <a:tc>
                  <a:txBody>
                    <a:bodyPr/>
                    <a:lstStyle/>
                    <a:p>
                      <a:pPr algn="ctr"/>
                      <a:r>
                        <a:rPr lang="en-US" sz="2000" dirty="0"/>
                        <a:t>0.73</a:t>
                      </a:r>
                    </a:p>
                  </a:txBody>
                  <a:tcPr anchor="ctr" anchorCtr="1"/>
                </a:tc>
                <a:tc>
                  <a:txBody>
                    <a:bodyPr/>
                    <a:lstStyle/>
                    <a:p>
                      <a:pPr algn="ctr"/>
                      <a:r>
                        <a:rPr lang="en-US" sz="2000" dirty="0"/>
                        <a:t>0.69</a:t>
                      </a:r>
                    </a:p>
                  </a:txBody>
                  <a:tcPr anchor="ctr" anchorCtr="1"/>
                </a:tc>
                <a:tc>
                  <a:txBody>
                    <a:bodyPr/>
                    <a:lstStyle/>
                    <a:p>
                      <a:pPr algn="ctr"/>
                      <a:r>
                        <a:rPr lang="en-US" sz="2000" dirty="0"/>
                        <a:t>211</a:t>
                      </a:r>
                    </a:p>
                  </a:txBody>
                  <a:tcPr anchor="ctr" anchorCtr="1"/>
                </a:tc>
                <a:extLst>
                  <a:ext uri="{0D108BD9-81ED-4DB2-BD59-A6C34878D82A}">
                    <a16:rowId xmlns:a16="http://schemas.microsoft.com/office/drawing/2014/main" val="3951990157"/>
                  </a:ext>
                </a:extLst>
              </a:tr>
            </a:tbl>
          </a:graphicData>
        </a:graphic>
      </p:graphicFrame>
      <p:sp>
        <p:nvSpPr>
          <p:cNvPr id="9" name="Title 1">
            <a:extLst>
              <a:ext uri="{FF2B5EF4-FFF2-40B4-BE49-F238E27FC236}">
                <a16:creationId xmlns:a16="http://schemas.microsoft.com/office/drawing/2014/main" id="{6D915A1A-3B06-2612-2D09-0CED90D9B445}"/>
              </a:ext>
            </a:extLst>
          </p:cNvPr>
          <p:cNvSpPr txBox="1">
            <a:spLocks/>
          </p:cNvSpPr>
          <p:nvPr/>
        </p:nvSpPr>
        <p:spPr>
          <a:xfrm>
            <a:off x="1036740" y="368913"/>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Evaluation</a:t>
            </a:r>
          </a:p>
        </p:txBody>
      </p:sp>
      <p:sp>
        <p:nvSpPr>
          <p:cNvPr id="10" name="TextBox 9">
            <a:extLst>
              <a:ext uri="{FF2B5EF4-FFF2-40B4-BE49-F238E27FC236}">
                <a16:creationId xmlns:a16="http://schemas.microsoft.com/office/drawing/2014/main" id="{B2051A38-9C3D-3BF6-B656-679730CC43AC}"/>
              </a:ext>
            </a:extLst>
          </p:cNvPr>
          <p:cNvSpPr txBox="1"/>
          <p:nvPr/>
        </p:nvSpPr>
        <p:spPr>
          <a:xfrm>
            <a:off x="430373" y="1070899"/>
            <a:ext cx="7454900" cy="523220"/>
          </a:xfrm>
          <a:prstGeom prst="rect">
            <a:avLst/>
          </a:prstGeom>
          <a:noFill/>
        </p:spPr>
        <p:txBody>
          <a:bodyPr wrap="square" rtlCol="0">
            <a:spAutoFit/>
          </a:bodyPr>
          <a:lstStyle/>
          <a:p>
            <a:r>
              <a:rPr lang="en-US" sz="2800" b="1" dirty="0"/>
              <a:t>Modeling the dataset using KNN:</a:t>
            </a:r>
          </a:p>
        </p:txBody>
      </p:sp>
    </p:spTree>
    <p:extLst>
      <p:ext uri="{BB962C8B-B14F-4D97-AF65-F5344CB8AC3E}">
        <p14:creationId xmlns:p14="http://schemas.microsoft.com/office/powerpoint/2010/main" val="24723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01E5-2C7E-0FD5-D27F-B540F7492A57}"/>
              </a:ext>
            </a:extLst>
          </p:cNvPr>
          <p:cNvSpPr txBox="1">
            <a:spLocks/>
          </p:cNvSpPr>
          <p:nvPr/>
        </p:nvSpPr>
        <p:spPr>
          <a:xfrm>
            <a:off x="1036740" y="368913"/>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Conclusion</a:t>
            </a:r>
          </a:p>
        </p:txBody>
      </p:sp>
      <p:sp>
        <p:nvSpPr>
          <p:cNvPr id="3" name="TextBox 2">
            <a:extLst>
              <a:ext uri="{FF2B5EF4-FFF2-40B4-BE49-F238E27FC236}">
                <a16:creationId xmlns:a16="http://schemas.microsoft.com/office/drawing/2014/main" id="{27A8D9BF-E829-CEAD-2361-F64756CF166F}"/>
              </a:ext>
            </a:extLst>
          </p:cNvPr>
          <p:cNvSpPr txBox="1"/>
          <p:nvPr/>
        </p:nvSpPr>
        <p:spPr>
          <a:xfrm>
            <a:off x="1036740" y="1298465"/>
            <a:ext cx="10532960" cy="398987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dirty="0"/>
              <a:t>Among all the classification models used in this research, KNN has the best  performance in predicting ASD-like behaviors in toddlers.</a:t>
            </a:r>
          </a:p>
          <a:p>
            <a:pPr marL="285750" indent="-285750">
              <a:lnSpc>
                <a:spcPct val="150000"/>
              </a:lnSpc>
              <a:buFont typeface="Wingdings" panose="05000000000000000000" pitchFamily="2" charset="2"/>
              <a:buChar char="Ø"/>
            </a:pPr>
            <a:endParaRPr lang="en-US" sz="2400" b="1" dirty="0"/>
          </a:p>
          <a:p>
            <a:pPr marL="285750" indent="-285750">
              <a:lnSpc>
                <a:spcPct val="150000"/>
              </a:lnSpc>
              <a:buFont typeface="Wingdings" panose="05000000000000000000" pitchFamily="2" charset="2"/>
              <a:buChar char="Ø"/>
            </a:pPr>
            <a:r>
              <a:rPr lang="en-US" sz="2400" b="1" dirty="0"/>
              <a:t>Compared to predicting ASD-negative kids, the model can better predict whether a kid is autistic. </a:t>
            </a:r>
          </a:p>
          <a:p>
            <a:pPr marL="285750" indent="-285750">
              <a:lnSpc>
                <a:spcPct val="150000"/>
              </a:lnSpc>
              <a:buFont typeface="Wingdings" panose="05000000000000000000" pitchFamily="2" charset="2"/>
              <a:buChar char="Ø"/>
            </a:pPr>
            <a:endParaRPr lang="en-US" sz="2400" b="1" dirty="0"/>
          </a:p>
          <a:p>
            <a:pPr>
              <a:lnSpc>
                <a:spcPct val="150000"/>
              </a:lnSpc>
            </a:pPr>
            <a:r>
              <a:rPr lang="en-US" sz="2800" b="1" dirty="0"/>
              <a:t>Limitations</a:t>
            </a:r>
            <a:r>
              <a:rPr lang="en-US" sz="2400" b="1" dirty="0"/>
              <a:t>: Better feature selection using </a:t>
            </a:r>
            <a:r>
              <a:rPr lang="en-US" sz="2400" b="1" dirty="0" err="1"/>
              <a:t>sklearn.feature_selection</a:t>
            </a:r>
            <a:endParaRPr lang="en-US" sz="2400" b="1" dirty="0"/>
          </a:p>
        </p:txBody>
      </p:sp>
    </p:spTree>
    <p:extLst>
      <p:ext uri="{BB962C8B-B14F-4D97-AF65-F5344CB8AC3E}">
        <p14:creationId xmlns:p14="http://schemas.microsoft.com/office/powerpoint/2010/main" val="4157872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7BFE7F-5B34-8EC8-0C83-1FC2C8CF6DA0}"/>
              </a:ext>
            </a:extLst>
          </p:cNvPr>
          <p:cNvSpPr txBox="1"/>
          <p:nvPr/>
        </p:nvSpPr>
        <p:spPr>
          <a:xfrm>
            <a:off x="2154620" y="1794669"/>
            <a:ext cx="8124497" cy="2900794"/>
          </a:xfrm>
          <a:prstGeom prst="rect">
            <a:avLst/>
          </a:prstGeom>
          <a:noFill/>
        </p:spPr>
        <p:txBody>
          <a:bodyPr wrap="square">
            <a:spAutoFit/>
          </a:bodyPr>
          <a:lstStyle/>
          <a:p>
            <a:pPr marL="285750" indent="-285750">
              <a:buFont typeface="Wingdings" panose="05000000000000000000" pitchFamily="2" charset="2"/>
              <a:buChar char="§"/>
            </a:pPr>
            <a:r>
              <a:rPr lang="en-US" dirty="0">
                <a:hlinkClick r:id="rId2"/>
              </a:rPr>
              <a:t>https://www.kaggle.com/datasets/fabdelja/autism-screening-for-toddlers</a:t>
            </a:r>
            <a:endParaRPr lang="en-US" dirty="0"/>
          </a:p>
          <a:p>
            <a:pPr marL="285750" indent="-285750">
              <a:buFont typeface="Wingdings" panose="05000000000000000000" pitchFamily="2" charset="2"/>
              <a:buChar char="§"/>
            </a:pPr>
            <a:endParaRPr lang="en-US" dirty="0"/>
          </a:p>
          <a:p>
            <a:pPr marL="285750" marR="0" indent="-285750">
              <a:lnSpc>
                <a:spcPct val="115000"/>
              </a:lnSpc>
              <a:spcBef>
                <a:spcPts val="0"/>
              </a:spcBef>
              <a:spcAft>
                <a:spcPts val="100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https://www.youtube.com/watch?v=28xRv-vC9Ys&amp;list=PLreVlKwe2Z0TYh4aCLNw91q9FjRftMSc9&amp;index=2</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marR="0" indent="-285750">
              <a:lnSpc>
                <a:spcPct val="115000"/>
              </a:lnSpc>
              <a:spcBef>
                <a:spcPts val="0"/>
              </a:spcBef>
              <a:spcAft>
                <a:spcPts val="100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http://rasbt.github.io/mlxtend/user_guide/classifier/EnsembleVoteClassifier/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marR="0" indent="-285750">
              <a:lnSpc>
                <a:spcPct val="115000"/>
              </a:lnSpc>
              <a:spcBef>
                <a:spcPts val="0"/>
              </a:spcBef>
              <a:spcAft>
                <a:spcPts val="1000"/>
              </a:spcAft>
              <a:buFont typeface="Wingdings" panose="05000000000000000000" pitchFamily="2"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hlinkClick r:id="rId5"/>
              </a:rPr>
              <a:t>https://coderzcolumn.com/tutorials/machine-learning/scikit-learn-sklearn-naive-bayes</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Wingdings" panose="05000000000000000000" pitchFamily="2" charset="2"/>
              <a:buChar char="§"/>
            </a:pPr>
            <a:endParaRPr lang="en-US" dirty="0"/>
          </a:p>
        </p:txBody>
      </p:sp>
      <p:sp>
        <p:nvSpPr>
          <p:cNvPr id="6" name="Title 1">
            <a:extLst>
              <a:ext uri="{FF2B5EF4-FFF2-40B4-BE49-F238E27FC236}">
                <a16:creationId xmlns:a16="http://schemas.microsoft.com/office/drawing/2014/main" id="{B71A72DD-DA89-2C8C-DECF-151609CC8B6F}"/>
              </a:ext>
            </a:extLst>
          </p:cNvPr>
          <p:cNvSpPr txBox="1">
            <a:spLocks/>
          </p:cNvSpPr>
          <p:nvPr/>
        </p:nvSpPr>
        <p:spPr>
          <a:xfrm>
            <a:off x="842299" y="454047"/>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References </a:t>
            </a:r>
          </a:p>
        </p:txBody>
      </p:sp>
    </p:spTree>
    <p:extLst>
      <p:ext uri="{BB962C8B-B14F-4D97-AF65-F5344CB8AC3E}">
        <p14:creationId xmlns:p14="http://schemas.microsoft.com/office/powerpoint/2010/main" val="14533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8DC7F90-E119-FDD3-AB8C-F085040CA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89" y="800788"/>
            <a:ext cx="6190593" cy="58165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45DE17-F12F-9333-A9D8-A226DF1D3365}"/>
              </a:ext>
            </a:extLst>
          </p:cNvPr>
          <p:cNvSpPr txBox="1">
            <a:spLocks/>
          </p:cNvSpPr>
          <p:nvPr/>
        </p:nvSpPr>
        <p:spPr>
          <a:xfrm>
            <a:off x="1168121" y="306902"/>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Background</a:t>
            </a:r>
          </a:p>
        </p:txBody>
      </p:sp>
      <p:sp>
        <p:nvSpPr>
          <p:cNvPr id="6" name="TextBox 5">
            <a:extLst>
              <a:ext uri="{FF2B5EF4-FFF2-40B4-BE49-F238E27FC236}">
                <a16:creationId xmlns:a16="http://schemas.microsoft.com/office/drawing/2014/main" id="{9C3F3FCC-2F60-3083-D7EF-F3540A3B5C5C}"/>
              </a:ext>
            </a:extLst>
          </p:cNvPr>
          <p:cNvSpPr txBox="1"/>
          <p:nvPr/>
        </p:nvSpPr>
        <p:spPr>
          <a:xfrm>
            <a:off x="6332482" y="1262253"/>
            <a:ext cx="5491656" cy="4893647"/>
          </a:xfrm>
          <a:prstGeom prst="rect">
            <a:avLst/>
          </a:prstGeom>
          <a:noFill/>
        </p:spPr>
        <p:txBody>
          <a:bodyPr wrap="square">
            <a:spAutoFit/>
          </a:bodyPr>
          <a:lstStyle/>
          <a:p>
            <a:pPr marL="342900" indent="-342900">
              <a:buFont typeface="Wingdings" panose="05000000000000000000" pitchFamily="2" charset="2"/>
              <a:buChar char="Ø"/>
            </a:pPr>
            <a:r>
              <a:rPr lang="en-US" sz="2400" b="1" i="0" dirty="0">
                <a:effectLst/>
                <a:latin typeface="arial" panose="020B0604020202020204" pitchFamily="34" charset="0"/>
              </a:rPr>
              <a:t>Autism</a:t>
            </a:r>
            <a:r>
              <a:rPr lang="en-US" sz="2400" b="0" i="0" dirty="0">
                <a:effectLst/>
                <a:latin typeface="arial" panose="020B0604020202020204" pitchFamily="34" charset="0"/>
              </a:rPr>
              <a:t>, or </a:t>
            </a:r>
            <a:r>
              <a:rPr lang="en-US" sz="2400" b="1" i="0" dirty="0">
                <a:effectLst/>
                <a:latin typeface="arial" panose="020B0604020202020204" pitchFamily="34" charset="0"/>
              </a:rPr>
              <a:t>autism spectrum disorder (ASD)</a:t>
            </a:r>
            <a:r>
              <a:rPr lang="en-US" sz="2400" b="0" i="0" dirty="0">
                <a:effectLst/>
                <a:latin typeface="arial" panose="020B0604020202020204" pitchFamily="34" charset="0"/>
              </a:rPr>
              <a:t>, refers to a broad range of conditions characterized by challenges with social skills, repetitive behaviors, speech and nonverbal communication.</a:t>
            </a:r>
          </a:p>
          <a:p>
            <a:pPr marL="342900" indent="-342900">
              <a:buFont typeface="Wingdings" panose="05000000000000000000" pitchFamily="2" charset="2"/>
              <a:buChar char="Ø"/>
            </a:pPr>
            <a:endParaRPr lang="en-US" sz="2400" dirty="0">
              <a:latin typeface="arial" panose="020B0604020202020204" pitchFamily="34" charset="0"/>
            </a:endParaRPr>
          </a:p>
          <a:p>
            <a:pPr marL="342900" indent="-342900">
              <a:buFont typeface="Wingdings" panose="05000000000000000000" pitchFamily="2" charset="2"/>
              <a:buChar char="Ø"/>
            </a:pPr>
            <a:r>
              <a:rPr lang="en-US" sz="2400" b="1" dirty="0"/>
              <a:t>Early diagnosis </a:t>
            </a:r>
            <a:r>
              <a:rPr lang="en-US" sz="2400" dirty="0"/>
              <a:t>can significantly reduce the healthcare costs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 </a:t>
            </a:r>
            <a:r>
              <a:rPr lang="en-US" sz="2400" b="1" dirty="0"/>
              <a:t>Time-efficient</a:t>
            </a:r>
            <a:r>
              <a:rPr lang="en-US" sz="2400" dirty="0"/>
              <a:t> and accessible ASD screenings is critical for the early diagnosis.</a:t>
            </a:r>
          </a:p>
        </p:txBody>
      </p:sp>
    </p:spTree>
    <p:extLst>
      <p:ext uri="{BB962C8B-B14F-4D97-AF65-F5344CB8AC3E}">
        <p14:creationId xmlns:p14="http://schemas.microsoft.com/office/powerpoint/2010/main" val="2759484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F0D3C-C904-EF86-EE29-7CEA8588DC19}"/>
              </a:ext>
            </a:extLst>
          </p:cNvPr>
          <p:cNvSpPr txBox="1"/>
          <p:nvPr/>
        </p:nvSpPr>
        <p:spPr>
          <a:xfrm flipH="1">
            <a:off x="3601718" y="1765300"/>
            <a:ext cx="4602481" cy="2862322"/>
          </a:xfrm>
          <a:prstGeom prst="rect">
            <a:avLst/>
          </a:prstGeom>
          <a:noFill/>
        </p:spPr>
        <p:txBody>
          <a:bodyPr wrap="square" rtlCol="0">
            <a:spAutoFit/>
          </a:bodyPr>
          <a:lstStyle/>
          <a:p>
            <a:pPr algn="ctr"/>
            <a:r>
              <a:rPr lang="en-US" sz="6000" b="1" dirty="0"/>
              <a:t>Thank you! And Questions? </a:t>
            </a:r>
          </a:p>
        </p:txBody>
      </p:sp>
    </p:spTree>
    <p:extLst>
      <p:ext uri="{BB962C8B-B14F-4D97-AF65-F5344CB8AC3E}">
        <p14:creationId xmlns:p14="http://schemas.microsoft.com/office/powerpoint/2010/main" val="127342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0A84C2-3FB4-04DD-05EB-1C0343B70E89}"/>
              </a:ext>
            </a:extLst>
          </p:cNvPr>
          <p:cNvSpPr txBox="1"/>
          <p:nvPr/>
        </p:nvSpPr>
        <p:spPr>
          <a:xfrm>
            <a:off x="4201918" y="935918"/>
            <a:ext cx="7395342" cy="4154984"/>
          </a:xfrm>
          <a:prstGeom prst="rect">
            <a:avLst/>
          </a:prstGeom>
          <a:noFill/>
        </p:spPr>
        <p:txBody>
          <a:bodyPr wrap="square">
            <a:spAutoFit/>
          </a:bodyPr>
          <a:lstStyle/>
          <a:p>
            <a:pPr marL="342900" indent="-342900">
              <a:buFont typeface="Wingdings" panose="05000000000000000000" pitchFamily="2" charset="2"/>
              <a:buChar char="Ø"/>
            </a:pPr>
            <a:r>
              <a:rPr lang="en-US" sz="2400" b="0" i="0" dirty="0">
                <a:effectLst/>
              </a:rPr>
              <a:t>The dataset was developed by Dr </a:t>
            </a:r>
            <a:r>
              <a:rPr lang="en-US" sz="2400" b="0" i="0" dirty="0" err="1">
                <a:effectLst/>
              </a:rPr>
              <a:t>Fadi</a:t>
            </a:r>
            <a:r>
              <a:rPr lang="en-US" sz="2400" b="0" i="0" dirty="0">
                <a:effectLst/>
              </a:rPr>
              <a:t> Fayez </a:t>
            </a:r>
            <a:r>
              <a:rPr lang="en-US" sz="2400" b="0" i="0" dirty="0" err="1">
                <a:effectLst/>
              </a:rPr>
              <a:t>Thabtah</a:t>
            </a:r>
            <a:r>
              <a:rPr lang="en-US" sz="2400" b="0" i="0" dirty="0">
                <a:effectLst/>
              </a:rPr>
              <a:t> (fadifayez.com) using a mobile app called </a:t>
            </a:r>
            <a:r>
              <a:rPr lang="en-US" sz="2400" b="0" i="0" dirty="0" err="1">
                <a:effectLst/>
              </a:rPr>
              <a:t>ASDTests</a:t>
            </a:r>
            <a:r>
              <a:rPr lang="en-US" sz="2400" b="0" i="0" dirty="0">
                <a:effectLst/>
              </a:rPr>
              <a:t> (ASDtests.com) to screen autism in toddlers.</a:t>
            </a:r>
          </a:p>
          <a:p>
            <a:pPr marL="342900" indent="-342900">
              <a:buFont typeface="Wingdings" panose="05000000000000000000" pitchFamily="2" charset="2"/>
              <a:buChar char="Ø"/>
            </a:pPr>
            <a:endParaRPr lang="en-US" sz="2400" b="0" i="0" dirty="0">
              <a:effectLst/>
            </a:endParaRPr>
          </a:p>
          <a:p>
            <a:pPr marL="342900" indent="-342900">
              <a:buFont typeface="Wingdings" panose="05000000000000000000" pitchFamily="2" charset="2"/>
              <a:buChar char="Ø"/>
            </a:pPr>
            <a:r>
              <a:rPr lang="en-US" sz="2400" b="0" i="0" dirty="0">
                <a:effectLst/>
              </a:rPr>
              <a:t>Ten behavioral features (Q-Chat-10) plus other </a:t>
            </a:r>
            <a:r>
              <a:rPr lang="en-US" sz="2400" dirty="0"/>
              <a:t>features</a:t>
            </a:r>
            <a:r>
              <a:rPr lang="en-US" sz="2400" b="0" i="0" dirty="0">
                <a:effectLst/>
              </a:rPr>
              <a:t> that have proved to be effective in detecting the ASD cases from controls in behavior science.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t> Improving the classification of ASD cases</a:t>
            </a:r>
          </a:p>
        </p:txBody>
      </p:sp>
      <p:sp>
        <p:nvSpPr>
          <p:cNvPr id="4" name="Title 1">
            <a:extLst>
              <a:ext uri="{FF2B5EF4-FFF2-40B4-BE49-F238E27FC236}">
                <a16:creationId xmlns:a16="http://schemas.microsoft.com/office/drawing/2014/main" id="{BD18AD09-B10B-70EF-606F-47CB9215E820}"/>
              </a:ext>
            </a:extLst>
          </p:cNvPr>
          <p:cNvSpPr txBox="1">
            <a:spLocks/>
          </p:cNvSpPr>
          <p:nvPr/>
        </p:nvSpPr>
        <p:spPr>
          <a:xfrm>
            <a:off x="1168121" y="306902"/>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Data set information</a:t>
            </a:r>
          </a:p>
        </p:txBody>
      </p:sp>
      <p:pic>
        <p:nvPicPr>
          <p:cNvPr id="5122" name="Picture 2" descr="Fadi Fayez - P.. - Manukau Institute of Technology | ZoomInfo.com">
            <a:extLst>
              <a:ext uri="{FF2B5EF4-FFF2-40B4-BE49-F238E27FC236}">
                <a16:creationId xmlns:a16="http://schemas.microsoft.com/office/drawing/2014/main" id="{EBE686EE-51A8-C879-42FA-C606F5EAD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93" y="880557"/>
            <a:ext cx="2639233" cy="26392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0D5E851-6A86-332D-188F-42F51B8783EA}"/>
              </a:ext>
            </a:extLst>
          </p:cNvPr>
          <p:cNvSpPr txBox="1"/>
          <p:nvPr/>
        </p:nvSpPr>
        <p:spPr>
          <a:xfrm>
            <a:off x="683640" y="3522341"/>
            <a:ext cx="2849538" cy="369332"/>
          </a:xfrm>
          <a:prstGeom prst="rect">
            <a:avLst/>
          </a:prstGeom>
          <a:noFill/>
        </p:spPr>
        <p:txBody>
          <a:bodyPr wrap="square">
            <a:spAutoFit/>
          </a:bodyPr>
          <a:lstStyle/>
          <a:p>
            <a:r>
              <a:rPr lang="en-US" b="1" i="0" dirty="0">
                <a:effectLst/>
              </a:rPr>
              <a:t>Dr. </a:t>
            </a:r>
            <a:r>
              <a:rPr lang="en-US" b="1" i="0" dirty="0" err="1">
                <a:effectLst/>
              </a:rPr>
              <a:t>Fadi</a:t>
            </a:r>
            <a:r>
              <a:rPr lang="en-US" b="1" i="0" dirty="0">
                <a:effectLst/>
              </a:rPr>
              <a:t> Fayez </a:t>
            </a:r>
            <a:r>
              <a:rPr lang="en-US" b="1" i="0" dirty="0" err="1">
                <a:effectLst/>
              </a:rPr>
              <a:t>Thabtah</a:t>
            </a:r>
            <a:r>
              <a:rPr lang="en-US" b="1" i="0" dirty="0">
                <a:effectLst/>
              </a:rPr>
              <a:t> </a:t>
            </a:r>
            <a:endParaRPr lang="en-US" b="1" dirty="0"/>
          </a:p>
        </p:txBody>
      </p:sp>
      <p:pic>
        <p:nvPicPr>
          <p:cNvPr id="12" name="Picture 11" descr="Graphical user interface, application&#10;&#10;Description automatically generated">
            <a:extLst>
              <a:ext uri="{FF2B5EF4-FFF2-40B4-BE49-F238E27FC236}">
                <a16:creationId xmlns:a16="http://schemas.microsoft.com/office/drawing/2014/main" id="{5A98EAB7-A8EA-0762-A582-7EFC9D6C7AA3}"/>
              </a:ext>
            </a:extLst>
          </p:cNvPr>
          <p:cNvPicPr>
            <a:picLocks noChangeAspect="1"/>
          </p:cNvPicPr>
          <p:nvPr/>
        </p:nvPicPr>
        <p:blipFill rotWithShape="1">
          <a:blip r:embed="rId3">
            <a:extLst>
              <a:ext uri="{28A0092B-C50C-407E-A947-70E740481C1C}">
                <a14:useLocalDpi xmlns:a14="http://schemas.microsoft.com/office/drawing/2010/main" val="0"/>
              </a:ext>
            </a:extLst>
          </a:blip>
          <a:srcRect l="751" t="24155" r="60052" b="59236"/>
          <a:stretch/>
        </p:blipFill>
        <p:spPr>
          <a:xfrm>
            <a:off x="0" y="5279900"/>
            <a:ext cx="12186802" cy="1452333"/>
          </a:xfrm>
          <a:prstGeom prst="rect">
            <a:avLst/>
          </a:prstGeom>
        </p:spPr>
      </p:pic>
      <p:sp>
        <p:nvSpPr>
          <p:cNvPr id="14" name="TextBox 13">
            <a:extLst>
              <a:ext uri="{FF2B5EF4-FFF2-40B4-BE49-F238E27FC236}">
                <a16:creationId xmlns:a16="http://schemas.microsoft.com/office/drawing/2014/main" id="{1EEE5EC6-E657-FFCD-12C1-C9AB5DB9A296}"/>
              </a:ext>
            </a:extLst>
          </p:cNvPr>
          <p:cNvSpPr txBox="1"/>
          <p:nvPr/>
        </p:nvSpPr>
        <p:spPr>
          <a:xfrm>
            <a:off x="55398" y="4972123"/>
            <a:ext cx="2849538" cy="307777"/>
          </a:xfrm>
          <a:prstGeom prst="rect">
            <a:avLst/>
          </a:prstGeom>
          <a:noFill/>
        </p:spPr>
        <p:txBody>
          <a:bodyPr wrap="square">
            <a:spAutoFit/>
          </a:bodyPr>
          <a:lstStyle/>
          <a:p>
            <a:r>
              <a:rPr lang="en-US" sz="1400" b="1" i="0" dirty="0">
                <a:effectLst/>
              </a:rPr>
              <a:t>1045 rows x 19 </a:t>
            </a:r>
            <a:r>
              <a:rPr lang="en-US" sz="1400" b="1" i="0" dirty="0" err="1">
                <a:effectLst/>
              </a:rPr>
              <a:t>colunms</a:t>
            </a:r>
            <a:endParaRPr lang="en-US" sz="1400" b="1" dirty="0"/>
          </a:p>
        </p:txBody>
      </p:sp>
      <p:sp>
        <p:nvSpPr>
          <p:cNvPr id="16" name="TextBox 15">
            <a:extLst>
              <a:ext uri="{FF2B5EF4-FFF2-40B4-BE49-F238E27FC236}">
                <a16:creationId xmlns:a16="http://schemas.microsoft.com/office/drawing/2014/main" id="{85BE9F89-7F1F-B46F-32D8-35DA9735ECDF}"/>
              </a:ext>
            </a:extLst>
          </p:cNvPr>
          <p:cNvSpPr txBox="1"/>
          <p:nvPr/>
        </p:nvSpPr>
        <p:spPr>
          <a:xfrm>
            <a:off x="391540" y="3844568"/>
            <a:ext cx="4193160" cy="923330"/>
          </a:xfrm>
          <a:prstGeom prst="rect">
            <a:avLst/>
          </a:prstGeom>
          <a:noFill/>
        </p:spPr>
        <p:txBody>
          <a:bodyPr wrap="square">
            <a:spAutoFit/>
          </a:bodyPr>
          <a:lstStyle/>
          <a:p>
            <a:r>
              <a:rPr lang="en-US" b="0" i="0" dirty="0">
                <a:effectLst/>
              </a:rPr>
              <a:t>Department of Digital Technology</a:t>
            </a:r>
          </a:p>
          <a:p>
            <a:r>
              <a:rPr lang="en-US" b="0" i="0" dirty="0">
                <a:effectLst/>
              </a:rPr>
              <a:t> Manukau Institute of Technology</a:t>
            </a:r>
          </a:p>
          <a:p>
            <a:r>
              <a:rPr lang="en-US" b="0" i="0" dirty="0">
                <a:effectLst/>
              </a:rPr>
              <a:t> Auckland, New Zealand </a:t>
            </a:r>
            <a:endParaRPr lang="en-US" dirty="0"/>
          </a:p>
        </p:txBody>
      </p:sp>
    </p:spTree>
    <p:extLst>
      <p:ext uri="{BB962C8B-B14F-4D97-AF65-F5344CB8AC3E}">
        <p14:creationId xmlns:p14="http://schemas.microsoft.com/office/powerpoint/2010/main" val="159776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computer, screenshot, computer&#10;&#10;Description automatically generated">
            <a:extLst>
              <a:ext uri="{FF2B5EF4-FFF2-40B4-BE49-F238E27FC236}">
                <a16:creationId xmlns:a16="http://schemas.microsoft.com/office/drawing/2014/main" id="{B5EA902A-5D41-BD85-75E4-160E68AD7DCA}"/>
              </a:ext>
            </a:extLst>
          </p:cNvPr>
          <p:cNvPicPr>
            <a:picLocks noChangeAspect="1"/>
          </p:cNvPicPr>
          <p:nvPr/>
        </p:nvPicPr>
        <p:blipFill rotWithShape="1">
          <a:blip r:embed="rId2">
            <a:extLst>
              <a:ext uri="{28A0092B-C50C-407E-A947-70E740481C1C}">
                <a14:useLocalDpi xmlns:a14="http://schemas.microsoft.com/office/drawing/2010/main" val="0"/>
              </a:ext>
            </a:extLst>
          </a:blip>
          <a:srcRect l="3003" t="26094" r="81146" b="20003"/>
          <a:stretch/>
        </p:blipFill>
        <p:spPr>
          <a:xfrm>
            <a:off x="768725" y="856856"/>
            <a:ext cx="5895826" cy="5638726"/>
          </a:xfrm>
          <a:prstGeom prst="rect">
            <a:avLst/>
          </a:prstGeom>
        </p:spPr>
      </p:pic>
      <p:grpSp>
        <p:nvGrpSpPr>
          <p:cNvPr id="9" name="Group 8">
            <a:extLst>
              <a:ext uri="{FF2B5EF4-FFF2-40B4-BE49-F238E27FC236}">
                <a16:creationId xmlns:a16="http://schemas.microsoft.com/office/drawing/2014/main" id="{BAA24EAC-8356-51DE-F0D5-995D109A7A3F}"/>
              </a:ext>
            </a:extLst>
          </p:cNvPr>
          <p:cNvGrpSpPr/>
          <p:nvPr/>
        </p:nvGrpSpPr>
        <p:grpSpPr>
          <a:xfrm>
            <a:off x="6828540" y="539573"/>
            <a:ext cx="4728459" cy="6116766"/>
            <a:chOff x="6828541" y="696099"/>
            <a:chExt cx="4430744" cy="5731640"/>
          </a:xfrm>
        </p:grpSpPr>
        <p:pic>
          <p:nvPicPr>
            <p:cNvPr id="7" name="Picture 6">
              <a:extLst>
                <a:ext uri="{FF2B5EF4-FFF2-40B4-BE49-F238E27FC236}">
                  <a16:creationId xmlns:a16="http://schemas.microsoft.com/office/drawing/2014/main" id="{1304C631-772A-92D7-E5D0-B7AD0EF33292}"/>
                </a:ext>
              </a:extLst>
            </p:cNvPr>
            <p:cNvPicPr>
              <a:picLocks noChangeAspect="1"/>
            </p:cNvPicPr>
            <p:nvPr/>
          </p:nvPicPr>
          <p:blipFill>
            <a:blip r:embed="rId3"/>
            <a:stretch>
              <a:fillRect/>
            </a:stretch>
          </p:blipFill>
          <p:spPr>
            <a:xfrm>
              <a:off x="6828542" y="3447619"/>
              <a:ext cx="4430743" cy="2980120"/>
            </a:xfrm>
            <a:prstGeom prst="rect">
              <a:avLst/>
            </a:prstGeom>
          </p:spPr>
        </p:pic>
        <p:pic>
          <p:nvPicPr>
            <p:cNvPr id="5" name="Picture 4">
              <a:extLst>
                <a:ext uri="{FF2B5EF4-FFF2-40B4-BE49-F238E27FC236}">
                  <a16:creationId xmlns:a16="http://schemas.microsoft.com/office/drawing/2014/main" id="{8987EC15-E2DF-1117-404C-05D05F4B8940}"/>
                </a:ext>
              </a:extLst>
            </p:cNvPr>
            <p:cNvPicPr>
              <a:picLocks noChangeAspect="1"/>
            </p:cNvPicPr>
            <p:nvPr/>
          </p:nvPicPr>
          <p:blipFill>
            <a:blip r:embed="rId4"/>
            <a:stretch>
              <a:fillRect/>
            </a:stretch>
          </p:blipFill>
          <p:spPr>
            <a:xfrm>
              <a:off x="6828541" y="696099"/>
              <a:ext cx="4430743" cy="2980120"/>
            </a:xfrm>
            <a:prstGeom prst="rect">
              <a:avLst/>
            </a:prstGeom>
          </p:spPr>
        </p:pic>
      </p:grpSp>
      <p:sp>
        <p:nvSpPr>
          <p:cNvPr id="6" name="Title 1">
            <a:extLst>
              <a:ext uri="{FF2B5EF4-FFF2-40B4-BE49-F238E27FC236}">
                <a16:creationId xmlns:a16="http://schemas.microsoft.com/office/drawing/2014/main" id="{1C4E355D-6782-AE5B-AED6-6BF159784F20}"/>
              </a:ext>
            </a:extLst>
          </p:cNvPr>
          <p:cNvSpPr txBox="1">
            <a:spLocks/>
          </p:cNvSpPr>
          <p:nvPr/>
        </p:nvSpPr>
        <p:spPr>
          <a:xfrm>
            <a:off x="745956" y="177100"/>
            <a:ext cx="10950744"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Missing values and Outlier identification</a:t>
            </a:r>
          </a:p>
        </p:txBody>
      </p:sp>
    </p:spTree>
    <p:extLst>
      <p:ext uri="{BB962C8B-B14F-4D97-AF65-F5344CB8AC3E}">
        <p14:creationId xmlns:p14="http://schemas.microsoft.com/office/powerpoint/2010/main" val="372821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90A859-6D5D-8C69-474B-C7F2AC2A81B5}"/>
              </a:ext>
            </a:extLst>
          </p:cNvPr>
          <p:cNvPicPr>
            <a:picLocks noChangeAspect="1"/>
          </p:cNvPicPr>
          <p:nvPr/>
        </p:nvPicPr>
        <p:blipFill>
          <a:blip r:embed="rId3"/>
          <a:stretch>
            <a:fillRect/>
          </a:stretch>
        </p:blipFill>
        <p:spPr>
          <a:xfrm>
            <a:off x="136633" y="1408912"/>
            <a:ext cx="4332597" cy="3249448"/>
          </a:xfrm>
          <a:prstGeom prst="rect">
            <a:avLst/>
          </a:prstGeom>
        </p:spPr>
      </p:pic>
      <p:grpSp>
        <p:nvGrpSpPr>
          <p:cNvPr id="2" name="Group 1">
            <a:extLst>
              <a:ext uri="{FF2B5EF4-FFF2-40B4-BE49-F238E27FC236}">
                <a16:creationId xmlns:a16="http://schemas.microsoft.com/office/drawing/2014/main" id="{99972EFC-0264-3CB8-CB0E-46A33A81716A}"/>
              </a:ext>
            </a:extLst>
          </p:cNvPr>
          <p:cNvGrpSpPr/>
          <p:nvPr/>
        </p:nvGrpSpPr>
        <p:grpSpPr>
          <a:xfrm>
            <a:off x="136633" y="1408912"/>
            <a:ext cx="11984592" cy="4703555"/>
            <a:chOff x="1702446" y="3897586"/>
            <a:chExt cx="7220837" cy="2833939"/>
          </a:xfrm>
        </p:grpSpPr>
        <p:pic>
          <p:nvPicPr>
            <p:cNvPr id="7" name="Picture 6">
              <a:extLst>
                <a:ext uri="{FF2B5EF4-FFF2-40B4-BE49-F238E27FC236}">
                  <a16:creationId xmlns:a16="http://schemas.microsoft.com/office/drawing/2014/main" id="{9F670FA1-72BE-8C7C-6357-CD4C667D5978}"/>
                </a:ext>
              </a:extLst>
            </p:cNvPr>
            <p:cNvPicPr>
              <a:picLocks noChangeAspect="1"/>
            </p:cNvPicPr>
            <p:nvPr/>
          </p:nvPicPr>
          <p:blipFill>
            <a:blip r:embed="rId4"/>
            <a:stretch>
              <a:fillRect/>
            </a:stretch>
          </p:blipFill>
          <p:spPr>
            <a:xfrm>
              <a:off x="5218270" y="3952765"/>
              <a:ext cx="3705013" cy="2778760"/>
            </a:xfrm>
            <a:prstGeom prst="rect">
              <a:avLst/>
            </a:prstGeom>
          </p:spPr>
        </p:pic>
        <p:pic>
          <p:nvPicPr>
            <p:cNvPr id="9" name="Picture 8">
              <a:extLst>
                <a:ext uri="{FF2B5EF4-FFF2-40B4-BE49-F238E27FC236}">
                  <a16:creationId xmlns:a16="http://schemas.microsoft.com/office/drawing/2014/main" id="{71F15FED-4082-84CD-ABFC-62637E73AE34}"/>
                </a:ext>
              </a:extLst>
            </p:cNvPr>
            <p:cNvPicPr>
              <a:picLocks noChangeAspect="1"/>
            </p:cNvPicPr>
            <p:nvPr/>
          </p:nvPicPr>
          <p:blipFill>
            <a:blip r:embed="rId5"/>
            <a:stretch>
              <a:fillRect/>
            </a:stretch>
          </p:blipFill>
          <p:spPr>
            <a:xfrm>
              <a:off x="1702446" y="3897586"/>
              <a:ext cx="3705013" cy="2778760"/>
            </a:xfrm>
            <a:prstGeom prst="rect">
              <a:avLst/>
            </a:prstGeom>
          </p:spPr>
        </p:pic>
      </p:grpSp>
      <p:sp>
        <p:nvSpPr>
          <p:cNvPr id="8" name="Title 1">
            <a:extLst>
              <a:ext uri="{FF2B5EF4-FFF2-40B4-BE49-F238E27FC236}">
                <a16:creationId xmlns:a16="http://schemas.microsoft.com/office/drawing/2014/main" id="{9E691A76-6961-F7C0-0699-081143A1F119}"/>
              </a:ext>
            </a:extLst>
          </p:cNvPr>
          <p:cNvSpPr txBox="1">
            <a:spLocks/>
          </p:cNvSpPr>
          <p:nvPr/>
        </p:nvSpPr>
        <p:spPr>
          <a:xfrm>
            <a:off x="1336287" y="462805"/>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Visualizing the age distribution </a:t>
            </a:r>
          </a:p>
        </p:txBody>
      </p:sp>
    </p:spTree>
    <p:extLst>
      <p:ext uri="{BB962C8B-B14F-4D97-AF65-F5344CB8AC3E}">
        <p14:creationId xmlns:p14="http://schemas.microsoft.com/office/powerpoint/2010/main" val="330853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AF07A78-7EFA-2FF4-E3B6-47B5C9924137}"/>
              </a:ext>
            </a:extLst>
          </p:cNvPr>
          <p:cNvPicPr>
            <a:picLocks noChangeAspect="1"/>
          </p:cNvPicPr>
          <p:nvPr/>
        </p:nvPicPr>
        <p:blipFill>
          <a:blip r:embed="rId2"/>
          <a:stretch>
            <a:fillRect/>
          </a:stretch>
        </p:blipFill>
        <p:spPr>
          <a:xfrm>
            <a:off x="2364827" y="1136797"/>
            <a:ext cx="7073463" cy="5501582"/>
          </a:xfrm>
          <a:prstGeom prst="rect">
            <a:avLst/>
          </a:prstGeom>
        </p:spPr>
      </p:pic>
      <p:sp>
        <p:nvSpPr>
          <p:cNvPr id="7" name="Title 1">
            <a:extLst>
              <a:ext uri="{FF2B5EF4-FFF2-40B4-BE49-F238E27FC236}">
                <a16:creationId xmlns:a16="http://schemas.microsoft.com/office/drawing/2014/main" id="{A7ABB4C2-784A-166E-59B0-387309E3F384}"/>
              </a:ext>
            </a:extLst>
          </p:cNvPr>
          <p:cNvSpPr txBox="1">
            <a:spLocks/>
          </p:cNvSpPr>
          <p:nvPr/>
        </p:nvSpPr>
        <p:spPr>
          <a:xfrm>
            <a:off x="1036740" y="219621"/>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Visualizing relationship between gender and ASD diagnosis </a:t>
            </a:r>
          </a:p>
        </p:txBody>
      </p:sp>
    </p:spTree>
    <p:extLst>
      <p:ext uri="{BB962C8B-B14F-4D97-AF65-F5344CB8AC3E}">
        <p14:creationId xmlns:p14="http://schemas.microsoft.com/office/powerpoint/2010/main" val="377544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07AE2-51A7-0CB8-A6AA-18A28E63D369}"/>
              </a:ext>
            </a:extLst>
          </p:cNvPr>
          <p:cNvPicPr>
            <a:picLocks noChangeAspect="1"/>
          </p:cNvPicPr>
          <p:nvPr/>
        </p:nvPicPr>
        <p:blipFill>
          <a:blip r:embed="rId2"/>
          <a:stretch>
            <a:fillRect/>
          </a:stretch>
        </p:blipFill>
        <p:spPr>
          <a:xfrm>
            <a:off x="2419852" y="1156929"/>
            <a:ext cx="7113031" cy="5532358"/>
          </a:xfrm>
          <a:prstGeom prst="rect">
            <a:avLst/>
          </a:prstGeom>
        </p:spPr>
      </p:pic>
      <p:sp>
        <p:nvSpPr>
          <p:cNvPr id="4" name="Title 1">
            <a:extLst>
              <a:ext uri="{FF2B5EF4-FFF2-40B4-BE49-F238E27FC236}">
                <a16:creationId xmlns:a16="http://schemas.microsoft.com/office/drawing/2014/main" id="{D9AD5001-2ED8-C06E-B87A-A581F92A55F4}"/>
              </a:ext>
            </a:extLst>
          </p:cNvPr>
          <p:cNvSpPr txBox="1">
            <a:spLocks/>
          </p:cNvSpPr>
          <p:nvPr/>
        </p:nvSpPr>
        <p:spPr>
          <a:xfrm>
            <a:off x="1036740" y="312081"/>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Visualizing effects of family number diagnosis on ASD classification</a:t>
            </a:r>
          </a:p>
        </p:txBody>
      </p:sp>
    </p:spTree>
    <p:extLst>
      <p:ext uri="{BB962C8B-B14F-4D97-AF65-F5344CB8AC3E}">
        <p14:creationId xmlns:p14="http://schemas.microsoft.com/office/powerpoint/2010/main" val="425149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6F7803-60EA-083B-8930-387251D1A719}"/>
              </a:ext>
            </a:extLst>
          </p:cNvPr>
          <p:cNvPicPr>
            <a:picLocks noChangeAspect="1"/>
          </p:cNvPicPr>
          <p:nvPr/>
        </p:nvPicPr>
        <p:blipFill>
          <a:blip r:embed="rId2"/>
          <a:stretch>
            <a:fillRect/>
          </a:stretch>
        </p:blipFill>
        <p:spPr>
          <a:xfrm>
            <a:off x="2384607" y="1070435"/>
            <a:ext cx="7158785" cy="5567944"/>
          </a:xfrm>
          <a:prstGeom prst="rect">
            <a:avLst/>
          </a:prstGeom>
        </p:spPr>
      </p:pic>
      <p:sp>
        <p:nvSpPr>
          <p:cNvPr id="5" name="Title 1">
            <a:extLst>
              <a:ext uri="{FF2B5EF4-FFF2-40B4-BE49-F238E27FC236}">
                <a16:creationId xmlns:a16="http://schemas.microsoft.com/office/drawing/2014/main" id="{64A69C2C-72EF-A851-0EFE-8DE615E8AEAF}"/>
              </a:ext>
            </a:extLst>
          </p:cNvPr>
          <p:cNvSpPr txBox="1">
            <a:spLocks/>
          </p:cNvSpPr>
          <p:nvPr/>
        </p:nvSpPr>
        <p:spPr>
          <a:xfrm>
            <a:off x="1036740" y="219621"/>
            <a:ext cx="10118519" cy="5654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Visualizing relationship between Jaundice and ASD diagnosis </a:t>
            </a:r>
          </a:p>
        </p:txBody>
      </p:sp>
    </p:spTree>
    <p:extLst>
      <p:ext uri="{BB962C8B-B14F-4D97-AF65-F5344CB8AC3E}">
        <p14:creationId xmlns:p14="http://schemas.microsoft.com/office/powerpoint/2010/main" val="102603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314797-28A1-4A3F-514F-4DE1F6ACEA05}"/>
              </a:ext>
            </a:extLst>
          </p:cNvPr>
          <p:cNvPicPr>
            <a:picLocks noChangeAspect="1"/>
          </p:cNvPicPr>
          <p:nvPr/>
        </p:nvPicPr>
        <p:blipFill>
          <a:blip r:embed="rId2"/>
          <a:stretch>
            <a:fillRect/>
          </a:stretch>
        </p:blipFill>
        <p:spPr>
          <a:xfrm>
            <a:off x="2480441" y="1389713"/>
            <a:ext cx="6982519" cy="5371169"/>
          </a:xfrm>
          <a:prstGeom prst="rect">
            <a:avLst/>
          </a:prstGeom>
        </p:spPr>
      </p:pic>
      <p:sp>
        <p:nvSpPr>
          <p:cNvPr id="3" name="Title 1">
            <a:extLst>
              <a:ext uri="{FF2B5EF4-FFF2-40B4-BE49-F238E27FC236}">
                <a16:creationId xmlns:a16="http://schemas.microsoft.com/office/drawing/2014/main" id="{5293F4EE-FD13-BBA4-F456-B00411F74AE6}"/>
              </a:ext>
            </a:extLst>
          </p:cNvPr>
          <p:cNvSpPr txBox="1">
            <a:spLocks/>
          </p:cNvSpPr>
          <p:nvPr/>
        </p:nvSpPr>
        <p:spPr>
          <a:xfrm>
            <a:off x="1036740" y="227999"/>
            <a:ext cx="10118519" cy="1161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t>EDA ---- Visualizing relationship between race and ASD diagnosis </a:t>
            </a:r>
          </a:p>
        </p:txBody>
      </p:sp>
    </p:spTree>
    <p:extLst>
      <p:ext uri="{BB962C8B-B14F-4D97-AF65-F5344CB8AC3E}">
        <p14:creationId xmlns:p14="http://schemas.microsoft.com/office/powerpoint/2010/main" val="111682137"/>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352441"/>
      </a:dk2>
      <a:lt2>
        <a:srgbClr val="E2E8E7"/>
      </a:lt2>
      <a:accent1>
        <a:srgbClr val="C34D61"/>
      </a:accent1>
      <a:accent2>
        <a:srgbClr val="B13B80"/>
      </a:accent2>
      <a:accent3>
        <a:srgbClr val="C34DC3"/>
      </a:accent3>
      <a:accent4>
        <a:srgbClr val="803BB1"/>
      </a:accent4>
      <a:accent5>
        <a:srgbClr val="604DC3"/>
      </a:accent5>
      <a:accent6>
        <a:srgbClr val="3B59B1"/>
      </a:accent6>
      <a:hlink>
        <a:srgbClr val="309282"/>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2765</TotalTime>
  <Words>1004</Words>
  <Application>Microsoft Office PowerPoint</Application>
  <PresentationFormat>Widescreen</PresentationFormat>
  <Paragraphs>171</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Inter</vt:lpstr>
      <vt:lpstr>Arial</vt:lpstr>
      <vt:lpstr>Arial</vt:lpstr>
      <vt:lpstr>Avenir Next LT Pro</vt:lpstr>
      <vt:lpstr>Calibri</vt:lpstr>
      <vt:lpstr>Times New Roman</vt:lpstr>
      <vt:lpstr>Wingdings</vt:lpstr>
      <vt:lpstr>AccentBoxVTI</vt:lpstr>
      <vt:lpstr>DATS_6103 Final Presentation Predicting Early ASD Traits of Toddlers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BIOC 6240 Next Gen Sequencing: Student Presentation</dc:title>
  <dc:creator>Ampel Shared</dc:creator>
  <cp:lastModifiedBy>Yu Zhe</cp:lastModifiedBy>
  <cp:revision>34</cp:revision>
  <dcterms:created xsi:type="dcterms:W3CDTF">2022-04-19T01:59:05Z</dcterms:created>
  <dcterms:modified xsi:type="dcterms:W3CDTF">2022-06-22T22:52:12Z</dcterms:modified>
</cp:coreProperties>
</file>