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44" autoAdjust="0"/>
  </p:normalViewPr>
  <p:slideViewPr>
    <p:cSldViewPr snapToGrid="0">
      <p:cViewPr varScale="1">
        <p:scale>
          <a:sx n="59" d="100"/>
          <a:sy n="59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E2934-D5C3-4EC8-A984-FA1F856240B2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6544-F7B9-4C4C-9E8E-DB38FAB1A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data on port in1 is only read when port in1_ap_vld is active-High.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Port in2_ap_ack will be active-High when data port in2 is read.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inout_i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input valid port inout1_i_ap_vld and output acknowledge port inout1_i_ap_ack.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inout_o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output valid port inout1_o_ap_vld and input acknowledge port inout1_o_ap_ack.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90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change the factor of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should first know the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=4 means there’re two separate two port ram. If we change into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 or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4,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=4. These situations only have the single port interface. Further, if we set the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4, it means the output port only output 4 values at once. Thus, it’s no benefit for reading inputs higher than 4.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9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20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3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2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3943-3A0A-4904-99D8-504CA294914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6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444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b="1" dirty="0"/>
              <a:t>Application Acceleration with High-Level Synthesis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Lab 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(Interface synthesis)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37269" y="4620941"/>
            <a:ext cx="3130731" cy="486636"/>
          </a:xfrm>
        </p:spPr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111061545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陳揚哲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05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1658"/>
          <a:stretch/>
        </p:blipFill>
        <p:spPr>
          <a:xfrm>
            <a:off x="290955" y="602554"/>
            <a:ext cx="6435614" cy="3747377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3380" y="602554"/>
            <a:ext cx="5723116" cy="4351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269" y="4752681"/>
            <a:ext cx="757343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In1=</a:t>
            </a:r>
            <a:r>
              <a:rPr lang="en-US" altLang="zh-TW" dirty="0" err="1" smtClean="0"/>
              <a:t>ap_vld</a:t>
            </a:r>
            <a:r>
              <a:rPr lang="en-US" altLang="zh-TW" dirty="0" smtClean="0"/>
              <a:t>, In2=</a:t>
            </a:r>
            <a:r>
              <a:rPr lang="en-US" altLang="zh-TW" dirty="0" err="1" smtClean="0"/>
              <a:t>ap_ack</a:t>
            </a:r>
            <a:r>
              <a:rPr lang="en-US" altLang="zh-TW" dirty="0" smtClean="0"/>
              <a:t>, out1=</a:t>
            </a:r>
            <a:r>
              <a:rPr lang="en-US" altLang="zh-TW" dirty="0" err="1" smtClean="0"/>
              <a:t>ap_hs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675" y="1690688"/>
            <a:ext cx="4888650" cy="4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817" y="195944"/>
            <a:ext cx="11834949" cy="61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3 (Array 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lab specifies implement different type of RTL port for array arguments.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we use two-port RAM interface, this design can accept input data at twice rate of single port. Therefore, the estimated time of </a:t>
            </a:r>
            <a:r>
              <a:rPr lang="en-US" altLang="zh-TW" dirty="0" smtClean="0"/>
              <a:t>two port </a:t>
            </a:r>
            <a:r>
              <a:rPr lang="en-US" altLang="zh-TW" dirty="0"/>
              <a:t>are lower.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62" y="1384079"/>
            <a:ext cx="5329682" cy="425899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331528" y="1613354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Solution 1 : </a:t>
            </a:r>
            <a:r>
              <a:rPr lang="en-US" altLang="zh-TW" dirty="0"/>
              <a:t>S</a:t>
            </a:r>
            <a:r>
              <a:rPr lang="en-US" altLang="zh-TW" dirty="0" smtClean="0"/>
              <a:t>ingle port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      (Type = Block)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Solution 2 : Two port Unroll      (Type = Block)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5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if apply in rolled loop.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rolled loop, loop is executed in turn.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implementation code limits the logic to one read on </a:t>
            </a:r>
            <a:r>
              <a:rPr lang="en-US" altLang="zh-TW" dirty="0" err="1"/>
              <a:t>d_i</a:t>
            </a:r>
            <a:r>
              <a:rPr lang="en-US" altLang="zh-TW" dirty="0"/>
              <a:t> in each iteration.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other word, reading </a:t>
            </a:r>
            <a:r>
              <a:rPr lang="en-US" altLang="zh-TW" dirty="0" err="1"/>
              <a:t>d_i</a:t>
            </a:r>
            <a:r>
              <a:rPr lang="en-US" altLang="zh-TW" dirty="0"/>
              <a:t> once in each loop. Thus, the estimated time wouldn’t be faster (solution5).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5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96" y="1352364"/>
            <a:ext cx="6575006" cy="4411621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837714" y="1352364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Solution 1 : </a:t>
            </a:r>
            <a:r>
              <a:rPr lang="en-US" altLang="zh-TW" dirty="0"/>
              <a:t>S</a:t>
            </a:r>
            <a:r>
              <a:rPr lang="en-US" altLang="zh-TW" dirty="0" smtClean="0"/>
              <a:t>ingle port</a:t>
            </a:r>
            <a:r>
              <a:rPr lang="en-US" altLang="zh-TW" dirty="0"/>
              <a:t> </a:t>
            </a:r>
            <a:r>
              <a:rPr lang="en-US" altLang="zh-TW" dirty="0" smtClean="0"/>
              <a:t>		        (Type = Block)</a:t>
            </a:r>
          </a:p>
          <a:p>
            <a:endParaRPr lang="en-US" altLang="zh-TW" dirty="0"/>
          </a:p>
          <a:p>
            <a:r>
              <a:rPr lang="en-US" altLang="zh-TW" dirty="0" smtClean="0"/>
              <a:t>Solution 2 : Two port unroll      (Type = Block)</a:t>
            </a:r>
          </a:p>
          <a:p>
            <a:endParaRPr lang="en-US" altLang="zh-TW" dirty="0"/>
          </a:p>
          <a:p>
            <a:r>
              <a:rPr lang="en-US" altLang="zh-TW" dirty="0" smtClean="0"/>
              <a:t>Solution 5 : Two port rolled      (Type = Block)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input </a:t>
            </a:r>
            <a:r>
              <a:rPr lang="en-US" altLang="zh-TW" dirty="0" err="1"/>
              <a:t>d_i</a:t>
            </a:r>
            <a:r>
              <a:rPr lang="en-US" altLang="zh-TW" dirty="0"/>
              <a:t> will separate into the numbers of array partition factor RAM interfaces.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output </a:t>
            </a:r>
            <a:r>
              <a:rPr lang="en-US" altLang="zh-TW" dirty="0" err="1"/>
              <a:t>d_o</a:t>
            </a:r>
            <a:r>
              <a:rPr lang="en-US" altLang="zh-TW" dirty="0"/>
              <a:t> will be divided into the numbers of array partition FIFO interfaces.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this lab, we divide </a:t>
            </a:r>
            <a:r>
              <a:rPr lang="en-US" altLang="zh-TW" dirty="0" err="1"/>
              <a:t>d_i</a:t>
            </a:r>
            <a:r>
              <a:rPr lang="en-US" altLang="zh-TW" dirty="0"/>
              <a:t> into 2 </a:t>
            </a:r>
            <a:r>
              <a:rPr lang="en-US" altLang="zh-TW" dirty="0" err="1"/>
              <a:t>seperated</a:t>
            </a:r>
            <a:r>
              <a:rPr lang="en-US" altLang="zh-TW" dirty="0"/>
              <a:t> RAM interfaces and </a:t>
            </a:r>
            <a:r>
              <a:rPr lang="en-US" altLang="zh-TW" dirty="0" err="1"/>
              <a:t>d_o</a:t>
            </a:r>
            <a:r>
              <a:rPr lang="en-US" altLang="zh-TW" dirty="0"/>
              <a:t> into 4 FIFO </a:t>
            </a:r>
            <a:r>
              <a:rPr lang="en-US" altLang="zh-TW" dirty="0" smtClean="0"/>
              <a:t>interfaces. We also divide </a:t>
            </a:r>
            <a:r>
              <a:rPr lang="en-US" altLang="zh-TW" dirty="0" err="1" smtClean="0"/>
              <a:t>d_i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d_o</a:t>
            </a:r>
            <a:r>
              <a:rPr lang="en-US" altLang="zh-TW" dirty="0" smtClean="0"/>
              <a:t> completely.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0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809" y="551995"/>
            <a:ext cx="6650324" cy="58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8284029" y="1256378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Solution 3: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   </a:t>
            </a:r>
            <a:r>
              <a:rPr lang="en-US" altLang="zh-TW" b="1" dirty="0" err="1" smtClean="0"/>
              <a:t>d_i</a:t>
            </a:r>
            <a:r>
              <a:rPr lang="en-US" altLang="zh-TW" b="1" dirty="0" smtClean="0"/>
              <a:t> </a:t>
            </a:r>
            <a:r>
              <a:rPr lang="en-US" altLang="zh-TW" b="1" dirty="0"/>
              <a:t>= 2, </a:t>
            </a:r>
            <a:r>
              <a:rPr lang="en-US" altLang="zh-TW" b="1" dirty="0" err="1"/>
              <a:t>d_o</a:t>
            </a:r>
            <a:r>
              <a:rPr lang="en-US" altLang="zh-TW" b="1" dirty="0"/>
              <a:t> = 4 </a:t>
            </a:r>
            <a:endParaRPr lang="en-US" altLang="zh-TW" dirty="0"/>
          </a:p>
          <a:p>
            <a:r>
              <a:rPr lang="en-US" altLang="zh-TW" b="1" dirty="0"/>
              <a:t>Solution 6</a:t>
            </a:r>
            <a:r>
              <a:rPr lang="en-US" altLang="zh-TW" b="1" dirty="0" smtClean="0"/>
              <a:t>:</a:t>
            </a:r>
          </a:p>
          <a:p>
            <a:pPr marL="0" indent="0">
              <a:buNone/>
            </a:pPr>
            <a:r>
              <a:rPr lang="en-US" altLang="zh-TW" b="1" dirty="0" smtClean="0"/>
              <a:t>   </a:t>
            </a:r>
            <a:r>
              <a:rPr lang="en-US" altLang="zh-TW" b="1" dirty="0" err="1" smtClean="0"/>
              <a:t>d_i</a:t>
            </a:r>
            <a:r>
              <a:rPr lang="en-US" altLang="zh-TW" b="1" dirty="0" smtClean="0"/>
              <a:t> </a:t>
            </a:r>
            <a:r>
              <a:rPr lang="en-US" altLang="zh-TW" b="1" dirty="0"/>
              <a:t>= 2, </a:t>
            </a:r>
            <a:r>
              <a:rPr lang="en-US" altLang="zh-TW" b="1" dirty="0" err="1"/>
              <a:t>d_o</a:t>
            </a:r>
            <a:r>
              <a:rPr lang="en-US" altLang="zh-TW" b="1" dirty="0"/>
              <a:t> = 2 </a:t>
            </a:r>
            <a:endParaRPr lang="en-US" altLang="zh-TW" dirty="0"/>
          </a:p>
          <a:p>
            <a:r>
              <a:rPr lang="en-US" altLang="zh-TW" b="1" dirty="0"/>
              <a:t>Solution 8: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</a:t>
            </a:r>
            <a:r>
              <a:rPr lang="en-US" altLang="zh-TW" b="1" dirty="0" err="1" smtClean="0"/>
              <a:t>d_i</a:t>
            </a:r>
            <a:r>
              <a:rPr lang="en-US" altLang="zh-TW" b="1" dirty="0" smtClean="0"/>
              <a:t> </a:t>
            </a:r>
            <a:r>
              <a:rPr lang="en-US" altLang="zh-TW" b="1" dirty="0"/>
              <a:t>= 4, </a:t>
            </a:r>
            <a:r>
              <a:rPr lang="en-US" altLang="zh-TW" b="1" dirty="0" err="1"/>
              <a:t>d_o</a:t>
            </a:r>
            <a:r>
              <a:rPr lang="en-US" altLang="zh-TW" b="1" dirty="0"/>
              <a:t> = 4 </a:t>
            </a:r>
            <a:endParaRPr lang="en-US" altLang="zh-TW" dirty="0"/>
          </a:p>
          <a:p>
            <a:r>
              <a:rPr lang="en-US" altLang="zh-TW" b="1" dirty="0"/>
              <a:t>Solution 9: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   </a:t>
            </a:r>
            <a:r>
              <a:rPr lang="en-US" altLang="zh-TW" b="1" dirty="0" err="1" smtClean="0"/>
              <a:t>d_i</a:t>
            </a:r>
            <a:r>
              <a:rPr lang="en-US" altLang="zh-TW" b="1" dirty="0" smtClean="0"/>
              <a:t> = 4, </a:t>
            </a:r>
            <a:r>
              <a:rPr lang="en-US" altLang="zh-TW" b="1" dirty="0" err="1" smtClean="0"/>
              <a:t>d_o</a:t>
            </a:r>
            <a:r>
              <a:rPr lang="en-US" altLang="zh-TW" b="1" dirty="0" smtClean="0"/>
              <a:t> = 2</a:t>
            </a:r>
            <a:endParaRPr lang="en-US" altLang="zh-TW" b="1" dirty="0" smtClean="0"/>
          </a:p>
          <a:p>
            <a:r>
              <a:rPr lang="en-US" altLang="zh-TW" b="1" dirty="0" smtClean="0"/>
              <a:t>Solution 4:</a:t>
            </a:r>
          </a:p>
          <a:p>
            <a:pPr marL="0" indent="0">
              <a:buNone/>
            </a:pPr>
            <a:r>
              <a:rPr lang="en-US" altLang="zh-TW" b="1" dirty="0" smtClean="0"/>
              <a:t>   complete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78" y="1081111"/>
            <a:ext cx="7941450" cy="47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Lab A (Interface synthesis)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 1 Block-Level Protocol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Lab 2 Port</a:t>
            </a:r>
            <a:r>
              <a:rPr lang="en-US" altLang="zh-TW" dirty="0" smtClean="0"/>
              <a:t>-Level Protocol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Lab 3 Array </a:t>
            </a:r>
            <a:r>
              <a:rPr lang="en-US" altLang="zh-TW" dirty="0"/>
              <a:t>Interface 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Lab 4 AXI Interface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41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Cyclic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cyclic type, the smaller arrays are generated by interleaving elements from original array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this </a:t>
            </a:r>
            <a:r>
              <a:rPr lang="en-US" altLang="zh-TW" dirty="0" smtClean="0"/>
              <a:t>lab, </a:t>
            </a:r>
            <a:r>
              <a:rPr lang="en-US" altLang="zh-TW" dirty="0"/>
              <a:t>the cyclic type is faster than block type.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8" y="226123"/>
            <a:ext cx="7084039" cy="3947435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4362" y="2591710"/>
            <a:ext cx="7480769" cy="40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4 (AXI 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this lab, we set the interface as AXI4-stream.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separate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d_o</a:t>
            </a:r>
            <a:r>
              <a:rPr lang="en-US" altLang="zh-TW" dirty="0" smtClean="0"/>
              <a:t> </a:t>
            </a:r>
            <a:r>
              <a:rPr lang="en-US" altLang="zh-TW" dirty="0"/>
              <a:t>= 8 and </a:t>
            </a:r>
            <a:r>
              <a:rPr lang="en-US" altLang="zh-TW" dirty="0" err="1"/>
              <a:t>d_i</a:t>
            </a:r>
            <a:r>
              <a:rPr lang="en-US" altLang="zh-TW" dirty="0"/>
              <a:t> = 8 in axis protocol </a:t>
            </a:r>
            <a:r>
              <a:rPr lang="en-US" altLang="zh-TW" dirty="0" smtClean="0"/>
              <a:t> (</a:t>
            </a:r>
            <a:r>
              <a:rPr lang="en-US" altLang="zh-TW" dirty="0"/>
              <a:t>AXI4-stream).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Compared </a:t>
            </a:r>
            <a:r>
              <a:rPr lang="en-US" altLang="zh-TW" dirty="0"/>
              <a:t>to lab2, we can observe the data separation.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6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40" y="226709"/>
            <a:ext cx="4312404" cy="6353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67" y="1745961"/>
            <a:ext cx="5337150" cy="3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Block-level interface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 err="1"/>
              <a:t>hw.h</a:t>
            </a:r>
            <a:r>
              <a:rPr lang="en-US" altLang="zh-TW" dirty="0"/>
              <a:t> </a:t>
            </a:r>
            <a:r>
              <a:rPr lang="en-US" altLang="zh-TW" dirty="0" smtClean="0"/>
              <a:t>file shows </a:t>
            </a:r>
            <a:r>
              <a:rPr lang="en-US" altLang="zh-TW" dirty="0"/>
              <a:t>the addresses to access and control the block-level interface signals.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It </a:t>
            </a:r>
            <a:r>
              <a:rPr lang="en-US" altLang="zh-TW" dirty="0"/>
              <a:t>shows how host program control the </a:t>
            </a:r>
            <a:r>
              <a:rPr lang="en-US" altLang="zh-TW" dirty="0" err="1"/>
              <a:t>Axilite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9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98"/>
          <a:stretch/>
        </p:blipFill>
        <p:spPr>
          <a:xfrm>
            <a:off x="555171" y="600982"/>
            <a:ext cx="8087677" cy="5832475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642848" y="2521176"/>
            <a:ext cx="3407638" cy="227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For instance, </a:t>
            </a:r>
            <a:r>
              <a:rPr lang="en-US" altLang="zh-TW" dirty="0" smtClean="0"/>
              <a:t>if the bit 0 is set to value 1. </a:t>
            </a: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 err="1" smtClean="0"/>
              <a:t>ap_start</a:t>
            </a:r>
            <a:r>
              <a:rPr lang="en-US" altLang="zh-TW" dirty="0" smtClean="0"/>
              <a:t> will be enabled.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9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1 (Block-level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The block-level I/O protocol </a:t>
            </a:r>
            <a:r>
              <a:rPr lang="en-US" altLang="zh-TW" dirty="0" smtClean="0"/>
              <a:t>control </a:t>
            </a:r>
            <a:r>
              <a:rPr lang="en-US" altLang="zh-TW" dirty="0"/>
              <a:t>RTL design by the control </a:t>
            </a:r>
            <a:r>
              <a:rPr lang="en-US" altLang="zh-TW" dirty="0" smtClean="0"/>
              <a:t>signal. (Independent </a:t>
            </a:r>
            <a:r>
              <a:rPr lang="en-US" altLang="zh-TW" dirty="0"/>
              <a:t>of data I/O </a:t>
            </a:r>
            <a:r>
              <a:rPr lang="en-US" altLang="zh-TW" dirty="0" smtClean="0"/>
              <a:t>ports)</a:t>
            </a:r>
          </a:p>
          <a:p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dirty="0"/>
              <a:t>The block-level control ports contain </a:t>
            </a:r>
            <a:r>
              <a:rPr lang="en-US" altLang="zh-TW" dirty="0" err="1">
                <a:solidFill>
                  <a:srgbClr val="FF0000"/>
                </a:solidFill>
              </a:rPr>
              <a:t>ap_start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ap_ready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ap_done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ap_idle</a:t>
            </a:r>
            <a:r>
              <a:rPr lang="en-US" altLang="zh-TW" dirty="0"/>
              <a:t>, and </a:t>
            </a:r>
            <a:r>
              <a:rPr lang="en-US" altLang="zh-TW" dirty="0" err="1">
                <a:solidFill>
                  <a:srgbClr val="FF0000"/>
                </a:solidFill>
              </a:rPr>
              <a:t>ap_continue</a:t>
            </a:r>
            <a:r>
              <a:rPr lang="en-US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9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3" y="1124038"/>
            <a:ext cx="103646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0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ap_ctrl_hs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35" y="2001727"/>
            <a:ext cx="7342329" cy="42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ap_ctrl_chain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2" y="2038941"/>
            <a:ext cx="6753496" cy="42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ap_ctrl_none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0" y="2024744"/>
            <a:ext cx="7834499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in Co-simulation with </a:t>
            </a:r>
            <a:r>
              <a:rPr lang="en-US" altLang="zh-TW" b="1" dirty="0" err="1" smtClean="0"/>
              <a:t>ap_ctrl_none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Co-simulation </a:t>
            </a:r>
            <a:r>
              <a:rPr lang="en-US" altLang="zh-TW" dirty="0"/>
              <a:t>requires a block-level I/O protocol to sequence the test bench.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However, the </a:t>
            </a:r>
            <a:r>
              <a:rPr lang="en-US" altLang="zh-TW" dirty="0" err="1" smtClean="0"/>
              <a:t>ap_ctrl_none</a:t>
            </a:r>
            <a:r>
              <a:rPr lang="en-US" altLang="zh-TW" dirty="0" smtClean="0"/>
              <a:t> doesn’t add the block level I/O ports.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7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2 (Port-level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port-level I/O protocol is the data flow I/O ports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There’re three different kinds port-level protocol. 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3816139"/>
            <a:ext cx="918338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628</Words>
  <Application>Microsoft Office PowerPoint</Application>
  <PresentationFormat>寬螢幕</PresentationFormat>
  <Paragraphs>86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  Application Acceleration with High-Level Synthesis –  Lab A (Interface synthesis)</vt:lpstr>
      <vt:lpstr>Lab A (Interface synthesis)</vt:lpstr>
      <vt:lpstr>Lab 1 (Block-level Protocol)</vt:lpstr>
      <vt:lpstr>PowerPoint 簡報</vt:lpstr>
      <vt:lpstr>ap_ctrl_hs</vt:lpstr>
      <vt:lpstr>ap_ctrl_chain</vt:lpstr>
      <vt:lpstr>ap_ctrl_none</vt:lpstr>
      <vt:lpstr>Error in Co-simulation with ap_ctrl_none</vt:lpstr>
      <vt:lpstr>Lab 2 (Port-level protocol)</vt:lpstr>
      <vt:lpstr>PowerPoint 簡報</vt:lpstr>
      <vt:lpstr>Set In1=ap_vld, In2=ap_ack, out1=ap_hs </vt:lpstr>
      <vt:lpstr>PowerPoint 簡報</vt:lpstr>
      <vt:lpstr>Lab 3 (Array Interface)</vt:lpstr>
      <vt:lpstr>PowerPoint 簡報</vt:lpstr>
      <vt:lpstr>What if apply in rolled loop.</vt:lpstr>
      <vt:lpstr>PowerPoint 簡報</vt:lpstr>
      <vt:lpstr>Array Partition</vt:lpstr>
      <vt:lpstr>PowerPoint 簡報</vt:lpstr>
      <vt:lpstr>PowerPoint 簡報</vt:lpstr>
      <vt:lpstr>Block v.s. Cyclic</vt:lpstr>
      <vt:lpstr>PowerPoint 簡報</vt:lpstr>
      <vt:lpstr>Lab 4 (AXI Interface)</vt:lpstr>
      <vt:lpstr>PowerPoint 簡報</vt:lpstr>
      <vt:lpstr>Block-level interface signals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Application Acceleration with High-Level Synthesis – Lab A Interface synthesis</dc:title>
  <dc:creator>陳揚哲</dc:creator>
  <cp:lastModifiedBy>陳揚哲</cp:lastModifiedBy>
  <cp:revision>38</cp:revision>
  <dcterms:created xsi:type="dcterms:W3CDTF">2023-03-13T05:59:53Z</dcterms:created>
  <dcterms:modified xsi:type="dcterms:W3CDTF">2023-03-13T06:56:48Z</dcterms:modified>
</cp:coreProperties>
</file>