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86" r:id="rId6"/>
    <p:sldId id="287" r:id="rId7"/>
    <p:sldId id="288" r:id="rId8"/>
    <p:sldId id="260" r:id="rId9"/>
    <p:sldId id="261" r:id="rId10"/>
    <p:sldId id="262" r:id="rId11"/>
    <p:sldId id="263" r:id="rId12"/>
    <p:sldId id="281" r:id="rId13"/>
    <p:sldId id="264" r:id="rId14"/>
    <p:sldId id="265" r:id="rId15"/>
    <p:sldId id="289" r:id="rId16"/>
    <p:sldId id="266" r:id="rId17"/>
    <p:sldId id="267" r:id="rId18"/>
    <p:sldId id="282" r:id="rId19"/>
    <p:sldId id="283" r:id="rId20"/>
    <p:sldId id="268" r:id="rId21"/>
    <p:sldId id="290" r:id="rId22"/>
    <p:sldId id="294" r:id="rId23"/>
    <p:sldId id="291" r:id="rId24"/>
    <p:sldId id="269" r:id="rId25"/>
    <p:sldId id="270" r:id="rId26"/>
    <p:sldId id="271" r:id="rId27"/>
    <p:sldId id="284" r:id="rId28"/>
    <p:sldId id="285" r:id="rId29"/>
    <p:sldId id="272" r:id="rId30"/>
    <p:sldId id="292" r:id="rId31"/>
    <p:sldId id="293" r:id="rId32"/>
    <p:sldId id="274" r:id="rId33"/>
    <p:sldId id="275" r:id="rId34"/>
    <p:sldId id="276" r:id="rId35"/>
    <p:sldId id="277" r:id="rId36"/>
    <p:sldId id="295" r:id="rId37"/>
    <p:sldId id="297" r:id="rId38"/>
    <p:sldId id="296" r:id="rId39"/>
    <p:sldId id="278" r:id="rId40"/>
    <p:sldId id="299" r:id="rId41"/>
    <p:sldId id="279" r:id="rId42"/>
    <p:sldId id="280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44" autoAdjust="0"/>
  </p:normalViewPr>
  <p:slideViewPr>
    <p:cSldViewPr snapToGrid="0">
      <p:cViewPr varScale="1">
        <p:scale>
          <a:sx n="88" d="100"/>
          <a:sy n="88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E2934-D5C3-4EC8-A984-FA1F856240B2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56544-F7B9-4C4C-9E8E-DB38FAB1A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6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6544-F7B9-4C4C-9E8E-DB38FAB1A9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137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56544-F7B9-4C4C-9E8E-DB38FAB1A936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20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6544-F7B9-4C4C-9E8E-DB38FAB1A93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658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理論上在</a:t>
            </a:r>
            <a:r>
              <a:rPr lang="en-US" altLang="zh-TW" dirty="0" err="1"/>
              <a:t>ap_ctrl_none</a:t>
            </a:r>
            <a:r>
              <a:rPr lang="zh-TW" altLang="en-US" dirty="0"/>
              <a:t>的情形下是無法進行</a:t>
            </a:r>
            <a:r>
              <a:rPr lang="en-US" altLang="zh-TW" dirty="0" err="1"/>
              <a:t>cosimulation</a:t>
            </a:r>
            <a:r>
              <a:rPr lang="zh-TW" altLang="en-US" dirty="0"/>
              <a:t>的</a:t>
            </a:r>
            <a:r>
              <a:rPr lang="en-US" altLang="zh-TW" dirty="0"/>
              <a:t>,</a:t>
            </a:r>
            <a:r>
              <a:rPr lang="zh-TW" altLang="en-US" dirty="0"/>
              <a:t>但在這個地方卻可以執行 </a:t>
            </a:r>
            <a:endParaRPr lang="en-US" altLang="zh-TW" dirty="0"/>
          </a:p>
          <a:p>
            <a:r>
              <a:rPr lang="zh-TW" altLang="en-US" dirty="0"/>
              <a:t>我認為原因可能是因為此情形純粹是</a:t>
            </a:r>
            <a:r>
              <a:rPr lang="en-US" altLang="zh-TW" dirty="0"/>
              <a:t>combinational logic </a:t>
            </a:r>
            <a:r>
              <a:rPr lang="zh-TW" altLang="en-US" dirty="0"/>
              <a:t>並未涉及</a:t>
            </a:r>
            <a:r>
              <a:rPr lang="en-US" altLang="zh-TW" dirty="0"/>
              <a:t>sequential logic</a:t>
            </a:r>
            <a:r>
              <a:rPr lang="zh-TW" altLang="en-US" dirty="0"/>
              <a:t> 因此仍然可進行合成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6544-F7B9-4C4C-9E8E-DB38FAB1A93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96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ap_ack</a:t>
            </a:r>
            <a:r>
              <a:rPr lang="en-US" altLang="zh-TW" dirty="0"/>
              <a:t> </a:t>
            </a:r>
            <a:r>
              <a:rPr lang="zh-TW" altLang="en-US" dirty="0"/>
              <a:t>資料是否被讀取 </a:t>
            </a:r>
            <a:r>
              <a:rPr lang="en-US" altLang="zh-TW" dirty="0"/>
              <a:t>(output)</a:t>
            </a:r>
          </a:p>
          <a:p>
            <a:r>
              <a:rPr lang="en-US" altLang="zh-TW" dirty="0" err="1"/>
              <a:t>ap_vld</a:t>
            </a:r>
            <a:r>
              <a:rPr lang="en-US" altLang="zh-TW" dirty="0"/>
              <a:t> </a:t>
            </a:r>
            <a:r>
              <a:rPr lang="zh-TW" altLang="en-US" dirty="0"/>
              <a:t>資料是否可被讀取 </a:t>
            </a:r>
            <a:r>
              <a:rPr lang="en-US" altLang="zh-TW" dirty="0"/>
              <a:t>(input)</a:t>
            </a:r>
          </a:p>
          <a:p>
            <a:r>
              <a:rPr lang="en-US" altLang="zh-TW" dirty="0" err="1"/>
              <a:t>ap_memory</a:t>
            </a:r>
            <a:r>
              <a:rPr lang="zh-TW" altLang="en-US" dirty="0"/>
              <a:t>和</a:t>
            </a:r>
            <a:r>
              <a:rPr lang="en-US" altLang="zh-TW" dirty="0" err="1"/>
              <a:t>bram</a:t>
            </a:r>
            <a:r>
              <a:rPr lang="zh-TW" altLang="en-US" dirty="0"/>
              <a:t>是用於</a:t>
            </a:r>
            <a:r>
              <a:rPr lang="en-US" altLang="zh-TW" dirty="0"/>
              <a:t>array</a:t>
            </a:r>
            <a:r>
              <a:rPr lang="zh-TW" altLang="en-US" dirty="0"/>
              <a:t> 的形式</a:t>
            </a:r>
            <a:r>
              <a:rPr lang="en-US" altLang="zh-TW" dirty="0"/>
              <a:t>.</a:t>
            </a:r>
            <a:r>
              <a:rPr lang="zh-TW" altLang="en-US" dirty="0"/>
              <a:t> 此</a:t>
            </a:r>
            <a:r>
              <a:rPr lang="en-US" altLang="zh-TW" dirty="0"/>
              <a:t>I/O protocol </a:t>
            </a:r>
            <a:r>
              <a:rPr lang="zh-TW" altLang="en-US" dirty="0"/>
              <a:t>可以</a:t>
            </a:r>
            <a:r>
              <a:rPr lang="en-US" altLang="zh-TW" dirty="0"/>
              <a:t>communicate with memory </a:t>
            </a:r>
            <a:r>
              <a:rPr lang="en-US" altLang="zh-TW" dirty="0" err="1"/>
              <a:t>elemnents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 err="1"/>
              <a:t>ap_fifo</a:t>
            </a:r>
            <a:r>
              <a:rPr lang="en-US" altLang="zh-TW" dirty="0"/>
              <a:t> </a:t>
            </a:r>
            <a:r>
              <a:rPr lang="zh-TW" altLang="en-US" dirty="0"/>
              <a:t>則是將此訊號與</a:t>
            </a:r>
            <a:r>
              <a:rPr lang="en-US" altLang="zh-TW" dirty="0"/>
              <a:t>FIFO</a:t>
            </a:r>
            <a:r>
              <a:rPr lang="zh-TW" altLang="en-US" dirty="0"/>
              <a:t>結合在一起</a:t>
            </a:r>
            <a:r>
              <a:rPr lang="en-US" altLang="zh-TW" dirty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6544-F7B9-4C4C-9E8E-DB38FAB1A93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088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data on port in1 is only read when port in1_ap_vld is active-High.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Port in2_ap_ack will be active-High when data port in2 is read.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inout_i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associated input valid port inout1_i_ap_vld and output acknowledge port inout1_i_ap_ack.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inout_o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associated output valid port inout1_o_ap_vld and input acknowledge port inout1_o_ap_ack.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56544-F7B9-4C4C-9E8E-DB38FAB1A93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90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我們可以發現 如果我們提供</a:t>
            </a:r>
            <a:r>
              <a:rPr lang="en-US" altLang="zh-TW" dirty="0"/>
              <a:t>In2 </a:t>
            </a:r>
            <a:r>
              <a:rPr lang="zh-TW" altLang="en-US" dirty="0"/>
              <a:t>一個</a:t>
            </a:r>
            <a:r>
              <a:rPr lang="en-US" altLang="zh-TW" dirty="0" err="1"/>
              <a:t>ap_vld</a:t>
            </a:r>
            <a:r>
              <a:rPr lang="zh-TW" altLang="en-US" dirty="0"/>
              <a:t>的</a:t>
            </a:r>
            <a:r>
              <a:rPr lang="en-US" altLang="zh-TW" dirty="0"/>
              <a:t>input, </a:t>
            </a:r>
            <a:r>
              <a:rPr lang="en-US" altLang="zh-TW" dirty="0" err="1"/>
              <a:t>ap_ack</a:t>
            </a:r>
            <a:r>
              <a:rPr lang="zh-TW" altLang="en-US" dirty="0"/>
              <a:t>可以提前到</a:t>
            </a:r>
            <a:r>
              <a:rPr lang="en-US" altLang="zh-TW" dirty="0" err="1"/>
              <a:t>ap_vld</a:t>
            </a:r>
            <a:r>
              <a:rPr lang="en-US" altLang="zh-TW" dirty="0"/>
              <a:t>=1</a:t>
            </a:r>
            <a:r>
              <a:rPr lang="zh-TW" altLang="en-US" dirty="0"/>
              <a:t>時便可開始讀取</a:t>
            </a:r>
            <a:endParaRPr lang="en-US" altLang="zh-TW" dirty="0"/>
          </a:p>
          <a:p>
            <a:r>
              <a:rPr lang="zh-TW" altLang="en-US" dirty="0"/>
              <a:t>然而如果我們並未提供</a:t>
            </a:r>
            <a:r>
              <a:rPr lang="en-US" altLang="zh-TW" dirty="0" err="1"/>
              <a:t>ap_ack</a:t>
            </a:r>
            <a:r>
              <a:rPr lang="zh-TW" altLang="en-US" dirty="0"/>
              <a:t>一個關於</a:t>
            </a:r>
            <a:r>
              <a:rPr lang="en-US" altLang="zh-TW" dirty="0" err="1"/>
              <a:t>ap_vld</a:t>
            </a:r>
            <a:r>
              <a:rPr lang="zh-TW" altLang="en-US" dirty="0"/>
              <a:t>的</a:t>
            </a:r>
            <a:r>
              <a:rPr lang="en-US" altLang="zh-TW" dirty="0"/>
              <a:t>input, </a:t>
            </a:r>
            <a:r>
              <a:rPr lang="zh-TW" altLang="en-US" dirty="0"/>
              <a:t>那</a:t>
            </a:r>
            <a:r>
              <a:rPr lang="en-US" altLang="zh-TW" dirty="0"/>
              <a:t>in2</a:t>
            </a:r>
            <a:r>
              <a:rPr lang="zh-TW" altLang="en-US" dirty="0"/>
              <a:t>只會等到</a:t>
            </a:r>
            <a:r>
              <a:rPr lang="en-US" altLang="zh-TW" dirty="0"/>
              <a:t>in1</a:t>
            </a:r>
            <a:r>
              <a:rPr lang="zh-TW" altLang="en-US" dirty="0"/>
              <a:t>讀取完畢後才會開始讀取 因此</a:t>
            </a:r>
            <a:r>
              <a:rPr lang="en-US" altLang="zh-TW" dirty="0" err="1"/>
              <a:t>ap_ack</a:t>
            </a:r>
            <a:r>
              <a:rPr lang="zh-TW" altLang="en-US" dirty="0"/>
              <a:t>的時間較為偏後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6544-F7B9-4C4C-9E8E-DB38FAB1A93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623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6544-F7B9-4C4C-9E8E-DB38FAB1A93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79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ram_1p (unroll)</a:t>
            </a:r>
          </a:p>
          <a:p>
            <a:r>
              <a:rPr lang="en-US" altLang="zh-TW" dirty="0"/>
              <a:t>ram_1p (roll)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56544-F7B9-4C4C-9E8E-DB38FAB1A93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592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we change the factor of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d_i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d_o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we should first know the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d_i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2,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d_o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=4 means there’re two separate two port ram. If we change into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d_i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2,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d_o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=2 or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d_i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4,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d_o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=4. These situations only have the single port interface. Further, if we set the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d_o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4, it means the output port only output 4 values at once. Thus, it’s no benefit for reading inputs higher than 4.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56544-F7B9-4C4C-9E8E-DB38FAB1A93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9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43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64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3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33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87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30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32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91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19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3943-3A0A-4904-99D8-504CA2949149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93943-3A0A-4904-99D8-504CA2949149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BFDBC-27C8-4738-AD52-8C99F662A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64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344432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en-US" altLang="zh-TW" dirty="0"/>
              <a:t> </a:t>
            </a:r>
            <a:r>
              <a:rPr lang="en-US" altLang="zh-TW" b="1" dirty="0"/>
              <a:t>Application Acceleration with High-Level Synthesis –</a:t>
            </a:r>
            <a:r>
              <a:rPr lang="zh-TW" altLang="en-US" b="1" dirty="0"/>
              <a:t> </a:t>
            </a:r>
            <a:br>
              <a:rPr lang="en-US" altLang="zh-TW" b="1" dirty="0"/>
            </a:br>
            <a:r>
              <a:rPr lang="en-US" altLang="zh-TW" b="1" dirty="0"/>
              <a:t>Lab A</a:t>
            </a:r>
            <a:r>
              <a:rPr lang="zh-TW" altLang="en-US" b="1" dirty="0"/>
              <a:t> </a:t>
            </a:r>
            <a:r>
              <a:rPr lang="en-US" altLang="zh-TW" b="1" dirty="0"/>
              <a:t>(Interface synthesis)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37269" y="4620941"/>
            <a:ext cx="3130731" cy="486636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111061545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陳揚哲</a:t>
            </a:r>
          </a:p>
        </p:txBody>
      </p:sp>
    </p:spTree>
    <p:extLst>
      <p:ext uri="{BB962C8B-B14F-4D97-AF65-F5344CB8AC3E}">
        <p14:creationId xmlns:p14="http://schemas.microsoft.com/office/powerpoint/2010/main" val="209605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ap_ctrl_none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750" y="2024744"/>
            <a:ext cx="7834499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4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in Co-simulation with </a:t>
            </a:r>
            <a:r>
              <a:rPr lang="en-US" altLang="zh-TW" b="1" dirty="0" err="1"/>
              <a:t>ap_ctrl_none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Co-simulation requires a block-level I/O protocol to sequence the test bench. </a:t>
            </a:r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/>
              <a:t>ap_ctrl_none</a:t>
            </a:r>
            <a:r>
              <a:rPr lang="en-US" altLang="zh-TW" dirty="0"/>
              <a:t> doesn’t add the block level I/O ports. It can’t operate co-simulation.</a:t>
            </a:r>
          </a:p>
          <a:p>
            <a:endParaRPr lang="en-US" altLang="zh-TW" dirty="0"/>
          </a:p>
          <a:p>
            <a:r>
              <a:rPr lang="en-US" altLang="zh-TW" dirty="0"/>
              <a:t>However, in our case, this is a combinational logic, so we can operate co-simulation.</a:t>
            </a:r>
          </a:p>
        </p:txBody>
      </p:sp>
    </p:spTree>
    <p:extLst>
      <p:ext uri="{BB962C8B-B14F-4D97-AF65-F5344CB8AC3E}">
        <p14:creationId xmlns:p14="http://schemas.microsoft.com/office/powerpoint/2010/main" val="118078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4050F75-9ED4-482B-8ECC-BB37B42B5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6001" y="213008"/>
            <a:ext cx="9362340" cy="49732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24D81E8-57F5-4C94-AEB1-9E30E34869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209"/>
          <a:stretch/>
        </p:blipFill>
        <p:spPr>
          <a:xfrm>
            <a:off x="2383659" y="2093805"/>
            <a:ext cx="9362340" cy="4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7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2 (Port-level protocol)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port-level I/O protocol is the data flow I/O ports.</a:t>
            </a:r>
          </a:p>
          <a:p>
            <a:endParaRPr lang="en-US" altLang="zh-TW" dirty="0"/>
          </a:p>
          <a:p>
            <a:r>
              <a:rPr lang="en-US" altLang="zh-TW" dirty="0"/>
              <a:t>There’re three different kinds port-level protocol. 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3816139"/>
            <a:ext cx="9183382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5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b="1658"/>
          <a:stretch/>
        </p:blipFill>
        <p:spPr>
          <a:xfrm>
            <a:off x="290955" y="602554"/>
            <a:ext cx="6588816" cy="3747377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83380" y="602554"/>
            <a:ext cx="5723116" cy="43513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269" y="4752681"/>
            <a:ext cx="7573432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9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E30A3-4FCA-4BC7-B0EF-4DA3F5FC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 procedure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F7F7B3-6DF3-4A55-8996-A0DC03BB3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Use same steps from 1 to 4 as lab1. </a:t>
            </a:r>
          </a:p>
          <a:p>
            <a:pPr marL="514350" indent="-514350">
              <a:buAutoNum type="arabicPeriod"/>
            </a:pPr>
            <a:r>
              <a:rPr lang="en-US" altLang="zh-TW" dirty="0"/>
              <a:t>Change interface of in1, in2 and in3 as </a:t>
            </a:r>
            <a:r>
              <a:rPr lang="en-US" altLang="zh-TW" dirty="0" err="1"/>
              <a:t>ap_vld</a:t>
            </a:r>
            <a:r>
              <a:rPr lang="en-US" altLang="zh-TW" dirty="0"/>
              <a:t>, </a:t>
            </a:r>
            <a:r>
              <a:rPr lang="en-US" altLang="zh-TW" dirty="0" err="1"/>
              <a:t>ap_ack</a:t>
            </a:r>
            <a:r>
              <a:rPr lang="en-US" altLang="zh-TW" dirty="0"/>
              <a:t>, and </a:t>
            </a:r>
            <a:r>
              <a:rPr lang="en-US" altLang="zh-TW" dirty="0" err="1"/>
              <a:t>ap_hs</a:t>
            </a:r>
            <a:r>
              <a:rPr lang="en-US" altLang="zh-TW" dirty="0"/>
              <a:t>.</a:t>
            </a:r>
          </a:p>
          <a:p>
            <a:pPr marL="514350" indent="-514350">
              <a:buAutoNum type="arabicPeriod"/>
            </a:pPr>
            <a:r>
              <a:rPr lang="en-US" altLang="zh-TW" dirty="0"/>
              <a:t>C simulation      C Synthesis     </a:t>
            </a:r>
            <a:r>
              <a:rPr lang="en-US" altLang="zh-TW" dirty="0" err="1"/>
              <a:t>Cosimulation</a:t>
            </a:r>
            <a:r>
              <a:rPr lang="en-US" altLang="zh-TW" dirty="0"/>
              <a:t> </a:t>
            </a:r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FB8D18A9-C9AF-49E6-9C7F-4598BB1ABCC6}"/>
              </a:ext>
            </a:extLst>
          </p:cNvPr>
          <p:cNvSpPr/>
          <p:nvPr/>
        </p:nvSpPr>
        <p:spPr>
          <a:xfrm>
            <a:off x="3331471" y="2964453"/>
            <a:ext cx="283028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8AA9A7C0-A5AB-4BD6-9CBD-17871A08BEFD}"/>
              </a:ext>
            </a:extLst>
          </p:cNvPr>
          <p:cNvSpPr/>
          <p:nvPr/>
        </p:nvSpPr>
        <p:spPr>
          <a:xfrm>
            <a:off x="5410642" y="2964453"/>
            <a:ext cx="283028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2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In1=</a:t>
            </a:r>
            <a:r>
              <a:rPr lang="en-US" altLang="zh-TW" dirty="0" err="1"/>
              <a:t>ap_vld</a:t>
            </a:r>
            <a:r>
              <a:rPr lang="en-US" altLang="zh-TW" dirty="0"/>
              <a:t>, In2=</a:t>
            </a:r>
            <a:r>
              <a:rPr lang="en-US" altLang="zh-TW" dirty="0" err="1"/>
              <a:t>ap_ack</a:t>
            </a:r>
            <a:r>
              <a:rPr lang="en-US" altLang="zh-TW" dirty="0"/>
              <a:t>, out1=</a:t>
            </a:r>
            <a:r>
              <a:rPr lang="en-US" altLang="zh-TW" dirty="0" err="1"/>
              <a:t>ap_hs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7419" y="1598216"/>
            <a:ext cx="4888650" cy="4244800"/>
          </a:xfrm>
          <a:prstGeom prst="rect">
            <a:avLst/>
          </a:prstGeom>
        </p:spPr>
      </p:pic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A7A48D1-B655-42B5-A887-6D893DD61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8216"/>
            <a:ext cx="2943636" cy="147658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8AA7C5C-E54F-4478-8F44-79FF6834E2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88" b="299"/>
          <a:stretch/>
        </p:blipFill>
        <p:spPr>
          <a:xfrm>
            <a:off x="3781836" y="1598216"/>
            <a:ext cx="3105583" cy="479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26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817" y="195944"/>
            <a:ext cx="11834949" cy="61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4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73F5B7-1AFA-4D6D-B7ED-5611BBD8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1D1158-ABC1-4D29-8164-3E476F3C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only have </a:t>
            </a:r>
            <a:r>
              <a:rPr lang="en-US" altLang="zh-TW" dirty="0" err="1"/>
              <a:t>ap_ack</a:t>
            </a:r>
            <a:r>
              <a:rPr lang="en-US" altLang="zh-TW" dirty="0"/>
              <a:t> without </a:t>
            </a:r>
            <a:r>
              <a:rPr lang="en-US" altLang="zh-TW" dirty="0" err="1"/>
              <a:t>ap_vld</a:t>
            </a:r>
            <a:r>
              <a:rPr lang="en-US" altLang="zh-TW" dirty="0"/>
              <a:t>. How do the kernel knows it can read the data of In2 (Input)</a:t>
            </a:r>
          </a:p>
          <a:p>
            <a:endParaRPr lang="en-US" altLang="zh-TW" dirty="0"/>
          </a:p>
          <a:p>
            <a:r>
              <a:rPr lang="en-US" altLang="zh-TW" dirty="0"/>
              <a:t>We can observe the waveform of </a:t>
            </a:r>
          </a:p>
          <a:p>
            <a:pPr lvl="1"/>
            <a:r>
              <a:rPr lang="en-US" altLang="zh-TW" dirty="0"/>
              <a:t>1. The In1 I/O protocol remains </a:t>
            </a:r>
            <a:r>
              <a:rPr lang="en-US" altLang="zh-TW" dirty="0" err="1"/>
              <a:t>ap_vld</a:t>
            </a:r>
            <a:r>
              <a:rPr lang="en-US" altLang="zh-TW" dirty="0"/>
              <a:t>. The In2 I/O protocol assign as </a:t>
            </a:r>
            <a:r>
              <a:rPr lang="en-US" altLang="zh-TW" dirty="0" err="1"/>
              <a:t>ap_hs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2. The In1 I/O protocol remains </a:t>
            </a:r>
            <a:r>
              <a:rPr lang="en-US" altLang="zh-TW" dirty="0" err="1"/>
              <a:t>ap_hs</a:t>
            </a:r>
            <a:r>
              <a:rPr lang="en-US" altLang="zh-TW" dirty="0"/>
              <a:t>. The In2 I/O protocol assign as </a:t>
            </a:r>
            <a:r>
              <a:rPr lang="en-US" altLang="zh-TW" dirty="0" err="1"/>
              <a:t>ap_ack</a:t>
            </a:r>
            <a:r>
              <a:rPr lang="en-US" altLang="zh-TW" dirty="0"/>
              <a:t>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1149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58A096E-6FA6-4325-A756-7C197AE061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018" b="8945"/>
          <a:stretch/>
        </p:blipFill>
        <p:spPr>
          <a:xfrm>
            <a:off x="298736" y="250372"/>
            <a:ext cx="9324235" cy="5040085"/>
          </a:xfrm>
          <a:prstGeom prst="rect">
            <a:avLst/>
          </a:prstGeom>
        </p:spPr>
      </p:pic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73281F0-9E97-475C-82B7-FA19591AA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90435" y="2256290"/>
            <a:ext cx="82373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Lab A (Interface synthesis)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Lab 1 Block-Level Protocol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Lab 2 Port-Level Protocol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Lab 3 Array Interface 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Lab 4 AXI Interface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410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3 (Array Interface)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lab specifies implement different type of RTL port for array arguments. </a:t>
            </a:r>
          </a:p>
          <a:p>
            <a:endParaRPr lang="en-US" altLang="zh-TW" dirty="0"/>
          </a:p>
          <a:p>
            <a:r>
              <a:rPr lang="en-US" altLang="zh-TW" dirty="0"/>
              <a:t>If we use two-port RAM interface, this design can accept input data at twice rate of single port. Therefore, the estimated time of two port are lower.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4056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04F32-64CB-4F7D-B673-BF8CD98B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 procedure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3286A2-B64A-4C54-902F-197C8659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968"/>
            <a:ext cx="10515600" cy="466725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dirty="0"/>
              <a:t>Use same steps from 1 to 4 as lab1. 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Set interface of </a:t>
            </a:r>
            <a:r>
              <a:rPr lang="en-US" altLang="zh-TW" dirty="0" err="1"/>
              <a:t>d_o</a:t>
            </a:r>
            <a:r>
              <a:rPr lang="en-US" altLang="zh-TW" dirty="0"/>
              <a:t> as </a:t>
            </a:r>
            <a:r>
              <a:rPr lang="en-US" altLang="zh-TW" dirty="0" err="1"/>
              <a:t>ap_fifo</a:t>
            </a:r>
            <a:r>
              <a:rPr lang="en-US" altLang="zh-TW" dirty="0"/>
              <a:t>.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Set bind storage of </a:t>
            </a:r>
            <a:r>
              <a:rPr lang="en-US" altLang="zh-TW" dirty="0" err="1"/>
              <a:t>d_i</a:t>
            </a:r>
            <a:r>
              <a:rPr lang="en-US" altLang="zh-TW" dirty="0"/>
              <a:t> type as ram_2p and </a:t>
            </a:r>
            <a:r>
              <a:rPr lang="en-US" altLang="zh-TW" dirty="0" err="1"/>
              <a:t>impl</a:t>
            </a:r>
            <a:r>
              <a:rPr lang="en-US" altLang="zh-TW" dirty="0"/>
              <a:t> as </a:t>
            </a:r>
            <a:r>
              <a:rPr lang="en-US" altLang="zh-TW" dirty="0" err="1"/>
              <a:t>bram</a:t>
            </a:r>
            <a:r>
              <a:rPr lang="en-US" altLang="zh-TW" dirty="0"/>
              <a:t>.  </a:t>
            </a:r>
          </a:p>
          <a:p>
            <a:pPr marL="514350" indent="-514350">
              <a:buAutoNum type="arabicPeriod"/>
            </a:pPr>
            <a:r>
              <a:rPr lang="en-US" altLang="zh-TW" dirty="0"/>
              <a:t>Insert directive of for loop as unroll .</a:t>
            </a:r>
          </a:p>
          <a:p>
            <a:pPr marL="514350" indent="-514350">
              <a:buAutoNum type="arabicPeriod"/>
            </a:pPr>
            <a:r>
              <a:rPr lang="en-US" altLang="zh-TW" dirty="0"/>
              <a:t>C simulation      C Synthesis     </a:t>
            </a:r>
            <a:r>
              <a:rPr lang="en-US" altLang="zh-TW" dirty="0" err="1"/>
              <a:t>Cosimulation</a:t>
            </a:r>
            <a:r>
              <a:rPr lang="en-US" altLang="zh-TW" dirty="0"/>
              <a:t>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TW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76E86200-6B49-41F8-BFDC-CB3C502F92B8}"/>
              </a:ext>
            </a:extLst>
          </p:cNvPr>
          <p:cNvSpPr/>
          <p:nvPr/>
        </p:nvSpPr>
        <p:spPr>
          <a:xfrm>
            <a:off x="3331472" y="3886993"/>
            <a:ext cx="283028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6A2A2EC0-84CC-4605-AED3-DBC73029AFAA}"/>
              </a:ext>
            </a:extLst>
          </p:cNvPr>
          <p:cNvSpPr/>
          <p:nvPr/>
        </p:nvSpPr>
        <p:spPr>
          <a:xfrm>
            <a:off x="5378430" y="3886993"/>
            <a:ext cx="283028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683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8EAB36-BF75-4BCC-98E9-02428D3DE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514350" indent="-514350">
              <a:buAutoNum type="arabicPeriod" startAt="6"/>
            </a:pPr>
            <a:r>
              <a:rPr lang="en-US" altLang="zh-TW" dirty="0"/>
              <a:t>Set array partition of </a:t>
            </a:r>
            <a:r>
              <a:rPr lang="en-US" altLang="zh-TW" dirty="0" err="1"/>
              <a:t>d_o</a:t>
            </a:r>
            <a:r>
              <a:rPr lang="en-US" altLang="zh-TW" dirty="0"/>
              <a:t> as factor = 4 and </a:t>
            </a:r>
            <a:r>
              <a:rPr lang="en-US" altLang="zh-TW" dirty="0" err="1"/>
              <a:t>d_i</a:t>
            </a:r>
            <a:r>
              <a:rPr lang="en-US" altLang="zh-TW" dirty="0"/>
              <a:t> as factor = 2 (type = block).</a:t>
            </a:r>
          </a:p>
          <a:p>
            <a:pPr marL="514350" indent="-514350">
              <a:buAutoNum type="arabicPeriod" startAt="6"/>
            </a:pPr>
            <a:r>
              <a:rPr lang="en-US" altLang="zh-TW" dirty="0"/>
              <a:t>C simulation      C Synthesis     </a:t>
            </a:r>
            <a:r>
              <a:rPr lang="en-US" altLang="zh-TW" dirty="0" err="1"/>
              <a:t>Cosimulation</a:t>
            </a:r>
            <a:r>
              <a:rPr lang="en-US" altLang="zh-TW" dirty="0"/>
              <a:t> </a:t>
            </a:r>
          </a:p>
          <a:p>
            <a:pPr marL="514350" indent="-514350">
              <a:buAutoNum type="arabicPeriod" startAt="6"/>
            </a:pPr>
            <a:r>
              <a:rPr lang="en-US" altLang="zh-TW" dirty="0"/>
              <a:t>Set array partition of </a:t>
            </a:r>
            <a:r>
              <a:rPr lang="en-US" altLang="zh-TW" dirty="0" err="1"/>
              <a:t>d_o</a:t>
            </a:r>
            <a:r>
              <a:rPr lang="en-US" altLang="zh-TW" dirty="0"/>
              <a:t> and </a:t>
            </a:r>
            <a:r>
              <a:rPr lang="en-US" altLang="zh-TW" dirty="0" err="1"/>
              <a:t>d_i</a:t>
            </a:r>
            <a:r>
              <a:rPr lang="en-US" altLang="zh-TW" dirty="0"/>
              <a:t> as type = Complete.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en-US" altLang="zh-TW" dirty="0"/>
              <a:t>C simulation      C Synthesis     </a:t>
            </a:r>
            <a:r>
              <a:rPr lang="en-US" altLang="zh-TW" dirty="0" err="1"/>
              <a:t>Cosimulation</a:t>
            </a:r>
            <a:r>
              <a:rPr lang="en-US" altLang="zh-TW" dirty="0"/>
              <a:t> </a:t>
            </a:r>
          </a:p>
          <a:p>
            <a:pPr marL="514350" indent="-514350">
              <a:buAutoNum type="arabicPeriod" startAt="6"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C863C989-0A82-4865-808F-265C46920BFF}"/>
              </a:ext>
            </a:extLst>
          </p:cNvPr>
          <p:cNvSpPr/>
          <p:nvPr/>
        </p:nvSpPr>
        <p:spPr>
          <a:xfrm>
            <a:off x="3320586" y="2258785"/>
            <a:ext cx="283028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32B700DF-1767-4F2E-A911-A6C7F68C826A}"/>
              </a:ext>
            </a:extLst>
          </p:cNvPr>
          <p:cNvSpPr/>
          <p:nvPr/>
        </p:nvSpPr>
        <p:spPr>
          <a:xfrm>
            <a:off x="5377986" y="2258785"/>
            <a:ext cx="283028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313D8863-92D2-465F-9E36-FE3AE4C58E00}"/>
              </a:ext>
            </a:extLst>
          </p:cNvPr>
          <p:cNvSpPr/>
          <p:nvPr/>
        </p:nvSpPr>
        <p:spPr>
          <a:xfrm>
            <a:off x="3320586" y="3314700"/>
            <a:ext cx="283028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86177088-7BFA-4CEC-9A31-08A25A996B9E}"/>
              </a:ext>
            </a:extLst>
          </p:cNvPr>
          <p:cNvSpPr/>
          <p:nvPr/>
        </p:nvSpPr>
        <p:spPr>
          <a:xfrm>
            <a:off x="5377986" y="3314700"/>
            <a:ext cx="283028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530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D125C89-0A11-4378-B595-8E5E1039C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837" y="830847"/>
            <a:ext cx="5661670" cy="519630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9E4AB52-9090-49F9-9B64-460E10522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495" y="830847"/>
            <a:ext cx="5851021" cy="51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60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962" y="1384079"/>
            <a:ext cx="5329682" cy="4258992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7385956" y="1337906"/>
            <a:ext cx="39079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We can compare single port and Dual Port.</a:t>
            </a:r>
          </a:p>
          <a:p>
            <a:r>
              <a:rPr lang="en-US" altLang="zh-TW" dirty="0"/>
              <a:t>Solution 1 : Single port</a:t>
            </a:r>
          </a:p>
          <a:p>
            <a:pPr marL="0" indent="0">
              <a:buNone/>
            </a:pPr>
            <a:r>
              <a:rPr lang="en-US" altLang="zh-TW" dirty="0"/>
              <a:t>	        (Type = Block)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Solution 2 : Dual port Unroll      (Type = Block)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4545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if apply roll loop.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rolled loop, loop is executed in turn. </a:t>
            </a:r>
          </a:p>
          <a:p>
            <a:endParaRPr lang="en-US" altLang="zh-TW" dirty="0"/>
          </a:p>
          <a:p>
            <a:r>
              <a:rPr lang="en-US" altLang="zh-TW" dirty="0"/>
              <a:t>This implementation code limits the logic to one read on </a:t>
            </a:r>
            <a:r>
              <a:rPr lang="en-US" altLang="zh-TW" dirty="0" err="1"/>
              <a:t>d_i</a:t>
            </a:r>
            <a:r>
              <a:rPr lang="en-US" altLang="zh-TW" dirty="0"/>
              <a:t> in each iteration. </a:t>
            </a:r>
          </a:p>
          <a:p>
            <a:endParaRPr lang="en-US" altLang="zh-TW" dirty="0"/>
          </a:p>
          <a:p>
            <a:r>
              <a:rPr lang="en-US" altLang="zh-TW" dirty="0"/>
              <a:t>In other word, reading </a:t>
            </a:r>
            <a:r>
              <a:rPr lang="en-US" altLang="zh-TW" dirty="0" err="1"/>
              <a:t>d_i</a:t>
            </a:r>
            <a:r>
              <a:rPr lang="en-US" altLang="zh-TW" dirty="0"/>
              <a:t> once in each loop. Thus, the estimated time wouldn’t be faster (solution5).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0513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453" y="1223189"/>
            <a:ext cx="6575006" cy="4411621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7347857" y="1352364"/>
            <a:ext cx="4397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Solution 1 : Single port (Type = Block)</a:t>
            </a:r>
          </a:p>
          <a:p>
            <a:endParaRPr lang="en-US" altLang="zh-TW" dirty="0"/>
          </a:p>
          <a:p>
            <a:r>
              <a:rPr lang="en-US" altLang="zh-TW" dirty="0"/>
              <a:t>Solution 2 : Two port unroll      (Type = Block)</a:t>
            </a:r>
          </a:p>
          <a:p>
            <a:endParaRPr lang="en-US" altLang="zh-TW" dirty="0"/>
          </a:p>
          <a:p>
            <a:r>
              <a:rPr lang="en-US" altLang="zh-TW" dirty="0"/>
              <a:t>Solution 5 : Two port roll      (Type = Block)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293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47E7E-791A-4DC3-A705-D0B0A30A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if apply unroll in single port.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FD3457-82B4-4210-86F9-A57DE15FB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It’s difficult to apply unroll in single port (ram_1p). Since we should carefully set the clock and </a:t>
            </a:r>
            <a:r>
              <a:rPr lang="en-US" altLang="zh-TW" dirty="0" err="1"/>
              <a:t>fifo</a:t>
            </a:r>
            <a:r>
              <a:rPr lang="en-US" altLang="zh-TW" dirty="0"/>
              <a:t> of I/O ports.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Therefore, it automatically transform it into dual port (ram_2p)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6090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68533AC-9654-407A-800A-8D118D96D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996" y="780596"/>
            <a:ext cx="8340065" cy="43513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D8CA9C5-B600-4BEA-9699-8C4D5E5E2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013" y="2503714"/>
            <a:ext cx="7574271" cy="39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5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Partition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input </a:t>
            </a:r>
            <a:r>
              <a:rPr lang="en-US" altLang="zh-TW" dirty="0" err="1"/>
              <a:t>d_i</a:t>
            </a:r>
            <a:r>
              <a:rPr lang="en-US" altLang="zh-TW" dirty="0"/>
              <a:t> will separate into the numbers of array partition factor RAM interfaces. </a:t>
            </a:r>
          </a:p>
          <a:p>
            <a:endParaRPr lang="en-US" altLang="zh-TW" dirty="0"/>
          </a:p>
          <a:p>
            <a:r>
              <a:rPr lang="en-US" altLang="zh-TW" dirty="0"/>
              <a:t>The output </a:t>
            </a:r>
            <a:r>
              <a:rPr lang="en-US" altLang="zh-TW" dirty="0" err="1"/>
              <a:t>d_o</a:t>
            </a:r>
            <a:r>
              <a:rPr lang="en-US" altLang="zh-TW" dirty="0"/>
              <a:t> will be divided into the numbers of array partition FIFO interfaces. </a:t>
            </a:r>
          </a:p>
          <a:p>
            <a:endParaRPr lang="en-US" altLang="zh-TW" dirty="0"/>
          </a:p>
          <a:p>
            <a:r>
              <a:rPr lang="en-US" altLang="zh-TW" dirty="0"/>
              <a:t>In this lab, we divide </a:t>
            </a:r>
            <a:r>
              <a:rPr lang="en-US" altLang="zh-TW" dirty="0" err="1"/>
              <a:t>d_i</a:t>
            </a:r>
            <a:r>
              <a:rPr lang="en-US" altLang="zh-TW" dirty="0"/>
              <a:t> into 2 </a:t>
            </a:r>
            <a:r>
              <a:rPr lang="en-US" altLang="zh-TW" dirty="0" err="1"/>
              <a:t>seperated</a:t>
            </a:r>
            <a:r>
              <a:rPr lang="en-US" altLang="zh-TW" dirty="0"/>
              <a:t> RAM interfaces and </a:t>
            </a:r>
            <a:r>
              <a:rPr lang="en-US" altLang="zh-TW" dirty="0" err="1"/>
              <a:t>d_o</a:t>
            </a:r>
            <a:r>
              <a:rPr lang="en-US" altLang="zh-TW" dirty="0"/>
              <a:t> into 4 FIFO interfaces. We also divide </a:t>
            </a:r>
            <a:r>
              <a:rPr lang="en-US" altLang="zh-TW" dirty="0" err="1"/>
              <a:t>d_i</a:t>
            </a:r>
            <a:r>
              <a:rPr lang="en-US" altLang="zh-TW" dirty="0"/>
              <a:t> and </a:t>
            </a:r>
            <a:r>
              <a:rPr lang="en-US" altLang="zh-TW" dirty="0" err="1"/>
              <a:t>d_o</a:t>
            </a:r>
            <a:r>
              <a:rPr lang="en-US" altLang="zh-TW" dirty="0"/>
              <a:t> completely.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209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1 (Block-level Protocol)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The block-level I/O protocol control RTL design by the control signal. (Independent of data I/O ports)</a:t>
            </a:r>
          </a:p>
          <a:p>
            <a:endParaRPr lang="en-US" altLang="zh-TW" dirty="0"/>
          </a:p>
          <a:p>
            <a:r>
              <a:rPr lang="en-US" altLang="zh-TW" dirty="0"/>
              <a:t> The block-level control ports contain </a:t>
            </a:r>
            <a:r>
              <a:rPr lang="en-US" altLang="zh-TW" dirty="0" err="1">
                <a:solidFill>
                  <a:srgbClr val="FF0000"/>
                </a:solidFill>
              </a:rPr>
              <a:t>ap_start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ap_ready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ap_done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ap_idle</a:t>
            </a:r>
            <a:r>
              <a:rPr lang="en-US" altLang="zh-TW" dirty="0"/>
              <a:t>, and </a:t>
            </a:r>
            <a:r>
              <a:rPr lang="en-US" altLang="zh-TW" dirty="0" err="1">
                <a:solidFill>
                  <a:srgbClr val="FF0000"/>
                </a:solidFill>
              </a:rPr>
              <a:t>ap_continue</a:t>
            </a:r>
            <a:r>
              <a:rPr lang="en-US" altLang="zh-TW" dirty="0"/>
              <a:t>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983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16897-5510-4003-A486-69B3E79B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interface of array partition(</a:t>
            </a:r>
            <a:r>
              <a:rPr lang="en-US" altLang="zh-TW" dirty="0" err="1"/>
              <a:t>d_o</a:t>
            </a:r>
            <a:r>
              <a:rPr lang="en-US" altLang="zh-TW" dirty="0"/>
              <a:t> = 4, </a:t>
            </a:r>
            <a:r>
              <a:rPr lang="en-US" altLang="zh-TW" dirty="0" err="1"/>
              <a:t>d_i</a:t>
            </a:r>
            <a:r>
              <a:rPr lang="en-US" altLang="zh-TW" dirty="0"/>
              <a:t>=2)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4785DAF-D81E-4B7C-9A87-AB64BBC98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1908" y="1726156"/>
            <a:ext cx="4668183" cy="476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82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C194B-E592-4534-928F-CF05B064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interface of array partition(Complete)</a:t>
            </a:r>
            <a:endParaRPr lang="zh-TW" altLang="en-US" dirty="0"/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AA665594-37A9-42EF-8E43-D100CB90C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48686"/>
            <a:ext cx="5751502" cy="504418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61D3EF8-7BD4-479B-B79D-60EFA6F73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1308"/>
            <a:ext cx="4725059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32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8284029" y="1256378"/>
            <a:ext cx="39079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Solution 3: </a:t>
            </a:r>
          </a:p>
          <a:p>
            <a:pPr marL="0" indent="0">
              <a:buNone/>
            </a:pPr>
            <a:r>
              <a:rPr lang="en-US" altLang="zh-TW" b="1" dirty="0"/>
              <a:t>   </a:t>
            </a:r>
            <a:r>
              <a:rPr lang="en-US" altLang="zh-TW" b="1" dirty="0" err="1"/>
              <a:t>d_i</a:t>
            </a:r>
            <a:r>
              <a:rPr lang="en-US" altLang="zh-TW" b="1" dirty="0"/>
              <a:t> = 2, </a:t>
            </a:r>
            <a:r>
              <a:rPr lang="en-US" altLang="zh-TW" b="1" dirty="0" err="1"/>
              <a:t>d_o</a:t>
            </a:r>
            <a:r>
              <a:rPr lang="en-US" altLang="zh-TW" b="1" dirty="0"/>
              <a:t> = 4 </a:t>
            </a:r>
            <a:endParaRPr lang="en-US" altLang="zh-TW" dirty="0"/>
          </a:p>
          <a:p>
            <a:r>
              <a:rPr lang="en-US" altLang="zh-TW" b="1" dirty="0"/>
              <a:t>Solution 6:</a:t>
            </a:r>
          </a:p>
          <a:p>
            <a:pPr marL="0" indent="0">
              <a:buNone/>
            </a:pPr>
            <a:r>
              <a:rPr lang="en-US" altLang="zh-TW" b="1" dirty="0"/>
              <a:t>   </a:t>
            </a:r>
            <a:r>
              <a:rPr lang="en-US" altLang="zh-TW" b="1" dirty="0" err="1"/>
              <a:t>d_i</a:t>
            </a:r>
            <a:r>
              <a:rPr lang="en-US" altLang="zh-TW" b="1" dirty="0"/>
              <a:t> = 2, </a:t>
            </a:r>
            <a:r>
              <a:rPr lang="en-US" altLang="zh-TW" b="1" dirty="0" err="1"/>
              <a:t>d_o</a:t>
            </a:r>
            <a:r>
              <a:rPr lang="en-US" altLang="zh-TW" b="1" dirty="0"/>
              <a:t> = 2 </a:t>
            </a:r>
            <a:endParaRPr lang="en-US" altLang="zh-TW" dirty="0"/>
          </a:p>
          <a:p>
            <a:r>
              <a:rPr lang="en-US" altLang="zh-TW" b="1" dirty="0"/>
              <a:t>Solution 8: </a:t>
            </a:r>
          </a:p>
          <a:p>
            <a:pPr marL="0" indent="0">
              <a:buNone/>
            </a:pPr>
            <a:r>
              <a:rPr lang="en-US" altLang="zh-TW" b="1" dirty="0"/>
              <a:t>   </a:t>
            </a:r>
            <a:r>
              <a:rPr lang="en-US" altLang="zh-TW" b="1" dirty="0" err="1"/>
              <a:t>d_i</a:t>
            </a:r>
            <a:r>
              <a:rPr lang="en-US" altLang="zh-TW" b="1" dirty="0"/>
              <a:t> = 4, </a:t>
            </a:r>
            <a:r>
              <a:rPr lang="en-US" altLang="zh-TW" b="1" dirty="0" err="1"/>
              <a:t>d_o</a:t>
            </a:r>
            <a:r>
              <a:rPr lang="en-US" altLang="zh-TW" b="1" dirty="0"/>
              <a:t> = 4 </a:t>
            </a:r>
            <a:endParaRPr lang="en-US" altLang="zh-TW" dirty="0"/>
          </a:p>
          <a:p>
            <a:r>
              <a:rPr lang="en-US" altLang="zh-TW" b="1" dirty="0"/>
              <a:t>Solution 9: </a:t>
            </a:r>
          </a:p>
          <a:p>
            <a:pPr marL="0" indent="0">
              <a:buNone/>
            </a:pPr>
            <a:r>
              <a:rPr lang="en-US" altLang="zh-TW" b="1" dirty="0"/>
              <a:t>   </a:t>
            </a:r>
            <a:r>
              <a:rPr lang="en-US" altLang="zh-TW" b="1" dirty="0" err="1"/>
              <a:t>d_i</a:t>
            </a:r>
            <a:r>
              <a:rPr lang="en-US" altLang="zh-TW" b="1" dirty="0"/>
              <a:t> = 4, </a:t>
            </a:r>
            <a:r>
              <a:rPr lang="en-US" altLang="zh-TW" b="1" dirty="0" err="1"/>
              <a:t>d_o</a:t>
            </a:r>
            <a:r>
              <a:rPr lang="en-US" altLang="zh-TW" b="1" dirty="0"/>
              <a:t> = 2</a:t>
            </a:r>
          </a:p>
          <a:p>
            <a:r>
              <a:rPr lang="en-US" altLang="zh-TW" b="1" dirty="0"/>
              <a:t>Solution 4:</a:t>
            </a:r>
          </a:p>
          <a:p>
            <a:pPr marL="0" indent="0">
              <a:buNone/>
            </a:pPr>
            <a:r>
              <a:rPr lang="en-US" altLang="zh-TW" b="1" dirty="0"/>
              <a:t>   complete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878" y="1081111"/>
            <a:ext cx="7941450" cy="470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62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</a:t>
            </a:r>
            <a:r>
              <a:rPr lang="en-US" altLang="zh-TW" dirty="0" err="1"/>
              <a:t>v.s</a:t>
            </a:r>
            <a:r>
              <a:rPr lang="en-US" altLang="zh-TW" dirty="0"/>
              <a:t>. Cyclic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cyclic type, the smaller arrays are generated by interleaving elements from original array.</a:t>
            </a:r>
          </a:p>
          <a:p>
            <a:endParaRPr lang="en-US" altLang="zh-TW" dirty="0"/>
          </a:p>
          <a:p>
            <a:r>
              <a:rPr lang="en-US" altLang="zh-TW" dirty="0"/>
              <a:t>In this lab, the cyclic type is faster than block type.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2092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18" y="226123"/>
            <a:ext cx="7084039" cy="3947435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4362" y="2591710"/>
            <a:ext cx="7480769" cy="40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64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4 (AXI Interface)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lab, we try to set up the optimal design. Setting the interface as AXI4-stream. </a:t>
            </a:r>
          </a:p>
          <a:p>
            <a:endParaRPr lang="en-US" altLang="zh-TW" dirty="0"/>
          </a:p>
          <a:p>
            <a:r>
              <a:rPr lang="en-US" altLang="zh-TW" dirty="0"/>
              <a:t>We separate the </a:t>
            </a:r>
            <a:r>
              <a:rPr lang="en-US" altLang="zh-TW" dirty="0" err="1"/>
              <a:t>d_o</a:t>
            </a:r>
            <a:r>
              <a:rPr lang="en-US" altLang="zh-TW" dirty="0"/>
              <a:t> = 8 and </a:t>
            </a:r>
            <a:r>
              <a:rPr lang="en-US" altLang="zh-TW" dirty="0" err="1"/>
              <a:t>d_i</a:t>
            </a:r>
            <a:r>
              <a:rPr lang="en-US" altLang="zh-TW" dirty="0"/>
              <a:t> = 8 in axis protocol  (AXI4-stream). </a:t>
            </a:r>
          </a:p>
          <a:p>
            <a:endParaRPr lang="en-US" altLang="zh-TW" dirty="0"/>
          </a:p>
          <a:p>
            <a:r>
              <a:rPr lang="en-US" altLang="zh-TW" dirty="0"/>
              <a:t>Compared to lab2, we can observe the data separation.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4627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154CC-18D9-4D1C-80FE-BE5EF108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Lab4 procedure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73AF8-EA55-4453-A41A-BA294F2F1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Use same steps from 1 to 4 as lab1. 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Set 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r>
              <a:rPr lang="zh-TW" altLang="en-US" dirty="0"/>
              <a:t> </a:t>
            </a:r>
            <a:r>
              <a:rPr lang="en-US" altLang="zh-TW" dirty="0"/>
              <a:t>partition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 err="1"/>
              <a:t>d_o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dirty="0"/>
              <a:t>type = cyclic, factor = 8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r>
              <a:rPr lang="zh-TW" altLang="en-US" dirty="0"/>
              <a:t> </a:t>
            </a:r>
            <a:r>
              <a:rPr lang="en-US" altLang="zh-TW" dirty="0"/>
              <a:t>partition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 err="1"/>
              <a:t>d_i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dirty="0"/>
              <a:t>type = cyclic, factor = 8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Set the interface of </a:t>
            </a:r>
            <a:r>
              <a:rPr lang="en-US" altLang="zh-TW" dirty="0" err="1"/>
              <a:t>d_o</a:t>
            </a:r>
            <a:r>
              <a:rPr lang="en-US" altLang="zh-TW" dirty="0"/>
              <a:t> and </a:t>
            </a:r>
            <a:r>
              <a:rPr lang="en-US" altLang="zh-TW" dirty="0" err="1"/>
              <a:t>d_i</a:t>
            </a:r>
            <a:r>
              <a:rPr lang="en-US" altLang="zh-TW" dirty="0"/>
              <a:t> as mode = axis</a:t>
            </a:r>
          </a:p>
          <a:p>
            <a:pPr marL="514350" indent="-514350">
              <a:buAutoNum type="arabicPeriod"/>
            </a:pPr>
            <a:r>
              <a:rPr lang="en-US" altLang="zh-TW" dirty="0"/>
              <a:t>Insert the directive of for loop as unroll and the factor = 8.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dirty="0"/>
              <a:t>Insert the directive of for loop as PIPELINE and rewind.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dirty="0"/>
              <a:t>C simulation      C Synthesis     </a:t>
            </a:r>
            <a:r>
              <a:rPr lang="en-US" altLang="zh-TW" dirty="0" err="1"/>
              <a:t>Cosimulation</a:t>
            </a:r>
            <a:r>
              <a:rPr lang="en-US" altLang="zh-TW" dirty="0"/>
              <a:t> 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C0B7E7D4-1389-4D32-91D1-6A1DE48BFFF7}"/>
              </a:ext>
            </a:extLst>
          </p:cNvPr>
          <p:cNvSpPr/>
          <p:nvPr/>
        </p:nvSpPr>
        <p:spPr>
          <a:xfrm>
            <a:off x="3331472" y="4997337"/>
            <a:ext cx="283028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CA4B0297-DB8D-4069-973B-2D4501DC5C43}"/>
              </a:ext>
            </a:extLst>
          </p:cNvPr>
          <p:cNvSpPr/>
          <p:nvPr/>
        </p:nvSpPr>
        <p:spPr>
          <a:xfrm>
            <a:off x="5388872" y="4997337"/>
            <a:ext cx="283028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962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FCB009-B2C3-4B7D-B744-7EA56E41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8.   Insert the directive of top function as </a:t>
            </a:r>
            <a:r>
              <a:rPr lang="en-US" altLang="zh-TW" dirty="0" err="1"/>
              <a:t>s_axilite</a:t>
            </a:r>
            <a:endParaRPr lang="en-US" altLang="zh-TW" dirty="0"/>
          </a:p>
          <a:p>
            <a:pPr marL="514350" indent="-514350">
              <a:buAutoNum type="arabicPeriod" startAt="9"/>
            </a:pPr>
            <a:r>
              <a:rPr lang="en-US" altLang="zh-TW" dirty="0"/>
              <a:t>Export RTL</a:t>
            </a:r>
            <a:r>
              <a:rPr lang="zh-TW" altLang="en-US" dirty="0"/>
              <a:t> </a:t>
            </a:r>
            <a:r>
              <a:rPr lang="en-US" altLang="zh-TW" dirty="0"/>
              <a:t>to create IP Package</a:t>
            </a:r>
          </a:p>
          <a:p>
            <a:pPr marL="514350" indent="-514350">
              <a:buAutoNum type="arabicPeriod" startAt="9"/>
            </a:pPr>
            <a:r>
              <a:rPr lang="en-US" altLang="zh-TW" dirty="0"/>
              <a:t>Open the </a:t>
            </a:r>
            <a:r>
              <a:rPr lang="en-US" altLang="zh-TW" dirty="0" err="1"/>
              <a:t>hw.h</a:t>
            </a:r>
            <a:r>
              <a:rPr lang="en-US" altLang="zh-TW" dirty="0"/>
              <a:t>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9747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8905D3A-3D42-4B0C-9D6A-1F96CC688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06" y="534512"/>
            <a:ext cx="3048425" cy="54681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D81F281-5767-4CA4-A3B9-FA5834D1F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583" y="541719"/>
            <a:ext cx="3057952" cy="51156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AE074D-1E7D-4034-8472-A2AA291CA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052" y="534512"/>
            <a:ext cx="3086531" cy="5153744"/>
          </a:xfrm>
          <a:prstGeom prst="rect">
            <a:avLst/>
          </a:prstGeom>
        </p:spPr>
      </p:pic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4B1EDD-5883-45BF-AC3A-5D679FB43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22775"/>
          <a:stretch/>
        </p:blipFill>
        <p:spPr>
          <a:xfrm>
            <a:off x="4092899" y="2077777"/>
            <a:ext cx="4244835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1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040" y="226709"/>
            <a:ext cx="4312404" cy="63537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067" y="1745961"/>
            <a:ext cx="5337150" cy="3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3" y="1124038"/>
            <a:ext cx="10364646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06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979C825-6043-410F-8F59-52B925B87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942" y="2066734"/>
            <a:ext cx="4115374" cy="272453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1EEE695-F080-4064-BBE3-C3E1D2FE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600" y="385337"/>
            <a:ext cx="3886742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24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Block-level interface signals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hw.h</a:t>
            </a:r>
            <a:r>
              <a:rPr lang="en-US" altLang="zh-TW" dirty="0"/>
              <a:t> file shows the addresses to access and control the block-level interface signals. 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It shows how host program control the </a:t>
            </a:r>
            <a:r>
              <a:rPr lang="en-US" altLang="zh-TW" dirty="0" err="1"/>
              <a:t>Axilite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994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598"/>
          <a:stretch/>
        </p:blipFill>
        <p:spPr>
          <a:xfrm>
            <a:off x="555171" y="600982"/>
            <a:ext cx="8087677" cy="5832475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642848" y="2521176"/>
            <a:ext cx="3407638" cy="227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For instance, if the bit 0 is set to value 1. The </a:t>
            </a:r>
            <a:r>
              <a:rPr lang="en-US" altLang="zh-TW" dirty="0" err="1"/>
              <a:t>ap_start</a:t>
            </a:r>
            <a:r>
              <a:rPr lang="en-US" altLang="zh-TW" dirty="0"/>
              <a:t> will be enabled.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93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F6E37E-14CC-4A72-9F93-E1512F42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 procedure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62D144-5F37-49B8-874D-6C62003ED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Open the </a:t>
            </a:r>
            <a:r>
              <a:rPr lang="en-US" altLang="zh-TW" dirty="0" err="1"/>
              <a:t>Vitis</a:t>
            </a:r>
            <a:r>
              <a:rPr lang="en-US" altLang="zh-TW" dirty="0"/>
              <a:t> HLS 2022.1 command prompt.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24CF0A-D919-4E81-B8D7-95B9C8831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54"/>
          <a:stretch/>
        </p:blipFill>
        <p:spPr>
          <a:xfrm>
            <a:off x="3366706" y="2454049"/>
            <a:ext cx="5458587" cy="37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7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F2FCAD-AABF-40D4-84E4-3708C9501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7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2. Change the directory to the folder of lab1 </a:t>
            </a:r>
          </a:p>
          <a:p>
            <a:pPr marL="0" indent="0">
              <a:buNone/>
            </a:pPr>
            <a:r>
              <a:rPr lang="en-US" altLang="zh-TW" dirty="0"/>
              <a:t>3. Type command “</a:t>
            </a:r>
            <a:r>
              <a:rPr lang="en-US" altLang="zh-TW" dirty="0" err="1"/>
              <a:t>vitis_hls</a:t>
            </a:r>
            <a:r>
              <a:rPr lang="en-US" altLang="zh-TW" dirty="0"/>
              <a:t> -f </a:t>
            </a:r>
            <a:r>
              <a:rPr lang="en-US" altLang="zh-TW" dirty="0" err="1"/>
              <a:t>run_hls.tcl</a:t>
            </a:r>
            <a:r>
              <a:rPr lang="en-US" altLang="zh-TW" dirty="0"/>
              <a:t>” to set up the environment</a:t>
            </a:r>
          </a:p>
          <a:p>
            <a:pPr marL="0" indent="0">
              <a:buNone/>
            </a:pPr>
            <a:r>
              <a:rPr lang="en-US" altLang="zh-TW" dirty="0"/>
              <a:t>4. Open the project with command “</a:t>
            </a:r>
            <a:r>
              <a:rPr lang="en-US" altLang="zh-TW" dirty="0" err="1"/>
              <a:t>vitis_hls</a:t>
            </a:r>
            <a:r>
              <a:rPr lang="en-US" altLang="zh-TW" dirty="0"/>
              <a:t> -p </a:t>
            </a:r>
            <a:r>
              <a:rPr lang="en-US" altLang="zh-TW" dirty="0" err="1"/>
              <a:t>adders_prj</a:t>
            </a:r>
            <a:r>
              <a:rPr lang="en-US" altLang="zh-TW" dirty="0"/>
              <a:t>”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2724B1F-520F-4AD1-9024-D6D90B03B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74"/>
          <a:stretch/>
        </p:blipFill>
        <p:spPr>
          <a:xfrm>
            <a:off x="1394080" y="4461339"/>
            <a:ext cx="8958235" cy="22199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DB45B9F-7EE3-489D-A2C9-210E13B303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34" b="41624"/>
          <a:stretch/>
        </p:blipFill>
        <p:spPr>
          <a:xfrm>
            <a:off x="1394081" y="1789823"/>
            <a:ext cx="8958234" cy="27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7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DF29BA-F489-405A-9064-D70823F57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90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5. Set interface of in1, in2 and in3 as </a:t>
            </a:r>
            <a:r>
              <a:rPr lang="en-US" altLang="zh-TW" dirty="0" err="1"/>
              <a:t>ap_none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/>
              <a:t>6. Set interface of adders(top function) as </a:t>
            </a:r>
            <a:r>
              <a:rPr lang="en-US" altLang="zh-TW" dirty="0" err="1"/>
              <a:t>ap_ctrl_none</a:t>
            </a:r>
            <a:r>
              <a:rPr lang="en-US" altLang="zh-TW" dirty="0"/>
              <a:t>, </a:t>
            </a:r>
            <a:r>
              <a:rPr lang="en-US" altLang="zh-TW" dirty="0" err="1"/>
              <a:t>ap_ctrl_hs</a:t>
            </a:r>
            <a:r>
              <a:rPr lang="en-US" altLang="zh-TW" dirty="0"/>
              <a:t>, and </a:t>
            </a:r>
            <a:r>
              <a:rPr lang="en-US" altLang="zh-TW" dirty="0" err="1"/>
              <a:t>ap_ctrl_chain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/>
              <a:t>7. C simulation      C Synthesis     </a:t>
            </a:r>
            <a:r>
              <a:rPr lang="en-US" altLang="zh-TW" dirty="0" err="1"/>
              <a:t>Cosimulation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B82118-D43E-4950-8E6F-BDA1A7F1C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52" y="3066101"/>
            <a:ext cx="4096322" cy="192431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8550162-891E-4E5A-BC4F-91F658BA2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5" y="2507252"/>
            <a:ext cx="2705478" cy="4048690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971C1C1D-3218-4A84-B19F-00FB630E1B71}"/>
              </a:ext>
            </a:extLst>
          </p:cNvPr>
          <p:cNvSpPr/>
          <p:nvPr/>
        </p:nvSpPr>
        <p:spPr>
          <a:xfrm>
            <a:off x="3179071" y="2224224"/>
            <a:ext cx="283028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28358945-094E-4459-8BCF-3EA5DF8CB7E7}"/>
              </a:ext>
            </a:extLst>
          </p:cNvPr>
          <p:cNvSpPr/>
          <p:nvPr/>
        </p:nvSpPr>
        <p:spPr>
          <a:xfrm>
            <a:off x="5216346" y="2233205"/>
            <a:ext cx="283028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35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ap_ctrl_hs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835" y="2001727"/>
            <a:ext cx="7342329" cy="42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6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ap_ctrl_chain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252" y="2038941"/>
            <a:ext cx="6753496" cy="42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1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1590</Words>
  <Application>Microsoft Office PowerPoint</Application>
  <PresentationFormat>寬螢幕</PresentationFormat>
  <Paragraphs>158</Paragraphs>
  <Slides>42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8" baseType="lpstr">
      <vt:lpstr>微軟正黑體</vt:lpstr>
      <vt:lpstr>新細明體</vt:lpstr>
      <vt:lpstr>Arial</vt:lpstr>
      <vt:lpstr>Calibri</vt:lpstr>
      <vt:lpstr>Calibri Light</vt:lpstr>
      <vt:lpstr>Office 佈景主題</vt:lpstr>
      <vt:lpstr>  Application Acceleration with High-Level Synthesis –  Lab A (Interface synthesis)</vt:lpstr>
      <vt:lpstr>Lab A (Interface synthesis)</vt:lpstr>
      <vt:lpstr>Lab 1 (Block-level Protocol)</vt:lpstr>
      <vt:lpstr>PowerPoint 簡報</vt:lpstr>
      <vt:lpstr>Lab1 procedure</vt:lpstr>
      <vt:lpstr>PowerPoint 簡報</vt:lpstr>
      <vt:lpstr>PowerPoint 簡報</vt:lpstr>
      <vt:lpstr>ap_ctrl_hs</vt:lpstr>
      <vt:lpstr>ap_ctrl_chain</vt:lpstr>
      <vt:lpstr>ap_ctrl_none</vt:lpstr>
      <vt:lpstr>Error in Co-simulation with ap_ctrl_none</vt:lpstr>
      <vt:lpstr>PowerPoint 簡報</vt:lpstr>
      <vt:lpstr>Lab 2 (Port-level protocol)</vt:lpstr>
      <vt:lpstr>PowerPoint 簡報</vt:lpstr>
      <vt:lpstr>Lab2 procedure</vt:lpstr>
      <vt:lpstr>Set In1=ap_vld, In2=ap_ack, out1=ap_hs </vt:lpstr>
      <vt:lpstr>PowerPoint 簡報</vt:lpstr>
      <vt:lpstr>Discuss</vt:lpstr>
      <vt:lpstr>PowerPoint 簡報</vt:lpstr>
      <vt:lpstr>Lab 3 (Array Interface)</vt:lpstr>
      <vt:lpstr>Lab3 procedure</vt:lpstr>
      <vt:lpstr>PowerPoint 簡報</vt:lpstr>
      <vt:lpstr>PowerPoint 簡報</vt:lpstr>
      <vt:lpstr>PowerPoint 簡報</vt:lpstr>
      <vt:lpstr>What if apply roll loop.</vt:lpstr>
      <vt:lpstr>PowerPoint 簡報</vt:lpstr>
      <vt:lpstr>What if apply unroll in single port.</vt:lpstr>
      <vt:lpstr>PowerPoint 簡報</vt:lpstr>
      <vt:lpstr>Array Partition</vt:lpstr>
      <vt:lpstr>The interface of array partition(d_o = 4, d_i=2)</vt:lpstr>
      <vt:lpstr>The interface of array partition(Complete)</vt:lpstr>
      <vt:lpstr>PowerPoint 簡報</vt:lpstr>
      <vt:lpstr>Block v.s. Cyclic</vt:lpstr>
      <vt:lpstr>PowerPoint 簡報</vt:lpstr>
      <vt:lpstr>Lab 4 (AXI Interface)</vt:lpstr>
      <vt:lpstr>Lab4 procedure</vt:lpstr>
      <vt:lpstr>PowerPoint 簡報</vt:lpstr>
      <vt:lpstr>PowerPoint 簡報</vt:lpstr>
      <vt:lpstr>PowerPoint 簡報</vt:lpstr>
      <vt:lpstr>PowerPoint 簡報</vt:lpstr>
      <vt:lpstr>Block-level interface signals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Application Acceleration with High-Level Synthesis – Lab A Interface synthesis</dc:title>
  <dc:creator>陳揚哲</dc:creator>
  <cp:lastModifiedBy>陳揚哲</cp:lastModifiedBy>
  <cp:revision>138</cp:revision>
  <dcterms:created xsi:type="dcterms:W3CDTF">2023-03-13T05:59:53Z</dcterms:created>
  <dcterms:modified xsi:type="dcterms:W3CDTF">2023-03-20T18:58:02Z</dcterms:modified>
</cp:coreProperties>
</file>