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3CF85-D974-7085-3314-1F5780D7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2263A-A3DC-AAD1-5AF9-021C9A878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0E651-5F10-97F3-2163-C2CD8BC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FB0B1-40B2-74C1-8028-5C07A54A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4059D-A8EC-F39F-9A8B-055CF4C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5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D7CE-394C-2F6F-74AB-114798AE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1CC38-D7B9-C2FA-7032-FFE8B582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60FA0-3C64-2457-8F1F-142C4FD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19CB8-71FB-913B-B905-38E0A899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7C3B5-4A0B-E1A2-AA00-0410E970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88D03-AFC8-A7C1-0246-DC7DA0F4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A9700-FC55-7979-0E2E-C021AF2E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DD825-B85F-9F61-3070-1E15FD6E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3529-6841-16ED-59A0-C27A53EC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206F0-C067-3065-7EC8-53D8886E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89CE-79AB-F690-E33B-D308DEFF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0F87F-F383-1F20-D920-24A44439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E4840-DBE2-374E-3FDB-60A80F64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FF48E-66C9-0B59-FE99-8457C5EF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54A0E-8705-02F5-032F-DBE51D3E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0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5E5C9-460C-9868-B304-A3BD0C11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7DBF4-0F39-6EE6-BA81-478C016E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40054-D8C6-FDC2-3C19-1DC28BC4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00A80-02E4-81A9-7FF0-9DDBACC1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A0FD8-D64D-1BA9-6928-BBC1878C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8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0CF0-5F9D-92CF-0FF2-4F9E94F3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60105-297B-2104-8F38-A1CC8BE4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07A99-59BB-C348-5A1C-1A1CF6F5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9439C-9093-725E-BA38-8C8576D7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82A33-11CC-E145-9C47-F0EFBF99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C374-2B69-2D4B-05DA-4F3EB7F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0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C98A-7072-94C9-B484-8647DD04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25C43-6A6C-BCDB-13C8-26D3E675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4069C-DEB6-399A-3167-21542B1BE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58A3B-A24B-460E-1FE7-A061E1AB2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6FBD0-316F-BAA1-C5E3-0E113905B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84D86-E372-1F6E-2F1C-9AA4E88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611CFB-73FC-14B7-24C0-075A2B04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2A437B-2678-C1C8-3304-BE2C6FB1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1BD3-D28E-A54D-E3A5-5A731C7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B2CE0-96B6-B8F8-E59D-A41B6C55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73AA73-F258-B425-53B8-592F1168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64110-35BC-1C2A-66B4-87C98983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8AA0C-90B8-5649-4B14-2A5C8B25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C3D4DD-13A4-EE4A-C7CA-A92AF51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5DEE3-952F-4709-8687-15A60FE2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308F-DE3C-EBDB-EC58-013E0168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140F8-960B-7A06-8349-50B7D509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B1803-F700-BC2B-535A-37BF0BA5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9C033-3584-CC06-6B8B-F05B6B4D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6172E-A160-D913-912E-3A183CDD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C6EAF-E47A-0E0A-F0A6-7721AECF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6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BDDD8-13FE-48F6-C76C-2C28EAEB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CFF67-19AB-8130-5DC1-C19E8CADC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58E6F-7234-1357-0A6B-08531597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4B21E-3ABF-C548-5CFA-50A1F84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1C2A0-B146-DC34-A822-3B3F03CD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05B61-C2AE-5328-437A-54E20A48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FB5728-5928-D6CD-1AC6-709525B5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E7F01-84D7-2557-3EA1-6FFB8A3C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A446D-DEF4-916B-5076-FACDA187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3B08-C410-4640-80AF-F7CA4A09371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36367-5577-1B7D-EF5C-5BD9FB25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85D3F-B495-4E3A-EAD1-8A8A5437F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0041-B1D7-47A0-BF93-3D7D2FA46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动作按钮: 空白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453513-7C84-6359-2626-DCB3E9C8232F}"/>
              </a:ext>
            </a:extLst>
          </p:cNvPr>
          <p:cNvSpPr/>
          <p:nvPr/>
        </p:nvSpPr>
        <p:spPr>
          <a:xfrm>
            <a:off x="4581093" y="2535309"/>
            <a:ext cx="2090437" cy="1425133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DFE48D-8A19-E321-89CF-AD014F91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44" y="2632885"/>
            <a:ext cx="1481276" cy="1257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19D762-FFA1-BCFE-80D3-D74314028C78}"/>
                  </a:ext>
                </a:extLst>
              </p:cNvPr>
              <p:cNvSpPr txBox="1"/>
              <p:nvPr/>
            </p:nvSpPr>
            <p:spPr>
              <a:xfrm>
                <a:off x="4999532" y="3863848"/>
                <a:ext cx="1096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sSub>
                        <m:sSubPr>
                          <m:ctrlP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𝒓𝒆𝒔</m:t>
                          </m:r>
                        </m:sub>
                      </m:sSub>
                      <m:r>
                        <a:rPr kumimoji="0" lang="en-US" altLang="zh-CN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zh-CN" sz="1600" b="1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kumimoji="0" lang="en-US" altLang="zh-CN" sz="1600" b="1" i="0" u="none" strike="noStrike" kern="1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zh-CN" sz="1600" b="1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kumimoji="0" lang="en-US" altLang="zh-CN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19D762-FFA1-BCFE-80D3-D7431402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532" y="3863848"/>
                <a:ext cx="1096468" cy="461665"/>
              </a:xfrm>
              <a:prstGeom prst="rect">
                <a:avLst/>
              </a:prstGeom>
              <a:blipFill>
                <a:blip r:embed="rId3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27F1EFC-44E2-EAB8-255E-38F374A7ADF9}"/>
                  </a:ext>
                </a:extLst>
              </p:cNvPr>
              <p:cNvSpPr txBox="1"/>
              <p:nvPr/>
            </p:nvSpPr>
            <p:spPr>
              <a:xfrm>
                <a:off x="7219736" y="3879217"/>
                <a:ext cx="1097608" cy="144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𝑮</m:t>
                        </m:r>
                      </m:e>
                      <m:sub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𝒓𝒆𝒔</m:t>
                        </m:r>
                      </m:sub>
                      <m:sup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  <m:r>
                          <a:rPr kumimoji="0" lang="zh-CN" altLang="en-US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𝝀</m:t>
                        </m:r>
                      </m:sup>
                    </m:sSubSup>
                  </m:oMath>
                </a14:m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(kcal/mol)</a:t>
                </a: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27F1EFC-44E2-EAB8-255E-38F374A7A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36" y="3879217"/>
                <a:ext cx="1097608" cy="144014"/>
              </a:xfrm>
              <a:prstGeom prst="rect">
                <a:avLst/>
              </a:prstGeom>
              <a:blipFill>
                <a:blip r:embed="rId4"/>
                <a:stretch>
                  <a:fillRect l="-1667" t="-208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B79E94-E1E0-ECBA-5CC4-AD43EC101825}"/>
                  </a:ext>
                </a:extLst>
              </p:cNvPr>
              <p:cNvSpPr txBox="1"/>
              <p:nvPr/>
            </p:nvSpPr>
            <p:spPr>
              <a:xfrm rot="16200000">
                <a:off x="5832745" y="2711948"/>
                <a:ext cx="1913917" cy="236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𝑮</m:t>
                        </m:r>
                      </m:e>
                      <m:sub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𝒓𝒆𝒔</m:t>
                        </m:r>
                      </m:sub>
                      <m:sup>
                        <m:r>
                          <a:rPr kumimoji="0" lang="en-US" altLang="zh-CN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𝟏𝟐</m:t>
                        </m:r>
                        <m:r>
                          <a:rPr kumimoji="0" lang="zh-CN" altLang="en-US" sz="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𝝀</m:t>
                        </m:r>
                      </m:sup>
                    </m:sSubSup>
                  </m:oMath>
                </a14:m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(kcal/mol)</a:t>
                </a: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B79E94-E1E0-ECBA-5CC4-AD43EC101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2745" y="2711948"/>
                <a:ext cx="1913917" cy="236347"/>
              </a:xfrm>
              <a:prstGeom prst="rect">
                <a:avLst/>
              </a:prstGeom>
              <a:blipFill>
                <a:blip r:embed="rId5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8F9333-F83A-E7FB-66D2-4D9CA7946C4E}"/>
                  </a:ext>
                </a:extLst>
              </p:cNvPr>
              <p:cNvSpPr txBox="1"/>
              <p:nvPr/>
            </p:nvSpPr>
            <p:spPr>
              <a:xfrm>
                <a:off x="5032888" y="2663809"/>
                <a:ext cx="1780690" cy="526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Find the Best geometric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quantities (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𝒅</m:t>
                    </m:r>
                  </m:oMath>
                </a14:m>
                <a:r>
                  <a:rPr kumimoji="0" lang="en-US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l-GR" altLang="zh-CN" sz="1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𝜽</m:t>
                    </m:r>
                  </m:oMath>
                </a14:m>
                <a:r>
                  <a:rPr kumimoji="0" lang="el-GR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l-GR" altLang="zh-CN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𝚽</m:t>
                    </m:r>
                  </m:oMath>
                </a14:m>
                <a:r>
                  <a:rPr kumimoji="0" lang="el-GR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…)</a:t>
                </a:r>
                <a:endPara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8F9333-F83A-E7FB-66D2-4D9CA794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88" y="2663809"/>
                <a:ext cx="1780690" cy="526811"/>
              </a:xfrm>
              <a:prstGeom prst="rect">
                <a:avLst/>
              </a:prstGeom>
              <a:blipFill>
                <a:blip r:embed="rId6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E49B7CB2-15C1-B7AA-5E12-BCD6B52E2EB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301" r="8510"/>
          <a:stretch/>
        </p:blipFill>
        <p:spPr>
          <a:xfrm>
            <a:off x="3081088" y="2680398"/>
            <a:ext cx="1124258" cy="107841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E4BA00F-0855-B360-07D7-B27CDBEC69D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5132"/>
          <a:stretch/>
        </p:blipFill>
        <p:spPr>
          <a:xfrm>
            <a:off x="4581093" y="2536117"/>
            <a:ext cx="2072536" cy="1423516"/>
          </a:xfrm>
          <a:prstGeom prst="rect">
            <a:avLst/>
          </a:prstGeom>
        </p:spPr>
      </p:pic>
      <p:sp>
        <p:nvSpPr>
          <p:cNvPr id="61" name="箭头: 上弧形 60">
            <a:extLst>
              <a:ext uri="{FF2B5EF4-FFF2-40B4-BE49-F238E27FC236}">
                <a16:creationId xmlns:a16="http://schemas.microsoft.com/office/drawing/2014/main" id="{FC192874-B45B-DB47-D81B-E2BE9AFE9D93}"/>
              </a:ext>
            </a:extLst>
          </p:cNvPr>
          <p:cNvSpPr/>
          <p:nvPr/>
        </p:nvSpPr>
        <p:spPr>
          <a:xfrm>
            <a:off x="3400986" y="1778661"/>
            <a:ext cx="4446536" cy="901737"/>
          </a:xfrm>
          <a:prstGeom prst="curvedDownArrow">
            <a:avLst>
              <a:gd name="adj1" fmla="val 2915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62F2FDA-E021-A8BE-3BCA-4A638991D10D}"/>
                  </a:ext>
                </a:extLst>
              </p:cNvPr>
              <p:cNvSpPr txBox="1"/>
              <p:nvPr/>
            </p:nvSpPr>
            <p:spPr>
              <a:xfrm>
                <a:off x="4205346" y="2728781"/>
                <a:ext cx="430887" cy="108657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P(</a:t>
                </a:r>
                <a14:m>
                  <m:oMath xmlns:m="http://schemas.openxmlformats.org/officeDocument/2006/math">
                    <m:r>
                      <a:rPr kumimoji="0" lang="en-US" altLang="zh-C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en-US" altLang="zh-CN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n-US" altLang="zh-CN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𝒓𝒆𝒔</m:t>
                        </m:r>
                      </m:sub>
                    </m:sSub>
                  </m:oMath>
                </a14:m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62F2FDA-E021-A8BE-3BCA-4A638991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346" y="2728781"/>
                <a:ext cx="430887" cy="1086570"/>
              </a:xfrm>
              <a:prstGeom prst="rect">
                <a:avLst/>
              </a:prstGeom>
              <a:blipFill>
                <a:blip r:embed="rId9"/>
                <a:stretch>
                  <a:fillRect l="-7042" t="-7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3684975D-8110-6327-C578-5AAA3F846158}"/>
              </a:ext>
            </a:extLst>
          </p:cNvPr>
          <p:cNvSpPr txBox="1"/>
          <p:nvPr/>
        </p:nvSpPr>
        <p:spPr>
          <a:xfrm>
            <a:off x="4504893" y="1928952"/>
            <a:ext cx="2480629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Faster Convergence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High Phase-Space Overlap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3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7424DB1-67CB-E8F2-359F-7A1A0FC4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01" b="9680"/>
          <a:stretch/>
        </p:blipFill>
        <p:spPr>
          <a:xfrm>
            <a:off x="6421167" y="3975663"/>
            <a:ext cx="2000620" cy="191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B79E94-E1E0-ECBA-5CC4-AD43EC101825}"/>
                  </a:ext>
                </a:extLst>
              </p:cNvPr>
              <p:cNvSpPr txBox="1"/>
              <p:nvPr/>
            </p:nvSpPr>
            <p:spPr>
              <a:xfrm rot="16200000">
                <a:off x="5298329" y="4424824"/>
                <a:ext cx="2038929" cy="253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(kcal/mol)</a:t>
                </a:r>
                <a:endParaRPr kumimoji="0" lang="zh-CN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B79E94-E1E0-ECBA-5CC4-AD43EC101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8329" y="4424824"/>
                <a:ext cx="2038929" cy="253403"/>
              </a:xfrm>
              <a:prstGeom prst="rect">
                <a:avLst/>
              </a:prstGeom>
              <a:blipFill>
                <a:blip r:embed="rId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E49B7CB2-15C1-B7AA-5E12-BCD6B52E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301" t="2330" r="8510" b="1745"/>
          <a:stretch/>
        </p:blipFill>
        <p:spPr>
          <a:xfrm>
            <a:off x="1300257" y="3833340"/>
            <a:ext cx="2242646" cy="206353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03905F6-6E3D-75CD-6817-D13190B2E4EE}"/>
              </a:ext>
            </a:extLst>
          </p:cNvPr>
          <p:cNvGrpSpPr/>
          <p:nvPr/>
        </p:nvGrpSpPr>
        <p:grpSpPr>
          <a:xfrm>
            <a:off x="3572525" y="4275740"/>
            <a:ext cx="2671988" cy="1782722"/>
            <a:chOff x="3734260" y="3785648"/>
            <a:chExt cx="2499273" cy="1667488"/>
          </a:xfrm>
        </p:grpSpPr>
        <p:sp>
          <p:nvSpPr>
            <p:cNvPr id="39" name="动作按钮: 空白 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E453513-7C84-6359-2626-DCB3E9C8232F}"/>
                </a:ext>
              </a:extLst>
            </p:cNvPr>
            <p:cNvSpPr/>
            <p:nvPr/>
          </p:nvSpPr>
          <p:spPr>
            <a:xfrm>
              <a:off x="4001048" y="3785648"/>
              <a:ext cx="2090437" cy="1425133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D19D762-FFA1-BCFE-80D3-D74314028C78}"/>
                    </a:ext>
                  </a:extLst>
                </p:cNvPr>
                <p:cNvSpPr txBox="1"/>
                <p:nvPr/>
              </p:nvSpPr>
              <p:spPr>
                <a:xfrm>
                  <a:off x="4427487" y="5150860"/>
                  <a:ext cx="1096468" cy="30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kumimoji="0" lang="en-US" altLang="zh-CN" sz="10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0" lang="en-US" altLang="zh-CN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0" lang="en-US" altLang="zh-CN" sz="100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kumimoji="0" lang="en-US" altLang="zh-CN" sz="1000" i="0" u="none" strike="noStrike" kern="1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kumimoji="0" lang="en-US" altLang="zh-CN" sz="100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D19D762-FFA1-BCFE-80D3-D74314028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487" y="5150860"/>
                  <a:ext cx="1096468" cy="3022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18F9333-F83A-E7FB-66D2-4D9CA7946C4E}"/>
                    </a:ext>
                  </a:extLst>
                </p:cNvPr>
                <p:cNvSpPr txBox="1"/>
                <p:nvPr/>
              </p:nvSpPr>
              <p:spPr>
                <a:xfrm>
                  <a:off x="4452843" y="3914148"/>
                  <a:ext cx="1780690" cy="5268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Find the Best geometric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  quantities (</a:t>
                  </a:r>
                  <a14:m>
                    <m:oMath xmlns:m="http://schemas.openxmlformats.org/officeDocument/2006/math">
                      <m:r>
                        <a:rPr kumimoji="0" lang="en-US" altLang="zh-CN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𝒅</m:t>
                      </m:r>
                    </m:oMath>
                  </a14:m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,</a:t>
                  </a:r>
                  <a14:m>
                    <m:oMath xmlns:m="http://schemas.openxmlformats.org/officeDocument/2006/math">
                      <m:r>
                        <a:rPr kumimoji="0" lang="el-GR" altLang="zh-CN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𝜽</m:t>
                      </m:r>
                    </m:oMath>
                  </a14:m>
                  <a:r>
                    <a:rPr kumimoji="0" lang="el-GR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,</a:t>
                  </a:r>
                  <a14:m>
                    <m:oMath xmlns:m="http://schemas.openxmlformats.org/officeDocument/2006/math">
                      <m:r>
                        <a:rPr kumimoji="0" lang="el-GR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𝚽</m:t>
                      </m:r>
                    </m:oMath>
                  </a14:m>
                  <a:r>
                    <a:rPr kumimoji="0" lang="el-GR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…)</a:t>
                  </a:r>
                  <a:endParaRPr kumimoji="0" lang="zh-CN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18F9333-F83A-E7FB-66D2-4D9CA7946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843" y="3914148"/>
                  <a:ext cx="1780690" cy="5268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4E4BA00F-0855-B360-07D7-B27CDBE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5132"/>
            <a:stretch/>
          </p:blipFill>
          <p:spPr>
            <a:xfrm>
              <a:off x="4001048" y="3786456"/>
              <a:ext cx="2072536" cy="142351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62F2FDA-E021-A8BE-3BCA-4A638991D10D}"/>
                    </a:ext>
                  </a:extLst>
                </p:cNvPr>
                <p:cNvSpPr txBox="1"/>
                <p:nvPr/>
              </p:nvSpPr>
              <p:spPr>
                <a:xfrm>
                  <a:off x="3734260" y="4291221"/>
                  <a:ext cx="316670" cy="108657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P(</a:t>
                  </a:r>
                  <a14:m>
                    <m:oMath xmlns:m="http://schemas.openxmlformats.org/officeDocument/2006/math"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sSub>
                        <m:sSubPr>
                          <m:ctrlPr>
                            <a:rPr kumimoji="0" lang="en-US" altLang="zh-CN" sz="1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𝑟𝑒𝑠</m:t>
                          </m:r>
                        </m:sub>
                      </m:sSub>
                    </m:oMath>
                  </a14:m>
                  <a:r>
                    <a:rPr kumimoji="0" lang="en-US" altLang="zh-CN" sz="1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)</a:t>
                  </a:r>
                  <a:endParaRPr kumimoji="0" lang="zh-CN" altLang="en-US" sz="1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62F2FDA-E021-A8BE-3BCA-4A638991D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260" y="4291221"/>
                  <a:ext cx="316670" cy="1086570"/>
                </a:xfrm>
                <a:prstGeom prst="rect">
                  <a:avLst/>
                </a:prstGeom>
                <a:blipFill>
                  <a:blip r:embed="rId8"/>
                  <a:stretch>
                    <a:fillRect t="-26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3684975D-8110-6327-C578-5AAA3F846158}"/>
              </a:ext>
            </a:extLst>
          </p:cNvPr>
          <p:cNvSpPr txBox="1"/>
          <p:nvPr/>
        </p:nvSpPr>
        <p:spPr>
          <a:xfrm>
            <a:off x="6293865" y="3575627"/>
            <a:ext cx="2480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Fast Convergence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High Phase-Space Overlap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E79DE2-3E81-05D8-A90C-11A62BACE6BD}"/>
              </a:ext>
            </a:extLst>
          </p:cNvPr>
          <p:cNvSpPr txBox="1"/>
          <p:nvPr/>
        </p:nvSpPr>
        <p:spPr>
          <a:xfrm>
            <a:off x="1482643" y="3474175"/>
            <a:ext cx="2708372" cy="29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Restrain atoms: 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A, B, </a:t>
            </a:r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a, b, 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A3F4784-0B74-E14A-8015-F74FA19F426A}"/>
              </a:ext>
            </a:extLst>
          </p:cNvPr>
          <p:cNvSpPr/>
          <p:nvPr/>
        </p:nvSpPr>
        <p:spPr>
          <a:xfrm>
            <a:off x="3618721" y="3857892"/>
            <a:ext cx="2577301" cy="297245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3B3D24-4724-1FAF-0306-D2A6D18C74EA}"/>
              </a:ext>
            </a:extLst>
          </p:cNvPr>
          <p:cNvSpPr txBox="1"/>
          <p:nvPr/>
        </p:nvSpPr>
        <p:spPr>
          <a:xfrm>
            <a:off x="4623957" y="3331677"/>
            <a:ext cx="837492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REPF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2A3F87-184F-1F48-EDCD-4CEDD09C0F27}"/>
                  </a:ext>
                </a:extLst>
              </p:cNvPr>
              <p:cNvSpPr txBox="1"/>
              <p:nvPr/>
            </p:nvSpPr>
            <p:spPr>
              <a:xfrm>
                <a:off x="6800899" y="5851208"/>
                <a:ext cx="1798367" cy="253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(kcal/mol)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2A3F87-184F-1F48-EDCD-4CEDD09C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99" y="5851208"/>
                <a:ext cx="1798367" cy="253403"/>
              </a:xfrm>
              <a:prstGeom prst="rect">
                <a:avLst/>
              </a:prstGeom>
              <a:blipFill>
                <a:blip r:embed="rId9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101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婉仪 黄</dc:creator>
  <cp:lastModifiedBy>婉仪 黄</cp:lastModifiedBy>
  <cp:revision>3</cp:revision>
  <dcterms:created xsi:type="dcterms:W3CDTF">2024-09-09T08:35:43Z</dcterms:created>
  <dcterms:modified xsi:type="dcterms:W3CDTF">2024-09-09T09:52:44Z</dcterms:modified>
</cp:coreProperties>
</file>