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72" r:id="rId6"/>
    <p:sldId id="273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79" r:id="rId16"/>
    <p:sldId id="269" r:id="rId17"/>
    <p:sldId id="274" r:id="rId18"/>
    <p:sldId id="280" r:id="rId19"/>
    <p:sldId id="270" r:id="rId20"/>
    <p:sldId id="276" r:id="rId21"/>
    <p:sldId id="282" r:id="rId22"/>
    <p:sldId id="275" r:id="rId23"/>
    <p:sldId id="283" r:id="rId24"/>
    <p:sldId id="281" r:id="rId25"/>
    <p:sldId id="284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39" autoAdjust="0"/>
  </p:normalViewPr>
  <p:slideViewPr>
    <p:cSldViewPr>
      <p:cViewPr varScale="1">
        <p:scale>
          <a:sx n="74" d="100"/>
          <a:sy n="74" d="100"/>
        </p:scale>
        <p:origin x="-4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07058-78F5-4160-B1D5-E5CD4134FE7A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3EC-B28D-46FC-A42D-5A8EC9727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A3EC-B28D-46FC-A42D-5A8EC97278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4CA2-CB7C-47E6-BD95-4BCA23F418DF}" type="datetimeFigureOut">
              <a:rPr lang="en-US" smtClean="0"/>
              <a:pPr/>
              <a:t>2007-06-19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8662-0FFC-4D2D-895C-6E65075E1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r>
              <a:rPr lang="en-US" dirty="0" smtClean="0"/>
              <a:t>Scalable training of L</a:t>
            </a:r>
            <a:r>
              <a:rPr lang="en-US" baseline="-25000" dirty="0" smtClean="0"/>
              <a:t>1</a:t>
            </a:r>
            <a:r>
              <a:rPr lang="en-US" dirty="0" smtClean="0"/>
              <a:t>-regularized</a:t>
            </a:r>
            <a:br>
              <a:rPr lang="en-US" dirty="0" smtClean="0"/>
            </a:br>
            <a:r>
              <a:rPr lang="en-US" dirty="0" smtClean="0"/>
              <a:t>log-linear models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Galen Andrew</a:t>
            </a:r>
          </a:p>
          <a:p>
            <a:r>
              <a:rPr lang="en-US" dirty="0" smtClean="0"/>
              <a:t>(Joint work with Jianfeng Gao)</a:t>
            </a:r>
          </a:p>
          <a:p>
            <a:r>
              <a:rPr lang="en-US" dirty="0" smtClean="0"/>
              <a:t>ICML, 2007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Our algorithm (OWL-QN) uses the fact that L</a:t>
            </a:r>
            <a:r>
              <a:rPr lang="en-US" baseline="-25000" dirty="0" smtClean="0"/>
              <a:t>1</a:t>
            </a:r>
            <a:r>
              <a:rPr lang="en-US" dirty="0" smtClean="0"/>
              <a:t> is differentiable on any given </a:t>
            </a:r>
            <a:r>
              <a:rPr lang="en-US" i="1" dirty="0" err="1" smtClean="0"/>
              <a:t>orthant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fact, it is </a:t>
            </a:r>
            <a:r>
              <a:rPr lang="en-US" i="1" dirty="0" smtClean="0"/>
              <a:t>linear</a:t>
            </a:r>
            <a:r>
              <a:rPr lang="en-US" dirty="0" smtClean="0"/>
              <a:t>, so it doesn’t affect Hessian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Orthant</a:t>
            </a:r>
            <a:r>
              <a:rPr lang="en-US" dirty="0" smtClean="0"/>
              <a:t>-Wise Limited-memory </a:t>
            </a:r>
            <a:br>
              <a:rPr lang="en-US" dirty="0" smtClean="0"/>
            </a:br>
            <a:r>
              <a:rPr lang="en-US" dirty="0" smtClean="0"/>
              <a:t>Quasi-Newton algorithm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95400" y="2819400"/>
            <a:ext cx="2743200" cy="2667000"/>
            <a:chOff x="3429000" y="2895600"/>
            <a:chExt cx="2200275" cy="2057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429000" y="3897641"/>
              <a:ext cx="2200275" cy="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3500724" y="3924013"/>
              <a:ext cx="2057400" cy="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254103" y="3633801"/>
              <a:ext cx="550069" cy="52767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ecision 10"/>
            <p:cNvSpPr>
              <a:spLocks noChangeAspect="1"/>
            </p:cNvSpPr>
            <p:nvPr/>
          </p:nvSpPr>
          <p:spPr>
            <a:xfrm>
              <a:off x="3924063" y="3317985"/>
              <a:ext cx="1209325" cy="116010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ecision 11"/>
            <p:cNvSpPr>
              <a:spLocks noChangeAspect="1"/>
            </p:cNvSpPr>
            <p:nvPr/>
          </p:nvSpPr>
          <p:spPr>
            <a:xfrm>
              <a:off x="3600896" y="3000586"/>
              <a:ext cx="1861983" cy="178619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2819398"/>
            <a:ext cx="2743200" cy="2743201"/>
            <a:chOff x="4800600" y="2819398"/>
            <a:chExt cx="2743200" cy="274320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800600" y="4118342"/>
              <a:ext cx="2743200" cy="1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800957" y="4190642"/>
              <a:ext cx="2743201" cy="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V="1">
              <a:off x="4935285" y="2886075"/>
              <a:ext cx="1227391" cy="1227136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34071" y="3280726"/>
              <a:ext cx="842253" cy="83400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749617" y="3686231"/>
              <a:ext cx="432165" cy="432052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 flipV="1">
              <a:off x="4950543" y="2894628"/>
              <a:ext cx="751920" cy="753865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 flipV="1">
              <a:off x="4950014" y="2895157"/>
              <a:ext cx="342014" cy="34290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20996" y="2819400"/>
            <a:ext cx="2622805" cy="2743201"/>
            <a:chOff x="4920996" y="2819400"/>
            <a:chExt cx="2622805" cy="2743201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4953000" y="4114800"/>
              <a:ext cx="1219200" cy="12192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6172200" y="2867026"/>
              <a:ext cx="1247775" cy="1247775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 flipV="1">
              <a:off x="4953001" y="4114800"/>
              <a:ext cx="396621" cy="3810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167438" y="2824163"/>
              <a:ext cx="466725" cy="4572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920996" y="4114800"/>
              <a:ext cx="838200" cy="8382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172201" y="2828925"/>
              <a:ext cx="876302" cy="857251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5105400" y="3124200"/>
              <a:ext cx="2438400" cy="2438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486400" y="3505200"/>
              <a:ext cx="2057400" cy="2057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867400" y="3886200"/>
              <a:ext cx="1676400" cy="1676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6248400" y="4267200"/>
              <a:ext cx="1295400" cy="1295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6629400" y="4648200"/>
              <a:ext cx="914400" cy="914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010401" y="5029201"/>
              <a:ext cx="533401" cy="533399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7391400" y="5410200"/>
              <a:ext cx="152400" cy="152400"/>
            </a:xfrm>
            <a:prstGeom prst="line">
              <a:avLst/>
            </a:prstGeom>
            <a:ln w="3175">
              <a:solidFill>
                <a:schemeClr val="tx2">
                  <a:alpha val="73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</a:t>
            </a:r>
            <a:r>
              <a:rPr lang="en-US" dirty="0" err="1" smtClean="0"/>
              <a:t>orthant</a:t>
            </a:r>
            <a:r>
              <a:rPr lang="en-US" dirty="0" smtClean="0"/>
              <a:t> defined by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the objective can be written</a:t>
            </a:r>
          </a:p>
          <a:p>
            <a:endParaRPr lang="en-US" dirty="0" smtClean="0"/>
          </a:p>
          <a:p>
            <a:r>
              <a:rPr lang="en-US" dirty="0" smtClean="0"/>
              <a:t>The Hessian </a:t>
            </a:r>
            <a:r>
              <a:rPr lang="en-US" dirty="0" smtClean="0"/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 </a:t>
            </a:r>
            <a:r>
              <a:rPr lang="en-US" dirty="0" smtClean="0"/>
              <a:t>determined by </a:t>
            </a:r>
            <a:r>
              <a:rPr lang="en-US" dirty="0" smtClean="0"/>
              <a:t>loss </a:t>
            </a:r>
            <a:r>
              <a:rPr lang="en-US" dirty="0" smtClean="0"/>
              <a:t>alone</a:t>
            </a:r>
          </a:p>
          <a:p>
            <a:pPr lvl="1"/>
            <a:r>
              <a:rPr lang="en-US" dirty="0" smtClean="0"/>
              <a:t>Can use gradient of loss at previous iterations to estimate </a:t>
            </a:r>
            <a:r>
              <a:rPr lang="en-US" dirty="0" smtClean="0"/>
              <a:t>Hessian of objective on any </a:t>
            </a:r>
            <a:r>
              <a:rPr lang="en-US" dirty="0" err="1" smtClean="0"/>
              <a:t>orthant</a:t>
            </a:r>
            <a:endParaRPr lang="en-US" dirty="0" smtClean="0"/>
          </a:p>
          <a:p>
            <a:pPr lvl="1"/>
            <a:r>
              <a:rPr lang="en-US" dirty="0" smtClean="0"/>
              <a:t>Constrain steps to not cross </a:t>
            </a:r>
            <a:r>
              <a:rPr lang="en-US" dirty="0" err="1" smtClean="0"/>
              <a:t>orthant</a:t>
            </a:r>
            <a:r>
              <a:rPr lang="en-US" dirty="0" smtClean="0"/>
              <a:t> boundaries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OWL-QN (cont.)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0275" y="1676400"/>
            <a:ext cx="2066925" cy="47625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429000"/>
            <a:ext cx="5800725" cy="419100"/>
          </a:xfrm>
          <a:prstGeom prst="rect">
            <a:avLst/>
          </a:prstGeom>
          <a:noFill/>
        </p:spPr>
      </p:pic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2286000"/>
            <a:ext cx="3552825" cy="466725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6400800" y="2743200"/>
            <a:ext cx="2557799" cy="1143000"/>
            <a:chOff x="6400800" y="2743200"/>
            <a:chExt cx="2557799" cy="1143000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7315200" y="2743200"/>
              <a:ext cx="1600200" cy="533400"/>
            </a:xfrm>
            <a:prstGeom prst="wedgeRoundRectCallout">
              <a:avLst>
                <a:gd name="adj1" fmla="val -43839"/>
                <a:gd name="adj2" fmla="val 82537"/>
                <a:gd name="adj3" fmla="val 16667"/>
              </a:avLst>
            </a:prstGeom>
            <a:solidFill>
              <a:schemeClr val="accent1">
                <a:alpha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00800" y="3408218"/>
              <a:ext cx="990600" cy="477982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5200" y="2743200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Linear function of w</a:t>
              </a:r>
            </a:p>
            <a:p>
              <a:r>
                <a:rPr lang="en-US" sz="1400" dirty="0" smtClean="0"/>
                <a:t>Hessian = 0</a:t>
              </a:r>
              <a:endParaRPr lang="en-US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OWL-QN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an </a:t>
            </a:r>
            <a:r>
              <a:rPr lang="en-US" dirty="0" err="1" smtClean="0"/>
              <a:t>orthant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Quasi-Newton quadratic approximation to objective on </a:t>
            </a:r>
            <a:r>
              <a:rPr lang="en-US" dirty="0" err="1" smtClean="0"/>
              <a:t>orthant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Jump to minimum of quadratic</a:t>
            </a:r>
          </a:p>
          <a:p>
            <a:pPr marL="914400" lvl="1" indent="-514350">
              <a:buNone/>
            </a:pPr>
            <a:r>
              <a:rPr lang="en-US" dirty="0" smtClean="0"/>
              <a:t>	(Actually, line search in direction of minimum)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back onto </a:t>
            </a:r>
            <a:r>
              <a:rPr lang="en-US" dirty="0" err="1" smtClean="0"/>
              <a:t>sectant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1-4 until convergence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3048000" y="4812405"/>
            <a:ext cx="1371600" cy="1295400"/>
          </a:xfrm>
          <a:prstGeom prst="flowChartProcess">
            <a:avLst/>
          </a:prstGeom>
          <a:gradFill flip="none" rotWithShape="1">
            <a:gsLst>
              <a:gs pos="7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048000" y="3505200"/>
            <a:ext cx="1371600" cy="1295400"/>
          </a:xfrm>
          <a:prstGeom prst="flowChartProcess">
            <a:avLst/>
          </a:prstGeom>
          <a:gradFill flip="none" rotWithShape="1">
            <a:gsLst>
              <a:gs pos="7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</a:t>
            </a:r>
            <a:r>
              <a:rPr lang="en-US" dirty="0" err="1" smtClean="0"/>
              <a:t>sectant</a:t>
            </a:r>
            <a:r>
              <a:rPr lang="en-US" dirty="0" smtClean="0"/>
              <a:t>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</a:t>
            </a:r>
            <a:r>
              <a:rPr lang="en-US" dirty="0" err="1" smtClean="0"/>
              <a:t>sectant</a:t>
            </a:r>
            <a:r>
              <a:rPr lang="en-US" dirty="0" smtClean="0"/>
              <a:t>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 which the current point sits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into which the direction of steepest descent points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505200" y="4419600"/>
            <a:ext cx="5334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676400" y="3505200"/>
            <a:ext cx="2743200" cy="2590800"/>
            <a:chOff x="2971800" y="3505200"/>
            <a:chExt cx="2743200" cy="2590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971800" y="4804143"/>
              <a:ext cx="2743200" cy="1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48357" y="4800243"/>
              <a:ext cx="2590800" cy="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5143500" y="4772025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14800" y="5297269"/>
            <a:ext cx="4062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(Computing direction of steepest descent</a:t>
            </a:r>
          </a:p>
          <a:p>
            <a:r>
              <a:rPr lang="en-US" dirty="0" smtClean="0"/>
              <a:t>  </a:t>
            </a:r>
            <a:r>
              <a:rPr lang="en-US" dirty="0" smtClean="0"/>
              <a:t>given the gradient of the loss is </a:t>
            </a:r>
            <a:r>
              <a:rPr lang="en-US" dirty="0" smtClean="0"/>
              <a:t>easy;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see </a:t>
            </a:r>
            <a:r>
              <a:rPr lang="en-US" dirty="0" smtClean="0"/>
              <a:t>the paper for details.)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9" grpId="0" animBg="1"/>
      <p:bldP spid="3" grpId="0" uiExpand="1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example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6858000" y="3124200"/>
            <a:ext cx="1371600" cy="1295400"/>
          </a:xfrm>
          <a:prstGeom prst="flowChartProcess">
            <a:avLst/>
          </a:prstGeom>
          <a:gradFill flip="none" rotWithShape="1">
            <a:gsLst>
              <a:gs pos="700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86400" y="3124200"/>
            <a:ext cx="2743200" cy="2667000"/>
            <a:chOff x="5257800" y="2819400"/>
            <a:chExt cx="2743200" cy="2667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257800" y="4118343"/>
              <a:ext cx="2743200" cy="1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5296257" y="4152543"/>
              <a:ext cx="2667000" cy="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rot="16200000" flipV="1">
            <a:off x="7315200" y="4038600"/>
            <a:ext cx="5334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7658100" y="4391025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6019800" y="3505200"/>
            <a:ext cx="228600" cy="228600"/>
          </a:xfrm>
          <a:prstGeom prst="star4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53551" y="2977679"/>
            <a:ext cx="3961098" cy="1283642"/>
            <a:chOff x="3924951" y="2672879"/>
            <a:chExt cx="3961098" cy="1283642"/>
          </a:xfrm>
        </p:grpSpPr>
        <p:sp>
          <p:nvSpPr>
            <p:cNvPr id="15" name="Oval 14"/>
            <p:cNvSpPr/>
            <p:nvPr/>
          </p:nvSpPr>
          <p:spPr>
            <a:xfrm rot="996419">
              <a:off x="3924951" y="2672879"/>
              <a:ext cx="3961098" cy="128364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996419">
              <a:off x="4476155" y="2877851"/>
              <a:ext cx="2900906" cy="87369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996419">
              <a:off x="4956663" y="3085773"/>
              <a:ext cx="1930836" cy="45785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038600" y="2514600"/>
            <a:ext cx="14478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iteration of L-BFGS-L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vector of steepest descent</a:t>
            </a:r>
          </a:p>
          <a:p>
            <a:pPr lvl="1"/>
            <a:r>
              <a:rPr lang="en-US" dirty="0" smtClean="0"/>
              <a:t>Choose </a:t>
            </a:r>
            <a:r>
              <a:rPr lang="en-US" dirty="0" err="1" smtClean="0"/>
              <a:t>sectant</a:t>
            </a:r>
            <a:endParaRPr lang="en-US" dirty="0" smtClean="0"/>
          </a:p>
          <a:p>
            <a:pPr lvl="1"/>
            <a:r>
              <a:rPr lang="en-US" dirty="0" smtClean="0"/>
              <a:t>Find L-BFGS quadratic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approximation</a:t>
            </a:r>
          </a:p>
          <a:p>
            <a:pPr lvl="1"/>
            <a:r>
              <a:rPr lang="en-US" dirty="0" smtClean="0"/>
              <a:t>Jump to minimum</a:t>
            </a:r>
          </a:p>
          <a:p>
            <a:pPr lvl="1"/>
            <a:r>
              <a:rPr lang="en-US" dirty="0" smtClean="0"/>
              <a:t>Project back onto </a:t>
            </a:r>
            <a:r>
              <a:rPr lang="en-US" dirty="0" err="1" smtClean="0"/>
              <a:t>sectant</a:t>
            </a:r>
            <a:endParaRPr lang="en-US" dirty="0" smtClean="0"/>
          </a:p>
          <a:p>
            <a:pPr lvl="1"/>
            <a:r>
              <a:rPr lang="en-US" dirty="0" smtClean="0"/>
              <a:t>Update Hessian </a:t>
            </a:r>
            <a:r>
              <a:rPr lang="en-US" dirty="0" smtClean="0"/>
              <a:t>approximation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using gradient of loss alone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96050" y="3256756"/>
            <a:ext cx="1588" cy="723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829425" y="3590925"/>
            <a:ext cx="76200" cy="762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1" animBg="1"/>
      <p:bldP spid="14" grpId="0" animBg="1"/>
      <p:bldP spid="3" grpId="0" uiExpand="1" build="p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added/subtracted from model as </a:t>
            </a:r>
            <a:r>
              <a:rPr lang="en-US" dirty="0" err="1" smtClean="0"/>
              <a:t>orthant</a:t>
            </a:r>
            <a:r>
              <a:rPr lang="en-US" dirty="0" smtClean="0"/>
              <a:t> boundaries are hit</a:t>
            </a:r>
          </a:p>
          <a:p>
            <a:r>
              <a:rPr lang="en-US" dirty="0" smtClean="0"/>
              <a:t>A variable can change signs in two iterations</a:t>
            </a:r>
          </a:p>
          <a:p>
            <a:r>
              <a:rPr lang="en-US" dirty="0" smtClean="0"/>
              <a:t>Glossing over some details:</a:t>
            </a:r>
          </a:p>
          <a:p>
            <a:pPr lvl="1"/>
            <a:r>
              <a:rPr lang="en-US" dirty="0" smtClean="0"/>
              <a:t>Line search with projection at each iteration</a:t>
            </a:r>
          </a:p>
          <a:p>
            <a:pPr lvl="1"/>
            <a:r>
              <a:rPr lang="en-US" dirty="0" smtClean="0"/>
              <a:t>Convenient for implementation to expand notion of “</a:t>
            </a:r>
            <a:r>
              <a:rPr lang="en-US" dirty="0" err="1" smtClean="0"/>
              <a:t>orthant</a:t>
            </a:r>
            <a:r>
              <a:rPr lang="en-US" dirty="0" smtClean="0"/>
              <a:t>” to constrain some variables at zero</a:t>
            </a:r>
          </a:p>
          <a:p>
            <a:pPr lvl="1"/>
            <a:r>
              <a:rPr lang="en-US" dirty="0" smtClean="0"/>
              <a:t>See paper for complete details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paper we prove convergence to </a:t>
            </a:r>
            <a:r>
              <a:rPr lang="en-US" dirty="0" smtClean="0"/>
              <a:t>optimum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ran experiments with the parse re-ranking model of </a:t>
            </a:r>
            <a:r>
              <a:rPr lang="en-US" dirty="0" err="1" smtClean="0"/>
              <a:t>Charniak</a:t>
            </a:r>
            <a:r>
              <a:rPr lang="en-US" dirty="0" smtClean="0"/>
              <a:t> &amp; Johnson (2005)</a:t>
            </a:r>
          </a:p>
          <a:p>
            <a:pPr lvl="1"/>
            <a:r>
              <a:rPr lang="en-US" dirty="0" smtClean="0"/>
              <a:t>Start with a set of candidate parses for each sentence (produced by a baseline parser)</a:t>
            </a:r>
          </a:p>
          <a:p>
            <a:pPr lvl="1"/>
            <a:r>
              <a:rPr lang="en-US" dirty="0" smtClean="0"/>
              <a:t>Train a log-linear model to select the correct one</a:t>
            </a:r>
          </a:p>
          <a:p>
            <a:r>
              <a:rPr lang="en-US" dirty="0" smtClean="0"/>
              <a:t>Model uses ~1.2M features of a parse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on Sections 2-19 of PTB (36K sentences with 50 parses each)</a:t>
            </a:r>
          </a:p>
          <a:p>
            <a:r>
              <a:rPr lang="en-US" dirty="0" smtClean="0"/>
              <a:t>Fit </a:t>
            </a:r>
            <a:r>
              <a:rPr lang="en-US" dirty="0" smtClean="0"/>
              <a:t>C to max. F-</a:t>
            </a:r>
            <a:r>
              <a:rPr lang="en-US" dirty="0" err="1" smtClean="0"/>
              <a:t>meas</a:t>
            </a:r>
            <a:r>
              <a:rPr lang="en-US" dirty="0" smtClean="0"/>
              <a:t> on Sec. 20-21 (4K sent.)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methods compared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Compared OWL-QN with three other methods</a:t>
            </a:r>
          </a:p>
          <a:p>
            <a:pPr lvl="1"/>
            <a:r>
              <a:rPr lang="en-US" dirty="0" err="1" smtClean="0"/>
              <a:t>Kazama</a:t>
            </a:r>
            <a:r>
              <a:rPr lang="en-US" dirty="0" smtClean="0"/>
              <a:t> &amp; </a:t>
            </a:r>
            <a:r>
              <a:rPr lang="en-US" dirty="0" err="1" smtClean="0"/>
              <a:t>Tsujii</a:t>
            </a:r>
            <a:r>
              <a:rPr lang="en-US" dirty="0" smtClean="0"/>
              <a:t> (2003) paired variable formulation for L</a:t>
            </a:r>
            <a:r>
              <a:rPr lang="en-US" baseline="-25000" dirty="0" smtClean="0"/>
              <a:t>1</a:t>
            </a:r>
            <a:r>
              <a:rPr lang="en-US" dirty="0" smtClean="0"/>
              <a:t> implemented with </a:t>
            </a:r>
            <a:r>
              <a:rPr lang="en-US" dirty="0" err="1" smtClean="0"/>
              <a:t>AlgLib’s</a:t>
            </a:r>
            <a:r>
              <a:rPr lang="en-US" dirty="0" smtClean="0"/>
              <a:t> L-BFGS-B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with our own implementation of L-BFGS (on which OWL-QN is based)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with </a:t>
            </a:r>
            <a:r>
              <a:rPr lang="en-US" dirty="0" err="1" smtClean="0"/>
              <a:t>AlgLib’s</a:t>
            </a:r>
            <a:r>
              <a:rPr lang="en-US" dirty="0" smtClean="0"/>
              <a:t> implementation of L-BFGS</a:t>
            </a:r>
          </a:p>
          <a:p>
            <a:r>
              <a:rPr lang="en-US" dirty="0" smtClean="0"/>
              <a:t>K&amp;T turns L</a:t>
            </a:r>
            <a:r>
              <a:rPr lang="en-US" baseline="-25000" dirty="0" smtClean="0"/>
              <a:t>1</a:t>
            </a:r>
            <a:r>
              <a:rPr lang="en-US" dirty="0" smtClean="0"/>
              <a:t> training into constrained differentiable problem by doubling variables</a:t>
            </a:r>
          </a:p>
          <a:p>
            <a:pPr lvl="1"/>
            <a:r>
              <a:rPr lang="en-US" dirty="0" smtClean="0"/>
              <a:t>Similar to Goodman’s 2004 method, but with          L-BFGS-B instead of GIS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problem (L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both algorithms until value nearly constant</a:t>
            </a:r>
          </a:p>
          <a:p>
            <a:pPr lvl="1"/>
            <a:r>
              <a:rPr lang="en-US" dirty="0" smtClean="0"/>
              <a:t>Report time to reach within 1% of best value</a:t>
            </a:r>
          </a:p>
          <a:p>
            <a:r>
              <a:rPr lang="en-US" dirty="0" smtClean="0"/>
              <a:t>We also report </a:t>
            </a:r>
            <a:r>
              <a:rPr lang="en-US" dirty="0" smtClean="0"/>
              <a:t>num. of </a:t>
            </a:r>
            <a:r>
              <a:rPr lang="en-US" dirty="0" smtClean="0"/>
              <a:t>function evaluations</a:t>
            </a:r>
          </a:p>
          <a:p>
            <a:pPr lvl="1"/>
            <a:r>
              <a:rPr lang="en-US" dirty="0" smtClean="0"/>
              <a:t>Implementation independent comparison</a:t>
            </a:r>
          </a:p>
          <a:p>
            <a:pPr lvl="1"/>
            <a:r>
              <a:rPr lang="en-US" dirty="0" smtClean="0"/>
              <a:t>Function evaluation dominates runtime</a:t>
            </a:r>
          </a:p>
          <a:p>
            <a:r>
              <a:rPr lang="en-US" dirty="0" smtClean="0"/>
              <a:t>Results reported with chosen value of </a:t>
            </a:r>
            <a:r>
              <a:rPr lang="en-US" dirty="0" smtClean="0"/>
              <a:t>C</a:t>
            </a:r>
          </a:p>
          <a:p>
            <a:r>
              <a:rPr lang="en-US" dirty="0" smtClean="0"/>
              <a:t>L-BFGS memory parameter = 5 for all runs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0"/>
          <a:ext cx="7848600" cy="4396054"/>
        </p:xfrm>
        <a:graphic>
          <a:graphicData uri="http://schemas.openxmlformats.org/drawingml/2006/table">
            <a:tbl>
              <a:tblPr/>
              <a:tblGrid>
                <a:gridCol w="1752600"/>
                <a:gridCol w="990600"/>
                <a:gridCol w="1143000"/>
                <a:gridCol w="1346200"/>
                <a:gridCol w="1473200"/>
                <a:gridCol w="1143000"/>
              </a:tblGrid>
              <a:tr h="91577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evals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eval</a:t>
                      </a:r>
                      <a:r>
                        <a:rPr lang="en-US" sz="2000" dirty="0" smtClean="0"/>
                        <a:t> time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L-BFGS dir time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Other time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time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0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OWL-QN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707 (97.7)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10.4 (1.4)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6.9 (1.0)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0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K&amp;T (</a:t>
                      </a:r>
                      <a:r>
                        <a:rPr lang="en-US" sz="2000" dirty="0" err="1" smtClean="0"/>
                        <a:t>AlgLib’s</a:t>
                      </a:r>
                      <a:r>
                        <a:rPr lang="en-US" sz="2000" dirty="0" smtClean="0"/>
                        <a:t> L-BFGS-B)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 946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16043 (91.2)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1555 (8.8)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&gt; 17600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(L</a:t>
                      </a:r>
                      <a:r>
                        <a:rPr lang="en-US" sz="2000" baseline="-25000" dirty="0" smtClean="0"/>
                        <a:t>2</a:t>
                      </a:r>
                      <a:r>
                        <a:rPr lang="en-US" sz="2000" dirty="0" smtClean="0"/>
                        <a:t>) with</a:t>
                      </a:r>
                    </a:p>
                    <a:p>
                      <a:r>
                        <a:rPr lang="en-US" sz="2000" dirty="0" smtClean="0"/>
                        <a:t>our L-BFGS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1400 (97.7)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22.4 (1.5)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 (0.7)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1433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(L</a:t>
                      </a:r>
                      <a:r>
                        <a:rPr lang="en-US" sz="2000" baseline="-25000" dirty="0" smtClean="0"/>
                        <a:t>2</a:t>
                      </a:r>
                      <a:r>
                        <a:rPr lang="en-US" sz="2000" dirty="0" smtClean="0"/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AlgLib</a:t>
                      </a:r>
                      <a:r>
                        <a:rPr lang="en-US" sz="2000" baseline="0" dirty="0" err="1" smtClean="0"/>
                        <a:t>’s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L-BFGS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1384 (83.4)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276 (16.6)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1660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01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</a:t>
                      </a:r>
                      <a:r>
                        <a:rPr lang="en-US" sz="1800" dirty="0" smtClean="0"/>
                        <a:t> function evaluations and CPU</a:t>
                      </a:r>
                      <a:r>
                        <a:rPr lang="en-US" sz="1800" baseline="0" dirty="0" smtClean="0"/>
                        <a:t> t</a:t>
                      </a:r>
                      <a:r>
                        <a:rPr lang="en-US" sz="1800" dirty="0" smtClean="0"/>
                        <a:t>ime</a:t>
                      </a:r>
                      <a:r>
                        <a:rPr lang="en-US" sz="1800" baseline="0" dirty="0" smtClean="0"/>
                        <a:t> in seconds to reach</a:t>
                      </a:r>
                      <a:r>
                        <a:rPr lang="en-US" sz="1800" dirty="0" smtClean="0"/>
                        <a:t> within 1% of best value found</a:t>
                      </a:r>
                      <a:r>
                        <a:rPr lang="en-US" sz="1800" baseline="0" dirty="0" smtClean="0"/>
                        <a:t>. Figures in parentheses are percentage of total time.</a:t>
                      </a:r>
                      <a:endParaRPr lang="en-US" sz="1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regularized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Many parametric ML models are trained by minimizing a regularized loss of the form: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is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i="1" dirty="0" smtClean="0"/>
              <a:t>loss function </a:t>
            </a:r>
            <a:r>
              <a:rPr lang="en-US" dirty="0" smtClean="0"/>
              <a:t>quantifying “</a:t>
            </a:r>
            <a:r>
              <a:rPr lang="en-US" dirty="0" smtClean="0"/>
              <a:t>fit to the data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Negative log-likelihood of training data</a:t>
            </a:r>
          </a:p>
          <a:p>
            <a:pPr lvl="1"/>
            <a:r>
              <a:rPr lang="en-US" dirty="0" smtClean="0"/>
              <a:t>Distance from </a:t>
            </a:r>
            <a:r>
              <a:rPr lang="en-US" dirty="0" smtClean="0"/>
              <a:t>decision boundary of incorrect examples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zero </a:t>
            </a:r>
            <a:r>
              <a:rPr lang="en-US" dirty="0" smtClean="0"/>
              <a:t>is a reasonable “default” parameter value, </a:t>
            </a:r>
            <a:r>
              <a:rPr lang="en-US" dirty="0" smtClean="0"/>
              <a:t>we can use </a:t>
            </a:r>
            <a:r>
              <a:rPr lang="en-US" i="1" dirty="0"/>
              <a:t> </a:t>
            </a:r>
            <a:r>
              <a:rPr lang="en-US" i="1" dirty="0" smtClean="0"/>
              <a:t>                        </a:t>
            </a:r>
            <a:r>
              <a:rPr lang="en-US" dirty="0" smtClean="0"/>
              <a:t>where         is </a:t>
            </a:r>
            <a:r>
              <a:rPr lang="en-US" dirty="0" smtClean="0"/>
              <a:t>a </a:t>
            </a:r>
            <a:r>
              <a:rPr lang="en-US" i="1" dirty="0" smtClean="0"/>
              <a:t>norm</a:t>
            </a:r>
            <a:r>
              <a:rPr lang="en-US" dirty="0" smtClean="0"/>
              <a:t>, penalizing large </a:t>
            </a:r>
            <a:r>
              <a:rPr lang="en-US" dirty="0" smtClean="0"/>
              <a:t>vectors,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 is a constant</a:t>
            </a:r>
            <a:endParaRPr lang="en-US" i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641779"/>
            <a:ext cx="3219450" cy="419100"/>
          </a:xfrm>
          <a:prstGeom prst="rect">
            <a:avLst/>
          </a:prstGeom>
          <a:noFill/>
        </p:spPr>
      </p:pic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5321" y="3229512"/>
            <a:ext cx="695325" cy="390525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0725" y="5220237"/>
            <a:ext cx="600075" cy="390525"/>
          </a:xfrm>
          <a:prstGeom prst="rect">
            <a:avLst/>
          </a:prstGeom>
          <a:noFill/>
        </p:spPr>
      </p:pic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7475" y="5222517"/>
            <a:ext cx="1990725" cy="390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L-BFGS and </a:t>
            </a:r>
            <a:r>
              <a:rPr lang="en-US" dirty="0" err="1" smtClean="0"/>
              <a:t>AlgLib’s</a:t>
            </a:r>
            <a:r>
              <a:rPr lang="en-US" dirty="0" smtClean="0"/>
              <a:t> are comparable, so OWL-QN and K&amp;T with </a:t>
            </a:r>
            <a:r>
              <a:rPr lang="en-US" dirty="0" err="1" smtClean="0"/>
              <a:t>AlgLib</a:t>
            </a:r>
            <a:r>
              <a:rPr lang="en-US" dirty="0" smtClean="0"/>
              <a:t> is fair comparison</a:t>
            </a:r>
          </a:p>
          <a:p>
            <a:r>
              <a:rPr lang="en-US" dirty="0" smtClean="0"/>
              <a:t>In terms of function evaluations and raw time, OWL-QN orders of magnitude faster than K&amp;T </a:t>
            </a:r>
          </a:p>
          <a:p>
            <a:r>
              <a:rPr lang="en-US" dirty="0" smtClean="0"/>
              <a:t>The most expensive step of OWL-QN is computing L-BFGS direction (not projections, computing steepest descent vector, etc.)</a:t>
            </a:r>
          </a:p>
          <a:p>
            <a:r>
              <a:rPr lang="en-US" dirty="0" smtClean="0"/>
              <a:t>Optimizing L</a:t>
            </a:r>
            <a:r>
              <a:rPr lang="en-US" baseline="-25000" dirty="0" smtClean="0"/>
              <a:t>1</a:t>
            </a:r>
            <a:r>
              <a:rPr lang="en-US" dirty="0" smtClean="0"/>
              <a:t> objective with OWL-QN is twice as fast as optimizing L</a:t>
            </a:r>
            <a:r>
              <a:rPr lang="en-US" baseline="-25000" dirty="0" smtClean="0"/>
              <a:t>2</a:t>
            </a:r>
            <a:r>
              <a:rPr lang="en-US" dirty="0" smtClean="0"/>
              <a:t> with L-BFGS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wlL1val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00" y="1295400"/>
            <a:ext cx="3376200" cy="2537014"/>
          </a:xfrm>
          <a:prstGeom prst="rect">
            <a:avLst/>
          </a:prstGeom>
        </p:spPr>
      </p:pic>
      <p:pic>
        <p:nvPicPr>
          <p:cNvPr id="4" name="Content Placeholder 3" descr="KTvals.ep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600" y="3658417"/>
            <a:ext cx="3376200" cy="25513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value during training</a:t>
            </a:r>
            <a:endParaRPr lang="en-US" dirty="0"/>
          </a:p>
        </p:txBody>
      </p:sp>
      <p:pic>
        <p:nvPicPr>
          <p:cNvPr id="7" name="Picture 6" descr="owlL2val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315279"/>
            <a:ext cx="3376200" cy="2537014"/>
          </a:xfrm>
          <a:prstGeom prst="rect">
            <a:avLst/>
          </a:prstGeom>
        </p:spPr>
      </p:pic>
      <p:pic>
        <p:nvPicPr>
          <p:cNvPr id="5" name="Picture 4" descr="lbfgsL2vals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679915"/>
            <a:ext cx="3376200" cy="2529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9185" y="175260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Our L-BFGS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4071687"/>
            <a:ext cx="1496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</a:t>
            </a:r>
            <a:r>
              <a:rPr lang="en-US" sz="1400" dirty="0" err="1" smtClean="0"/>
              <a:t>AlgLib’s</a:t>
            </a:r>
            <a:r>
              <a:rPr lang="en-US" sz="1400" dirty="0" smtClean="0"/>
              <a:t> L-BFGS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071687"/>
            <a:ext cx="153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</a:t>
            </a:r>
            <a:r>
              <a:rPr lang="en-US" sz="1400" dirty="0" err="1" smtClean="0"/>
              <a:t>Kazama</a:t>
            </a:r>
            <a:r>
              <a:rPr lang="en-US" sz="1400" dirty="0" smtClean="0"/>
              <a:t> &amp; </a:t>
            </a:r>
            <a:r>
              <a:rPr lang="en-US" sz="1400" dirty="0" err="1" smtClean="0"/>
              <a:t>Tsujii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752600"/>
            <a:ext cx="1078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OWL-QN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Both algorithms start with ~5% of features, then gradually prune them away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second iteration, OWL-QN removes many features, then replaces them with opp. sign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during </a:t>
            </a:r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6" name="Content Placeholder 5" descr="OWLnonZero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8" y="1524000"/>
            <a:ext cx="3669324" cy="2609373"/>
          </a:xfrm>
        </p:spPr>
      </p:pic>
      <p:pic>
        <p:nvPicPr>
          <p:cNvPr id="7" name="Picture 6" descr="KTnonZero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28" y="1535452"/>
            <a:ext cx="3663572" cy="25979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861950" y="3804256"/>
            <a:ext cx="609600" cy="1588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1905000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OWL-QN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484" y="1905000"/>
            <a:ext cx="131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Kazama</a:t>
            </a:r>
            <a:r>
              <a:rPr lang="en-US" sz="1400" dirty="0" smtClean="0"/>
              <a:t> &amp; </a:t>
            </a:r>
            <a:r>
              <a:rPr lang="en-US" sz="1400" dirty="0" err="1" smtClean="0"/>
              <a:t>Tsujii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ACL paper, ran on 3 very different log-linear NLP models with up to 8M features</a:t>
            </a:r>
          </a:p>
          <a:p>
            <a:pPr lvl="1"/>
            <a:r>
              <a:rPr lang="en-US" dirty="0" smtClean="0"/>
              <a:t>CMM sequence model for POS tagging</a:t>
            </a:r>
          </a:p>
          <a:p>
            <a:pPr lvl="1"/>
            <a:r>
              <a:rPr lang="en-US" dirty="0" err="1" smtClean="0"/>
              <a:t>Reranking</a:t>
            </a:r>
            <a:r>
              <a:rPr lang="en-US" dirty="0" smtClean="0"/>
              <a:t> log-linear model for LM adaptation</a:t>
            </a:r>
          </a:p>
          <a:p>
            <a:pPr lvl="1"/>
            <a:r>
              <a:rPr lang="en-US" dirty="0" smtClean="0"/>
              <a:t>Semi-CRF for Chinese word segmentation</a:t>
            </a:r>
          </a:p>
          <a:p>
            <a:r>
              <a:rPr lang="en-US" dirty="0" smtClean="0"/>
              <a:t>Can use any smooth convex loss</a:t>
            </a:r>
          </a:p>
          <a:p>
            <a:pPr lvl="1"/>
            <a:r>
              <a:rPr lang="en-US" dirty="0" smtClean="0"/>
              <a:t>We’ve also tried least-squares (LASSO regression)</a:t>
            </a:r>
          </a:p>
          <a:p>
            <a:r>
              <a:rPr lang="en-US" dirty="0" smtClean="0"/>
              <a:t>A small change allows non-convex loss</a:t>
            </a:r>
          </a:p>
          <a:p>
            <a:pPr lvl="1"/>
            <a:r>
              <a:rPr lang="en-US" dirty="0" smtClean="0"/>
              <a:t>Only local minimum guaranteed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released </a:t>
            </a:r>
            <a:r>
              <a:rPr lang="en-US" dirty="0" err="1" smtClean="0"/>
              <a:t>c++</a:t>
            </a:r>
            <a:r>
              <a:rPr lang="en-US" dirty="0" smtClean="0"/>
              <a:t> OWL-QN </a:t>
            </a:r>
            <a:r>
              <a:rPr lang="en-US" dirty="0" smtClean="0"/>
              <a:t>source</a:t>
            </a:r>
            <a:endParaRPr lang="en-US" dirty="0" smtClean="0"/>
          </a:p>
          <a:p>
            <a:pPr lvl="1"/>
            <a:r>
              <a:rPr lang="en-US" dirty="0" smtClean="0"/>
              <a:t>User can specify arbitrary </a:t>
            </a:r>
            <a:r>
              <a:rPr lang="en-US" dirty="0" smtClean="0"/>
              <a:t>convex smooth loss</a:t>
            </a:r>
          </a:p>
          <a:p>
            <a:r>
              <a:rPr lang="en-US" dirty="0" smtClean="0"/>
              <a:t>Also included are </a:t>
            </a:r>
            <a:r>
              <a:rPr lang="en-US" dirty="0" smtClean="0"/>
              <a:t>standalone trainer </a:t>
            </a:r>
            <a:r>
              <a:rPr lang="en-US" dirty="0" smtClean="0"/>
              <a:t>for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logistic </a:t>
            </a:r>
            <a:r>
              <a:rPr lang="en-US" dirty="0" smtClean="0"/>
              <a:t>regression and </a:t>
            </a:r>
            <a:r>
              <a:rPr lang="en-US" dirty="0" smtClean="0"/>
              <a:t>least-squares (LASSO)</a:t>
            </a:r>
            <a:endParaRPr lang="en-US" dirty="0" smtClean="0"/>
          </a:p>
          <a:p>
            <a:r>
              <a:rPr lang="en-US" dirty="0" smtClean="0"/>
              <a:t>Please visit my webpage for download</a:t>
            </a:r>
          </a:p>
          <a:p>
            <a:pPr lvl="1"/>
            <a:r>
              <a:rPr lang="en-US" dirty="0" smtClean="0"/>
              <a:t>(Find with search engine of your choice)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THANKS.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norm precisely defines “size” of a vector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82678" y="2437606"/>
            <a:ext cx="2667000" cy="2514600"/>
            <a:chOff x="1182678" y="2743200"/>
            <a:chExt cx="2667000" cy="2514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82678" y="3962400"/>
              <a:ext cx="2667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297772" y="3999706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249478" y="3657600"/>
              <a:ext cx="6096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868478" y="3276600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06528" y="2914650"/>
              <a:ext cx="2114550" cy="20955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3353" y="4505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00267" y="4088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0028" y="4886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58878" y="5105400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Contours of L</a:t>
            </a:r>
            <a:r>
              <a:rPr lang="en-US" baseline="-25000" dirty="0" smtClean="0"/>
              <a:t>2</a:t>
            </a:r>
            <a:r>
              <a:rPr lang="en-US" dirty="0" smtClean="0"/>
              <a:t>-norm in 2D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19650" y="5124450"/>
            <a:ext cx="270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Contours of L</a:t>
            </a:r>
            <a:r>
              <a:rPr lang="en-US" baseline="-25000" dirty="0" smtClean="0"/>
              <a:t>1</a:t>
            </a:r>
            <a:r>
              <a:rPr lang="en-US" dirty="0" smtClean="0"/>
              <a:t>-norm in 2D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487194"/>
            <a:ext cx="1600200" cy="352425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6850" y="5506244"/>
            <a:ext cx="1704975" cy="323850"/>
          </a:xfrm>
          <a:prstGeom prst="rect">
            <a:avLst/>
          </a:prstGeom>
          <a:noFill/>
        </p:spPr>
      </p:pic>
      <p:grpSp>
        <p:nvGrpSpPr>
          <p:cNvPr id="48" name="Group 47"/>
          <p:cNvGrpSpPr/>
          <p:nvPr/>
        </p:nvGrpSpPr>
        <p:grpSpPr>
          <a:xfrm>
            <a:off x="4800600" y="2409822"/>
            <a:ext cx="2419350" cy="2543178"/>
            <a:chOff x="5238750" y="2324100"/>
            <a:chExt cx="2419350" cy="254317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238750" y="3571875"/>
              <a:ext cx="24193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5195886" y="3595688"/>
              <a:ext cx="25431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537264" y="36480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9400" y="39169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05600" y="419100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6172200" y="3267075"/>
              <a:ext cx="590550" cy="60801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cision 39"/>
            <p:cNvSpPr>
              <a:spLocks noChangeAspect="1"/>
            </p:cNvSpPr>
            <p:nvPr/>
          </p:nvSpPr>
          <p:spPr>
            <a:xfrm>
              <a:off x="5798547" y="2903295"/>
              <a:ext cx="1336714" cy="133671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cision 40"/>
            <p:cNvSpPr>
              <a:spLocks noChangeAspect="1"/>
            </p:cNvSpPr>
            <p:nvPr/>
          </p:nvSpPr>
          <p:spPr>
            <a:xfrm>
              <a:off x="5442225" y="2545831"/>
              <a:ext cx="2058120" cy="205812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property of 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Gradients of L</a:t>
            </a:r>
            <a:r>
              <a:rPr lang="en-US" baseline="-25000" dirty="0" smtClean="0"/>
              <a:t>2</a:t>
            </a:r>
            <a:r>
              <a:rPr lang="en-US" dirty="0" smtClean="0"/>
              <a:t>- and L</a:t>
            </a:r>
            <a:r>
              <a:rPr lang="en-US" baseline="-25000" dirty="0" smtClean="0"/>
              <a:t>1</a:t>
            </a:r>
            <a:r>
              <a:rPr lang="en-US" dirty="0" smtClean="0"/>
              <a:t>-norm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2678" y="2361406"/>
            <a:ext cx="2667000" cy="2514600"/>
            <a:chOff x="1182678" y="2743200"/>
            <a:chExt cx="2667000" cy="2514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82678" y="3962400"/>
              <a:ext cx="2667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297772" y="3999706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259003" y="3657600"/>
              <a:ext cx="6096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68478" y="3276600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06528" y="2914650"/>
              <a:ext cx="2114550" cy="20955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3353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0267" y="4107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0028" y="4886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5238750" y="3571875"/>
            <a:ext cx="24193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5195886" y="3595688"/>
            <a:ext cx="2543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37264" y="3648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3916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4191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6172200" y="3267075"/>
            <a:ext cx="590550" cy="60801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/>
          <p:cNvSpPr>
            <a:spLocks noChangeAspect="1"/>
          </p:cNvSpPr>
          <p:nvPr/>
        </p:nvSpPr>
        <p:spPr>
          <a:xfrm>
            <a:off x="5798547" y="2903295"/>
            <a:ext cx="1336714" cy="133671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/>
          <p:cNvSpPr>
            <a:spLocks noChangeAspect="1"/>
          </p:cNvSpPr>
          <p:nvPr/>
        </p:nvSpPr>
        <p:spPr>
          <a:xfrm>
            <a:off x="5442225" y="2545831"/>
            <a:ext cx="2058120" cy="20581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0600" y="5180806"/>
            <a:ext cx="30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gradient of L</a:t>
            </a:r>
            <a:r>
              <a:rPr lang="en-US" baseline="-25000" dirty="0" smtClean="0"/>
              <a:t>2</a:t>
            </a:r>
            <a:r>
              <a:rPr lang="en-US" dirty="0" smtClean="0"/>
              <a:t>-norm </a:t>
            </a:r>
          </a:p>
          <a:p>
            <a:r>
              <a:rPr lang="en-US" dirty="0" smtClean="0"/>
              <a:t>always points directly toward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5105400"/>
            <a:ext cx="31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“Negative gradient” of L</a:t>
            </a:r>
            <a:r>
              <a:rPr lang="en-US" baseline="-25000" dirty="0" smtClean="0"/>
              <a:t>1</a:t>
            </a:r>
            <a:r>
              <a:rPr lang="en-US" dirty="0" smtClean="0"/>
              <a:t>-norm </a:t>
            </a:r>
          </a:p>
          <a:p>
            <a:r>
              <a:rPr lang="en-US" dirty="0" smtClean="0"/>
              <a:t>(direction of steepest descent)</a:t>
            </a:r>
          </a:p>
          <a:p>
            <a:r>
              <a:rPr lang="en-US" dirty="0" smtClean="0"/>
              <a:t>points toward coordinate axes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019300" y="2780506"/>
            <a:ext cx="533400" cy="15240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2867026" y="3428206"/>
            <a:ext cx="333375" cy="9525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96000" y="2895600"/>
            <a:ext cx="370905" cy="33451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6905626" y="3276600"/>
            <a:ext cx="314324" cy="30400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property of 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 slice of L</a:t>
            </a:r>
            <a:r>
              <a:rPr lang="en-US" baseline="-25000" dirty="0" smtClean="0"/>
              <a:t>1</a:t>
            </a:r>
            <a:r>
              <a:rPr lang="en-US" dirty="0" smtClean="0"/>
              <a:t>-regularized objective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248400" y="2514600"/>
            <a:ext cx="2066925" cy="1981200"/>
            <a:chOff x="6934200" y="3505200"/>
            <a:chExt cx="1533525" cy="1524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34200" y="4247453"/>
              <a:ext cx="1533525" cy="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939162" y="4267000"/>
              <a:ext cx="1524000" cy="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Decision 23"/>
            <p:cNvSpPr/>
            <p:nvPr/>
          </p:nvSpPr>
          <p:spPr>
            <a:xfrm>
              <a:off x="7509272" y="4052016"/>
              <a:ext cx="383381" cy="39087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Decision 24"/>
            <p:cNvSpPr>
              <a:spLocks noChangeAspect="1"/>
            </p:cNvSpPr>
            <p:nvPr/>
          </p:nvSpPr>
          <p:spPr>
            <a:xfrm>
              <a:off x="7279244" y="3818078"/>
              <a:ext cx="842863" cy="8593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cision 25"/>
            <p:cNvSpPr>
              <a:spLocks noChangeAspect="1"/>
            </p:cNvSpPr>
            <p:nvPr/>
          </p:nvSpPr>
          <p:spPr>
            <a:xfrm>
              <a:off x="7053293" y="3582967"/>
              <a:ext cx="1297746" cy="1323107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6096000" y="3200400"/>
            <a:ext cx="2362200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733800" y="4419600"/>
            <a:ext cx="3026491" cy="646331"/>
            <a:chOff x="3733800" y="4419600"/>
            <a:chExt cx="3026491" cy="646331"/>
          </a:xfrm>
        </p:grpSpPr>
        <p:cxnSp>
          <p:nvCxnSpPr>
            <p:cNvPr id="40" name="Straight Arrow Connector 39"/>
            <p:cNvCxnSpPr/>
            <p:nvPr/>
          </p:nvCxnSpPr>
          <p:spPr>
            <a:xfrm rot="10800000">
              <a:off x="3733800" y="4724400"/>
              <a:ext cx="762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2000" y="4419600"/>
              <a:ext cx="2188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Sharp bend causes </a:t>
              </a:r>
            </a:p>
            <a:p>
              <a:r>
                <a:rPr lang="en-US" dirty="0" smtClean="0"/>
                <a:t>optimal value at x = 0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2714625"/>
            <a:ext cx="4191000" cy="3064907"/>
            <a:chOff x="1219200" y="2714625"/>
            <a:chExt cx="4191000" cy="306490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19200" y="5429250"/>
              <a:ext cx="41910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2171700" y="4095750"/>
              <a:ext cx="26670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19200" y="2714625"/>
              <a:ext cx="2286000" cy="2028825"/>
            </a:xfrm>
            <a:custGeom>
              <a:avLst/>
              <a:gdLst>
                <a:gd name="connsiteX0" fmla="*/ 0 w 3048000"/>
                <a:gd name="connsiteY0" fmla="*/ 0 h 2028825"/>
                <a:gd name="connsiteX1" fmla="*/ 1123950 w 3048000"/>
                <a:gd name="connsiteY1" fmla="*/ 1590675 h 2028825"/>
                <a:gd name="connsiteX2" fmla="*/ 3048000 w 3048000"/>
                <a:gd name="connsiteY2" fmla="*/ 2028825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28825">
                  <a:moveTo>
                    <a:pt x="0" y="0"/>
                  </a:moveTo>
                  <a:cubicBezTo>
                    <a:pt x="307975" y="626269"/>
                    <a:pt x="615950" y="1252538"/>
                    <a:pt x="1123950" y="1590675"/>
                  </a:cubicBezTo>
                  <a:cubicBezTo>
                    <a:pt x="1631950" y="1928812"/>
                    <a:pt x="2339975" y="1978818"/>
                    <a:pt x="3048000" y="2028825"/>
                  </a:cubicBezTo>
                </a:path>
              </a:pathLst>
            </a:custGeom>
            <a:ln w="15875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05200" y="2793175"/>
              <a:ext cx="1676400" cy="1952625"/>
            </a:xfrm>
            <a:custGeom>
              <a:avLst/>
              <a:gdLst>
                <a:gd name="connsiteX0" fmla="*/ 0 w 2438400"/>
                <a:gd name="connsiteY0" fmla="*/ 1952625 h 1952625"/>
                <a:gd name="connsiteX1" fmla="*/ 1819275 w 2438400"/>
                <a:gd name="connsiteY1" fmla="*/ 800100 h 1952625"/>
                <a:gd name="connsiteX2" fmla="*/ 2438400 w 2438400"/>
                <a:gd name="connsiteY2" fmla="*/ 0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8400" h="1952625">
                  <a:moveTo>
                    <a:pt x="0" y="1952625"/>
                  </a:moveTo>
                  <a:cubicBezTo>
                    <a:pt x="706437" y="1539081"/>
                    <a:pt x="1412875" y="1125538"/>
                    <a:pt x="1819275" y="800100"/>
                  </a:cubicBezTo>
                  <a:cubicBezTo>
                    <a:pt x="2225675" y="474663"/>
                    <a:pt x="2332037" y="237331"/>
                    <a:pt x="2438400" y="0"/>
                  </a:cubicBezTo>
                </a:path>
              </a:pathLst>
            </a:custGeom>
            <a:ln w="15875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3548" y="541020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514600"/>
            <a:ext cx="2324100" cy="209550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2895600"/>
            <a:ext cx="504825" cy="209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property of 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global optimum, many parameters have value exactly zero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would give small, nonzero values</a:t>
            </a:r>
          </a:p>
          <a:p>
            <a:r>
              <a:rPr lang="en-US" dirty="0" smtClean="0"/>
              <a:t>Thus 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does continuous </a:t>
            </a:r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More interpretable, computationally manageable models</a:t>
            </a:r>
          </a:p>
          <a:p>
            <a:r>
              <a:rPr lang="en-US" dirty="0" smtClean="0"/>
              <a:t>C parameter tunes </a:t>
            </a:r>
            <a:r>
              <a:rPr lang="en-US" dirty="0" err="1" smtClean="0"/>
              <a:t>sparsity</a:t>
            </a:r>
            <a:r>
              <a:rPr lang="en-US" dirty="0" smtClean="0"/>
              <a:t>/accuracy tradeoff</a:t>
            </a:r>
          </a:p>
          <a:p>
            <a:r>
              <a:rPr lang="en-US" dirty="0" smtClean="0"/>
              <a:t>In our experiments, only 1.5% of feats remain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nasty property of 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sharp bend at zero is also a problem:</a:t>
            </a:r>
          </a:p>
          <a:p>
            <a:pPr lvl="1"/>
            <a:r>
              <a:rPr lang="en-US" dirty="0" smtClean="0"/>
              <a:t>Objective is non-differentiable</a:t>
            </a:r>
          </a:p>
          <a:p>
            <a:pPr lvl="1"/>
            <a:r>
              <a:rPr lang="en-US" dirty="0" smtClean="0"/>
              <a:t>Cannot solve with standard gradient-based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31876" y="3886200"/>
            <a:ext cx="5773377" cy="1981200"/>
            <a:chOff x="1219200" y="2714625"/>
            <a:chExt cx="7622229" cy="27162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19200" y="5429250"/>
              <a:ext cx="41910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2171700" y="4095750"/>
              <a:ext cx="26670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1219200" y="2714625"/>
              <a:ext cx="2286000" cy="2028825"/>
            </a:xfrm>
            <a:custGeom>
              <a:avLst/>
              <a:gdLst>
                <a:gd name="connsiteX0" fmla="*/ 0 w 3048000"/>
                <a:gd name="connsiteY0" fmla="*/ 0 h 2028825"/>
                <a:gd name="connsiteX1" fmla="*/ 1123950 w 3048000"/>
                <a:gd name="connsiteY1" fmla="*/ 1590675 h 2028825"/>
                <a:gd name="connsiteX2" fmla="*/ 3048000 w 3048000"/>
                <a:gd name="connsiteY2" fmla="*/ 2028825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28825">
                  <a:moveTo>
                    <a:pt x="0" y="0"/>
                  </a:moveTo>
                  <a:cubicBezTo>
                    <a:pt x="307975" y="626269"/>
                    <a:pt x="615950" y="1252538"/>
                    <a:pt x="1123950" y="1590675"/>
                  </a:cubicBezTo>
                  <a:cubicBezTo>
                    <a:pt x="1631950" y="1928812"/>
                    <a:pt x="2339975" y="1978818"/>
                    <a:pt x="3048000" y="2028825"/>
                  </a:cubicBezTo>
                </a:path>
              </a:pathLst>
            </a:custGeom>
            <a:ln w="15875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05200" y="2793175"/>
              <a:ext cx="1676400" cy="1952625"/>
            </a:xfrm>
            <a:custGeom>
              <a:avLst/>
              <a:gdLst>
                <a:gd name="connsiteX0" fmla="*/ 0 w 2438400"/>
                <a:gd name="connsiteY0" fmla="*/ 1952625 h 1952625"/>
                <a:gd name="connsiteX1" fmla="*/ 1819275 w 2438400"/>
                <a:gd name="connsiteY1" fmla="*/ 800100 h 1952625"/>
                <a:gd name="connsiteX2" fmla="*/ 2438400 w 2438400"/>
                <a:gd name="connsiteY2" fmla="*/ 0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8400" h="1952625">
                  <a:moveTo>
                    <a:pt x="0" y="1952625"/>
                  </a:moveTo>
                  <a:cubicBezTo>
                    <a:pt x="706437" y="1539081"/>
                    <a:pt x="1412875" y="1125538"/>
                    <a:pt x="1819275" y="800100"/>
                  </a:cubicBezTo>
                  <a:cubicBezTo>
                    <a:pt x="2225675" y="474663"/>
                    <a:pt x="2332037" y="237331"/>
                    <a:pt x="2438400" y="0"/>
                  </a:cubicBezTo>
                </a:path>
              </a:pathLst>
            </a:custGeom>
            <a:ln w="15875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3733800" y="4724400"/>
              <a:ext cx="762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4419600"/>
              <a:ext cx="4269429" cy="88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Non-differentiable at</a:t>
              </a:r>
            </a:p>
            <a:p>
              <a:r>
                <a:rPr lang="en-US" dirty="0"/>
                <a:t>s</a:t>
              </a:r>
              <a:r>
                <a:rPr lang="en-US" dirty="0" smtClean="0"/>
                <a:t>harp bend (gradient undefined)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Digression: 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optimize a function 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Form 2nd-order Taylor expansion around x</a:t>
            </a:r>
            <a:r>
              <a:rPr lang="en-US" baseline="-25000" dirty="0" smtClean="0"/>
              <a:t>0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Jump to minimum:</a:t>
            </a:r>
          </a:p>
          <a:p>
            <a:pPr marL="1371600" lvl="2" indent="-514350">
              <a:buNone/>
            </a:pPr>
            <a:r>
              <a:rPr lang="en-US" dirty="0" smtClean="0"/>
              <a:t>	(Actually, line search in direction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r>
              <a:rPr lang="en-US" dirty="0" smtClean="0"/>
              <a:t>Sort of an ideal.</a:t>
            </a:r>
          </a:p>
          <a:p>
            <a:pPr lvl="1"/>
            <a:r>
              <a:rPr lang="en-US" dirty="0" smtClean="0"/>
              <a:t>In practice, </a:t>
            </a:r>
            <a:r>
              <a:rPr lang="en-US" b="1" dirty="0" smtClean="0"/>
              <a:t>H</a:t>
            </a:r>
            <a:r>
              <a:rPr lang="en-US" dirty="0" smtClean="0"/>
              <a:t> is too large (            ) 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lum/>
          </a:blip>
          <a:stretch>
            <a:fillRect/>
          </a:stretch>
        </p:blipFill>
        <p:spPr>
          <a:xfrm>
            <a:off x="5029200" y="5410200"/>
            <a:ext cx="990982" cy="228600"/>
          </a:xfrm>
          <a:prstGeom prst="rect">
            <a:avLst/>
          </a:prstGeom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276600"/>
            <a:ext cx="3371850" cy="390525"/>
          </a:xfrm>
          <a:prstGeom prst="rect">
            <a:avLst/>
          </a:prstGeom>
          <a:noFill/>
        </p:spPr>
      </p:pic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638425"/>
            <a:ext cx="5334000" cy="685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Limited-Memory Quasi-Newton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pproximate </a:t>
            </a:r>
            <a:r>
              <a:rPr lang="en-US" b="1" dirty="0" smtClean="0"/>
              <a:t>H</a:t>
            </a:r>
            <a:r>
              <a:rPr lang="en-US" baseline="30000" dirty="0" smtClean="0"/>
              <a:t>-1</a:t>
            </a:r>
            <a:r>
              <a:rPr lang="en-US" dirty="0" smtClean="0"/>
              <a:t> with a low-rank matrix built using information from recent iterations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pproximate </a:t>
            </a:r>
            <a:r>
              <a:rPr lang="en-US" b="1" dirty="0" smtClean="0"/>
              <a:t>H</a:t>
            </a:r>
            <a:r>
              <a:rPr lang="en-US" baseline="30000" dirty="0" smtClean="0"/>
              <a:t>-1</a:t>
            </a:r>
            <a:r>
              <a:rPr lang="en-US" dirty="0" smtClean="0"/>
              <a:t> and not </a:t>
            </a:r>
            <a:r>
              <a:rPr lang="en-US" b="1" dirty="0" smtClean="0"/>
              <a:t>H</a:t>
            </a:r>
            <a:r>
              <a:rPr lang="en-US" dirty="0" smtClean="0"/>
              <a:t>, </a:t>
            </a:r>
            <a:r>
              <a:rPr lang="en-US" dirty="0" smtClean="0"/>
              <a:t>so</a:t>
            </a:r>
            <a:r>
              <a:rPr lang="en-US" dirty="0" smtClean="0"/>
              <a:t> </a:t>
            </a:r>
            <a:r>
              <a:rPr lang="en-US" dirty="0" smtClean="0"/>
              <a:t>no need to invert the </a:t>
            </a:r>
            <a:r>
              <a:rPr lang="en-US" dirty="0" smtClean="0"/>
              <a:t>matrix or solve linear system!</a:t>
            </a:r>
            <a:endParaRPr lang="en-US" dirty="0" smtClean="0"/>
          </a:p>
          <a:p>
            <a:r>
              <a:rPr lang="en-US" dirty="0" smtClean="0"/>
              <a:t>Most popular L-M Q-N method: L-BFGS</a:t>
            </a:r>
          </a:p>
          <a:p>
            <a:pPr lvl="1"/>
            <a:r>
              <a:rPr lang="en-US" dirty="0" smtClean="0"/>
              <a:t>Storage and </a:t>
            </a:r>
            <a:r>
              <a:rPr lang="en-US" dirty="0" smtClean="0"/>
              <a:t>computation are O(#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Very good theoretical convergence properties</a:t>
            </a:r>
          </a:p>
          <a:p>
            <a:pPr lvl="1"/>
            <a:r>
              <a:rPr lang="en-US" dirty="0" smtClean="0"/>
              <a:t>Empirically, best method for training large-scale log-linear models with L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 err="1" smtClean="0"/>
              <a:t>Malouf</a:t>
            </a:r>
            <a:r>
              <a:rPr lang="en-US" dirty="0" smtClean="0"/>
              <a:t> ‘02, </a:t>
            </a:r>
            <a:r>
              <a:rPr lang="en-US" dirty="0" err="1" smtClean="0"/>
              <a:t>Minka</a:t>
            </a:r>
            <a:r>
              <a:rPr lang="en-US" dirty="0" smtClean="0"/>
              <a:t> ‘03)</a:t>
            </a:r>
            <a:endParaRPr 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348"/>
  <p:tag name="DEFAULTHEIGHT" val="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usepackage[usenames]{color}&#10;\pagestyle{empty}&#10;\begin{document}&#10;&#10;\color[rgb]{0,0,0}&#10;$n \times n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2.02008"/>
  <p:tag name="PICTUREFILESIZE" val="25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2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9647</TotalTime>
  <Words>1084</Words>
  <Application>Microsoft Office PowerPoint</Application>
  <PresentationFormat>On-screen Show (4:3)</PresentationFormat>
  <Paragraphs>211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Scalable training of L1-regularized log-linear models </vt:lpstr>
      <vt:lpstr>Minimizing regularized loss</vt:lpstr>
      <vt:lpstr>Types of norms</vt:lpstr>
      <vt:lpstr>A nice property of L1</vt:lpstr>
      <vt:lpstr>A nice property of L1</vt:lpstr>
      <vt:lpstr>A nice property of L1</vt:lpstr>
      <vt:lpstr>A nasty property of L1 </vt:lpstr>
      <vt:lpstr>Digression: Newton’s method</vt:lpstr>
      <vt:lpstr>Limited-Memory Quasi-Newton</vt:lpstr>
      <vt:lpstr>Orthant-Wise Limited-memory  Quasi-Newton algorithm</vt:lpstr>
      <vt:lpstr>OWL-QN (cont.)</vt:lpstr>
      <vt:lpstr>OWL-QN (cont.)</vt:lpstr>
      <vt:lpstr>Choosing a sectant to explore</vt:lpstr>
      <vt:lpstr>Toy example</vt:lpstr>
      <vt:lpstr>Notes</vt:lpstr>
      <vt:lpstr>Experiments</vt:lpstr>
      <vt:lpstr>Training methods compared</vt:lpstr>
      <vt:lpstr>Comparison Methodology</vt:lpstr>
      <vt:lpstr>Results</vt:lpstr>
      <vt:lpstr>Notes:</vt:lpstr>
      <vt:lpstr>Objective value during training</vt:lpstr>
      <vt:lpstr>Sparsity during training</vt:lpstr>
      <vt:lpstr>Extensions</vt:lpstr>
      <vt:lpstr>Software download</vt:lpstr>
      <vt:lpstr>THANKS.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galena</dc:creator>
  <cp:lastModifiedBy>galena</cp:lastModifiedBy>
  <cp:revision>649</cp:revision>
  <dcterms:created xsi:type="dcterms:W3CDTF">2007-04-13T20:53:13Z</dcterms:created>
  <dcterms:modified xsi:type="dcterms:W3CDTF">2007-06-21T09:43:47Z</dcterms:modified>
</cp:coreProperties>
</file>