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7"/>
  </p:notesMasterIdLst>
  <p:handoutMasterIdLst>
    <p:handoutMasterId r:id="rId48"/>
  </p:handoutMasterIdLst>
  <p:sldIdLst>
    <p:sldId id="523" r:id="rId3"/>
    <p:sldId id="531" r:id="rId4"/>
    <p:sldId id="546" r:id="rId5"/>
    <p:sldId id="533" r:id="rId6"/>
    <p:sldId id="547" r:id="rId7"/>
    <p:sldId id="534" r:id="rId8"/>
    <p:sldId id="541" r:id="rId9"/>
    <p:sldId id="536" r:id="rId10"/>
    <p:sldId id="543" r:id="rId11"/>
    <p:sldId id="537" r:id="rId12"/>
    <p:sldId id="544" r:id="rId13"/>
    <p:sldId id="538" r:id="rId14"/>
    <p:sldId id="545" r:id="rId15"/>
    <p:sldId id="274" r:id="rId16"/>
    <p:sldId id="501" r:id="rId17"/>
    <p:sldId id="497" r:id="rId18"/>
    <p:sldId id="420" r:id="rId19"/>
    <p:sldId id="429" r:id="rId20"/>
    <p:sldId id="481" r:id="rId21"/>
    <p:sldId id="428" r:id="rId22"/>
    <p:sldId id="480" r:id="rId23"/>
    <p:sldId id="433" r:id="rId24"/>
    <p:sldId id="483" r:id="rId25"/>
    <p:sldId id="445" r:id="rId26"/>
    <p:sldId id="514" r:id="rId27"/>
    <p:sldId id="502" r:id="rId28"/>
    <p:sldId id="503" r:id="rId29"/>
    <p:sldId id="504" r:id="rId30"/>
    <p:sldId id="511" r:id="rId31"/>
    <p:sldId id="506" r:id="rId32"/>
    <p:sldId id="507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427" r:id="rId41"/>
    <p:sldId id="467" r:id="rId42"/>
    <p:sldId id="466" r:id="rId43"/>
    <p:sldId id="470" r:id="rId44"/>
    <p:sldId id="413" r:id="rId45"/>
    <p:sldId id="496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3"/>
            <p14:sldId id="531"/>
            <p14:sldId id="546"/>
            <p14:sldId id="533"/>
            <p14:sldId id="547"/>
            <p14:sldId id="534"/>
            <p14:sldId id="541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481"/>
            <p14:sldId id="428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4"/>
            <p14:sldId id="502"/>
            <p14:sldId id="503"/>
            <p14:sldId id="504"/>
            <p14:sldId id="511"/>
            <p14:sldId id="506"/>
            <p14:sldId id="507"/>
            <p14:sldId id="515"/>
            <p14:sldId id="516"/>
            <p14:sldId id="517"/>
            <p14:sldId id="518"/>
            <p14:sldId id="519"/>
            <p14:sldId id="520"/>
            <p14:sldId id="521"/>
            <p14:sldId id="427"/>
            <p14:sldId id="467"/>
            <p14:sldId id="466"/>
            <p14:sldId id="470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B448E-1C03-44D3-AC23-6D0AE434A48A}" v="18" dt="2018-08-10T07:09:30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533" autoAdjust="0"/>
  </p:normalViewPr>
  <p:slideViewPr>
    <p:cSldViewPr>
      <p:cViewPr varScale="1">
        <p:scale>
          <a:sx n="71" d="100"/>
          <a:sy n="71" d="100"/>
        </p:scale>
        <p:origin x="67" y="3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49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5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1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8" y="1968875"/>
            <a:ext cx="5018367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i in range(1, 6):        </a:t>
            </a:r>
          </a:p>
          <a:p>
            <a:r>
              <a:rPr lang="en-US" dirty="0"/>
              <a:t>  if i == 2 or i == 3:</a:t>
            </a:r>
          </a:p>
          <a:p>
            <a:r>
              <a:rPr lang="en-US" dirty="0"/>
              <a:t>    continue</a:t>
            </a:r>
          </a:p>
          <a:p>
            <a:r>
              <a:rPr lang="en-US" dirty="0"/>
              <a:t>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18211" y="2503778"/>
            <a:ext cx="3523255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B067AC-F721-4BF8-BAB9-3D46879C7B41}"/>
              </a:ext>
            </a:extLst>
          </p:cNvPr>
          <p:cNvGrpSpPr/>
          <p:nvPr/>
        </p:nvGrpSpPr>
        <p:grpSpPr>
          <a:xfrm>
            <a:off x="6018211" y="2503778"/>
            <a:ext cx="3523255" cy="1153581"/>
            <a:chOff x="844360" y="3170974"/>
            <a:chExt cx="4552340" cy="1493675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C705FBA8-C901-42BD-9296-169B6469F71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C17B69-55F1-46E9-9883-519835F16155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5E60B71-7993-41E9-8D02-1770A4177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8" y="1968875"/>
            <a:ext cx="5018367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i in range(1, 6):        </a:t>
            </a:r>
          </a:p>
          <a:p>
            <a:r>
              <a:rPr lang="en-US" dirty="0"/>
              <a:t>  if i == 2 or i == 3:</a:t>
            </a:r>
          </a:p>
          <a:p>
            <a:r>
              <a:rPr lang="en-US" dirty="0"/>
              <a:t>    continue</a:t>
            </a:r>
          </a:p>
          <a:p>
            <a:r>
              <a:rPr lang="en-US" dirty="0"/>
              <a:t>  print(i)</a:t>
            </a:r>
          </a:p>
        </p:txBody>
      </p: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142863" y="385483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4820575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i in range(1, 11):</a:t>
            </a:r>
          </a:p>
          <a:p>
            <a:r>
              <a:rPr lang="en-US" dirty="0"/>
              <a:t>  print(i)</a:t>
            </a:r>
          </a:p>
          <a:p>
            <a:r>
              <a:rPr lang="en-US" dirty="0"/>
              <a:t>  if i % 10 == 5:</a:t>
            </a:r>
          </a:p>
          <a:p>
            <a:r>
              <a:rPr lang="en-US" dirty="0"/>
              <a:t>    break     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20749" y="4130812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32631"/>
                <a:gd name="adj2" fmla="val 587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263269" y="1855663"/>
            <a:ext cx="302872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97743" y="2662226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73E962-F967-43EA-81A0-25574C82C184}"/>
              </a:ext>
            </a:extLst>
          </p:cNvPr>
          <p:cNvGrpSpPr/>
          <p:nvPr/>
        </p:nvGrpSpPr>
        <p:grpSpPr>
          <a:xfrm>
            <a:off x="6142863" y="385483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1580435E-1584-4168-8E81-99D886F8E48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208E83-CDED-4C96-95D9-24F3A5C2DB29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AAF4D9-A093-4F07-B938-26498F0CA70B}"/>
              </a:ext>
            </a:extLst>
          </p:cNvPr>
          <p:cNvGrpSpPr/>
          <p:nvPr/>
        </p:nvGrpSpPr>
        <p:grpSpPr>
          <a:xfrm>
            <a:off x="8920749" y="4130812"/>
            <a:ext cx="2722115" cy="1973343"/>
            <a:chOff x="5514317" y="4659415"/>
            <a:chExt cx="3048000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4823E664-8F99-4335-8A1E-60CCB06E7A5C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32631"/>
                <a:gd name="adj2" fmla="val 587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34A504-24DD-47A1-88FF-09AA75AEAA09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FB9DF2-DFDE-4AAE-8B3C-F583D476AEAA}"/>
              </a:ext>
            </a:extLst>
          </p:cNvPr>
          <p:cNvGrpSpPr/>
          <p:nvPr/>
        </p:nvGrpSpPr>
        <p:grpSpPr>
          <a:xfrm>
            <a:off x="6263269" y="1855663"/>
            <a:ext cx="3028720" cy="1246436"/>
            <a:chOff x="874338" y="1992405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B3A821DD-4251-4006-A397-434279807742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18E932-BB0B-48AF-A0A0-F2387DC81EE1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B3A36-63F1-4B58-8A96-9DBA0899E7C9}"/>
              </a:ext>
            </a:extLst>
          </p:cNvPr>
          <p:cNvGrpSpPr/>
          <p:nvPr/>
        </p:nvGrpSpPr>
        <p:grpSpPr>
          <a:xfrm>
            <a:off x="8997743" y="2662226"/>
            <a:ext cx="3911770" cy="1295309"/>
            <a:chOff x="9009082" y="2321375"/>
            <a:chExt cx="3866471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58BD4123-8235-40A9-8AA0-57F0E6A10266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FC9B38-96F4-4D7C-A0CA-0F4875EE3528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2D7C684-9C1B-44AB-ABD0-1C65C54DD6DE}"/>
              </a:ext>
            </a:extLst>
          </p:cNvPr>
          <p:cNvSpPr txBox="1">
            <a:spLocks/>
          </p:cNvSpPr>
          <p:nvPr/>
        </p:nvSpPr>
        <p:spPr>
          <a:xfrm>
            <a:off x="778064" y="1966838"/>
            <a:ext cx="482057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i in range(1, 11):</a:t>
            </a:r>
          </a:p>
          <a:p>
            <a:r>
              <a:rPr lang="en-US"/>
              <a:t>  print(i)</a:t>
            </a:r>
          </a:p>
          <a:p>
            <a:r>
              <a:rPr lang="en-US"/>
              <a:t>  if i % 10 == 5:</a:t>
            </a:r>
          </a:p>
          <a:p>
            <a:r>
              <a:rPr lang="en-US"/>
              <a:t>    break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7" y="5202189"/>
            <a:ext cx="33343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17619" y="1295400"/>
            <a:ext cx="8180332" cy="479593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 = int(input())</a:t>
            </a:r>
            <a:endParaRPr lang="en-US" sz="2800" b="1" dirty="0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dirty="0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range(n, 0, -1):</a:t>
            </a:r>
            <a:endParaRPr lang="en-US" sz="2800" b="1" dirty="0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   print(i)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8012" y="2537954"/>
            <a:ext cx="961856" cy="4946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9868" y="2538000"/>
            <a:ext cx="96185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94728" y="2409187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085375" y="328051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3A612-CAC1-4077-9B06-86751CE7C8FB}"/>
              </a:ext>
            </a:extLst>
          </p:cNvPr>
          <p:cNvSpPr/>
          <p:nvPr/>
        </p:nvSpPr>
        <p:spPr>
          <a:xfrm>
            <a:off x="684212" y="6295585"/>
            <a:ext cx="1092689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https://judge.softuni.bg/Contests/Compete/Index/1016#0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2006154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Кои числа ще се изпринтират </a:t>
            </a:r>
            <a:r>
              <a:rPr lang="bg-BG" dirty="0"/>
              <a:t>като резултат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9325" y="2536563"/>
            <a:ext cx="4837656" cy="11100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i in range(2,10,7):</a:t>
            </a:r>
          </a:p>
          <a:p>
            <a:r>
              <a:rPr lang="en-US" dirty="0"/>
              <a:t>  print (i)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0475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14204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35076" y="3100307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0341" y="2075676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24162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171EEB51-F0A4-405D-8F4A-587CAADBB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7655" y="1736673"/>
            <a:ext cx="8781114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  <a:endParaRPr lang="en-US" sz="32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range(1, n+1, 3):</a:t>
            </a:r>
            <a:endParaRPr lang="en-US" sz="32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/>
                <a:cs typeface="Calibri"/>
              </a:rPr>
              <a:t>   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print(i</a:t>
            </a:r>
            <a:r>
              <a:rPr lang="en-US" sz="4000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122" y="2811287"/>
            <a:ext cx="49133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542212" y="3303850"/>
            <a:ext cx="3128424" cy="1107638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E37F91-834F-47BB-A0EB-55D5DDCFBC42}"/>
              </a:ext>
            </a:extLst>
          </p:cNvPr>
          <p:cNvSpPr/>
          <p:nvPr/>
        </p:nvSpPr>
        <p:spPr>
          <a:xfrm>
            <a:off x="684212" y="6295585"/>
            <a:ext cx="1092689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https://judge.softuni.bg/Contests/Compete/Index/1016#1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61659" y="1652071"/>
            <a:ext cx="8763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n = int(input())</a:t>
            </a:r>
            <a:endParaRPr lang="en-US" sz="32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num = 1</a:t>
            </a:r>
            <a:endParaRPr lang="pt-BR" sz="32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2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i in range(0, n+1, 2):</a:t>
            </a:r>
            <a:endParaRPr lang="en-US" sz="32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    print(num)</a:t>
            </a:r>
            <a:endParaRPr lang="pt-BR" sz="32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/>
              </a:rPr>
              <a:t>   </a:t>
            </a:r>
            <a:r>
              <a:rPr lang="pt-BR" sz="3200" b="1" noProof="1">
                <a:latin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200" b="1" noProof="1">
                <a:latin typeface="Consolas"/>
                <a:cs typeface="Calibri"/>
              </a:rPr>
              <a:t> * 2</a:t>
            </a:r>
            <a:endParaRPr lang="en-US" sz="3200" b="1" dirty="0"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475412" y="3200400"/>
            <a:ext cx="591712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60326" y="3756002"/>
            <a:ext cx="2344086" cy="1120798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08524-002B-49B4-99AA-F62428DB13D1}"/>
              </a:ext>
            </a:extLst>
          </p:cNvPr>
          <p:cNvSpPr/>
          <p:nvPr/>
        </p:nvSpPr>
        <p:spPr>
          <a:xfrm>
            <a:off x="684212" y="6295585"/>
            <a:ext cx="1092689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https://judge.softuni.bg/Contests/Compete/Index/1016#2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543347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bg-BG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i = 0</a:t>
            </a:r>
            <a:endParaRPr lang="bg-BG" sz="2400" b="1" dirty="0">
              <a:solidFill>
                <a:srgbClr val="FFA000"/>
              </a:solidFill>
              <a:latin typeface="Consolas"/>
              <a:cs typeface="Calibri"/>
            </a:endParaRPr>
          </a:p>
          <a:p>
            <a:r>
              <a:rPr lang="bg-BG" sz="2400" b="1" dirty="0">
                <a:latin typeface="Consolas" panose="020B0609020204030204" pitchFamily="49" charset="0"/>
              </a:rPr>
              <a:t>a = 3</a:t>
            </a:r>
            <a:endParaRPr lang="bg-BG" sz="2400" b="1" dirty="0">
              <a:latin typeface="Consolas"/>
              <a:cs typeface="Calibri"/>
            </a:endParaRPr>
          </a:p>
          <a:p>
            <a:r>
              <a:rPr lang="bg-BG" sz="2400" b="1" dirty="0">
                <a:latin typeface="Consolas" panose="020B0609020204030204" pitchFamily="49" charset="0"/>
              </a:rPr>
              <a:t>b = 3</a:t>
            </a:r>
            <a:endParaRPr lang="bg-BG" sz="2400" b="1" dirty="0">
              <a:latin typeface="Consolas"/>
              <a:cs typeface="Calibri"/>
            </a:endParaRPr>
          </a:p>
          <a:p>
            <a:r>
              <a:rPr lang="bg-BG" sz="2400" b="1" dirty="0">
                <a:latin typeface="Consolas" panose="020B0609020204030204" pitchFamily="49" charset="0"/>
              </a:rPr>
              <a:t>while </a:t>
            </a:r>
            <a:r>
              <a:rPr lang="bg-BG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i &lt; a</a:t>
            </a:r>
            <a:r>
              <a:rPr lang="bg-BG" sz="2400" b="1" dirty="0">
                <a:latin typeface="Consolas" panose="020B0609020204030204" pitchFamily="49" charset="0"/>
              </a:rPr>
              <a:t>:</a:t>
            </a:r>
            <a:endParaRPr lang="bg-BG" sz="2400" b="1" dirty="0">
              <a:latin typeface="Consolas"/>
              <a:cs typeface="Calibri"/>
            </a:endParaRPr>
          </a:p>
          <a:p>
            <a:r>
              <a:rPr lang="bg-BG" sz="2400" b="1" dirty="0">
                <a:latin typeface="Consolas" pitchFamily="49" charset="0"/>
              </a:rPr>
              <a:t>    print("i = " + </a:t>
            </a:r>
            <a:r>
              <a:rPr lang="bg-BG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str(</a:t>
            </a:r>
            <a:r>
              <a:rPr lang="bg-BG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i</a:t>
            </a:r>
            <a:r>
              <a:rPr lang="bg-BG" sz="2400" b="1" dirty="0">
                <a:latin typeface="Consolas" panose="020B0609020204030204" pitchFamily="49" charset="0"/>
              </a:rPr>
              <a:t>))</a:t>
            </a:r>
            <a:endParaRPr lang="bg-BG" sz="2400" b="1" dirty="0">
              <a:latin typeface="Consolas"/>
              <a:cs typeface="Calibri"/>
            </a:endParaRPr>
          </a:p>
          <a:p>
            <a:r>
              <a:rPr lang="bg-BG" sz="2400" b="1" dirty="0">
                <a:latin typeface="Consolas" pitchFamily="49" charset="0"/>
              </a:rPr>
              <a:t>   </a:t>
            </a:r>
            <a:r>
              <a:rPr lang="bg-BG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</a:t>
            </a:r>
            <a:r>
              <a:rPr lang="bg-BG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j = 0</a:t>
            </a:r>
            <a:endParaRPr lang="bg-BG" sz="2400" b="1" dirty="0">
              <a:solidFill>
                <a:srgbClr val="FFA000"/>
              </a:solidFill>
              <a:latin typeface="Consolas"/>
              <a:cs typeface="Calibri"/>
            </a:endParaRPr>
          </a:p>
          <a:p>
            <a:r>
              <a:rPr lang="bg-BG" sz="2400" b="1" dirty="0">
                <a:latin typeface="Consolas" pitchFamily="49" charset="0"/>
              </a:rPr>
              <a:t>    </a:t>
            </a:r>
            <a:endParaRPr lang="en-US" sz="2400" b="1" dirty="0">
              <a:latin typeface="Consolas"/>
              <a:cs typeface="Calibri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   </a:t>
            </a:r>
            <a:r>
              <a:rPr lang="bg-BG" sz="2400" b="1" dirty="0">
                <a:latin typeface="Consolas" panose="020B0609020204030204" pitchFamily="49" charset="0"/>
              </a:rPr>
              <a:t>while </a:t>
            </a:r>
            <a:r>
              <a:rPr lang="bg-BG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j &lt; b</a:t>
            </a:r>
            <a:r>
              <a:rPr lang="bg-BG" sz="2400" b="1" dirty="0">
                <a:latin typeface="Consolas" panose="020B0609020204030204" pitchFamily="49" charset="0"/>
              </a:rPr>
              <a:t>:</a:t>
            </a:r>
            <a:endParaRPr lang="en-US" sz="2400" b="1" dirty="0">
              <a:latin typeface="Consolas"/>
              <a:cs typeface="Calibri"/>
            </a:endParaRPr>
          </a:p>
          <a:p>
            <a:r>
              <a:rPr lang="bg-BG" sz="2400" b="1" dirty="0">
                <a:latin typeface="Consolas" pitchFamily="49" charset="0"/>
              </a:rPr>
              <a:t>        print("j = " + </a:t>
            </a:r>
            <a:r>
              <a:rPr lang="bg-BG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str(</a:t>
            </a:r>
            <a:r>
              <a:rPr lang="bg-BG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j</a:t>
            </a:r>
            <a:r>
              <a:rPr lang="bg-BG" sz="2400" b="1" dirty="0">
                <a:latin typeface="Consolas" panose="020B0609020204030204" pitchFamily="49" charset="0"/>
              </a:rPr>
              <a:t>))</a:t>
            </a:r>
            <a:endParaRPr lang="en-US" sz="2400" b="1" dirty="0">
              <a:latin typeface="Consolas"/>
              <a:cs typeface="Calibri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bg-BG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j += 1</a:t>
            </a:r>
            <a:endParaRPr lang="bg-BG" sz="2400" b="1" dirty="0">
              <a:solidFill>
                <a:srgbClr val="FFA000"/>
              </a:solidFill>
              <a:latin typeface="Consolas"/>
              <a:cs typeface="Calibri"/>
            </a:endParaRPr>
          </a:p>
          <a:p>
            <a:r>
              <a:rPr lang="bg-BG" sz="2400" b="1" dirty="0">
                <a:latin typeface="Consolas" pitchFamily="49" charset="0"/>
              </a:rPr>
              <a:t>    print("")</a:t>
            </a:r>
            <a:endParaRPr lang="en-US" sz="2400" b="1" dirty="0">
              <a:latin typeface="Consolas"/>
              <a:cs typeface="Calibri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bg-BG" sz="2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i += 1</a:t>
            </a:r>
            <a:endParaRPr lang="en-US" sz="2400" b="1" dirty="0">
              <a:solidFill>
                <a:srgbClr val="FFA000"/>
              </a:solidFill>
              <a:latin typeface="Consolas"/>
              <a:cs typeface="Calibri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783813" y="3972838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D5BF0-30CA-47A4-8D20-A5B96C49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1" y="2209800"/>
            <a:ext cx="2581338" cy="393346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201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 range(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):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print("i = " +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for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 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range(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):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</a:t>
            </a:r>
            <a:endParaRPr lang="en-US" sz="2400" dirty="0">
              <a:cs typeface="Calibri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  print("j = " +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print("")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806280" y="3759168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94012" y="4572000"/>
            <a:ext cx="3918063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1DD0A5-5BAE-47AB-8E19-6AB6BB65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947" y="2133600"/>
            <a:ext cx="2581338" cy="393346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44104" y="2295801"/>
            <a:ext cx="5282273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 = 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 = 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 i in range(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print("i = " + 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for j in range(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  print("j = " + str(j))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print("")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811918" y="4219894"/>
            <a:ext cx="399631" cy="45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3275012" y="4953000"/>
            <a:ext cx="3952087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66750-24D2-49CE-A9D0-7F95B343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61" y="2295801"/>
            <a:ext cx="2714651" cy="404950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13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range(a):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range(b):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    for n in range(c):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</a:t>
            </a:r>
            <a:r>
              <a:rPr lang="en-US" sz="3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853" y="4847089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548308" y="2696292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452740" y="3272104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3359355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891316" y="2061231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2006154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Кои числа ще се изпринтират </a:t>
            </a:r>
            <a:r>
              <a:rPr lang="bg-BG" dirty="0"/>
              <a:t>като резултат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9325" y="2536563"/>
            <a:ext cx="4837656" cy="11100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i in range(2,10,7):</a:t>
            </a:r>
          </a:p>
          <a:p>
            <a:r>
              <a:rPr lang="en-US" dirty="0"/>
              <a:t>  print (i)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0475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14204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35076" y="3100307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0341" y="2075676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24162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5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2899" y="4021102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4023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3494" y="1454501"/>
            <a:ext cx="779209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,0,-1):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for j in range(0,rooms):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    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i == floors: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      print("L{0}{1} ".format(i,j),end = "")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print("")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6212" y="2895600"/>
            <a:ext cx="7298488" cy="2057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15586" y="2747252"/>
            <a:ext cx="291912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DBF2A-1C08-4C0F-9CE7-B7C3E55D0DCF}"/>
              </a:ext>
            </a:extLst>
          </p:cNvPr>
          <p:cNvSpPr/>
          <p:nvPr/>
        </p:nvSpPr>
        <p:spPr>
          <a:xfrm>
            <a:off x="684212" y="6295585"/>
            <a:ext cx="1092689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https://judge.softuni.bg/Contests/Compete/Index/1016#3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22062" y="1295400"/>
            <a:ext cx="8744699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winner_name = None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winner_sum = -1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True: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name = input()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if name == 'STOP':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for letter in name: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sum += ord(letter)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if sum &gt;= winner_sum: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winner_sum = sum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winner_name = name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sum = 0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print(f"Winner is {winner_name} - {winner_sum}!")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389302" y="3819168"/>
            <a:ext cx="4419600" cy="67360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43" y="3429000"/>
            <a:ext cx="3200400" cy="1200150"/>
          </a:xfrm>
          <a:prstGeom prst="wedgeRoundRectCallout">
            <a:avLst>
              <a:gd name="adj1" fmla="val -61140"/>
              <a:gd name="adj2" fmla="val -920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b="1" dirty="0">
                <a:latin typeface="Consolas" panose="020B0609020204030204" pitchFamily="49" charset="0"/>
              </a:rPr>
              <a:t>Baking batch number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b="1" dirty="0">
                <a:latin typeface="Consolas" panose="020B0609020204030204" pitchFamily="49" charset="0"/>
              </a:rPr>
              <a:t>The batter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should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contain flour,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eggs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and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44015" y="1447800"/>
            <a:ext cx="910079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for number in range(1, n+1):</a:t>
            </a:r>
          </a:p>
          <a:p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sugar = False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eggs = False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flour = False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while True: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product = input()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if product == 'sugar':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sugar = True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elif product == 'eggs':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eggs = True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elif product == 'flour':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flour = True</a:t>
            </a:r>
          </a:p>
          <a:p>
            <a:r>
              <a:rPr lang="bg-BG" sz="2200" b="1" noProof="1">
                <a:cs typeface="Consolas" pitchFamily="49" charset="0"/>
              </a:rPr>
              <a:t>...</a:t>
            </a:r>
            <a:endParaRPr lang="en-US" sz="2200" b="1" noProof="1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011" y="1447800"/>
            <a:ext cx="992480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noProof="1">
                <a:latin typeface="+mj-lt"/>
                <a:cs typeface="Consolas" pitchFamily="49" charset="0"/>
              </a:rPr>
              <a:t>...</a:t>
            </a:r>
          </a:p>
          <a:p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product == 'Bake!':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sugar and eggs and flour: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print(f"Baking batch number {number}...")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print("The batter should contain flour, eggs and sugar!")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8541740" cy="45035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7026" y="1905000"/>
            <a:ext cx="4158186" cy="9471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range(1,n,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print(i)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05676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7026" y="4005882"/>
            <a:ext cx="7282386" cy="1390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in range(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n): </a:t>
            </a:r>
            <a:br>
              <a:rPr lang="en-US" sz="2400" b="1" noProof="1">
                <a:latin typeface="Consolas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for 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 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    print("{0}-{1}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".format(row,col)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319" y="122219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26772"/>
            <a:ext cx="3868548" cy="11100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i in range(5, 0): </a:t>
            </a:r>
          </a:p>
          <a:p>
            <a:r>
              <a:rPr lang="en-US" dirty="0"/>
              <a:t>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3972" y="2720282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6612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33069" y="4674186"/>
              <a:ext cx="5204849" cy="1292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4681" y="4211891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80156" y="5397560"/>
              <a:ext cx="2047844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20403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0044" y="1226930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7412" y="4717395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319" y="122219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26772"/>
            <a:ext cx="3868548" cy="11100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i in range(5, 0): </a:t>
            </a:r>
          </a:p>
          <a:p>
            <a:r>
              <a:rPr lang="en-US" dirty="0"/>
              <a:t>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3972" y="2720282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6612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33069" y="4674186"/>
              <a:ext cx="5204849" cy="1292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4681" y="4211891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80156" y="5397560"/>
              <a:ext cx="2047844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2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715131" y="2057400"/>
            <a:ext cx="50744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dirty="0"/>
              <a:t>for i in range(97, 100):</a:t>
            </a:r>
          </a:p>
          <a:p>
            <a:pPr fontAlgn="t"/>
            <a:r>
              <a:rPr lang="nn-NO" dirty="0"/>
              <a:t>  print(chr(i))</a:t>
            </a:r>
          </a:p>
        </p:txBody>
      </p: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6541AB94-83F5-4A0A-9877-A7FC8C44ED81}"/>
              </a:ext>
            </a:extLst>
          </p:cNvPr>
          <p:cNvSpPr txBox="1">
            <a:spLocks/>
          </p:cNvSpPr>
          <p:nvPr/>
        </p:nvSpPr>
        <p:spPr>
          <a:xfrm>
            <a:off x="715131" y="2057400"/>
            <a:ext cx="50744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dirty="0"/>
              <a:t>for i in range(97, 100):</a:t>
            </a:r>
          </a:p>
          <a:p>
            <a:pPr fontAlgn="t"/>
            <a:r>
              <a:rPr lang="nn-NO" dirty="0"/>
              <a:t>  print(chr(i))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A1741-D33A-4149-BD73-04858FD299B1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5C0889B6-B6AC-4CAC-B0C3-884792E046EF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DF3CFD-BA40-41C5-8104-DFAE6975EA5F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6143" y="1994104"/>
            <a:ext cx="4815167" cy="11100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i in range(0, 2, 0.5):</a:t>
            </a:r>
          </a:p>
          <a:p>
            <a:pPr fontAlgn="t"/>
            <a:r>
              <a:rPr lang="nn-NO" dirty="0"/>
              <a:t>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95236" y="2607904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C07317-A10C-4719-B2C6-DB3DAF35E3A6}"/>
              </a:ext>
            </a:extLst>
          </p:cNvPr>
          <p:cNvGrpSpPr/>
          <p:nvPr/>
        </p:nvGrpSpPr>
        <p:grpSpPr>
          <a:xfrm>
            <a:off x="5695236" y="2607904"/>
            <a:ext cx="3895906" cy="1262937"/>
            <a:chOff x="844360" y="3170974"/>
            <a:chExt cx="4552340" cy="1493675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0DFAC5FF-7CDC-46FF-B934-199E0749B338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8BDFB8-AC7C-43B3-95D1-127F614FEB32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1ECEBE7E-9F59-493A-B0A8-F39B508891AE}"/>
              </a:ext>
            </a:extLst>
          </p:cNvPr>
          <p:cNvSpPr txBox="1">
            <a:spLocks/>
          </p:cNvSpPr>
          <p:nvPr/>
        </p:nvSpPr>
        <p:spPr>
          <a:xfrm>
            <a:off x="686143" y="1994104"/>
            <a:ext cx="481516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dirty="0"/>
              <a:t>for i in range(0, 2, 0.5):</a:t>
            </a:r>
          </a:p>
          <a:p>
            <a:pPr fontAlgn="t"/>
            <a:r>
              <a:rPr lang="nn-NO" dirty="0"/>
              <a:t>  print(i)</a:t>
            </a:r>
          </a:p>
        </p:txBody>
      </p: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1582</Words>
  <Application>Microsoft Office PowerPoint</Application>
  <PresentationFormat>Custom</PresentationFormat>
  <Paragraphs>415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Malgun Gothic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Числата от N до 1 в обратен ред – решение </vt:lpstr>
      <vt:lpstr>Числата от 1 до N през 3 – условие 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СофтУни Диаматени Партньори</vt:lpstr>
      <vt:lpstr>СофтУни Диаматени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115</cp:revision>
  <dcterms:created xsi:type="dcterms:W3CDTF">2014-01-02T17:00:34Z</dcterms:created>
  <dcterms:modified xsi:type="dcterms:W3CDTF">2018-11-16T19:13:31Z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