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309" r:id="rId4"/>
    <p:sldId id="286" r:id="rId5"/>
    <p:sldId id="310" r:id="rId6"/>
    <p:sldId id="257" r:id="rId7"/>
    <p:sldId id="312" r:id="rId8"/>
    <p:sldId id="311" r:id="rId9"/>
  </p:sldIdLst>
  <p:sldSz cx="12192000" cy="6858000"/>
  <p:notesSz cx="6858000" cy="9144000"/>
  <p:embeddedFontLst>
    <p:embeddedFont>
      <p:font typeface="造字工房悦黑演示版细体" pitchFamily="50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sansLight" panose="02010600030101010101"/>
      <p:regular r:id="rId17"/>
      <p:italic r:id="rId18"/>
    </p:embeddedFont>
  </p:embeddedFontLst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4414" autoAdjust="0"/>
  </p:normalViewPr>
  <p:slideViewPr>
    <p:cSldViewPr>
      <p:cViewPr varScale="1">
        <p:scale>
          <a:sx n="67" d="100"/>
          <a:sy n="67" d="100"/>
        </p:scale>
        <p:origin x="74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2.7.2020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0000"/>
                </a:solidFill>
              </a:rPr>
              <a:t>READ</a:t>
            </a:r>
            <a:r>
              <a:rPr lang="en-US" sz="1200" b="1" baseline="0">
                <a:solidFill>
                  <a:srgbClr val="FF0000"/>
                </a:solidFill>
              </a:rPr>
              <a:t> PLEASE!</a:t>
            </a:r>
            <a:endParaRPr lang="en-US" sz="1200" b="1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All</a:t>
            </a:r>
            <a:r>
              <a:rPr lang="en-US" baseline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355868" y="2745648"/>
            <a:ext cx="561224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00" spc="325" dirty="0">
                <a:solidFill>
                  <a:srgbClr val="3D3743"/>
                </a:solidFill>
              </a:rPr>
              <a:t>TRAVEL-LIFE</a:t>
            </a: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5527" y="385364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The World is Yours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960784" y="4556779"/>
            <a:ext cx="15055673" cy="30423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66293" y="1573205"/>
            <a:ext cx="1692626" cy="3129323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" name="Freeform 1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Freeform 2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78510" y="2204764"/>
            <a:ext cx="1349064" cy="2494148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2061" y="2811820"/>
            <a:ext cx="1150866" cy="2127720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" name="Rectangle 6"/>
          <p:cNvSpPr/>
          <p:nvPr/>
        </p:nvSpPr>
        <p:spPr>
          <a:xfrm>
            <a:off x="1837420" y="1166748"/>
            <a:ext cx="2909771" cy="85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983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项目</a:t>
            </a:r>
            <a:r>
              <a:rPr lang="en-US" sz="4983" dirty="0">
                <a:solidFill>
                  <a:srgbClr val="EC5368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 </a:t>
            </a:r>
            <a:r>
              <a:rPr lang="zh-CN" altLang="en-US" sz="4983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背景</a:t>
            </a:r>
            <a:endParaRPr lang="bg-BG" sz="4983" dirty="0">
              <a:ea typeface="造字工房悦黑演示版细体" pitchFamily="50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95428" y="1831446"/>
            <a:ext cx="1980029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1517">
                <a:solidFill>
                  <a:srgbClr val="949494"/>
                </a:solidFill>
                <a:latin typeface="New Cicle" pitchFamily="2" charset="0"/>
              </a:rPr>
              <a:t>Wind generator project</a:t>
            </a:r>
            <a:endParaRPr lang="bg-BG" sz="1517">
              <a:solidFill>
                <a:srgbClr val="94949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37420" y="2270309"/>
            <a:ext cx="5842756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随着人们生活水平的提高，旅游业现在已经成为当今世界上发展比较强烈的一个产业。由于旅游过程是一个受人为、自然等多种因素制约的过程，如何使游客在很短的时间内，能够及时地查找到所要旅游目的地的信息，是游客所关心的问题，更是旅游部门要解决的问题。所以基于这一目标，我们小组搭建一个旅游网站，为游客提供旅游景点、旅游路线等信息。</a:t>
            </a:r>
            <a:endParaRPr lang="bg-BG" sz="20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3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960784" y="4556779"/>
            <a:ext cx="15055673" cy="30423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66293" y="1573205"/>
            <a:ext cx="1692626" cy="3129323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" name="Freeform 1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Freeform 2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78510" y="2204764"/>
            <a:ext cx="1349064" cy="2494148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2061" y="2811820"/>
            <a:ext cx="1150866" cy="2127720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" name="Rectangle 6"/>
          <p:cNvSpPr/>
          <p:nvPr/>
        </p:nvSpPr>
        <p:spPr>
          <a:xfrm>
            <a:off x="1837420" y="1166748"/>
            <a:ext cx="4304383" cy="85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983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项目</a:t>
            </a:r>
            <a:r>
              <a:rPr lang="en-US" sz="4983" dirty="0">
                <a:solidFill>
                  <a:srgbClr val="EC5368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 </a:t>
            </a:r>
            <a:r>
              <a:rPr lang="zh-CN" altLang="en-US" sz="4983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开发过程</a:t>
            </a:r>
            <a:endParaRPr lang="bg-BG" sz="4983" dirty="0">
              <a:ea typeface="造字工房悦黑演示版细体" pitchFamily="50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95428" y="1831446"/>
            <a:ext cx="1980029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1517">
                <a:solidFill>
                  <a:srgbClr val="949494"/>
                </a:solidFill>
                <a:latin typeface="New Cicle" pitchFamily="2" charset="0"/>
              </a:rPr>
              <a:t>Wind generator project</a:t>
            </a:r>
            <a:endParaRPr lang="bg-BG" sz="1517">
              <a:solidFill>
                <a:srgbClr val="94949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37420" y="2270309"/>
            <a:ext cx="5389027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最先确定了小组开发的目标对象，目标内容。讨论之后最终决定以旅游作为本次开发的实施对象。基于</a:t>
            </a:r>
            <a:r>
              <a:rPr lang="en-US" altLang="zh-CN" sz="2000" dirty="0" err="1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thinkPHP</a:t>
            </a:r>
            <a:r>
              <a:rPr lang="zh-CN" altLang="en-US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和数据库等软件设备，以及安装有</a:t>
            </a:r>
            <a:r>
              <a:rPr lang="en-US" altLang="zh-CN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Windows</a:t>
            </a:r>
            <a:r>
              <a:rPr lang="zh-CN" altLang="en-US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系统的电脑，在此基础上，可进行开发。开发中也遇到很多困难和错误，但也被一一解决。每个人分到不同功能内容，进行开发实现，最终合成了一个能够基本实现当初所预想的旅游网站。</a:t>
            </a:r>
            <a:endParaRPr lang="bg-BG" sz="20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76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项目设计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-</a:t>
            </a:r>
            <a:r>
              <a:rPr lang="zh-CN" altLang="en-US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主要功能模块</a:t>
            </a:r>
            <a:endParaRPr lang="bg-BG" dirty="0">
              <a:solidFill>
                <a:srgbClr val="3D3743"/>
              </a:solidFill>
              <a:ea typeface="造字工房悦黑演示版细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latin typeface="New Cicle" pitchFamily="2" charset="0"/>
              </a:rPr>
              <a:t>Excepteur sint occaecat cupidatat non proident</a:t>
            </a:r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686050" y="1905001"/>
            <a:ext cx="3388143" cy="1758030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6071348" y="1905001"/>
            <a:ext cx="3403600" cy="1705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2698967" y="3657261"/>
            <a:ext cx="3388143" cy="1670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6056742" y="3602685"/>
            <a:ext cx="3409950" cy="1705874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3235536" y="2247301"/>
            <a:ext cx="1848584" cy="425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67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用户预约模块</a:t>
            </a:r>
            <a:endParaRPr lang="bg-BG" sz="2167" dirty="0">
              <a:solidFill>
                <a:schemeClr val="bg1">
                  <a:lumMod val="95000"/>
                </a:schemeClr>
              </a:solidFill>
              <a:ea typeface="造字工房悦黑演示版细体" pitchFamily="50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24017" y="2715984"/>
            <a:ext cx="2688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用户预约订单管理模块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用户个人管理模块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39974" y="2247301"/>
            <a:ext cx="1848584" cy="425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67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预约管理模块</a:t>
            </a:r>
            <a:endParaRPr lang="bg-BG" sz="2167" dirty="0">
              <a:solidFill>
                <a:schemeClr val="bg1">
                  <a:lumMod val="95000"/>
                </a:schemeClr>
              </a:solidFill>
              <a:ea typeface="造字工房悦黑演示版细体" pitchFamily="50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59241" y="3769065"/>
            <a:ext cx="1848584" cy="425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67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博客管理模块</a:t>
            </a:r>
            <a:endParaRPr lang="bg-BG" sz="2167" dirty="0">
              <a:solidFill>
                <a:schemeClr val="bg1">
                  <a:lumMod val="95000"/>
                </a:schemeClr>
              </a:solidFill>
              <a:ea typeface="造字工房悦黑演示版细体" pitchFamily="50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7034" y="5168321"/>
            <a:ext cx="1111202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68345" y="3769065"/>
            <a:ext cx="1848583" cy="425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67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旅游博客模块</a:t>
            </a:r>
            <a:endParaRPr lang="bg-BG" sz="2167" dirty="0">
              <a:solidFill>
                <a:schemeClr val="bg1">
                  <a:lumMod val="95000"/>
                </a:schemeClr>
              </a:solidFill>
              <a:ea typeface="造字工房悦黑演示版细体" pitchFamily="50" charset="-122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410088" y="3573427"/>
            <a:ext cx="214524" cy="128714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4523767" y="3627116"/>
            <a:ext cx="214524" cy="121472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rot="16200000" flipV="1">
            <a:off x="6005853" y="434651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 flipH="1" flipV="1">
            <a:off x="5944236" y="281945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36785" y="3500379"/>
            <a:ext cx="274815" cy="27481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32390D1D-BF40-4CAF-976D-A309DF52BD50}"/>
              </a:ext>
            </a:extLst>
          </p:cNvPr>
          <p:cNvSpPr/>
          <p:nvPr/>
        </p:nvSpPr>
        <p:spPr>
          <a:xfrm>
            <a:off x="3224017" y="4212035"/>
            <a:ext cx="2688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博客文章查找模块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博客分类模块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CCE52241-8D3E-4116-82FC-B1E2B431DBAD}"/>
              </a:ext>
            </a:extLst>
          </p:cNvPr>
          <p:cNvSpPr/>
          <p:nvPr/>
        </p:nvSpPr>
        <p:spPr>
          <a:xfrm>
            <a:off x="6227008" y="4212035"/>
            <a:ext cx="2688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博客用户管理模块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文章发布模块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文章管理模块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289890B7-D4AF-432F-9891-DF7AE94AC5F9}"/>
              </a:ext>
            </a:extLst>
          </p:cNvPr>
          <p:cNvSpPr/>
          <p:nvPr/>
        </p:nvSpPr>
        <p:spPr>
          <a:xfrm>
            <a:off x="6246797" y="2707776"/>
            <a:ext cx="2688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酒店信息管理模块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会员管理模块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  <a:p>
            <a:pPr algn="just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管理员管理模块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6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960784" y="4556779"/>
            <a:ext cx="15055673" cy="30423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66293" y="1573205"/>
            <a:ext cx="1692626" cy="3129323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" name="Freeform 1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Freeform 2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78510" y="2204764"/>
            <a:ext cx="1349064" cy="2494148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2061" y="2811820"/>
            <a:ext cx="1150866" cy="2127720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" name="Rectangle 6"/>
          <p:cNvSpPr/>
          <p:nvPr/>
        </p:nvSpPr>
        <p:spPr>
          <a:xfrm>
            <a:off x="1837420" y="1166748"/>
            <a:ext cx="4188967" cy="85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983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项目</a:t>
            </a:r>
            <a:r>
              <a:rPr lang="en-US" sz="4983" dirty="0">
                <a:solidFill>
                  <a:srgbClr val="EC5368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 </a:t>
            </a:r>
            <a:r>
              <a:rPr lang="zh-CN" altLang="en-US" sz="4983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完成状态</a:t>
            </a:r>
            <a:endParaRPr lang="bg-BG" sz="4983" dirty="0">
              <a:ea typeface="造字工房悦黑演示版细体" pitchFamily="50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95428" y="1831446"/>
            <a:ext cx="1980029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1517">
                <a:solidFill>
                  <a:srgbClr val="949494"/>
                </a:solidFill>
                <a:latin typeface="New Cicle" pitchFamily="2" charset="0"/>
              </a:rPr>
              <a:t>Wind generator project</a:t>
            </a:r>
            <a:endParaRPr lang="bg-BG" sz="1517">
              <a:solidFill>
                <a:srgbClr val="94949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95428" y="2316442"/>
            <a:ext cx="5389027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截至</a:t>
            </a:r>
            <a:r>
              <a:rPr lang="en-US" altLang="zh-CN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7</a:t>
            </a:r>
            <a:r>
              <a:rPr lang="zh-CN" altLang="en-US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月</a:t>
            </a:r>
            <a:r>
              <a:rPr lang="en-US" altLang="zh-CN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2</a:t>
            </a:r>
            <a:r>
              <a:rPr lang="zh-CN" altLang="en-US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号为止，目前小组已经实现大部分主要功能模块内容。</a:t>
            </a:r>
            <a:endParaRPr lang="en-US" altLang="zh-CN" sz="2000" dirty="0">
              <a:solidFill>
                <a:srgbClr val="3D3743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但在用户预约子系统中，针对用户的个性化预约功能算法尚未实现，故针对用户的个性化预约尚未实现。</a:t>
            </a:r>
            <a:endParaRPr lang="en-US" altLang="zh-CN" sz="2000" dirty="0">
              <a:solidFill>
                <a:srgbClr val="3D3743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在旅游博客子系统中，针对用户的无限级评论，收藏功能算法尚未实现，故针对用户的无限极评论，收藏尚未实现。</a:t>
            </a:r>
            <a:endParaRPr lang="bg-BG" sz="20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5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项目</a:t>
            </a:r>
            <a:r>
              <a:rPr lang="en-US" dirty="0">
                <a:solidFill>
                  <a:srgbClr val="EC5368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 </a:t>
            </a:r>
            <a:r>
              <a:rPr lang="zh-CN" altLang="en-US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技术难点的解决</a:t>
            </a:r>
            <a:endParaRPr lang="bg-BG" dirty="0">
              <a:solidFill>
                <a:srgbClr val="3D3743"/>
              </a:solidFill>
              <a:ea typeface="造字工房悦黑演示版细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latin typeface="New Cicle" pitchFamily="2" charset="0"/>
              </a:rPr>
              <a:t>Excepteur sint occaecat cupidatat non proident</a:t>
            </a:r>
            <a:endParaRPr lang="bg-BG"/>
          </a:p>
        </p:txBody>
      </p:sp>
      <p:sp>
        <p:nvSpPr>
          <p:cNvPr id="2" name="Oval 1"/>
          <p:cNvSpPr/>
          <p:nvPr/>
        </p:nvSpPr>
        <p:spPr>
          <a:xfrm>
            <a:off x="2567608" y="2564904"/>
            <a:ext cx="1482165" cy="14821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3026" y="2890487"/>
            <a:ext cx="10713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F2F2F2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优化查询</a:t>
            </a:r>
            <a:endParaRPr lang="bg-BG" sz="2400" dirty="0">
              <a:solidFill>
                <a:srgbClr val="F2F2F2"/>
              </a:solidFill>
              <a:ea typeface="造字工房悦黑演示版细体" pitchFamily="50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5191" y="2477425"/>
            <a:ext cx="551321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99%</a:t>
            </a: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的</a:t>
            </a:r>
            <a:r>
              <a:rPr 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PHP</a:t>
            </a: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性能问题都是数据库造成的，一条糟糕的</a:t>
            </a:r>
            <a:r>
              <a:rPr 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SQL</a:t>
            </a: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语句可能让你的整个程序都非常慢。在项目开发中，我们小组采用</a:t>
            </a:r>
            <a:r>
              <a:rPr 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MySQL</a:t>
            </a: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的</a:t>
            </a:r>
            <a:r>
              <a:rPr 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many other tools</a:t>
            </a: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工具找出那些</a:t>
            </a:r>
            <a:r>
              <a:rPr 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SELECT</a:t>
            </a: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语句进行优化，提升系统性能</a:t>
            </a:r>
            <a:r>
              <a:rPr 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。</a:t>
            </a:r>
            <a:endParaRPr lang="bg-BG" sz="16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181281" y="2506628"/>
            <a:ext cx="254814" cy="156017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53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项目</a:t>
            </a:r>
            <a:r>
              <a:rPr lang="en-US" dirty="0">
                <a:solidFill>
                  <a:srgbClr val="EC5368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 </a:t>
            </a:r>
            <a:r>
              <a:rPr lang="zh-CN" altLang="en-US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技术难点的解决</a:t>
            </a:r>
            <a:endParaRPr lang="bg-BG" dirty="0">
              <a:solidFill>
                <a:srgbClr val="3D3743"/>
              </a:solidFill>
              <a:ea typeface="造字工房悦黑演示版细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latin typeface="New Cicle" pitchFamily="2" charset="0"/>
              </a:rPr>
              <a:t>Excepteur sint occaecat cupidatat non proident</a:t>
            </a:r>
            <a:endParaRPr lang="bg-BG"/>
          </a:p>
        </p:txBody>
      </p:sp>
      <p:sp>
        <p:nvSpPr>
          <p:cNvPr id="2" name="Oval 1"/>
          <p:cNvSpPr/>
          <p:nvPr/>
        </p:nvSpPr>
        <p:spPr>
          <a:xfrm>
            <a:off x="2567608" y="2564904"/>
            <a:ext cx="1482165" cy="14821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3026" y="2890487"/>
            <a:ext cx="10713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F2F2F2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加密算法</a:t>
            </a:r>
            <a:endParaRPr lang="bg-BG" sz="2400" dirty="0">
              <a:solidFill>
                <a:srgbClr val="F2F2F2"/>
              </a:solidFill>
              <a:ea typeface="造字工房悦黑演示版细体" pitchFamily="50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42801" y="1922963"/>
            <a:ext cx="551321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为了保障用户登录的安全性，在开发中我们小组采用了以下五种方法设计，保障用户登录系统安全</a:t>
            </a:r>
            <a:endParaRPr lang="en-US" altLang="zh-CN" sz="16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(1)MD5(</a:t>
            </a:r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密码</a:t>
            </a:r>
            <a:r>
              <a:rPr lang="en-US" altLang="zh-CN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+</a:t>
            </a:r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字符串</a:t>
            </a:r>
            <a:r>
              <a:rPr lang="en-US" altLang="zh-CN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)</a:t>
            </a:r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加密。</a:t>
            </a:r>
            <a:endParaRPr lang="en-US" altLang="zh-CN" sz="16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(2)</a:t>
            </a:r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登录表单名不跟字段一样，免暴漏表字段。</a:t>
            </a:r>
            <a:endParaRPr lang="en-US" altLang="zh-CN" sz="16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(3)</a:t>
            </a:r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表名、字段名、密码用不易被猜到的。</a:t>
            </a:r>
            <a:endParaRPr lang="en-US" altLang="zh-CN" sz="16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(4)</a:t>
            </a:r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用验证码验证登陆，以防止暴力破解。</a:t>
            </a:r>
            <a:endParaRPr lang="en-US" altLang="zh-CN" sz="16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(5)</a:t>
            </a:r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登录后处理代码数据库部分使用预处理，做好过滤，防</a:t>
            </a:r>
            <a:r>
              <a:rPr lang="en-US" altLang="zh-CN" sz="1600" dirty="0" err="1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sql</a:t>
            </a:r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黑演示版细体" pitchFamily="50" charset="-122"/>
              </a:rPr>
              <a:t>注入。</a:t>
            </a:r>
            <a:endParaRPr lang="bg-BG" sz="16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181281" y="2506628"/>
            <a:ext cx="254814" cy="156017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1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项目</a:t>
            </a:r>
            <a:r>
              <a:rPr lang="en-US" dirty="0">
                <a:solidFill>
                  <a:srgbClr val="EC5368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 </a:t>
            </a:r>
            <a:r>
              <a:rPr lang="zh-CN" altLang="en-US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技术难点的解决</a:t>
            </a:r>
            <a:endParaRPr lang="bg-BG" dirty="0">
              <a:solidFill>
                <a:srgbClr val="3D3743"/>
              </a:solidFill>
              <a:ea typeface="造字工房悦黑演示版细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latin typeface="New Cicle" pitchFamily="2" charset="0"/>
              </a:rPr>
              <a:t>Excepteur sint occaecat cupidatat non proident</a:t>
            </a:r>
            <a:endParaRPr lang="bg-BG"/>
          </a:p>
        </p:txBody>
      </p:sp>
      <p:sp>
        <p:nvSpPr>
          <p:cNvPr id="2" name="Oval 1"/>
          <p:cNvSpPr/>
          <p:nvPr/>
        </p:nvSpPr>
        <p:spPr>
          <a:xfrm>
            <a:off x="2567605" y="2579601"/>
            <a:ext cx="1482165" cy="14821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3025" y="2762041"/>
            <a:ext cx="1071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F2F2F2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模糊查询优化</a:t>
            </a:r>
            <a:endParaRPr lang="bg-BG" sz="2400" dirty="0">
              <a:solidFill>
                <a:srgbClr val="F2F2F2"/>
              </a:solidFill>
              <a:ea typeface="造字工房悦黑演示版细体" pitchFamily="50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5573" y="2105561"/>
            <a:ext cx="551321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在开发中，我们小组发现，在使用模糊查询时，在一个复杂查询里面使用</a:t>
            </a:r>
            <a:r>
              <a:rPr lang="en-US" altLang="zh-CN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LIKE‘%parm1%’——</a:t>
            </a: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红色标识位置的百分号会导致相关列的索引无法使用。</a:t>
            </a:r>
            <a:endParaRPr lang="en-US" altLang="zh-CN" sz="1600" dirty="0">
              <a:solidFill>
                <a:srgbClr val="3D3743"/>
              </a:solidFill>
              <a:latin typeface="造字工房悦黑演示版细体" pitchFamily="50" charset="-122"/>
              <a:ea typeface="造字工房悦黑演示版细体" pitchFamily="50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解决办法</a:t>
            </a:r>
            <a:r>
              <a:rPr lang="en-US" altLang="zh-CN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3D3743"/>
                </a:solidFill>
                <a:latin typeface="造字工房悦黑演示版细体" pitchFamily="50" charset="-122"/>
                <a:ea typeface="造字工房悦黑演示版细体" pitchFamily="50" charset="-122"/>
              </a:rPr>
              <a:t>修改后台：根据输入条件，先查出符合条件的供应商，并把相关记录保存在一个临时表里头，然后再用临时表去做复杂关联</a:t>
            </a:r>
            <a:endParaRPr lang="bg-BG" sz="1600" dirty="0">
              <a:solidFill>
                <a:srgbClr val="3D3743"/>
              </a:solidFill>
              <a:latin typeface="WeblySleek UI"/>
              <a:ea typeface="造字工房悦黑演示版细体" pitchFamily="50" charset="-122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181281" y="2506628"/>
            <a:ext cx="254814" cy="156017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90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722</Words>
  <Application>Microsoft Office PowerPoint</Application>
  <PresentationFormat>宽屏</PresentationFormat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FontAwesome</vt:lpstr>
      <vt:lpstr>New Cicle</vt:lpstr>
      <vt:lpstr>造字工房悦黑演示版细体</vt:lpstr>
      <vt:lpstr>GeosansLight</vt:lpstr>
      <vt:lpstr>WeblySleek UI</vt:lpstr>
      <vt:lpstr>Arial</vt:lpstr>
      <vt:lpstr>Office Theme</vt:lpstr>
      <vt:lpstr>PowerPoint 演示文稿</vt:lpstr>
      <vt:lpstr>PowerPoint 演示文稿</vt:lpstr>
      <vt:lpstr>PowerPoint 演示文稿</vt:lpstr>
      <vt:lpstr>项目设计-主要功能模块</vt:lpstr>
      <vt:lpstr>PowerPoint 演示文稿</vt:lpstr>
      <vt:lpstr>项目 技术难点的解决</vt:lpstr>
      <vt:lpstr>项目 技术难点的解决</vt:lpstr>
      <vt:lpstr>项目 技术难点的解决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P哥</dc:creator>
  <cp:keywords/>
  <dc:description/>
  <cp:lastModifiedBy>Ci ri</cp:lastModifiedBy>
  <cp:revision>199</cp:revision>
  <dcterms:created xsi:type="dcterms:W3CDTF">2013-09-23T19:24:59Z</dcterms:created>
  <dcterms:modified xsi:type="dcterms:W3CDTF">2020-07-01T19:52:30Z</dcterms:modified>
  <cp:category/>
</cp:coreProperties>
</file>