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5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aca0953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aca0953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aca0953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aca0953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aca0953b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aca0953b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aca0953b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aca0953b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aca0953b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aca0953b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acdde4b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acdde4b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aca0953b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aca0953b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aca0953b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aca0953b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6aca0953b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6aca0953b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aca0953b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6aca0953b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198c53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198c53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aca0953b3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aca0953b3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aca0953b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aca0953b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6acdde4b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6acdde4b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aca0953b3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aca0953b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6aca0953b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6aca0953b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aca0953b3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aca0953b3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aca0953b3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6aca0953b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6aca0953b3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6aca0953b3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aca0953b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aca0953b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6aca0953b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6aca0953b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ca0953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aca0953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aca0953b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aca0953b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6aca0953b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6aca0953b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aca0953b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aca0953b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6aca0953b3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6aca0953b3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6aca0953b3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6aca0953b3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6aca0953b3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6aca0953b3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6aca0953b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6aca0953b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6aca0953b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6aca0953b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6aca0953b3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6aca0953b3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6aca0953b3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6aca0953b3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aca0953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aca0953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6aca0953b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6aca0953b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6aca0953b3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6aca0953b3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6aca0953b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6aca0953b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6aca0953b3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6aca0953b3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aca0953b3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aca0953b3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bf198c53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bf198c53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a82f5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aa82f5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198c53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198c53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aca0953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aca0953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f198c53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f198c53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aca0953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aca0953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hyperlink" Target="https://spinningup.openai.com/en/latest/algorithms/ppo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gif"/><Relationship Id="rId4" Type="http://schemas.openxmlformats.org/officeDocument/2006/relationships/image" Target="../media/image23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gif"/><Relationship Id="rId4" Type="http://schemas.openxmlformats.org/officeDocument/2006/relationships/image" Target="../media/image20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75" y="630925"/>
            <a:ext cx="9144000" cy="194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REWARD-INDUCED REPRESENTATION LEARNING</a:t>
            </a:r>
            <a:endParaRPr sz="30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35290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Zhefei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675975" y="2586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 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935400" y="2637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Detached Decoder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357825" y="39874"/>
            <a:ext cx="3739525" cy="105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2"/>
          <p:cNvGrpSpPr/>
          <p:nvPr/>
        </p:nvGrpSpPr>
        <p:grpSpPr>
          <a:xfrm>
            <a:off x="65778" y="1092905"/>
            <a:ext cx="2926398" cy="3918089"/>
            <a:chOff x="96825" y="1258550"/>
            <a:chExt cx="2719701" cy="3757999"/>
          </a:xfrm>
        </p:grpSpPr>
        <p:pic>
          <p:nvPicPr>
            <p:cNvPr id="206" name="Google Shape;20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825" y="1258550"/>
              <a:ext cx="2719701" cy="37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2"/>
            <p:cNvSpPr/>
            <p:nvPr/>
          </p:nvSpPr>
          <p:spPr>
            <a:xfrm>
              <a:off x="114925" y="3926050"/>
              <a:ext cx="2683500" cy="15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14925" y="4377775"/>
              <a:ext cx="2683500" cy="126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14925" y="2444509"/>
              <a:ext cx="2683500" cy="15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0" name="Google Shape;210;p22"/>
          <p:cNvPicPr preferRelativeResize="0"/>
          <p:nvPr/>
        </p:nvPicPr>
        <p:blipFill rotWithShape="1">
          <a:blip r:embed="rId5">
            <a:alphaModFix/>
          </a:blip>
          <a:srcRect b="21753" l="21454" r="28169" t="38565"/>
          <a:stretch/>
        </p:blipFill>
        <p:spPr>
          <a:xfrm>
            <a:off x="4935400" y="2407400"/>
            <a:ext cx="2669075" cy="148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6">
            <a:alphaModFix/>
          </a:blip>
          <a:srcRect b="52168" l="31722" r="60078" t="21858"/>
          <a:stretch/>
        </p:blipFill>
        <p:spPr>
          <a:xfrm>
            <a:off x="4316325" y="2778413"/>
            <a:ext cx="511349" cy="54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6">
            <a:alphaModFix/>
          </a:blip>
          <a:srcRect b="3897" l="31722" r="60078" t="71262"/>
          <a:stretch/>
        </p:blipFill>
        <p:spPr>
          <a:xfrm>
            <a:off x="7755350" y="2790337"/>
            <a:ext cx="511349" cy="5232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2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4935400" y="2333075"/>
            <a:ext cx="1195200" cy="160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4879150" y="1818400"/>
            <a:ext cx="13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Detached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229" name="Google Shape;229;p23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00" y="569225"/>
            <a:ext cx="6934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100" y="2017025"/>
            <a:ext cx="69342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572650" y="3368400"/>
            <a:ext cx="3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0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2207175" y="3368400"/>
            <a:ext cx="3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2841700" y="3368400"/>
            <a:ext cx="3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476225" y="3368400"/>
            <a:ext cx="3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8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00710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10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464025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13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525015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16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86005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19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49320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712635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24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7759500" y="3368400"/>
            <a:ext cx="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27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96325" y="986075"/>
            <a:ext cx="12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horizontal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0" y="2433875"/>
            <a:ext cx="14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vertical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 flipH="1" rot="10800000">
            <a:off x="3209675" y="406475"/>
            <a:ext cx="42324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3"/>
          <p:cNvSpPr txBox="1"/>
          <p:nvPr/>
        </p:nvSpPr>
        <p:spPr>
          <a:xfrm>
            <a:off x="5020925" y="95600"/>
            <a:ext cx="6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blur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1813563" y="1595588"/>
            <a:ext cx="126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848363" y="4136413"/>
            <a:ext cx="11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3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" y="117136"/>
            <a:ext cx="4780400" cy="1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3" y="20882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/>
        </p:nvSpPr>
        <p:spPr>
          <a:xfrm>
            <a:off x="6705838" y="718300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Performance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450763" y="958450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5450763" y="31380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6705838" y="29508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4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1813563" y="1595588"/>
            <a:ext cx="126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1848363" y="4136413"/>
            <a:ext cx="11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3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" y="117136"/>
            <a:ext cx="4780400" cy="1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3" y="20882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6705838" y="718300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Performance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5450763" y="958450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5450763" y="31380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6705838" y="29508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5">
            <a:alphaModFix amt="72000"/>
          </a:blip>
          <a:stretch>
            <a:fillRect/>
          </a:stretch>
        </p:blipFill>
        <p:spPr>
          <a:xfrm>
            <a:off x="223575" y="173425"/>
            <a:ext cx="8696875" cy="1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5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939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5468150" y="12437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6723225" y="10565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645250" y="2571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4904675" y="2576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6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6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939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/>
          <p:nvPr/>
        </p:nvSpPr>
        <p:spPr>
          <a:xfrm>
            <a:off x="5468150" y="12437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6723225" y="10565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645250" y="2571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4904675" y="2576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317" name="Google Shape;317;p27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7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7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4572000" y="2315775"/>
            <a:ext cx="3705800" cy="1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/>
          <p:nvPr/>
        </p:nvSpPr>
        <p:spPr>
          <a:xfrm>
            <a:off x="741550" y="163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5000975" y="168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816000" y="65400"/>
            <a:ext cx="356190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>
            <a:off x="2329625" y="1919075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b="1" lang="en"/>
              <a:t>ith Pre-train</a:t>
            </a:r>
            <a:endParaRPr b="1"/>
          </a:p>
        </p:txBody>
      </p:sp>
      <p:sp>
        <p:nvSpPr>
          <p:cNvPr id="330" name="Google Shape;330;p28"/>
          <p:cNvSpPr/>
          <p:nvPr/>
        </p:nvSpPr>
        <p:spPr>
          <a:xfrm>
            <a:off x="2329625" y="3559750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w/o Pre-train</a:t>
            </a:r>
            <a:endParaRPr b="1"/>
          </a:p>
        </p:txBody>
      </p:sp>
      <p:sp>
        <p:nvSpPr>
          <p:cNvPr id="331" name="Google Shape;331;p28"/>
          <p:cNvSpPr/>
          <p:nvPr/>
        </p:nvSpPr>
        <p:spPr>
          <a:xfrm>
            <a:off x="5015125" y="3162663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332" name="Google Shape;332;p28"/>
          <p:cNvSpPr/>
          <p:nvPr/>
        </p:nvSpPr>
        <p:spPr>
          <a:xfrm>
            <a:off x="5015125" y="3657850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image-scratch</a:t>
            </a:r>
            <a:endParaRPr b="1"/>
          </a:p>
        </p:txBody>
      </p:sp>
      <p:sp>
        <p:nvSpPr>
          <p:cNvPr id="333" name="Google Shape;333;p28"/>
          <p:cNvSpPr/>
          <p:nvPr/>
        </p:nvSpPr>
        <p:spPr>
          <a:xfrm>
            <a:off x="5015125" y="4153038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oracle</a:t>
            </a:r>
            <a:endParaRPr b="1"/>
          </a:p>
        </p:txBody>
      </p:sp>
      <p:sp>
        <p:nvSpPr>
          <p:cNvPr id="334" name="Google Shape;334;p28"/>
          <p:cNvSpPr/>
          <p:nvPr/>
        </p:nvSpPr>
        <p:spPr>
          <a:xfrm>
            <a:off x="4685275" y="1707700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reward-prediction</a:t>
            </a:r>
            <a:endParaRPr b="1"/>
          </a:p>
        </p:txBody>
      </p:sp>
      <p:sp>
        <p:nvSpPr>
          <p:cNvPr id="335" name="Google Shape;335;p28"/>
          <p:cNvSpPr/>
          <p:nvPr/>
        </p:nvSpPr>
        <p:spPr>
          <a:xfrm>
            <a:off x="4685275" y="2245025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image-reconstruction</a:t>
            </a:r>
            <a:endParaRPr b="1"/>
          </a:p>
        </p:txBody>
      </p:sp>
      <p:sp>
        <p:nvSpPr>
          <p:cNvPr id="336" name="Google Shape;336;p28"/>
          <p:cNvSpPr/>
          <p:nvPr/>
        </p:nvSpPr>
        <p:spPr>
          <a:xfrm>
            <a:off x="2014125" y="2245025"/>
            <a:ext cx="216300" cy="17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4536525" y="3240775"/>
            <a:ext cx="216300" cy="126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4371600" y="1778950"/>
            <a:ext cx="216300" cy="73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342" name="Google Shape;342;p28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8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/>
          <p:nvPr/>
        </p:nvSpPr>
        <p:spPr>
          <a:xfrm>
            <a:off x="741550" y="163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5000975" y="168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352" name="Google Shape;352;p29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816000" y="65400"/>
            <a:ext cx="356190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623050" y="1859550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Pre-train</a:t>
            </a:r>
            <a:endParaRPr b="1"/>
          </a:p>
        </p:txBody>
      </p:sp>
      <p:sp>
        <p:nvSpPr>
          <p:cNvPr id="354" name="Google Shape;354;p29"/>
          <p:cNvSpPr/>
          <p:nvPr/>
        </p:nvSpPr>
        <p:spPr>
          <a:xfrm>
            <a:off x="623050" y="3500225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w/o Pre-train</a:t>
            </a:r>
            <a:endParaRPr b="1"/>
          </a:p>
        </p:txBody>
      </p:sp>
      <p:sp>
        <p:nvSpPr>
          <p:cNvPr id="355" name="Google Shape;355;p29"/>
          <p:cNvSpPr/>
          <p:nvPr/>
        </p:nvSpPr>
        <p:spPr>
          <a:xfrm>
            <a:off x="3308550" y="3103138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356" name="Google Shape;356;p29"/>
          <p:cNvSpPr/>
          <p:nvPr/>
        </p:nvSpPr>
        <p:spPr>
          <a:xfrm>
            <a:off x="3308550" y="3598325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image-scratch</a:t>
            </a:r>
            <a:endParaRPr b="1"/>
          </a:p>
        </p:txBody>
      </p:sp>
      <p:sp>
        <p:nvSpPr>
          <p:cNvPr id="357" name="Google Shape;357;p29"/>
          <p:cNvSpPr/>
          <p:nvPr/>
        </p:nvSpPr>
        <p:spPr>
          <a:xfrm>
            <a:off x="3308550" y="4093513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oracle</a:t>
            </a:r>
            <a:endParaRPr b="1"/>
          </a:p>
        </p:txBody>
      </p:sp>
      <p:sp>
        <p:nvSpPr>
          <p:cNvPr id="358" name="Google Shape;358;p29"/>
          <p:cNvSpPr/>
          <p:nvPr/>
        </p:nvSpPr>
        <p:spPr>
          <a:xfrm>
            <a:off x="2978700" y="1648175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reward-prediction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2978700" y="2185500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image-reconstruction</a:t>
            </a:r>
            <a:endParaRPr b="1"/>
          </a:p>
        </p:txBody>
      </p:sp>
      <p:sp>
        <p:nvSpPr>
          <p:cNvPr id="360" name="Google Shape;360;p29"/>
          <p:cNvSpPr/>
          <p:nvPr/>
        </p:nvSpPr>
        <p:spPr>
          <a:xfrm>
            <a:off x="307550" y="2185500"/>
            <a:ext cx="216300" cy="17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829950" y="3181250"/>
            <a:ext cx="216300" cy="126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665025" y="1719425"/>
            <a:ext cx="216300" cy="73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9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12200" y="2795800"/>
            <a:ext cx="4595600" cy="17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 rotWithShape="1">
          <a:blip r:embed="rId4">
            <a:alphaModFix/>
          </a:blip>
          <a:srcRect b="0" l="0" r="19523" t="0"/>
          <a:stretch/>
        </p:blipFill>
        <p:spPr>
          <a:xfrm>
            <a:off x="5469225" y="1332900"/>
            <a:ext cx="3561899" cy="1911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9"/>
          <p:cNvGrpSpPr/>
          <p:nvPr/>
        </p:nvGrpSpPr>
        <p:grpSpPr>
          <a:xfrm>
            <a:off x="5600506" y="3669932"/>
            <a:ext cx="3299352" cy="1036861"/>
            <a:chOff x="5193625" y="3319125"/>
            <a:chExt cx="3950374" cy="1486326"/>
          </a:xfrm>
        </p:grpSpPr>
        <p:pic>
          <p:nvPicPr>
            <p:cNvPr id="366" name="Google Shape;366;p29"/>
            <p:cNvPicPr preferRelativeResize="0"/>
            <p:nvPr/>
          </p:nvPicPr>
          <p:blipFill rotWithShape="1">
            <a:blip r:embed="rId5">
              <a:alphaModFix/>
            </a:blip>
            <a:srcRect b="21753" l="21454" r="28169" t="38565"/>
            <a:stretch/>
          </p:blipFill>
          <p:spPr>
            <a:xfrm>
              <a:off x="5812700" y="3319125"/>
              <a:ext cx="2669075" cy="1486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9"/>
            <p:cNvPicPr preferRelativeResize="0"/>
            <p:nvPr/>
          </p:nvPicPr>
          <p:blipFill rotWithShape="1">
            <a:blip r:embed="rId6">
              <a:alphaModFix/>
            </a:blip>
            <a:srcRect b="52168" l="31722" r="60078" t="21858"/>
            <a:stretch/>
          </p:blipFill>
          <p:spPr>
            <a:xfrm>
              <a:off x="5193625" y="3690138"/>
              <a:ext cx="511349" cy="547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9"/>
            <p:cNvPicPr preferRelativeResize="0"/>
            <p:nvPr/>
          </p:nvPicPr>
          <p:blipFill rotWithShape="1">
            <a:blip r:embed="rId6">
              <a:alphaModFix/>
            </a:blip>
            <a:srcRect b="3897" l="31722" r="60078" t="71262"/>
            <a:stretch/>
          </p:blipFill>
          <p:spPr>
            <a:xfrm>
              <a:off x="8632650" y="3702062"/>
              <a:ext cx="511349" cy="523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9"/>
          <p:cNvSpPr/>
          <p:nvPr/>
        </p:nvSpPr>
        <p:spPr>
          <a:xfrm>
            <a:off x="5205175" y="1776025"/>
            <a:ext cx="2598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 rot="3754847">
            <a:off x="4871392" y="3181216"/>
            <a:ext cx="1115967" cy="1486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374" name="Google Shape;374;p29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9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9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9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/>
          <p:nvPr/>
        </p:nvSpPr>
        <p:spPr>
          <a:xfrm>
            <a:off x="741550" y="163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5000975" y="168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816000" y="65400"/>
            <a:ext cx="356190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/>
          <p:nvPr/>
        </p:nvSpPr>
        <p:spPr>
          <a:xfrm>
            <a:off x="2978700" y="1648175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reward-prediction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2978700" y="2185500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image-reconstruction</a:t>
            </a:r>
            <a:endParaRPr b="1"/>
          </a:p>
        </p:txBody>
      </p:sp>
      <p:sp>
        <p:nvSpPr>
          <p:cNvPr id="387" name="Google Shape;387;p30"/>
          <p:cNvSpPr/>
          <p:nvPr/>
        </p:nvSpPr>
        <p:spPr>
          <a:xfrm>
            <a:off x="2665025" y="1719425"/>
            <a:ext cx="216300" cy="73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391" name="Google Shape;391;p30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0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0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4">
            <a:alphaModFix/>
          </a:blip>
          <a:srcRect b="0" l="0" r="19523" t="0"/>
          <a:stretch/>
        </p:blipFill>
        <p:spPr>
          <a:xfrm>
            <a:off x="5469225" y="1332900"/>
            <a:ext cx="3561899" cy="1911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30"/>
          <p:cNvGrpSpPr/>
          <p:nvPr/>
        </p:nvGrpSpPr>
        <p:grpSpPr>
          <a:xfrm>
            <a:off x="5600506" y="3669932"/>
            <a:ext cx="3299352" cy="1036861"/>
            <a:chOff x="5193625" y="3319125"/>
            <a:chExt cx="3950374" cy="1486326"/>
          </a:xfrm>
        </p:grpSpPr>
        <p:pic>
          <p:nvPicPr>
            <p:cNvPr id="397" name="Google Shape;397;p30"/>
            <p:cNvPicPr preferRelativeResize="0"/>
            <p:nvPr/>
          </p:nvPicPr>
          <p:blipFill rotWithShape="1">
            <a:blip r:embed="rId5">
              <a:alphaModFix/>
            </a:blip>
            <a:srcRect b="21753" l="21454" r="28169" t="38565"/>
            <a:stretch/>
          </p:blipFill>
          <p:spPr>
            <a:xfrm>
              <a:off x="5812700" y="3319125"/>
              <a:ext cx="2669075" cy="1486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0"/>
            <p:cNvPicPr preferRelativeResize="0"/>
            <p:nvPr/>
          </p:nvPicPr>
          <p:blipFill rotWithShape="1">
            <a:blip r:embed="rId6">
              <a:alphaModFix/>
            </a:blip>
            <a:srcRect b="52168" l="31722" r="60078" t="21858"/>
            <a:stretch/>
          </p:blipFill>
          <p:spPr>
            <a:xfrm>
              <a:off x="5193625" y="3690138"/>
              <a:ext cx="511349" cy="547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0"/>
            <p:cNvPicPr preferRelativeResize="0"/>
            <p:nvPr/>
          </p:nvPicPr>
          <p:blipFill rotWithShape="1">
            <a:blip r:embed="rId6">
              <a:alphaModFix/>
            </a:blip>
            <a:srcRect b="3897" l="31722" r="60078" t="71262"/>
            <a:stretch/>
          </p:blipFill>
          <p:spPr>
            <a:xfrm>
              <a:off x="8632650" y="3702062"/>
              <a:ext cx="511349" cy="523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30"/>
          <p:cNvSpPr/>
          <p:nvPr/>
        </p:nvSpPr>
        <p:spPr>
          <a:xfrm>
            <a:off x="5205175" y="1776025"/>
            <a:ext cx="2598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3754847">
            <a:off x="4871392" y="3181216"/>
            <a:ext cx="1115967" cy="1486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0"/>
          <p:cNvGrpSpPr/>
          <p:nvPr/>
        </p:nvGrpSpPr>
        <p:grpSpPr>
          <a:xfrm>
            <a:off x="65774" y="1092857"/>
            <a:ext cx="2501853" cy="3475397"/>
            <a:chOff x="96825" y="1258550"/>
            <a:chExt cx="2719701" cy="3757999"/>
          </a:xfrm>
        </p:grpSpPr>
        <p:pic>
          <p:nvPicPr>
            <p:cNvPr id="403" name="Google Shape;403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825" y="1258550"/>
              <a:ext cx="2719701" cy="37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30"/>
            <p:cNvSpPr/>
            <p:nvPr/>
          </p:nvSpPr>
          <p:spPr>
            <a:xfrm>
              <a:off x="114925" y="3926050"/>
              <a:ext cx="2683500" cy="153600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14925" y="4377775"/>
              <a:ext cx="2683500" cy="126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62893" y="2444474"/>
              <a:ext cx="2563200" cy="455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0"/>
          <p:cNvSpPr/>
          <p:nvPr/>
        </p:nvSpPr>
        <p:spPr>
          <a:xfrm>
            <a:off x="97350" y="3280800"/>
            <a:ext cx="2438700" cy="148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741550" y="163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5000975" y="168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816000" y="65400"/>
            <a:ext cx="356190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/>
          <p:nvPr/>
        </p:nvSpPr>
        <p:spPr>
          <a:xfrm>
            <a:off x="623050" y="1859550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Pre-train</a:t>
            </a:r>
            <a:endParaRPr b="1"/>
          </a:p>
        </p:txBody>
      </p:sp>
      <p:sp>
        <p:nvSpPr>
          <p:cNvPr id="416" name="Google Shape;416;p31"/>
          <p:cNvSpPr/>
          <p:nvPr/>
        </p:nvSpPr>
        <p:spPr>
          <a:xfrm>
            <a:off x="623050" y="3500225"/>
            <a:ext cx="1944600" cy="5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w/o Pre-train</a:t>
            </a:r>
            <a:endParaRPr b="1"/>
          </a:p>
        </p:txBody>
      </p:sp>
      <p:sp>
        <p:nvSpPr>
          <p:cNvPr id="417" name="Google Shape;417;p31"/>
          <p:cNvSpPr/>
          <p:nvPr/>
        </p:nvSpPr>
        <p:spPr>
          <a:xfrm>
            <a:off x="3308550" y="3103138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418" name="Google Shape;418;p31"/>
          <p:cNvSpPr/>
          <p:nvPr/>
        </p:nvSpPr>
        <p:spPr>
          <a:xfrm>
            <a:off x="3308550" y="3598325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image-scratch</a:t>
            </a:r>
            <a:endParaRPr b="1"/>
          </a:p>
        </p:txBody>
      </p:sp>
      <p:sp>
        <p:nvSpPr>
          <p:cNvPr id="419" name="Google Shape;419;p31"/>
          <p:cNvSpPr/>
          <p:nvPr/>
        </p:nvSpPr>
        <p:spPr>
          <a:xfrm>
            <a:off x="3308550" y="4093513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oracle</a:t>
            </a:r>
            <a:endParaRPr b="1"/>
          </a:p>
        </p:txBody>
      </p:sp>
      <p:sp>
        <p:nvSpPr>
          <p:cNvPr id="420" name="Google Shape;420;p31"/>
          <p:cNvSpPr/>
          <p:nvPr/>
        </p:nvSpPr>
        <p:spPr>
          <a:xfrm>
            <a:off x="2978700" y="1648175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reward-prediction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2978700" y="2185500"/>
            <a:ext cx="21291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image-reconstruction</a:t>
            </a:r>
            <a:endParaRPr b="1"/>
          </a:p>
        </p:txBody>
      </p:sp>
      <p:sp>
        <p:nvSpPr>
          <p:cNvPr id="422" name="Google Shape;422;p31"/>
          <p:cNvSpPr/>
          <p:nvPr/>
        </p:nvSpPr>
        <p:spPr>
          <a:xfrm>
            <a:off x="307550" y="2185500"/>
            <a:ext cx="216300" cy="17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2829950" y="3181250"/>
            <a:ext cx="216300" cy="126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2665025" y="1719425"/>
            <a:ext cx="216300" cy="73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17250" y="1407500"/>
            <a:ext cx="4695975" cy="14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/>
          <p:nvPr/>
        </p:nvSpPr>
        <p:spPr>
          <a:xfrm>
            <a:off x="5960050" y="2810925"/>
            <a:ext cx="1987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3-Layer </a:t>
            </a:r>
            <a:r>
              <a:rPr b="1" lang="en"/>
              <a:t>CNN</a:t>
            </a:r>
            <a:endParaRPr b="1"/>
          </a:p>
        </p:txBody>
      </p:sp>
      <p:sp>
        <p:nvSpPr>
          <p:cNvPr id="427" name="Google Shape;427;p31"/>
          <p:cNvSpPr/>
          <p:nvPr/>
        </p:nvSpPr>
        <p:spPr>
          <a:xfrm>
            <a:off x="5960050" y="3501050"/>
            <a:ext cx="1987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ame </a:t>
            </a:r>
            <a:r>
              <a:rPr b="1" lang="en"/>
              <a:t>E</a:t>
            </a:r>
            <a:r>
              <a:rPr b="1" lang="en"/>
              <a:t>ncoder</a:t>
            </a:r>
            <a:r>
              <a:rPr lang="en"/>
              <a:t> with random </a:t>
            </a:r>
            <a:r>
              <a:rPr lang="en"/>
              <a:t>initialization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5960050" y="4191175"/>
            <a:ext cx="1987200" cy="7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(x,y)-</a:t>
            </a:r>
            <a:r>
              <a:rPr b="1" lang="en"/>
              <a:t>coordinates</a:t>
            </a:r>
            <a:r>
              <a:rPr lang="en"/>
              <a:t> of the agent,target, and distractors</a:t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4913600" y="3671975"/>
            <a:ext cx="9108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433" name="Google Shape;433;p31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1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1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1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437" name="Google Shape;437;p31"/>
          <p:cNvSpPr/>
          <p:nvPr/>
        </p:nvSpPr>
        <p:spPr>
          <a:xfrm rot="-749491">
            <a:off x="4913556" y="3167028"/>
            <a:ext cx="950091" cy="1487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 rot="833661">
            <a:off x="4913628" y="4273903"/>
            <a:ext cx="910748" cy="1486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Paper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Tasks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75" y="338250"/>
            <a:ext cx="6176050" cy="41222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6075" y="2511175"/>
            <a:ext cx="102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Reward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Induced</a:t>
            </a:r>
            <a:endParaRPr b="1" sz="1700">
              <a:solidFill>
                <a:schemeClr val="dk2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/>
          <p:nvPr/>
        </p:nvSpPr>
        <p:spPr>
          <a:xfrm>
            <a:off x="741550" y="163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5000975" y="168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816000" y="65400"/>
            <a:ext cx="3561900" cy="10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2"/>
          <p:cNvSpPr/>
          <p:nvPr/>
        </p:nvSpPr>
        <p:spPr>
          <a:xfrm>
            <a:off x="3739200" y="1519213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447" name="Google Shape;447;p32"/>
          <p:cNvSpPr/>
          <p:nvPr/>
        </p:nvSpPr>
        <p:spPr>
          <a:xfrm>
            <a:off x="3739200" y="2014400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image-scratch</a:t>
            </a:r>
            <a:endParaRPr b="1"/>
          </a:p>
        </p:txBody>
      </p:sp>
      <p:sp>
        <p:nvSpPr>
          <p:cNvPr id="448" name="Google Shape;448;p32"/>
          <p:cNvSpPr/>
          <p:nvPr/>
        </p:nvSpPr>
        <p:spPr>
          <a:xfrm>
            <a:off x="3739200" y="2509588"/>
            <a:ext cx="14694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oracle</a:t>
            </a:r>
            <a:endParaRPr b="1"/>
          </a:p>
        </p:txBody>
      </p:sp>
      <p:sp>
        <p:nvSpPr>
          <p:cNvPr id="449" name="Google Shape;449;p32"/>
          <p:cNvSpPr/>
          <p:nvPr/>
        </p:nvSpPr>
        <p:spPr>
          <a:xfrm>
            <a:off x="3260600" y="1597325"/>
            <a:ext cx="216300" cy="126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6390700" y="1227000"/>
            <a:ext cx="1987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3-Layer </a:t>
            </a:r>
            <a:r>
              <a:rPr b="1" lang="en"/>
              <a:t>CNN</a:t>
            </a:r>
            <a:endParaRPr b="1"/>
          </a:p>
        </p:txBody>
      </p:sp>
      <p:sp>
        <p:nvSpPr>
          <p:cNvPr id="451" name="Google Shape;451;p32"/>
          <p:cNvSpPr/>
          <p:nvPr/>
        </p:nvSpPr>
        <p:spPr>
          <a:xfrm>
            <a:off x="6390700" y="1917125"/>
            <a:ext cx="1987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</a:t>
            </a:r>
            <a:r>
              <a:rPr b="1" lang="en"/>
              <a:t>Encoder</a:t>
            </a:r>
            <a:r>
              <a:rPr lang="en"/>
              <a:t> with random initialization</a:t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6390700" y="2607250"/>
            <a:ext cx="1987200" cy="7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(x,y)-coordinates</a:t>
            </a:r>
            <a:r>
              <a:rPr lang="en"/>
              <a:t> of the agent,target, and distractors</a:t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5344250" y="2088050"/>
            <a:ext cx="9108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749491">
            <a:off x="5344206" y="1583103"/>
            <a:ext cx="950091" cy="1487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833661">
            <a:off x="5344278" y="2689978"/>
            <a:ext cx="910748" cy="1486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459" name="Google Shape;459;p32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2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2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463" name="Google Shape;4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" y="1092857"/>
            <a:ext cx="2501853" cy="347539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/>
          <p:nvPr/>
        </p:nvSpPr>
        <p:spPr>
          <a:xfrm>
            <a:off x="97350" y="3280800"/>
            <a:ext cx="2438700" cy="1488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939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3"/>
          <p:cNvSpPr/>
          <p:nvPr/>
        </p:nvSpPr>
        <p:spPr>
          <a:xfrm>
            <a:off x="5468150" y="12437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6723225" y="10565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475" name="Google Shape;475;p33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3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3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3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645250" y="2571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4904675" y="2576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939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4"/>
          <p:cNvSpPr/>
          <p:nvPr/>
        </p:nvSpPr>
        <p:spPr>
          <a:xfrm>
            <a:off x="5468150" y="12437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 txBox="1"/>
          <p:nvPr/>
        </p:nvSpPr>
        <p:spPr>
          <a:xfrm>
            <a:off x="6723225" y="10565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645250" y="25717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Multiple Representation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4904675" y="25768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Downstream RL Task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490" name="Google Shape;490;p34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491" name="Google Shape;491;p34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17533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493" name="Google Shape;493;p34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4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4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4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390950" y="2346800"/>
            <a:ext cx="3705800" cy="1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/>
          <p:nvPr/>
        </p:nvSpPr>
        <p:spPr>
          <a:xfrm>
            <a:off x="675975" y="2586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 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>
            <a:off x="4935400" y="2637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Detached Decoder</a:t>
            </a:r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357813" y="34738"/>
            <a:ext cx="3739525" cy="11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5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508" name="Google Shape;508;p35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5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5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5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4">
            <a:alphaModFix/>
          </a:blip>
          <a:srcRect b="29666" l="1878" r="66444" t="0"/>
          <a:stretch/>
        </p:blipFill>
        <p:spPr>
          <a:xfrm>
            <a:off x="1561191" y="1099577"/>
            <a:ext cx="2434382" cy="233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5"/>
          <p:cNvPicPr preferRelativeResize="0"/>
          <p:nvPr/>
        </p:nvPicPr>
        <p:blipFill rotWithShape="1">
          <a:blip r:embed="rId5">
            <a:alphaModFix/>
          </a:blip>
          <a:srcRect b="18513" l="70242" r="3555" t="60367"/>
          <a:stretch/>
        </p:blipFill>
        <p:spPr>
          <a:xfrm>
            <a:off x="1803675" y="3507140"/>
            <a:ext cx="1949413" cy="10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>
            <a:off x="1561191" y="2929933"/>
            <a:ext cx="2434200" cy="90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4112757" y="3171669"/>
            <a:ext cx="1692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representation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124750" y="1151842"/>
            <a:ext cx="5681100" cy="3472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124750" y="1151850"/>
            <a:ext cx="5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6051225" y="2789475"/>
            <a:ext cx="12399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6319725" y="2340900"/>
            <a:ext cx="70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PPO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7642675" y="2699325"/>
            <a:ext cx="1134000" cy="4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Policy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/>
          <p:nvPr/>
        </p:nvSpPr>
        <p:spPr>
          <a:xfrm>
            <a:off x="675975" y="2586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 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4935400" y="2637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Detached Decoder</a:t>
            </a:r>
            <a:endParaRPr/>
          </a:p>
        </p:txBody>
      </p:sp>
      <p:pic>
        <p:nvPicPr>
          <p:cNvPr id="527" name="Google Shape;527;p36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357813" y="34738"/>
            <a:ext cx="3739525" cy="11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6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531" name="Google Shape;531;p36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6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6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36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535" name="Google Shape;5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" y="1092857"/>
            <a:ext cx="2501853" cy="347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6"/>
          <p:cNvSpPr/>
          <p:nvPr/>
        </p:nvSpPr>
        <p:spPr>
          <a:xfrm>
            <a:off x="97350" y="3844100"/>
            <a:ext cx="2438700" cy="124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97350" y="3697275"/>
            <a:ext cx="2438700" cy="11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8950" y="1104525"/>
            <a:ext cx="5353163" cy="3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6"/>
          <p:cNvSpPr/>
          <p:nvPr/>
        </p:nvSpPr>
        <p:spPr>
          <a:xfrm rot="-1273274">
            <a:off x="2661362" y="3756783"/>
            <a:ext cx="577672" cy="1110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4240900" y="1133925"/>
            <a:ext cx="635100" cy="23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7531950" y="3968600"/>
            <a:ext cx="11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D9EAD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OpenAI</a:t>
            </a:r>
            <a:endParaRPr sz="18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549" name="Google Shape;549;p37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37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553" name="Google Shape;5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50" y="466200"/>
            <a:ext cx="6132874" cy="3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7"/>
          <p:cNvSpPr/>
          <p:nvPr/>
        </p:nvSpPr>
        <p:spPr>
          <a:xfrm>
            <a:off x="2936525" y="1100175"/>
            <a:ext cx="5679600" cy="72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2936525" y="1829050"/>
            <a:ext cx="5679600" cy="227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37"/>
          <p:cNvCxnSpPr/>
          <p:nvPr/>
        </p:nvCxnSpPr>
        <p:spPr>
          <a:xfrm>
            <a:off x="3551475" y="2035375"/>
            <a:ext cx="6024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7"/>
          <p:cNvCxnSpPr/>
          <p:nvPr/>
        </p:nvCxnSpPr>
        <p:spPr>
          <a:xfrm flipH="1" rot="10800000">
            <a:off x="3241575" y="3155900"/>
            <a:ext cx="912300" cy="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8" name="Google Shape;558;p37"/>
          <p:cNvSpPr/>
          <p:nvPr/>
        </p:nvSpPr>
        <p:spPr>
          <a:xfrm>
            <a:off x="337600" y="1372450"/>
            <a:ext cx="1734900" cy="29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Actor-Rollout</a:t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337450" y="2873975"/>
            <a:ext cx="1734900" cy="29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Critic-Update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66" name="Google Shape;566;p38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8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8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8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571" name="Google Shape;571;p38"/>
          <p:cNvGrpSpPr/>
          <p:nvPr/>
        </p:nvGrpSpPr>
        <p:grpSpPr>
          <a:xfrm>
            <a:off x="4042598" y="-11"/>
            <a:ext cx="5101409" cy="3618876"/>
            <a:chOff x="178375" y="580950"/>
            <a:chExt cx="6132975" cy="3981600"/>
          </a:xfrm>
        </p:grpSpPr>
        <p:pic>
          <p:nvPicPr>
            <p:cNvPr id="572" name="Google Shape;57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38"/>
            <p:cNvSpPr/>
            <p:nvPr/>
          </p:nvSpPr>
          <p:spPr>
            <a:xfrm>
              <a:off x="631750" y="1214925"/>
              <a:ext cx="5679600" cy="729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4" name="Google Shape;574;p38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8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6" name="Google Shape;576;p38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577" name="Google Shape;577;p38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</a:t>
              </a:r>
              <a:r>
                <a:rPr b="1" lang="en"/>
                <a:t>-Net</a:t>
              </a:r>
              <a:endParaRPr b="1"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8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92" name="Google Shape;592;p39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593" name="Google Shape;593;p39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594" name="Google Shape;594;p39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9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9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39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042598" y="-11"/>
            <a:ext cx="5101409" cy="3618876"/>
            <a:chOff x="178375" y="580950"/>
            <a:chExt cx="6132975" cy="3981600"/>
          </a:xfrm>
        </p:grpSpPr>
        <p:pic>
          <p:nvPicPr>
            <p:cNvPr id="599" name="Google Shape;59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39"/>
            <p:cNvSpPr/>
            <p:nvPr/>
          </p:nvSpPr>
          <p:spPr>
            <a:xfrm>
              <a:off x="631750" y="1214925"/>
              <a:ext cx="5679600" cy="729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1" name="Google Shape;601;p39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9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3" name="Google Shape;603;p39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604" name="Google Shape;604;p39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 txBox="1"/>
          <p:nvPr/>
        </p:nvSpPr>
        <p:spPr>
          <a:xfrm>
            <a:off x="7401950" y="1239400"/>
            <a:ext cx="17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Actor-Rollout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19" name="Google Shape;619;p40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621" name="Google Shape;621;p40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0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0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40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625" name="Google Shape;625;p40"/>
          <p:cNvGrpSpPr/>
          <p:nvPr/>
        </p:nvGrpSpPr>
        <p:grpSpPr>
          <a:xfrm>
            <a:off x="4042598" y="-11"/>
            <a:ext cx="5101418" cy="3618876"/>
            <a:chOff x="178375" y="580950"/>
            <a:chExt cx="6132986" cy="3981600"/>
          </a:xfrm>
        </p:grpSpPr>
        <p:pic>
          <p:nvPicPr>
            <p:cNvPr id="626" name="Google Shape;62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0"/>
            <p:cNvSpPr/>
            <p:nvPr/>
          </p:nvSpPr>
          <p:spPr>
            <a:xfrm>
              <a:off x="631761" y="1223634"/>
              <a:ext cx="5679600" cy="17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40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0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0" name="Google Shape;630;p40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631" name="Google Shape;631;p40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</a:t>
              </a:r>
              <a:r>
                <a:rPr b="1" lang="en" sz="1300">
                  <a:solidFill>
                    <a:srgbClr val="B7B7B7"/>
                  </a:solidFill>
                </a:rPr>
                <a:t>-Critic</a:t>
              </a:r>
              <a:endParaRPr b="1" sz="1300">
                <a:solidFill>
                  <a:srgbClr val="B7B7B7"/>
                </a:solidFill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0" name="Google Shape;640;p40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610850"/>
            <a:ext cx="617400" cy="14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0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960950" y="1096525"/>
            <a:ext cx="208165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1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47" name="Google Shape;647;p41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48" name="Google Shape;648;p41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649" name="Google Shape;649;p41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1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1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41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653" name="Google Shape;653;p41"/>
          <p:cNvGrpSpPr/>
          <p:nvPr/>
        </p:nvGrpSpPr>
        <p:grpSpPr>
          <a:xfrm>
            <a:off x="4489799" y="27"/>
            <a:ext cx="4654323" cy="3253763"/>
            <a:chOff x="178375" y="580950"/>
            <a:chExt cx="6132986" cy="3981600"/>
          </a:xfrm>
        </p:grpSpPr>
        <p:pic>
          <p:nvPicPr>
            <p:cNvPr id="654" name="Google Shape;654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41"/>
            <p:cNvSpPr/>
            <p:nvPr/>
          </p:nvSpPr>
          <p:spPr>
            <a:xfrm>
              <a:off x="631761" y="1223634"/>
              <a:ext cx="5679600" cy="17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6" name="Google Shape;656;p41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1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58" name="Google Shape;658;p41"/>
          <p:cNvSpPr/>
          <p:nvPr/>
        </p:nvSpPr>
        <p:spPr>
          <a:xfrm>
            <a:off x="2020105" y="429050"/>
            <a:ext cx="5898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</a:t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2810475" y="1290100"/>
            <a:ext cx="12369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</a:t>
            </a:r>
            <a:endParaRPr b="1"/>
          </a:p>
        </p:txBody>
      </p:sp>
      <p:sp>
        <p:nvSpPr>
          <p:cNvPr id="660" name="Google Shape;660;p41"/>
          <p:cNvSpPr/>
          <p:nvPr/>
        </p:nvSpPr>
        <p:spPr>
          <a:xfrm>
            <a:off x="606799" y="1290100"/>
            <a:ext cx="12369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661" name="Google Shape;661;p41"/>
          <p:cNvSpPr/>
          <p:nvPr/>
        </p:nvSpPr>
        <p:spPr>
          <a:xfrm>
            <a:off x="1305351" y="4470325"/>
            <a:ext cx="9774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grpSp>
        <p:nvGrpSpPr>
          <p:cNvPr id="662" name="Google Shape;662;p41"/>
          <p:cNvGrpSpPr/>
          <p:nvPr/>
        </p:nvGrpSpPr>
        <p:grpSpPr>
          <a:xfrm>
            <a:off x="137450" y="2104925"/>
            <a:ext cx="2175600" cy="1730100"/>
            <a:chOff x="2810475" y="2951575"/>
            <a:chExt cx="2175600" cy="1730100"/>
          </a:xfrm>
        </p:grpSpPr>
        <p:sp>
          <p:nvSpPr>
            <p:cNvPr id="663" name="Google Shape;663;p41"/>
            <p:cNvSpPr/>
            <p:nvPr/>
          </p:nvSpPr>
          <p:spPr>
            <a:xfrm>
              <a:off x="3247500" y="3688700"/>
              <a:ext cx="1329000" cy="25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3334200" y="3080600"/>
              <a:ext cx="1155600" cy="25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935358" y="4278364"/>
              <a:ext cx="1953300" cy="25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810475" y="2951575"/>
              <a:ext cx="2175600" cy="1730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 rot="5400000">
              <a:off x="3777900" y="3433100"/>
              <a:ext cx="268200" cy="160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 rot="5400000">
              <a:off x="3780150" y="4026600"/>
              <a:ext cx="263700" cy="160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41"/>
          <p:cNvSpPr/>
          <p:nvPr/>
        </p:nvSpPr>
        <p:spPr>
          <a:xfrm rot="5400000">
            <a:off x="996950" y="4072588"/>
            <a:ext cx="4566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1"/>
          <p:cNvSpPr txBox="1"/>
          <p:nvPr/>
        </p:nvSpPr>
        <p:spPr>
          <a:xfrm>
            <a:off x="1305350" y="3937125"/>
            <a:ext cx="97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sample</a:t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671" name="Google Shape;671;p41"/>
          <p:cNvCxnSpPr>
            <a:stCxn id="658" idx="2"/>
            <a:endCxn id="660" idx="0"/>
          </p:cNvCxnSpPr>
          <p:nvPr/>
        </p:nvCxnSpPr>
        <p:spPr>
          <a:xfrm rot="5400000">
            <a:off x="1570405" y="545450"/>
            <a:ext cx="399300" cy="1089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2" name="Google Shape;672;p41"/>
          <p:cNvCxnSpPr>
            <a:stCxn id="658" idx="2"/>
            <a:endCxn id="659" idx="0"/>
          </p:cNvCxnSpPr>
          <p:nvPr/>
        </p:nvCxnSpPr>
        <p:spPr>
          <a:xfrm flipH="1" rot="-5400000">
            <a:off x="2672305" y="533450"/>
            <a:ext cx="399300" cy="111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41"/>
          <p:cNvCxnSpPr>
            <a:stCxn id="660" idx="2"/>
            <a:endCxn id="666" idx="0"/>
          </p:cNvCxnSpPr>
          <p:nvPr/>
        </p:nvCxnSpPr>
        <p:spPr>
          <a:xfrm flipH="1" rot="-5400000">
            <a:off x="1048999" y="1928050"/>
            <a:ext cx="353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41"/>
          <p:cNvCxnSpPr>
            <a:stCxn id="661" idx="3"/>
            <a:endCxn id="658" idx="3"/>
          </p:cNvCxnSpPr>
          <p:nvPr/>
        </p:nvCxnSpPr>
        <p:spPr>
          <a:xfrm flipH="1" rot="10800000">
            <a:off x="2282751" y="659875"/>
            <a:ext cx="327300" cy="4041300"/>
          </a:xfrm>
          <a:prstGeom prst="bentConnector3">
            <a:avLst>
              <a:gd fmla="val 6056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5" name="Google Shape;675;p41"/>
          <p:cNvSpPr/>
          <p:nvPr/>
        </p:nvSpPr>
        <p:spPr>
          <a:xfrm>
            <a:off x="4873920" y="3730796"/>
            <a:ext cx="11391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Rollout-Buffer</a:t>
            </a:r>
            <a:endParaRPr b="1" sz="1000"/>
          </a:p>
        </p:txBody>
      </p:sp>
      <p:sp>
        <p:nvSpPr>
          <p:cNvPr id="676" name="Google Shape;676;p41"/>
          <p:cNvSpPr/>
          <p:nvPr/>
        </p:nvSpPr>
        <p:spPr>
          <a:xfrm>
            <a:off x="6418950" y="32036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677" name="Google Shape;677;p41"/>
          <p:cNvSpPr/>
          <p:nvPr/>
        </p:nvSpPr>
        <p:spPr>
          <a:xfrm>
            <a:off x="6418950" y="36386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</a:t>
            </a:r>
            <a:endParaRPr b="1"/>
          </a:p>
        </p:txBody>
      </p:sp>
      <p:sp>
        <p:nvSpPr>
          <p:cNvPr id="678" name="Google Shape;678;p41"/>
          <p:cNvSpPr/>
          <p:nvPr/>
        </p:nvSpPr>
        <p:spPr>
          <a:xfrm>
            <a:off x="6418950" y="4073563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679" name="Google Shape;679;p41"/>
          <p:cNvSpPr/>
          <p:nvPr/>
        </p:nvSpPr>
        <p:spPr>
          <a:xfrm>
            <a:off x="6153625" y="3353275"/>
            <a:ext cx="160200" cy="123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487750" y="4470325"/>
            <a:ext cx="5898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  <p:sp>
        <p:nvSpPr>
          <p:cNvPr id="681" name="Google Shape;681;p41"/>
          <p:cNvSpPr/>
          <p:nvPr/>
        </p:nvSpPr>
        <p:spPr>
          <a:xfrm>
            <a:off x="6416450" y="44247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  <p:sp>
        <p:nvSpPr>
          <p:cNvPr id="682" name="Google Shape;682;p41"/>
          <p:cNvSpPr txBox="1"/>
          <p:nvPr/>
        </p:nvSpPr>
        <p:spPr>
          <a:xfrm>
            <a:off x="2452425" y="2739125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Actor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1017900"/>
            <a:ext cx="8212500" cy="35475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218225" y="3024850"/>
            <a:ext cx="2337000" cy="38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75325" y="1039750"/>
            <a:ext cx="3076500" cy="190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822575" y="578050"/>
            <a:ext cx="11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encoder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-117150" y="3491650"/>
            <a:ext cx="18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representation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 rot="7780398">
            <a:off x="6503735" y="1044685"/>
            <a:ext cx="532417" cy="18833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268075" y="412100"/>
            <a:ext cx="19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reward-induced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Paper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Tasks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88" name="Google Shape;688;p42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689" name="Google Shape;689;p42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690" name="Google Shape;690;p42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2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2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2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4042598" y="-11"/>
            <a:ext cx="5101418" cy="3618876"/>
            <a:chOff x="178375" y="580950"/>
            <a:chExt cx="6132986" cy="3981600"/>
          </a:xfrm>
        </p:grpSpPr>
        <p:pic>
          <p:nvPicPr>
            <p:cNvPr id="695" name="Google Shape;69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42"/>
            <p:cNvSpPr/>
            <p:nvPr/>
          </p:nvSpPr>
          <p:spPr>
            <a:xfrm>
              <a:off x="631761" y="1404759"/>
              <a:ext cx="5679600" cy="17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7" name="Google Shape;697;p42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2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9" name="Google Shape;699;p42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700" name="Google Shape;700;p42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</a:t>
              </a:r>
              <a:r>
                <a:rPr b="1" lang="en" sz="1300">
                  <a:solidFill>
                    <a:schemeClr val="dk1"/>
                  </a:solidFill>
                </a:rPr>
                <a:t>-Critic</a:t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9" name="Google Shape;709;p42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99725" y="0"/>
            <a:ext cx="3442875" cy="1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/>
          <p:nvPr/>
        </p:nvSpPr>
        <p:spPr>
          <a:xfrm>
            <a:off x="1770500" y="25133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715" name="Google Shape;715;p43"/>
          <p:cNvSpPr/>
          <p:nvPr/>
        </p:nvSpPr>
        <p:spPr>
          <a:xfrm>
            <a:off x="1770500" y="314655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</a:t>
            </a:r>
            <a:endParaRPr b="1"/>
          </a:p>
        </p:txBody>
      </p:sp>
      <p:sp>
        <p:nvSpPr>
          <p:cNvPr id="716" name="Google Shape;716;p43"/>
          <p:cNvSpPr/>
          <p:nvPr/>
        </p:nvSpPr>
        <p:spPr>
          <a:xfrm>
            <a:off x="1770500" y="28299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717" name="Google Shape;717;p43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19" name="Google Shape;719;p43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3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3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43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724" name="Google Shape;724;p43"/>
          <p:cNvGrpSpPr/>
          <p:nvPr/>
        </p:nvGrpSpPr>
        <p:grpSpPr>
          <a:xfrm>
            <a:off x="4042598" y="-11"/>
            <a:ext cx="5101418" cy="3618876"/>
            <a:chOff x="178375" y="580950"/>
            <a:chExt cx="6132986" cy="3981600"/>
          </a:xfrm>
        </p:grpSpPr>
        <p:pic>
          <p:nvPicPr>
            <p:cNvPr id="725" name="Google Shape;725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p43"/>
            <p:cNvSpPr/>
            <p:nvPr/>
          </p:nvSpPr>
          <p:spPr>
            <a:xfrm>
              <a:off x="631761" y="1404759"/>
              <a:ext cx="5679600" cy="17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7" name="Google Shape;727;p43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3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9" name="Google Shape;729;p43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730" name="Google Shape;730;p43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</a:t>
              </a:r>
              <a:r>
                <a:rPr b="1" lang="en" sz="1300">
                  <a:solidFill>
                    <a:schemeClr val="dk1"/>
                  </a:solidFill>
                </a:rPr>
                <a:t>-Critic</a:t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9" name="Google Shape;739;p4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99725" y="0"/>
            <a:ext cx="3442875" cy="1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3"/>
          <p:cNvSpPr/>
          <p:nvPr/>
        </p:nvSpPr>
        <p:spPr>
          <a:xfrm>
            <a:off x="1770488" y="446415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RTGs</a:t>
            </a:r>
            <a:endParaRPr b="1"/>
          </a:p>
        </p:txBody>
      </p:sp>
      <p:sp>
        <p:nvSpPr>
          <p:cNvPr id="741" name="Google Shape;741;p43"/>
          <p:cNvSpPr txBox="1"/>
          <p:nvPr/>
        </p:nvSpPr>
        <p:spPr>
          <a:xfrm>
            <a:off x="1395338" y="4743300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Cumulative Rewards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742" name="Google Shape;7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75" y="3502138"/>
            <a:ext cx="3963128" cy="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3"/>
          <p:cNvSpPr/>
          <p:nvPr/>
        </p:nvSpPr>
        <p:spPr>
          <a:xfrm rot="5400000">
            <a:off x="2257100" y="3479175"/>
            <a:ext cx="263700" cy="153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3"/>
          <p:cNvSpPr/>
          <p:nvPr/>
        </p:nvSpPr>
        <p:spPr>
          <a:xfrm rot="5400000">
            <a:off x="2257100" y="4138913"/>
            <a:ext cx="263700" cy="153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3"/>
          <p:cNvSpPr/>
          <p:nvPr/>
        </p:nvSpPr>
        <p:spPr>
          <a:xfrm rot="5398169">
            <a:off x="95130" y="2193492"/>
            <a:ext cx="563400" cy="325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1770500" y="21967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53" name="Google Shape;753;p44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754" name="Google Shape;754;p44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4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4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44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758" name="Google Shape;758;p44"/>
          <p:cNvGrpSpPr/>
          <p:nvPr/>
        </p:nvGrpSpPr>
        <p:grpSpPr>
          <a:xfrm>
            <a:off x="4042598" y="-11"/>
            <a:ext cx="5101324" cy="3618876"/>
            <a:chOff x="178375" y="580950"/>
            <a:chExt cx="6132874" cy="3981600"/>
          </a:xfrm>
        </p:grpSpPr>
        <p:pic>
          <p:nvPicPr>
            <p:cNvPr id="759" name="Google Shape;759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44"/>
            <p:cNvSpPr/>
            <p:nvPr/>
          </p:nvSpPr>
          <p:spPr>
            <a:xfrm>
              <a:off x="654032" y="1569464"/>
              <a:ext cx="5603700" cy="386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1" name="Google Shape;761;p44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4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3" name="Google Shape;763;p44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764" name="Google Shape;764;p44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2"/>
                  </a:solidFill>
                </a:rPr>
                <a:t>Actor</a:t>
              </a:r>
              <a:r>
                <a:rPr b="1" lang="en" sz="1300">
                  <a:solidFill>
                    <a:srgbClr val="B7B7B7"/>
                  </a:solidFill>
                </a:rPr>
                <a:t>-Critic</a:t>
              </a:r>
              <a:endParaRPr b="1" sz="1300">
                <a:solidFill>
                  <a:srgbClr val="B7B7B7"/>
                </a:solidFill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3" name="Google Shape;773;p44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965275" y="325550"/>
            <a:ext cx="2077325" cy="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5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79" name="Google Shape;779;p45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780" name="Google Shape;780;p45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781" name="Google Shape;781;p45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5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5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45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785" name="Google Shape;785;p45"/>
          <p:cNvGrpSpPr/>
          <p:nvPr/>
        </p:nvGrpSpPr>
        <p:grpSpPr>
          <a:xfrm>
            <a:off x="4042598" y="-11"/>
            <a:ext cx="5101324" cy="3618876"/>
            <a:chOff x="178375" y="580950"/>
            <a:chExt cx="6132874" cy="3981600"/>
          </a:xfrm>
        </p:grpSpPr>
        <p:pic>
          <p:nvPicPr>
            <p:cNvPr id="786" name="Google Shape;786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Google Shape;787;p45"/>
            <p:cNvSpPr/>
            <p:nvPr/>
          </p:nvSpPr>
          <p:spPr>
            <a:xfrm>
              <a:off x="654032" y="1569464"/>
              <a:ext cx="5603700" cy="386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8" name="Google Shape;788;p45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5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45"/>
          <p:cNvSpPr/>
          <p:nvPr/>
        </p:nvSpPr>
        <p:spPr>
          <a:xfrm>
            <a:off x="383950" y="1056825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791" name="Google Shape;791;p45"/>
          <p:cNvSpPr/>
          <p:nvPr/>
        </p:nvSpPr>
        <p:spPr>
          <a:xfrm>
            <a:off x="383950" y="1915863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</a:t>
            </a:r>
            <a:endParaRPr b="1"/>
          </a:p>
        </p:txBody>
      </p:sp>
      <p:sp>
        <p:nvSpPr>
          <p:cNvPr id="792" name="Google Shape;792;p45"/>
          <p:cNvSpPr/>
          <p:nvPr/>
        </p:nvSpPr>
        <p:spPr>
          <a:xfrm>
            <a:off x="383950" y="145555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793" name="Google Shape;793;p45"/>
          <p:cNvSpPr/>
          <p:nvPr/>
        </p:nvSpPr>
        <p:spPr>
          <a:xfrm>
            <a:off x="383938" y="23146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RTGs</a:t>
            </a:r>
            <a:endParaRPr b="1"/>
          </a:p>
        </p:txBody>
      </p:sp>
      <p:sp>
        <p:nvSpPr>
          <p:cNvPr id="794" name="Google Shape;794;p45"/>
          <p:cNvSpPr/>
          <p:nvPr/>
        </p:nvSpPr>
        <p:spPr>
          <a:xfrm>
            <a:off x="134650" y="214050"/>
            <a:ext cx="1736100" cy="265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95" name="Google Shape;795;p45"/>
          <p:cNvSpPr txBox="1"/>
          <p:nvPr/>
        </p:nvSpPr>
        <p:spPr>
          <a:xfrm>
            <a:off x="217300" y="33555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Rollout-Buffer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96" name="Google Shape;796;p45"/>
          <p:cNvSpPr/>
          <p:nvPr/>
        </p:nvSpPr>
        <p:spPr>
          <a:xfrm>
            <a:off x="2417025" y="2375075"/>
            <a:ext cx="13290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r>
              <a:rPr b="1" lang="en"/>
              <a:t>-Net</a:t>
            </a:r>
            <a:endParaRPr b="1"/>
          </a:p>
        </p:txBody>
      </p:sp>
      <p:sp>
        <p:nvSpPr>
          <p:cNvPr id="797" name="Google Shape;797;p45"/>
          <p:cNvSpPr/>
          <p:nvPr/>
        </p:nvSpPr>
        <p:spPr>
          <a:xfrm>
            <a:off x="2503725" y="1766975"/>
            <a:ext cx="11556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98" name="Google Shape;798;p45"/>
          <p:cNvSpPr/>
          <p:nvPr/>
        </p:nvSpPr>
        <p:spPr>
          <a:xfrm>
            <a:off x="2327100" y="1566225"/>
            <a:ext cx="1490100" cy="12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5"/>
          <p:cNvSpPr/>
          <p:nvPr/>
        </p:nvSpPr>
        <p:spPr>
          <a:xfrm rot="5400000">
            <a:off x="2947425" y="2119475"/>
            <a:ext cx="2682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5"/>
          <p:cNvSpPr/>
          <p:nvPr/>
        </p:nvSpPr>
        <p:spPr>
          <a:xfrm flipH="1" rot="-10797901">
            <a:off x="1690869" y="1167708"/>
            <a:ext cx="1474200" cy="288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5"/>
          <p:cNvSpPr/>
          <p:nvPr/>
        </p:nvSpPr>
        <p:spPr>
          <a:xfrm>
            <a:off x="2463075" y="3182025"/>
            <a:ext cx="1236900" cy="25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values</a:t>
            </a:r>
            <a:endParaRPr b="1"/>
          </a:p>
        </p:txBody>
      </p:sp>
      <p:sp>
        <p:nvSpPr>
          <p:cNvPr id="802" name="Google Shape;802;p45"/>
          <p:cNvSpPr/>
          <p:nvPr/>
        </p:nvSpPr>
        <p:spPr>
          <a:xfrm>
            <a:off x="383950" y="4019025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</a:t>
            </a:r>
            <a:endParaRPr b="1"/>
          </a:p>
        </p:txBody>
      </p:sp>
      <p:cxnSp>
        <p:nvCxnSpPr>
          <p:cNvPr id="803" name="Google Shape;803;p45"/>
          <p:cNvCxnSpPr>
            <a:stCxn id="793" idx="2"/>
            <a:endCxn id="802" idx="0"/>
          </p:cNvCxnSpPr>
          <p:nvPr/>
        </p:nvCxnSpPr>
        <p:spPr>
          <a:xfrm flipH="1" rot="-5400000">
            <a:off x="279088" y="3295038"/>
            <a:ext cx="14472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5"/>
          <p:cNvCxnSpPr>
            <a:stCxn id="801" idx="2"/>
            <a:endCxn id="802" idx="0"/>
          </p:cNvCxnSpPr>
          <p:nvPr/>
        </p:nvCxnSpPr>
        <p:spPr>
          <a:xfrm rot="5400000">
            <a:off x="1752075" y="2689575"/>
            <a:ext cx="579900" cy="207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5"/>
          <p:cNvSpPr/>
          <p:nvPr/>
        </p:nvSpPr>
        <p:spPr>
          <a:xfrm rot="5400000">
            <a:off x="2947425" y="2914125"/>
            <a:ext cx="2682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5"/>
          <p:cNvSpPr/>
          <p:nvPr/>
        </p:nvSpPr>
        <p:spPr>
          <a:xfrm>
            <a:off x="384250" y="6581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6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12" name="Google Shape;812;p46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13" name="Google Shape;813;p46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14" name="Google Shape;814;p46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46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818" name="Google Shape;818;p46"/>
          <p:cNvGrpSpPr/>
          <p:nvPr/>
        </p:nvGrpSpPr>
        <p:grpSpPr>
          <a:xfrm>
            <a:off x="4042598" y="-11"/>
            <a:ext cx="5101409" cy="3618876"/>
            <a:chOff x="178375" y="580950"/>
            <a:chExt cx="6132975" cy="3981600"/>
          </a:xfrm>
        </p:grpSpPr>
        <p:pic>
          <p:nvPicPr>
            <p:cNvPr id="819" name="Google Shape;81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46"/>
            <p:cNvSpPr/>
            <p:nvPr/>
          </p:nvSpPr>
          <p:spPr>
            <a:xfrm>
              <a:off x="631750" y="1214925"/>
              <a:ext cx="5679600" cy="729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1" name="Google Shape;821;p46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6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3" name="Google Shape;823;p46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824" name="Google Shape;824;p46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46"/>
          <p:cNvSpPr txBox="1"/>
          <p:nvPr/>
        </p:nvSpPr>
        <p:spPr>
          <a:xfrm>
            <a:off x="7401950" y="1239400"/>
            <a:ext cx="17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Actor-Rollout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834" name="Google Shape;834;p46"/>
          <p:cNvSpPr/>
          <p:nvPr/>
        </p:nvSpPr>
        <p:spPr>
          <a:xfrm>
            <a:off x="834025" y="26700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835" name="Google Shape;835;p46"/>
          <p:cNvSpPr/>
          <p:nvPr/>
        </p:nvSpPr>
        <p:spPr>
          <a:xfrm>
            <a:off x="834025" y="3068725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836" name="Google Shape;836;p46"/>
          <p:cNvSpPr/>
          <p:nvPr/>
        </p:nvSpPr>
        <p:spPr>
          <a:xfrm>
            <a:off x="834013" y="3866163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RTGs</a:t>
            </a:r>
            <a:endParaRPr b="1"/>
          </a:p>
        </p:txBody>
      </p:sp>
      <p:sp>
        <p:nvSpPr>
          <p:cNvPr id="837" name="Google Shape;837;p46"/>
          <p:cNvSpPr/>
          <p:nvPr/>
        </p:nvSpPr>
        <p:spPr>
          <a:xfrm>
            <a:off x="584425" y="2269800"/>
            <a:ext cx="1736100" cy="241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38" name="Google Shape;838;p46"/>
          <p:cNvSpPr txBox="1"/>
          <p:nvPr/>
        </p:nvSpPr>
        <p:spPr>
          <a:xfrm>
            <a:off x="667075" y="22698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Rollout-Buffer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39" name="Google Shape;839;p46"/>
          <p:cNvSpPr/>
          <p:nvPr/>
        </p:nvSpPr>
        <p:spPr>
          <a:xfrm>
            <a:off x="834025" y="346745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</a:t>
            </a:r>
            <a:endParaRPr b="1"/>
          </a:p>
        </p:txBody>
      </p:sp>
      <p:sp>
        <p:nvSpPr>
          <p:cNvPr id="840" name="Google Shape;840;p46"/>
          <p:cNvSpPr/>
          <p:nvPr/>
        </p:nvSpPr>
        <p:spPr>
          <a:xfrm>
            <a:off x="834025" y="42649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8" name="Google Shape;848;p47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7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7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47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>
            <a:off x="4042598" y="-11"/>
            <a:ext cx="5101324" cy="3618876"/>
            <a:chOff x="178375" y="580950"/>
            <a:chExt cx="6132874" cy="3981600"/>
          </a:xfrm>
        </p:grpSpPr>
        <p:pic>
          <p:nvPicPr>
            <p:cNvPr id="853" name="Google Shape;85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4" name="Google Shape;854;p47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7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6" name="Google Shape;856;p47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857" name="Google Shape;857;p47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47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7"/>
          <p:cNvSpPr txBox="1"/>
          <p:nvPr/>
        </p:nvSpPr>
        <p:spPr>
          <a:xfrm>
            <a:off x="7506600" y="2825675"/>
            <a:ext cx="16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Critic-Update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73" name="Google Shape;873;p48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874" name="Google Shape;874;p48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75" name="Google Shape;875;p48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8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8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48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879" name="Google Shape;879;p48"/>
          <p:cNvGrpSpPr/>
          <p:nvPr/>
        </p:nvGrpSpPr>
        <p:grpSpPr>
          <a:xfrm>
            <a:off x="4042598" y="-11"/>
            <a:ext cx="5101324" cy="3618876"/>
            <a:chOff x="178375" y="580950"/>
            <a:chExt cx="6132874" cy="3981600"/>
          </a:xfrm>
        </p:grpSpPr>
        <p:pic>
          <p:nvPicPr>
            <p:cNvPr id="880" name="Google Shape;880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1" name="Google Shape;881;p48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48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48"/>
          <p:cNvGrpSpPr/>
          <p:nvPr/>
        </p:nvGrpSpPr>
        <p:grpSpPr>
          <a:xfrm>
            <a:off x="0" y="0"/>
            <a:ext cx="3983375" cy="2086074"/>
            <a:chOff x="5822403" y="479413"/>
            <a:chExt cx="5069197" cy="3105663"/>
          </a:xfrm>
        </p:grpSpPr>
        <p:sp>
          <p:nvSpPr>
            <p:cNvPr id="884" name="Google Shape;884;p48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8"/>
          <p:cNvSpPr txBox="1"/>
          <p:nvPr/>
        </p:nvSpPr>
        <p:spPr>
          <a:xfrm>
            <a:off x="7506600" y="2825675"/>
            <a:ext cx="16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Critic-Update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895" name="Google Shape;895;p48"/>
          <p:cNvSpPr/>
          <p:nvPr/>
        </p:nvSpPr>
        <p:spPr>
          <a:xfrm>
            <a:off x="834025" y="26700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896" name="Google Shape;896;p48"/>
          <p:cNvSpPr/>
          <p:nvPr/>
        </p:nvSpPr>
        <p:spPr>
          <a:xfrm>
            <a:off x="834025" y="3068725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897" name="Google Shape;897;p48"/>
          <p:cNvSpPr/>
          <p:nvPr/>
        </p:nvSpPr>
        <p:spPr>
          <a:xfrm>
            <a:off x="834013" y="3866163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RTGs</a:t>
            </a:r>
            <a:endParaRPr b="1"/>
          </a:p>
        </p:txBody>
      </p:sp>
      <p:sp>
        <p:nvSpPr>
          <p:cNvPr id="898" name="Google Shape;898;p48"/>
          <p:cNvSpPr/>
          <p:nvPr/>
        </p:nvSpPr>
        <p:spPr>
          <a:xfrm>
            <a:off x="584425" y="2269800"/>
            <a:ext cx="1736100" cy="241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99" name="Google Shape;899;p48"/>
          <p:cNvSpPr txBox="1"/>
          <p:nvPr/>
        </p:nvSpPr>
        <p:spPr>
          <a:xfrm>
            <a:off x="667075" y="22698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Rollout-Buffer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00" name="Google Shape;900;p48"/>
          <p:cNvSpPr/>
          <p:nvPr/>
        </p:nvSpPr>
        <p:spPr>
          <a:xfrm>
            <a:off x="834025" y="346745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</a:t>
            </a:r>
            <a:endParaRPr b="1"/>
          </a:p>
        </p:txBody>
      </p:sp>
      <p:sp>
        <p:nvSpPr>
          <p:cNvPr id="901" name="Google Shape;901;p48"/>
          <p:cNvSpPr/>
          <p:nvPr/>
        </p:nvSpPr>
        <p:spPr>
          <a:xfrm>
            <a:off x="834025" y="42649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  <p:sp>
        <p:nvSpPr>
          <p:cNvPr id="902" name="Google Shape;902;p48"/>
          <p:cNvSpPr/>
          <p:nvPr/>
        </p:nvSpPr>
        <p:spPr>
          <a:xfrm>
            <a:off x="2664975" y="2046850"/>
            <a:ext cx="516900" cy="142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08" name="Google Shape;908;p49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09" name="Google Shape;909;p49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910" name="Google Shape;910;p49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9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9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49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914" name="Google Shape;9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598" y="-11"/>
            <a:ext cx="5101324" cy="3618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49"/>
          <p:cNvSpPr/>
          <p:nvPr/>
        </p:nvSpPr>
        <p:spPr>
          <a:xfrm>
            <a:off x="4645825" y="2266275"/>
            <a:ext cx="810900" cy="220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4880350" y="1259350"/>
            <a:ext cx="576300" cy="166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9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>
            <a:off x="778212" y="1298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919" name="Google Shape;919;p49"/>
          <p:cNvSpPr/>
          <p:nvPr/>
        </p:nvSpPr>
        <p:spPr>
          <a:xfrm>
            <a:off x="2375663" y="1298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920" name="Google Shape;920;p49"/>
          <p:cNvSpPr/>
          <p:nvPr/>
        </p:nvSpPr>
        <p:spPr>
          <a:xfrm>
            <a:off x="2377913" y="35636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RTGs</a:t>
            </a:r>
            <a:endParaRPr b="1"/>
          </a:p>
        </p:txBody>
      </p:sp>
      <p:sp>
        <p:nvSpPr>
          <p:cNvPr id="921" name="Google Shape;921;p49"/>
          <p:cNvSpPr/>
          <p:nvPr/>
        </p:nvSpPr>
        <p:spPr>
          <a:xfrm>
            <a:off x="582275" y="4084875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</a:t>
            </a:r>
            <a:endParaRPr b="1"/>
          </a:p>
        </p:txBody>
      </p:sp>
      <p:sp>
        <p:nvSpPr>
          <p:cNvPr id="922" name="Google Shape;922;p49"/>
          <p:cNvSpPr/>
          <p:nvPr/>
        </p:nvSpPr>
        <p:spPr>
          <a:xfrm>
            <a:off x="582263" y="3042400"/>
            <a:ext cx="1236900" cy="25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logπ’</a:t>
            </a:r>
            <a:endParaRPr b="1"/>
          </a:p>
        </p:txBody>
      </p:sp>
      <p:sp>
        <p:nvSpPr>
          <p:cNvPr id="923" name="Google Shape;923;p49"/>
          <p:cNvSpPr/>
          <p:nvPr/>
        </p:nvSpPr>
        <p:spPr>
          <a:xfrm>
            <a:off x="582263" y="1411650"/>
            <a:ext cx="13290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Policy-Net</a:t>
            </a:r>
            <a:endParaRPr b="1"/>
          </a:p>
        </p:txBody>
      </p:sp>
      <p:sp>
        <p:nvSpPr>
          <p:cNvPr id="924" name="Google Shape;924;p49"/>
          <p:cNvSpPr/>
          <p:nvPr/>
        </p:nvSpPr>
        <p:spPr>
          <a:xfrm>
            <a:off x="1511988" y="899275"/>
            <a:ext cx="11556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C9B0"/>
                </a:solidFill>
              </a:rPr>
              <a:t>ENCODER</a:t>
            </a:r>
            <a:endParaRPr b="1">
              <a:solidFill>
                <a:srgbClr val="4EC9B0"/>
              </a:solidFill>
            </a:endParaRPr>
          </a:p>
        </p:txBody>
      </p:sp>
      <p:sp>
        <p:nvSpPr>
          <p:cNvPr id="925" name="Google Shape;925;p49"/>
          <p:cNvSpPr/>
          <p:nvPr/>
        </p:nvSpPr>
        <p:spPr>
          <a:xfrm>
            <a:off x="270120" y="1833964"/>
            <a:ext cx="19533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DiagGaussianDistribution</a:t>
            </a:r>
            <a:endParaRPr b="1" sz="1100"/>
          </a:p>
        </p:txBody>
      </p:sp>
      <p:sp>
        <p:nvSpPr>
          <p:cNvPr id="926" name="Google Shape;926;p49"/>
          <p:cNvSpPr/>
          <p:nvPr/>
        </p:nvSpPr>
        <p:spPr>
          <a:xfrm>
            <a:off x="182550" y="827900"/>
            <a:ext cx="3633300" cy="173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9"/>
          <p:cNvSpPr txBox="1"/>
          <p:nvPr/>
        </p:nvSpPr>
        <p:spPr>
          <a:xfrm>
            <a:off x="3038513" y="2091075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Critic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928" name="Google Shape;928;p49"/>
          <p:cNvSpPr/>
          <p:nvPr/>
        </p:nvSpPr>
        <p:spPr>
          <a:xfrm>
            <a:off x="2375663" y="1411650"/>
            <a:ext cx="13290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r>
              <a:rPr b="1" lang="en"/>
              <a:t>-Net</a:t>
            </a:r>
            <a:endParaRPr b="1"/>
          </a:p>
        </p:txBody>
      </p:sp>
      <p:cxnSp>
        <p:nvCxnSpPr>
          <p:cNvPr id="929" name="Google Shape;929;p49"/>
          <p:cNvCxnSpPr>
            <a:stCxn id="924" idx="2"/>
            <a:endCxn id="923" idx="0"/>
          </p:cNvCxnSpPr>
          <p:nvPr/>
        </p:nvCxnSpPr>
        <p:spPr>
          <a:xfrm rot="5400000">
            <a:off x="1540638" y="862525"/>
            <a:ext cx="255300" cy="84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0" name="Google Shape;930;p49"/>
          <p:cNvCxnSpPr>
            <a:stCxn id="924" idx="2"/>
            <a:endCxn id="928" idx="0"/>
          </p:cNvCxnSpPr>
          <p:nvPr/>
        </p:nvCxnSpPr>
        <p:spPr>
          <a:xfrm flipH="1" rot="-5400000">
            <a:off x="2437338" y="808825"/>
            <a:ext cx="255300" cy="950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1" name="Google Shape;931;p49"/>
          <p:cNvCxnSpPr>
            <a:stCxn id="923" idx="2"/>
            <a:endCxn id="925" idx="0"/>
          </p:cNvCxnSpPr>
          <p:nvPr/>
        </p:nvCxnSpPr>
        <p:spPr>
          <a:xfrm flipH="1" rot="-5400000">
            <a:off x="1164413" y="1751100"/>
            <a:ext cx="165300" cy="6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2" name="Google Shape;932;p49"/>
          <p:cNvCxnSpPr>
            <a:stCxn id="925" idx="2"/>
          </p:cNvCxnSpPr>
          <p:nvPr/>
        </p:nvCxnSpPr>
        <p:spPr>
          <a:xfrm>
            <a:off x="1246770" y="2091064"/>
            <a:ext cx="33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3" name="Google Shape;933;p49"/>
          <p:cNvCxnSpPr/>
          <p:nvPr/>
        </p:nvCxnSpPr>
        <p:spPr>
          <a:xfrm>
            <a:off x="3038520" y="1636664"/>
            <a:ext cx="78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4" name="Google Shape;934;p49"/>
          <p:cNvSpPr/>
          <p:nvPr/>
        </p:nvSpPr>
        <p:spPr>
          <a:xfrm>
            <a:off x="2377913" y="3042400"/>
            <a:ext cx="1236900" cy="25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values</a:t>
            </a:r>
            <a:endParaRPr b="1"/>
          </a:p>
        </p:txBody>
      </p:sp>
      <p:sp>
        <p:nvSpPr>
          <p:cNvPr id="935" name="Google Shape;935;p49"/>
          <p:cNvSpPr/>
          <p:nvPr/>
        </p:nvSpPr>
        <p:spPr>
          <a:xfrm>
            <a:off x="1712475" y="547175"/>
            <a:ext cx="843000" cy="22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9"/>
          <p:cNvSpPr/>
          <p:nvPr/>
        </p:nvSpPr>
        <p:spPr>
          <a:xfrm>
            <a:off x="1644438" y="2689950"/>
            <a:ext cx="843000" cy="22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9"/>
          <p:cNvSpPr/>
          <p:nvPr/>
        </p:nvSpPr>
        <p:spPr>
          <a:xfrm>
            <a:off x="582275" y="3563638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logπ</a:t>
            </a:r>
            <a:endParaRPr b="1"/>
          </a:p>
        </p:txBody>
      </p:sp>
      <p:sp>
        <p:nvSpPr>
          <p:cNvPr id="938" name="Google Shape;938;p49"/>
          <p:cNvSpPr/>
          <p:nvPr/>
        </p:nvSpPr>
        <p:spPr>
          <a:xfrm>
            <a:off x="1114625" y="3319075"/>
            <a:ext cx="200700" cy="220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9"/>
          <p:cNvSpPr/>
          <p:nvPr/>
        </p:nvSpPr>
        <p:spPr>
          <a:xfrm>
            <a:off x="1114625" y="3842563"/>
            <a:ext cx="200700" cy="220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9"/>
          <p:cNvSpPr/>
          <p:nvPr/>
        </p:nvSpPr>
        <p:spPr>
          <a:xfrm>
            <a:off x="2896025" y="3321325"/>
            <a:ext cx="200700" cy="220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1" name="Google Shape;9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921" y="4540210"/>
            <a:ext cx="1058400" cy="45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75" y="4473959"/>
            <a:ext cx="1155600" cy="59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0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48" name="Google Shape;948;p50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49" name="Google Shape;949;p50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950" name="Google Shape;950;p50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50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50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50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954" name="Google Shape;9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598" y="-11"/>
            <a:ext cx="5101324" cy="3618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50"/>
          <p:cNvSpPr/>
          <p:nvPr/>
        </p:nvSpPr>
        <p:spPr>
          <a:xfrm>
            <a:off x="4645825" y="2266275"/>
            <a:ext cx="810900" cy="220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0"/>
          <p:cNvSpPr/>
          <p:nvPr/>
        </p:nvSpPr>
        <p:spPr>
          <a:xfrm>
            <a:off x="4880350" y="1259350"/>
            <a:ext cx="576300" cy="166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50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50"/>
          <p:cNvSpPr/>
          <p:nvPr/>
        </p:nvSpPr>
        <p:spPr>
          <a:xfrm>
            <a:off x="778212" y="1298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endParaRPr b="1"/>
          </a:p>
        </p:txBody>
      </p:sp>
      <p:sp>
        <p:nvSpPr>
          <p:cNvPr id="959" name="Google Shape;959;p50"/>
          <p:cNvSpPr/>
          <p:nvPr/>
        </p:nvSpPr>
        <p:spPr>
          <a:xfrm>
            <a:off x="2375663" y="129800"/>
            <a:ext cx="1236900" cy="257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</a:t>
            </a:r>
            <a:endParaRPr b="1"/>
          </a:p>
        </p:txBody>
      </p:sp>
      <p:sp>
        <p:nvSpPr>
          <p:cNvPr id="960" name="Google Shape;960;p50"/>
          <p:cNvSpPr/>
          <p:nvPr/>
        </p:nvSpPr>
        <p:spPr>
          <a:xfrm>
            <a:off x="3245813" y="3325382"/>
            <a:ext cx="777000" cy="172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RTGs</a:t>
            </a:r>
            <a:endParaRPr b="1" sz="1200"/>
          </a:p>
        </p:txBody>
      </p:sp>
      <p:sp>
        <p:nvSpPr>
          <p:cNvPr id="961" name="Google Shape;961;p50"/>
          <p:cNvSpPr/>
          <p:nvPr/>
        </p:nvSpPr>
        <p:spPr>
          <a:xfrm>
            <a:off x="2375682" y="3675651"/>
            <a:ext cx="777000" cy="172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At</a:t>
            </a:r>
            <a:endParaRPr b="1" sz="1200"/>
          </a:p>
        </p:txBody>
      </p:sp>
      <p:sp>
        <p:nvSpPr>
          <p:cNvPr id="962" name="Google Shape;962;p50"/>
          <p:cNvSpPr/>
          <p:nvPr/>
        </p:nvSpPr>
        <p:spPr>
          <a:xfrm>
            <a:off x="2375675" y="2975088"/>
            <a:ext cx="777000" cy="17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logπ’</a:t>
            </a:r>
            <a:endParaRPr b="1" sz="1200"/>
          </a:p>
        </p:txBody>
      </p:sp>
      <p:sp>
        <p:nvSpPr>
          <p:cNvPr id="963" name="Google Shape;963;p50"/>
          <p:cNvSpPr/>
          <p:nvPr/>
        </p:nvSpPr>
        <p:spPr>
          <a:xfrm>
            <a:off x="582263" y="1411650"/>
            <a:ext cx="13290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Policy-Net</a:t>
            </a:r>
            <a:endParaRPr b="1"/>
          </a:p>
        </p:txBody>
      </p:sp>
      <p:sp>
        <p:nvSpPr>
          <p:cNvPr id="964" name="Google Shape;964;p50"/>
          <p:cNvSpPr/>
          <p:nvPr/>
        </p:nvSpPr>
        <p:spPr>
          <a:xfrm>
            <a:off x="1511988" y="899275"/>
            <a:ext cx="11556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C9B0"/>
                </a:solidFill>
              </a:rPr>
              <a:t>ENCODER</a:t>
            </a:r>
            <a:endParaRPr b="1">
              <a:solidFill>
                <a:srgbClr val="4EC9B0"/>
              </a:solidFill>
            </a:endParaRPr>
          </a:p>
        </p:txBody>
      </p:sp>
      <p:sp>
        <p:nvSpPr>
          <p:cNvPr id="965" name="Google Shape;965;p50"/>
          <p:cNvSpPr/>
          <p:nvPr/>
        </p:nvSpPr>
        <p:spPr>
          <a:xfrm>
            <a:off x="270120" y="1833964"/>
            <a:ext cx="19533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DiagGaussianDistribution</a:t>
            </a:r>
            <a:endParaRPr b="1" sz="1100"/>
          </a:p>
        </p:txBody>
      </p:sp>
      <p:sp>
        <p:nvSpPr>
          <p:cNvPr id="966" name="Google Shape;966;p50"/>
          <p:cNvSpPr/>
          <p:nvPr/>
        </p:nvSpPr>
        <p:spPr>
          <a:xfrm>
            <a:off x="182550" y="827900"/>
            <a:ext cx="3633300" cy="173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50"/>
          <p:cNvSpPr txBox="1"/>
          <p:nvPr/>
        </p:nvSpPr>
        <p:spPr>
          <a:xfrm>
            <a:off x="3038513" y="2091075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Critic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968" name="Google Shape;968;p50"/>
          <p:cNvSpPr/>
          <p:nvPr/>
        </p:nvSpPr>
        <p:spPr>
          <a:xfrm>
            <a:off x="2375663" y="1411650"/>
            <a:ext cx="1329000" cy="2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Value-Net</a:t>
            </a:r>
            <a:endParaRPr b="1"/>
          </a:p>
        </p:txBody>
      </p:sp>
      <p:cxnSp>
        <p:nvCxnSpPr>
          <p:cNvPr id="969" name="Google Shape;969;p50"/>
          <p:cNvCxnSpPr>
            <a:stCxn id="964" idx="2"/>
            <a:endCxn id="963" idx="0"/>
          </p:cNvCxnSpPr>
          <p:nvPr/>
        </p:nvCxnSpPr>
        <p:spPr>
          <a:xfrm rot="5400000">
            <a:off x="1540638" y="862525"/>
            <a:ext cx="255300" cy="84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0" name="Google Shape;970;p50"/>
          <p:cNvCxnSpPr>
            <a:stCxn id="964" idx="2"/>
            <a:endCxn id="968" idx="0"/>
          </p:cNvCxnSpPr>
          <p:nvPr/>
        </p:nvCxnSpPr>
        <p:spPr>
          <a:xfrm flipH="1" rot="-5400000">
            <a:off x="2437338" y="808825"/>
            <a:ext cx="255300" cy="950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50"/>
          <p:cNvCxnSpPr>
            <a:stCxn id="963" idx="2"/>
            <a:endCxn id="965" idx="0"/>
          </p:cNvCxnSpPr>
          <p:nvPr/>
        </p:nvCxnSpPr>
        <p:spPr>
          <a:xfrm flipH="1" rot="-5400000">
            <a:off x="1164413" y="1751100"/>
            <a:ext cx="165300" cy="6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2" name="Google Shape;972;p50"/>
          <p:cNvCxnSpPr>
            <a:stCxn id="965" idx="2"/>
          </p:cNvCxnSpPr>
          <p:nvPr/>
        </p:nvCxnSpPr>
        <p:spPr>
          <a:xfrm>
            <a:off x="1246770" y="2091064"/>
            <a:ext cx="33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3" name="Google Shape;973;p50"/>
          <p:cNvCxnSpPr/>
          <p:nvPr/>
        </p:nvCxnSpPr>
        <p:spPr>
          <a:xfrm>
            <a:off x="3038520" y="1636664"/>
            <a:ext cx="78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4" name="Google Shape;974;p50"/>
          <p:cNvSpPr/>
          <p:nvPr/>
        </p:nvSpPr>
        <p:spPr>
          <a:xfrm>
            <a:off x="3245813" y="2975100"/>
            <a:ext cx="777000" cy="17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values</a:t>
            </a:r>
            <a:endParaRPr b="1" sz="1200"/>
          </a:p>
        </p:txBody>
      </p:sp>
      <p:sp>
        <p:nvSpPr>
          <p:cNvPr id="975" name="Google Shape;975;p50"/>
          <p:cNvSpPr/>
          <p:nvPr/>
        </p:nvSpPr>
        <p:spPr>
          <a:xfrm>
            <a:off x="1712475" y="547175"/>
            <a:ext cx="843000" cy="22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0"/>
          <p:cNvSpPr/>
          <p:nvPr/>
        </p:nvSpPr>
        <p:spPr>
          <a:xfrm>
            <a:off x="1644438" y="2689950"/>
            <a:ext cx="843000" cy="22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0"/>
          <p:cNvSpPr/>
          <p:nvPr/>
        </p:nvSpPr>
        <p:spPr>
          <a:xfrm>
            <a:off x="2375682" y="3325369"/>
            <a:ext cx="777000" cy="172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logπ</a:t>
            </a:r>
            <a:endParaRPr b="1" sz="1200"/>
          </a:p>
        </p:txBody>
      </p:sp>
      <p:sp>
        <p:nvSpPr>
          <p:cNvPr id="978" name="Google Shape;978;p50"/>
          <p:cNvSpPr/>
          <p:nvPr/>
        </p:nvSpPr>
        <p:spPr>
          <a:xfrm>
            <a:off x="2710138" y="3161018"/>
            <a:ext cx="126000" cy="148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0"/>
          <p:cNvSpPr/>
          <p:nvPr/>
        </p:nvSpPr>
        <p:spPr>
          <a:xfrm>
            <a:off x="2710138" y="3512812"/>
            <a:ext cx="126000" cy="148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0"/>
          <p:cNvSpPr/>
          <p:nvPr/>
        </p:nvSpPr>
        <p:spPr>
          <a:xfrm>
            <a:off x="3571323" y="3162543"/>
            <a:ext cx="126000" cy="148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50"/>
          <p:cNvPicPr preferRelativeResize="0"/>
          <p:nvPr/>
        </p:nvPicPr>
        <p:blipFill rotWithShape="1">
          <a:blip r:embed="rId4">
            <a:alphaModFix/>
          </a:blip>
          <a:srcRect b="20403" l="4371" r="84152" t="11267"/>
          <a:stretch/>
        </p:blipFill>
        <p:spPr>
          <a:xfrm>
            <a:off x="1033850" y="3162538"/>
            <a:ext cx="526949" cy="5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50"/>
          <p:cNvPicPr preferRelativeResize="0"/>
          <p:nvPr/>
        </p:nvPicPr>
        <p:blipFill rotWithShape="1">
          <a:blip r:embed="rId4">
            <a:alphaModFix/>
          </a:blip>
          <a:srcRect b="15616" l="21300" r="5045" t="18710"/>
          <a:stretch/>
        </p:blipFill>
        <p:spPr>
          <a:xfrm>
            <a:off x="31320" y="4047700"/>
            <a:ext cx="2730663" cy="4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1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88" name="Google Shape;988;p51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989" name="Google Shape;989;p51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990" name="Google Shape;990;p51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51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1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51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grpSp>
        <p:nvGrpSpPr>
          <p:cNvPr id="994" name="Google Shape;994;p51"/>
          <p:cNvGrpSpPr/>
          <p:nvPr/>
        </p:nvGrpSpPr>
        <p:grpSpPr>
          <a:xfrm>
            <a:off x="4042598" y="-11"/>
            <a:ext cx="5101409" cy="3618876"/>
            <a:chOff x="178375" y="580950"/>
            <a:chExt cx="6132975" cy="3981600"/>
          </a:xfrm>
        </p:grpSpPr>
        <p:pic>
          <p:nvPicPr>
            <p:cNvPr id="995" name="Google Shape;995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75" y="580950"/>
              <a:ext cx="6132874" cy="39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51"/>
            <p:cNvSpPr/>
            <p:nvPr/>
          </p:nvSpPr>
          <p:spPr>
            <a:xfrm>
              <a:off x="631750" y="1214925"/>
              <a:ext cx="5679600" cy="729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7" name="Google Shape;997;p51"/>
            <p:cNvCxnSpPr/>
            <p:nvPr/>
          </p:nvCxnSpPr>
          <p:spPr>
            <a:xfrm>
              <a:off x="1246700" y="2150125"/>
              <a:ext cx="6024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51"/>
            <p:cNvCxnSpPr/>
            <p:nvPr/>
          </p:nvCxnSpPr>
          <p:spPr>
            <a:xfrm flipH="1" rot="10800000">
              <a:off x="936800" y="3270650"/>
              <a:ext cx="912300" cy="54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9" name="Google Shape;999;p51"/>
          <p:cNvGrpSpPr/>
          <p:nvPr/>
        </p:nvGrpSpPr>
        <p:grpSpPr>
          <a:xfrm>
            <a:off x="-4156350" y="0"/>
            <a:ext cx="3983375" cy="2086074"/>
            <a:chOff x="5822403" y="479413"/>
            <a:chExt cx="5069197" cy="3105663"/>
          </a:xfrm>
        </p:grpSpPr>
        <p:sp>
          <p:nvSpPr>
            <p:cNvPr id="1000" name="Google Shape;1000;p51"/>
            <p:cNvSpPr/>
            <p:nvPr/>
          </p:nvSpPr>
          <p:spPr>
            <a:xfrm>
              <a:off x="5822403" y="2117166"/>
              <a:ext cx="5772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PPO</a:t>
              </a:r>
              <a:endParaRPr b="1" sz="900"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6658075" y="1338350"/>
              <a:ext cx="14274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/>
                <a:t>Actor-Critic</a:t>
              </a:r>
              <a:endParaRPr b="1" sz="1300"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8405800" y="162466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DiagGaussianDistribution</a:t>
              </a:r>
              <a:endParaRPr b="1" sz="1100"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6658075" y="3202275"/>
              <a:ext cx="14496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Rollout-Buffer</a:t>
              </a:r>
              <a:endParaRPr b="1" sz="1000"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8405800" y="479413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ENCODER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8405800" y="105203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Policy-Net</a:t>
              </a:r>
              <a:endParaRPr b="1"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8405800" y="2197288"/>
              <a:ext cx="2485800" cy="38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Value-Net</a:t>
              </a:r>
              <a:endParaRPr b="1"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6480725" y="144950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8197488" y="559550"/>
              <a:ext cx="96300" cy="1940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51"/>
          <p:cNvSpPr/>
          <p:nvPr/>
        </p:nvSpPr>
        <p:spPr>
          <a:xfrm>
            <a:off x="4419600" y="1233880"/>
            <a:ext cx="4724400" cy="205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0" name="Google Shape;10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38" y="108224"/>
            <a:ext cx="2930139" cy="4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51"/>
          <p:cNvSpPr/>
          <p:nvPr/>
        </p:nvSpPr>
        <p:spPr>
          <a:xfrm>
            <a:off x="534663" y="292250"/>
            <a:ext cx="1987200" cy="11148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1"/>
          <p:cNvSpPr/>
          <p:nvPr/>
        </p:nvSpPr>
        <p:spPr>
          <a:xfrm>
            <a:off x="534663" y="3161450"/>
            <a:ext cx="1987200" cy="3240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9666" l="1878" r="66444" t="0"/>
          <a:stretch/>
        </p:blipFill>
        <p:spPr>
          <a:xfrm>
            <a:off x="2847300" y="372675"/>
            <a:ext cx="2673098" cy="256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18513" l="70242" r="3555" t="60367"/>
          <a:stretch/>
        </p:blipFill>
        <p:spPr>
          <a:xfrm>
            <a:off x="3113562" y="3021400"/>
            <a:ext cx="2140576" cy="11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2847300" y="2386375"/>
            <a:ext cx="2673000" cy="9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649075" y="2652325"/>
            <a:ext cx="18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representation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270000" y="430175"/>
            <a:ext cx="6238200" cy="382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270000" y="430175"/>
            <a:ext cx="5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Paper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Tasks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2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18" name="Google Shape;1018;p52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19" name="Google Shape;1019;p52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020" name="Google Shape;1020;p52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52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52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52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24" name="Google Shape;1024;p52"/>
          <p:cNvSpPr txBox="1"/>
          <p:nvPr/>
        </p:nvSpPr>
        <p:spPr>
          <a:xfrm>
            <a:off x="97400" y="140700"/>
            <a:ext cx="29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 - </a:t>
            </a:r>
            <a:r>
              <a:rPr b="1" lang="en" sz="1800">
                <a:solidFill>
                  <a:schemeClr val="dk2"/>
                </a:solidFill>
              </a:rPr>
              <a:t>0 Distractor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25" name="Google Shape;10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800"/>
            <a:ext cx="8839204" cy="370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31" name="Google Shape;1031;p53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32" name="Google Shape;1032;p53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033" name="Google Shape;1033;p53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3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3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3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37" name="Google Shape;1037;p53"/>
          <p:cNvSpPr txBox="1"/>
          <p:nvPr/>
        </p:nvSpPr>
        <p:spPr>
          <a:xfrm>
            <a:off x="97400" y="140700"/>
            <a:ext cx="50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 - </a:t>
            </a: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38" name="Google Shape;10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800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4"/>
          <p:cNvSpPr txBox="1"/>
          <p:nvPr/>
        </p:nvSpPr>
        <p:spPr>
          <a:xfrm>
            <a:off x="97400" y="140700"/>
            <a:ext cx="50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 - </a:t>
            </a: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44" name="Google Shape;10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25" y="1414025"/>
            <a:ext cx="2315450" cy="2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500" y="1414025"/>
            <a:ext cx="2315450" cy="23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/>
          <p:nvPr/>
        </p:nvSpPr>
        <p:spPr>
          <a:xfrm>
            <a:off x="1602400" y="3864125"/>
            <a:ext cx="18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20k timesteps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7" name="Google Shape;1047;p54"/>
          <p:cNvSpPr txBox="1"/>
          <p:nvPr/>
        </p:nvSpPr>
        <p:spPr>
          <a:xfrm>
            <a:off x="5043225" y="3907425"/>
            <a:ext cx="24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2000k timesteps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8" name="Google Shape;1048;p54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49" name="Google Shape;1049;p54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50" name="Google Shape;1050;p54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051" name="Google Shape;1051;p54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54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54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54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5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60" name="Google Shape;1060;p55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61" name="Google Shape;1061;p55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062" name="Google Shape;1062;p55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55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5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5" name="Google Shape;1065;p55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66" name="Google Shape;1066;p55"/>
          <p:cNvSpPr txBox="1"/>
          <p:nvPr/>
        </p:nvSpPr>
        <p:spPr>
          <a:xfrm>
            <a:off x="97400" y="140700"/>
            <a:ext cx="31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 - </a:t>
            </a:r>
            <a:r>
              <a:rPr b="1" lang="en" sz="1800">
                <a:solidFill>
                  <a:schemeClr val="dk2"/>
                </a:solidFill>
              </a:rPr>
              <a:t>1 Distractor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67" name="Google Shape;10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800"/>
            <a:ext cx="8839204" cy="36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6"/>
          <p:cNvSpPr txBox="1"/>
          <p:nvPr/>
        </p:nvSpPr>
        <p:spPr>
          <a:xfrm>
            <a:off x="97400" y="140700"/>
            <a:ext cx="50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 - </a:t>
            </a: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73" name="Google Shape;1073;p56"/>
          <p:cNvSpPr txBox="1"/>
          <p:nvPr/>
        </p:nvSpPr>
        <p:spPr>
          <a:xfrm>
            <a:off x="1602400" y="3864125"/>
            <a:ext cx="18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20k timesteps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4" name="Google Shape;1074;p56"/>
          <p:cNvSpPr txBox="1"/>
          <p:nvPr/>
        </p:nvSpPr>
        <p:spPr>
          <a:xfrm>
            <a:off x="5043225" y="3907425"/>
            <a:ext cx="24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2000k timesteps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5" name="Google Shape;10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25" y="1414025"/>
            <a:ext cx="2315450" cy="2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500" y="1414025"/>
            <a:ext cx="2315450" cy="23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6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78" name="Google Shape;1078;p56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79" name="Google Shape;1079;p56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080" name="Google Shape;1080;p56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56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56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56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7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89" name="Google Shape;1089;p57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090" name="Google Shape;1090;p57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Implementation</a:t>
            </a:r>
            <a:endParaRPr sz="1800">
              <a:solidFill>
                <a:srgbClr val="B7B7B7"/>
              </a:solidFill>
            </a:endParaRPr>
          </a:p>
        </p:txBody>
      </p:sp>
      <p:cxnSp>
        <p:nvCxnSpPr>
          <p:cNvPr id="1091" name="Google Shape;1091;p57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57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57"/>
          <p:cNvCxnSpPr/>
          <p:nvPr/>
        </p:nvCxnSpPr>
        <p:spPr>
          <a:xfrm>
            <a:off x="80017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57"/>
          <p:cNvSpPr txBox="1"/>
          <p:nvPr/>
        </p:nvSpPr>
        <p:spPr>
          <a:xfrm>
            <a:off x="8039100" y="4681800"/>
            <a:ext cx="11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Thinking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95" name="Google Shape;1095;p57"/>
          <p:cNvSpPr txBox="1"/>
          <p:nvPr/>
        </p:nvSpPr>
        <p:spPr>
          <a:xfrm>
            <a:off x="250050" y="261925"/>
            <a:ext cx="8405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3C47D"/>
                </a:solidFill>
              </a:rPr>
              <a:t>Connection</a:t>
            </a:r>
            <a:r>
              <a:rPr b="1" lang="en" sz="2300">
                <a:solidFill>
                  <a:schemeClr val="dk2"/>
                </a:solidFill>
              </a:rPr>
              <a:t> Between The </a:t>
            </a:r>
            <a:r>
              <a:rPr b="1" lang="en" sz="2300">
                <a:solidFill>
                  <a:srgbClr val="93C47D"/>
                </a:solidFill>
              </a:rPr>
              <a:t>Object-Centric</a:t>
            </a:r>
            <a:r>
              <a:rPr b="1" lang="en" sz="2300">
                <a:solidFill>
                  <a:schemeClr val="dk2"/>
                </a:solidFill>
              </a:rPr>
              <a:t> Learning Project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1096" name="Google Shape;1096;p57"/>
          <p:cNvSpPr txBox="1"/>
          <p:nvPr/>
        </p:nvSpPr>
        <p:spPr>
          <a:xfrm>
            <a:off x="1039050" y="1971450"/>
            <a:ext cx="719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Whether the </a:t>
            </a:r>
            <a:r>
              <a:rPr b="1" lang="en" sz="2200">
                <a:solidFill>
                  <a:srgbClr val="F1C232"/>
                </a:solidFill>
              </a:rPr>
              <a:t>Manipulation Consistency Loss</a:t>
            </a:r>
            <a:r>
              <a:rPr b="1" lang="en" sz="2200">
                <a:solidFill>
                  <a:schemeClr val="dk2"/>
                </a:solidFill>
              </a:rPr>
              <a:t> could be </a:t>
            </a:r>
            <a:r>
              <a:rPr b="1" lang="en" sz="2200">
                <a:solidFill>
                  <a:srgbClr val="F1C232"/>
                </a:solidFill>
              </a:rPr>
              <a:t>a </a:t>
            </a:r>
            <a:r>
              <a:rPr b="1" lang="en" sz="2200">
                <a:solidFill>
                  <a:srgbClr val="F1C232"/>
                </a:solidFill>
              </a:rPr>
              <a:t>kind of reward</a:t>
            </a:r>
            <a:r>
              <a:rPr b="1" lang="en" sz="2200">
                <a:solidFill>
                  <a:schemeClr val="dk2"/>
                </a:solidFill>
              </a:rPr>
              <a:t> to </a:t>
            </a:r>
            <a:r>
              <a:rPr b="1" lang="en" sz="2200">
                <a:solidFill>
                  <a:srgbClr val="F1C232"/>
                </a:solidFill>
              </a:rPr>
              <a:t>guide</a:t>
            </a:r>
            <a:r>
              <a:rPr b="1" lang="en" sz="2200">
                <a:solidFill>
                  <a:schemeClr val="dk2"/>
                </a:solidFill>
              </a:rPr>
              <a:t> the training process of Downstream RL task?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097" name="Google Shape;1097;p57"/>
          <p:cNvSpPr txBox="1"/>
          <p:nvPr/>
        </p:nvSpPr>
        <p:spPr>
          <a:xfrm>
            <a:off x="503250" y="1971450"/>
            <a:ext cx="5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🤔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548575" y="570750"/>
            <a:ext cx="55677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r>
              <a:rPr lang="en"/>
              <a:t>Implement </a:t>
            </a:r>
            <a:r>
              <a:rPr b="1" lang="en" sz="1500"/>
              <a:t>the reward-induced representation learning model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r>
              <a:rPr b="1" lang="en" sz="1500"/>
              <a:t>Visualize your training results</a:t>
            </a:r>
            <a:r>
              <a:rPr lang="en"/>
              <a:t> and </a:t>
            </a:r>
            <a:r>
              <a:rPr b="1" lang="en" sz="1500"/>
              <a:t>verify</a:t>
            </a:r>
            <a:r>
              <a:rPr lang="en"/>
              <a:t> that the model </a:t>
            </a:r>
            <a:r>
              <a:rPr b="1" lang="en" sz="1500"/>
              <a:t>predicts</a:t>
            </a:r>
            <a:r>
              <a:rPr lang="en"/>
              <a:t> </a:t>
            </a:r>
            <a:r>
              <a:rPr lang="en"/>
              <a:t>correctly by replicating the results.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✅Implement </a:t>
            </a:r>
            <a:r>
              <a:rPr b="1" lang="en" sz="1500"/>
              <a:t>an RL algorithm</a:t>
            </a:r>
            <a:r>
              <a:rPr lang="en"/>
              <a:t> of your choice to train an agent that can follow a target shape (while ignoring distractor shapes) in the provided environment.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✅Train </a:t>
            </a:r>
            <a:r>
              <a:rPr b="1" lang="en" sz="1500"/>
              <a:t>an image-based agent</a:t>
            </a:r>
            <a:r>
              <a:rPr lang="en"/>
              <a:t> that encodes image </a:t>
            </a:r>
            <a:r>
              <a:rPr b="1" lang="en" sz="1500"/>
              <a:t>observations using the pre-trained encoder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r>
              <a:rPr b="1" lang="en" sz="1500"/>
              <a:t>(1) </a:t>
            </a:r>
            <a:r>
              <a:rPr lang="en"/>
              <a:t>the image-based agent with pre-training should </a:t>
            </a:r>
            <a:r>
              <a:rPr b="1" lang="en" sz="1500"/>
              <a:t>be able to follow the target shape with up to one distractor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  (</a:t>
            </a:r>
            <a:r>
              <a:rPr b="1" lang="en" sz="1500"/>
              <a:t>2)</a:t>
            </a:r>
            <a:r>
              <a:rPr lang="en"/>
              <a:t> it should learn </a:t>
            </a:r>
            <a:r>
              <a:rPr b="1" lang="en" sz="1500"/>
              <a:t>faster</a:t>
            </a:r>
            <a:r>
              <a:rPr lang="en"/>
              <a:t> than the image-based agent trained from scratch (but likely slower than the oracle).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957500" y="984075"/>
            <a:ext cx="126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Figure 2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992300" y="2921350"/>
            <a:ext cx="11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Figure 3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250925" y="621825"/>
            <a:ext cx="279300" cy="121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250925" y="2060350"/>
            <a:ext cx="279300" cy="221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1813563" y="1595588"/>
            <a:ext cx="126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848363" y="4136413"/>
            <a:ext cx="11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3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" y="117136"/>
            <a:ext cx="4780400" cy="1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3" y="20882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705838" y="718300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Performance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450763" y="958450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450763" y="31380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705838" y="29508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813563" y="1595588"/>
            <a:ext cx="126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848363" y="4136413"/>
            <a:ext cx="11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Figure 3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" y="117136"/>
            <a:ext cx="4780400" cy="1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3" y="2088200"/>
            <a:ext cx="5147249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705838" y="718300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Performance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450763" y="958450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450763" y="3138075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705838" y="2950875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for Downstream RL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5">
            <a:alphaModFix amt="72000"/>
          </a:blip>
          <a:stretch>
            <a:fillRect/>
          </a:stretch>
        </p:blipFill>
        <p:spPr>
          <a:xfrm>
            <a:off x="223575" y="2035625"/>
            <a:ext cx="8609875" cy="2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3" y="117136"/>
            <a:ext cx="4780400" cy="16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6705838" y="718300"/>
            <a:ext cx="22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Representation Performance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450763" y="958450"/>
            <a:ext cx="6831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45250" y="239660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Train a 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904675" y="240171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Train a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Detached Decoder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9106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8214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Implementation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>
            <a:off x="8360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17533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35958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0"/>
          <p:cNvSpPr txBox="1"/>
          <p:nvPr/>
        </p:nvSpPr>
        <p:spPr>
          <a:xfrm>
            <a:off x="359580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675975" y="258650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 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Reward-Induced Encoder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4935400" y="263763"/>
            <a:ext cx="31032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Train a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Detached Decoder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4638375" y="65400"/>
            <a:ext cx="3739525" cy="118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1"/>
          <p:cNvGrpSpPr/>
          <p:nvPr/>
        </p:nvGrpSpPr>
        <p:grpSpPr>
          <a:xfrm>
            <a:off x="65778" y="1092905"/>
            <a:ext cx="2926398" cy="3918089"/>
            <a:chOff x="96825" y="1258550"/>
            <a:chExt cx="2719701" cy="3757999"/>
          </a:xfrm>
        </p:grpSpPr>
        <p:pic>
          <p:nvPicPr>
            <p:cNvPr id="183" name="Google Shape;18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825" y="1258550"/>
              <a:ext cx="2719701" cy="37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1"/>
            <p:cNvSpPr/>
            <p:nvPr/>
          </p:nvSpPr>
          <p:spPr>
            <a:xfrm>
              <a:off x="114925" y="3926050"/>
              <a:ext cx="2683500" cy="15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14925" y="4377775"/>
              <a:ext cx="2683500" cy="126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14925" y="2738150"/>
              <a:ext cx="2683500" cy="15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19588" t="0"/>
          <a:stretch/>
        </p:blipFill>
        <p:spPr>
          <a:xfrm>
            <a:off x="3523150" y="1469325"/>
            <a:ext cx="5401349" cy="29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4171525" y="3900375"/>
            <a:ext cx="1244400" cy="38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48980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Paper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5400450" y="4681800"/>
            <a:ext cx="9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Tasks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243150" y="4681800"/>
            <a:ext cx="1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Implementation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92" name="Google Shape;192;p21"/>
          <p:cNvCxnSpPr/>
          <p:nvPr/>
        </p:nvCxnSpPr>
        <p:spPr>
          <a:xfrm>
            <a:off x="5325875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624315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8085600" y="4721250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 txBox="1"/>
          <p:nvPr/>
        </p:nvSpPr>
        <p:spPr>
          <a:xfrm>
            <a:off x="8085600" y="4681800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Thinking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6311250" y="1469325"/>
            <a:ext cx="2130900" cy="149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7992600" y="855000"/>
            <a:ext cx="124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H</a:t>
            </a:r>
            <a:r>
              <a:rPr b="1" lang="en" sz="1600">
                <a:solidFill>
                  <a:schemeClr val="accent1"/>
                </a:solidFill>
              </a:rPr>
              <a:t>orizontal &amp; V</a:t>
            </a:r>
            <a:r>
              <a:rPr b="1" lang="en" sz="1600">
                <a:solidFill>
                  <a:schemeClr val="accent1"/>
                </a:solidFill>
              </a:rPr>
              <a:t>ertical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