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Economic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C86F18D-84AF-41C0-9876-3E13F466DD8B}">
  <a:tblStyle styleId="{5C86F18D-84AF-41C0-9876-3E13F466DD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Economica-bold.fntdata"/><Relationship Id="rId14" Type="http://schemas.openxmlformats.org/officeDocument/2006/relationships/slide" Target="slides/slide8.xml"/><Relationship Id="rId36" Type="http://schemas.openxmlformats.org/officeDocument/2006/relationships/font" Target="fonts/Economica-regular.fntdata"/><Relationship Id="rId17" Type="http://schemas.openxmlformats.org/officeDocument/2006/relationships/slide" Target="slides/slide11.xml"/><Relationship Id="rId39" Type="http://schemas.openxmlformats.org/officeDocument/2006/relationships/font" Target="fonts/Economica-boldItalic.fntdata"/><Relationship Id="rId16" Type="http://schemas.openxmlformats.org/officeDocument/2006/relationships/slide" Target="slides/slide10.xml"/><Relationship Id="rId38" Type="http://schemas.openxmlformats.org/officeDocument/2006/relationships/font" Target="fonts/Economic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c/currencycarrytrade.asp" TargetMode="External"/><Relationship Id="rId3" Type="http://schemas.openxmlformats.org/officeDocument/2006/relationships/hyperlink" Target="https://www.investopedia.com/terms/y/yield.as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e/exchangerate.asp" TargetMode="External"/><Relationship Id="rId3" Type="http://schemas.openxmlformats.org/officeDocument/2006/relationships/hyperlink" Target="https://www.investopedia.com/terms/d/deliverydate.asp" TargetMode="External"/><Relationship Id="rId4" Type="http://schemas.openxmlformats.org/officeDocument/2006/relationships/hyperlink" Target="https://www.investopedia.com/terms/s/spot-date.asp"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s/spotmarket.asp"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26126d5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26126d5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Exchange rate risk: change in value of one currency relative to other currency could hurt the carry trade</a:t>
            </a:r>
            <a:endParaRPr/>
          </a:p>
          <a:p>
            <a:pPr indent="-298450" lvl="0" marL="457200" rtl="0" algn="l">
              <a:spcBef>
                <a:spcPts val="0"/>
              </a:spcBef>
              <a:spcAft>
                <a:spcPts val="0"/>
              </a:spcAft>
              <a:buSzPts val="1100"/>
              <a:buChar char="-"/>
            </a:pPr>
            <a:r>
              <a:rPr lang="en"/>
              <a:t>Interest rate risk: changes in interest rates could also hurt the carry trade</a:t>
            </a:r>
            <a:endParaRPr/>
          </a:p>
          <a:p>
            <a:pPr indent="-298450" lvl="0" marL="457200" rtl="0" algn="l">
              <a:spcBef>
                <a:spcPts val="0"/>
              </a:spcBef>
              <a:spcAft>
                <a:spcPts val="0"/>
              </a:spcAft>
              <a:buSzPts val="1100"/>
              <a:buChar char="-"/>
            </a:pPr>
            <a:r>
              <a:rPr lang="en"/>
              <a:t>As we said before, Leverage increases the risk but also in forex it’s very important to keep track of government interventions</a:t>
            </a:r>
            <a:endParaRPr/>
          </a:p>
          <a:p>
            <a:pPr indent="-298450" lvl="0" marL="457200" rtl="0" algn="l">
              <a:spcBef>
                <a:spcPts val="0"/>
              </a:spcBef>
              <a:spcAft>
                <a:spcPts val="0"/>
              </a:spcAft>
              <a:buSzPts val="1100"/>
              <a:buChar char="-"/>
            </a:pPr>
            <a:r>
              <a:rPr lang="en"/>
              <a:t>Transaction costs: </a:t>
            </a:r>
            <a:endParaRPr/>
          </a:p>
          <a:p>
            <a:pPr indent="-298450" lvl="1" marL="914400" rtl="0" algn="l">
              <a:spcBef>
                <a:spcPts val="0"/>
              </a:spcBef>
              <a:spcAft>
                <a:spcPts val="0"/>
              </a:spcAft>
              <a:buSzPts val="1100"/>
              <a:buChar char="-"/>
            </a:pPr>
            <a:r>
              <a:rPr lang="en"/>
              <a:t>Fixed commission of 0.01% on a standard lot trade ($1 for evey $100,000)</a:t>
            </a:r>
            <a:endParaRPr/>
          </a:p>
          <a:p>
            <a:pPr indent="-298450" lvl="1" marL="914400" rtl="0" algn="l">
              <a:spcBef>
                <a:spcPts val="0"/>
              </a:spcBef>
              <a:spcAft>
                <a:spcPts val="0"/>
              </a:spcAft>
              <a:buSzPts val="1100"/>
              <a:buChar char="-"/>
            </a:pPr>
            <a:r>
              <a:rPr lang="en">
                <a:solidFill>
                  <a:schemeClr val="dk1"/>
                </a:solidFill>
              </a:rPr>
              <a:t>Variable spread: We buy at the Ask and sell at the Bid and that is how we calculate the spread cost.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Opportunity cost: related to the timing of trade often called “slippage” is hard to compute but on average we can assume it to be twice the (commision + spread) costs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26126d5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26126d5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5859d9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5859d9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5859d9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5859d9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26126d5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26126d5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Signal: (F/S)*(1+R_usd) is our return from doing the exchange from JPY and USD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(1+R_jpy) is lending to the JPY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26126d5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26126d5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5859d9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5859d9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5859d9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5859d9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b26126d5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b26126d5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5859d94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5859d94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b26126d5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26126d5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5859d94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5859d9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b5859d94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b5859d94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26126d5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26126d5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Char char="○"/>
            </a:pPr>
            <a:r>
              <a:rPr lang="en" sz="1400">
                <a:solidFill>
                  <a:schemeClr val="dk2"/>
                </a:solidFill>
              </a:rPr>
              <a:t>Efficient Market Hypothesis: FX</a:t>
            </a:r>
            <a:r>
              <a:rPr lang="en" sz="1400">
                <a:solidFill>
                  <a:schemeClr val="dk2"/>
                </a:solidFill>
              </a:rPr>
              <a:t> forward rates is the unbiased expectation of future spot rate</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We assume market is inefficient</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signals should be neutralized with the volatility of fx rate.</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try more currencies and optimize the portfolio</a:t>
            </a:r>
            <a:endParaRPr sz="1400">
              <a:solidFill>
                <a:schemeClr val="dk2"/>
              </a:solidFill>
            </a:endParaRPr>
          </a:p>
          <a:p>
            <a:pPr indent="0" lvl="0" marL="0" rtl="0" algn="l">
              <a:lnSpc>
                <a:spcPct val="115000"/>
              </a:lnSpc>
              <a:spcBef>
                <a:spcPts val="1600"/>
              </a:spcBef>
              <a:spcAft>
                <a:spcPts val="0"/>
              </a:spcAft>
              <a:buNone/>
            </a:pPr>
            <a:r>
              <a:t/>
            </a:r>
            <a:endParaRPr sz="1400">
              <a:solidFill>
                <a:schemeClr val="dk2"/>
              </a:solidFill>
            </a:endParaRPr>
          </a:p>
          <a:p>
            <a:pPr indent="0" lvl="0" marL="0" rtl="0" algn="l">
              <a:lnSpc>
                <a:spcPct val="115000"/>
              </a:lnSpc>
              <a:spcBef>
                <a:spcPts val="1600"/>
              </a:spcBef>
              <a:spcAft>
                <a:spcPts val="1600"/>
              </a:spcAft>
              <a:buNone/>
            </a:pPr>
            <a:r>
              <a:t/>
            </a:r>
            <a:endParaRPr sz="1400">
              <a:solidFill>
                <a:schemeClr val="dk2"/>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b26126d5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b26126d5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5859d9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5859d9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b5859d94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b5859d94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b26126d5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b26126d5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b26126d5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b26126d5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b4eed8e7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4eed8e7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b4eed8e7d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b4eed8e7d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b4eed8e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4eed8e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11111"/>
                </a:solidFill>
                <a:highlight>
                  <a:srgbClr val="FFFFFF"/>
                </a:highlight>
              </a:rPr>
              <a:t>When we talk about trading, most of time we will think about stock. In fact, there exist a huge market, which has a 5.1 trillion trading volume each day. Compare to that, stock market is just like a moon move around the earth.   Central bank involved in the game to  control inflation rate, Multinational corporate </a:t>
            </a:r>
            <a:r>
              <a:rPr lang="en" sz="1300">
                <a:solidFill>
                  <a:srgbClr val="111111"/>
                </a:solidFill>
                <a:highlight>
                  <a:srgbClr val="FFFFFF"/>
                </a:highlight>
              </a:rPr>
              <a:t>participate in to</a:t>
            </a:r>
            <a:r>
              <a:rPr lang="en" sz="1300">
                <a:solidFill>
                  <a:srgbClr val="111111"/>
                </a:solidFill>
                <a:highlight>
                  <a:srgbClr val="FFFFFF"/>
                </a:highlight>
              </a:rPr>
              <a:t> hedge risk, hedge fund execute strategy  to make profit. Rather than stock, this time we will talk about a different thing, the trading of currency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rPr lang="en" sz="1300">
                <a:solidFill>
                  <a:srgbClr val="111111"/>
                </a:solidFill>
                <a:highlight>
                  <a:srgbClr val="FFFFFF"/>
                </a:highlight>
              </a:rPr>
              <a:t>The foreign exchange (also known as FX or forex) market is a global marketplace for exchanging national currencies against one another.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4eed8e7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4eed8e7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FFFFF"/>
                </a:highlight>
              </a:rPr>
              <a:t>Foreign exchange </a:t>
            </a:r>
            <a:r>
              <a:rPr lang="en" sz="1200">
                <a:solidFill>
                  <a:srgbClr val="404040"/>
                </a:solidFill>
                <a:highlight>
                  <a:srgbClr val="FFFFFF"/>
                </a:highlight>
              </a:rPr>
              <a:t>trading is an exciting market.  Putting the world into the same time zone, Forex market opens 24 hours every day. Start from sydney at 10 o’clock in the night then, tokyo one hour later, london 12 hours later and end in new york at 9 o’clock  in evening.  We were attracted by those unique </a:t>
            </a:r>
            <a:r>
              <a:rPr lang="en" sz="1200">
                <a:solidFill>
                  <a:srgbClr val="404040"/>
                </a:solidFill>
                <a:highlight>
                  <a:srgbClr val="FFFFFF"/>
                </a:highlight>
              </a:rPr>
              <a:t>characters and decided to dive deep into the water and </a:t>
            </a:r>
            <a:r>
              <a:rPr lang="en" sz="1200">
                <a:solidFill>
                  <a:srgbClr val="404040"/>
                </a:solidFill>
                <a:highlight>
                  <a:srgbClr val="FFFFFF"/>
                </a:highlight>
              </a:rPr>
              <a:t>explore forex trading strategies.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a:p>
            <a:pPr indent="0" lvl="0" marL="0" rtl="0" algn="l">
              <a:spcBef>
                <a:spcPts val="0"/>
              </a:spcBef>
              <a:spcAft>
                <a:spcPts val="0"/>
              </a:spcAft>
              <a:buNone/>
            </a:pPr>
            <a:r>
              <a:rPr lang="en" sz="1200">
                <a:solidFill>
                  <a:srgbClr val="404040"/>
                </a:solidFill>
                <a:highlight>
                  <a:srgbClr val="FFFFFF"/>
                </a:highlight>
              </a:rPr>
              <a:t>  </a:t>
            </a:r>
            <a:r>
              <a:rPr lang="en" sz="1300">
                <a:solidFill>
                  <a:srgbClr val="111111"/>
                </a:solidFill>
                <a:highlight>
                  <a:srgbClr val="FFFFFF"/>
                </a:highlight>
              </a:rPr>
              <a:t>Speculative currency trades are executed to profit on currency fluctuations</a:t>
            </a:r>
            <a:r>
              <a:rPr lang="en" sz="1200">
                <a:solidFill>
                  <a:srgbClr val="404040"/>
                </a:solidFill>
                <a:highlight>
                  <a:srgbClr val="FFFFFF"/>
                </a:highlight>
              </a:rPr>
              <a:t> </a:t>
            </a:r>
            <a:r>
              <a:rPr lang="en" sz="1200">
                <a:solidFill>
                  <a:srgbClr val="404040"/>
                </a:solidFill>
                <a:highlight>
                  <a:srgbClr val="FFFFFF"/>
                </a:highlight>
              </a:rPr>
              <a:t>can be classified into four main trading sessions mentioned below, The overlap of trading sessions means that there is more trading activity that occurs. </a:t>
            </a:r>
            <a:r>
              <a:rPr lang="en" sz="1300">
                <a:solidFill>
                  <a:srgbClr val="111111"/>
                </a:solidFill>
                <a:highlight>
                  <a:srgbClr val="FFFFFF"/>
                </a:highlight>
              </a:rPr>
              <a:t>Because the market is open 24 hours a day, you can trade at any time of day, which means there's no cut-off time to be able to participate in the market. I believe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4eed8e7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4eed8e7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11111"/>
                </a:solidFill>
                <a:highlight>
                  <a:srgbClr val="FFFFFF"/>
                </a:highlight>
              </a:rPr>
              <a:t>There are hundreds of currency </a:t>
            </a:r>
            <a:r>
              <a:rPr lang="en" sz="1300">
                <a:solidFill>
                  <a:srgbClr val="111111"/>
                </a:solidFill>
                <a:highlight>
                  <a:srgbClr val="FFFFFF"/>
                </a:highlight>
              </a:rPr>
              <a:t>involved in the trading market. </a:t>
            </a:r>
            <a:r>
              <a:rPr lang="en" sz="1300">
                <a:solidFill>
                  <a:srgbClr val="111111"/>
                </a:solidFill>
                <a:highlight>
                  <a:srgbClr val="FFFFFF"/>
                </a:highlight>
              </a:rPr>
              <a:t> Central as US dollar and connect others such as Euro, </a:t>
            </a:r>
            <a:r>
              <a:rPr lang="en" sz="1300">
                <a:solidFill>
                  <a:srgbClr val="111111"/>
                </a:solidFill>
                <a:highlight>
                  <a:srgbClr val="FFFFFF"/>
                </a:highlight>
              </a:rPr>
              <a:t>Japanese</a:t>
            </a:r>
            <a:r>
              <a:rPr lang="en" sz="1300">
                <a:solidFill>
                  <a:srgbClr val="111111"/>
                </a:solidFill>
                <a:highlight>
                  <a:srgbClr val="FFFFFF"/>
                </a:highlight>
              </a:rPr>
              <a:t> Yen, UK pound and so on. We conducted research on several currency pairs and will discuss our data and model later on. Now, Let us invite Jo to introduce the popular strategy, carry trade to us</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rPr lang="en" sz="1300">
                <a:solidFill>
                  <a:srgbClr val="111111"/>
                </a:solidFill>
                <a:highlight>
                  <a:srgbClr val="FFFFFF"/>
                </a:highlight>
              </a:rPr>
              <a:t>The resulting collaboration of the different types of forex traders is a highly liquid, global market that impacts business around the world., the popular currency </a:t>
            </a:r>
            <a:r>
              <a:rPr lang="en" sz="1300" u="sng">
                <a:solidFill>
                  <a:srgbClr val="2C40D0"/>
                </a:solidFill>
                <a:highlight>
                  <a:srgbClr val="FFFFFF"/>
                </a:highlight>
                <a:hlinkClick r:id="rId2"/>
              </a:rPr>
              <a:t>carry trade</a:t>
            </a:r>
            <a:r>
              <a:rPr lang="en" sz="1300">
                <a:solidFill>
                  <a:srgbClr val="111111"/>
                </a:solidFill>
                <a:highlight>
                  <a:srgbClr val="FFFFFF"/>
                </a:highlight>
              </a:rPr>
              <a:t> strategy highlights how market participants influence exchange rates that, in turn, have spillover effects on the global economy.  The carry trade, executed by banks, hedge funds, investment managers and individual investors, is designed to capture differences in </a:t>
            </a:r>
            <a:r>
              <a:rPr lang="en" sz="1300" u="sng">
                <a:solidFill>
                  <a:srgbClr val="2C40D0"/>
                </a:solidFill>
                <a:highlight>
                  <a:srgbClr val="FFFFFF"/>
                </a:highlight>
                <a:hlinkClick r:id="rId3"/>
              </a:rPr>
              <a:t>yields</a:t>
            </a:r>
            <a:r>
              <a:rPr lang="en" sz="1300">
                <a:solidFill>
                  <a:srgbClr val="111111"/>
                </a:solidFill>
                <a:highlight>
                  <a:srgbClr val="FFFFFF"/>
                </a:highlight>
              </a:rPr>
              <a:t> across currencies by borrowing low-yielding currencies and selling them to purchase high-yielding currencies.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b26126d5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26126d5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Our strategy  is based on carry trade.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Carry trade is making money with spreads of interests rate in different markets.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borrow in low interest rate currencies and convert it to high interest rate currencies, then lend it.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maturity, we can get higher interest return and pay low interest. We earn the spread. Also we may face some risk on the exchange rate.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our case, we borrow in Japanese yen and convert to Dollar, Australian dollar and pounds.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b26126d5f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26126d5f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a simple example of carry trade.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flat spot, the exchange rate does not change. Australia dollar’s rate is 6%, Japanese yen’s rate is only 1%. That’s means we can earn 5% by borrowing in yen and lend in Australia dollar.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first row, the spot -10% means that JPY may appreciate, AUD may depreciate. This is the exchange rate risk. The lose due to the fluctuation in exchange rate may cause our total return be negative.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b26126d5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26126d5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Important concept in FOREX: the market sets the forward outright in relation to spot in order to absorb the interest rate differential between the two currencies. </a:t>
            </a:r>
            <a:endParaRPr/>
          </a:p>
          <a:p>
            <a:pPr indent="-298450" lvl="0" marL="457200" rtl="0" algn="l">
              <a:spcBef>
                <a:spcPts val="0"/>
              </a:spcBef>
              <a:spcAft>
                <a:spcPts val="0"/>
              </a:spcAft>
              <a:buSzPts val="1100"/>
              <a:buChar char="-"/>
            </a:pPr>
            <a:r>
              <a:rPr lang="en"/>
              <a:t>No Free-Lunch idea: One cannot hop between currencies, picking up yield advantage, and lock up a guaranteed profit by using the forward market to hedge against currency risk. </a:t>
            </a:r>
            <a:endParaRPr/>
          </a:p>
          <a:p>
            <a:pPr indent="-298450" lvl="0" marL="457200" rtl="0" algn="l">
              <a:spcBef>
                <a:spcPts val="0"/>
              </a:spcBef>
              <a:spcAft>
                <a:spcPts val="0"/>
              </a:spcAft>
              <a:buSzPts val="1100"/>
              <a:buChar char="-"/>
            </a:pPr>
            <a:r>
              <a:rPr lang="en"/>
              <a:t>The forward outright is the spoiler ⇒ No way for investor to capture the yield without taking on risk on future direction of spot exchange rate. </a:t>
            </a:r>
            <a:endParaRPr/>
          </a:p>
          <a:p>
            <a:pPr indent="-298450" lvl="0" marL="457200" rtl="0" algn="l">
              <a:spcBef>
                <a:spcPts val="0"/>
              </a:spcBef>
              <a:spcAft>
                <a:spcPts val="0"/>
              </a:spcAft>
              <a:buSzPts val="1100"/>
              <a:buChar char="-"/>
            </a:pPr>
            <a:r>
              <a:rPr lang="en"/>
              <a:t>Interest parity works well in normal (efficient) market conditions. </a:t>
            </a:r>
            <a:endParaRPr/>
          </a:p>
          <a:p>
            <a:pPr indent="0" lvl="0" marL="0" rtl="0" algn="l">
              <a:spcBef>
                <a:spcPts val="0"/>
              </a:spcBef>
              <a:spcAft>
                <a:spcPts val="0"/>
              </a:spcAft>
              <a:buNone/>
            </a:pPr>
            <a:r>
              <a:rPr lang="en"/>
              <a:t>(</a:t>
            </a:r>
            <a:r>
              <a:rPr lang="en">
                <a:solidFill>
                  <a:srgbClr val="111111"/>
                </a:solidFill>
                <a:highlight>
                  <a:srgbClr val="FFFFFF"/>
                </a:highlight>
              </a:rPr>
              <a:t>An outright forward, or currency forward, is a currency contract that locks in the </a:t>
            </a:r>
            <a:r>
              <a:rPr lang="en" u="sng">
                <a:solidFill>
                  <a:srgbClr val="2C40D0"/>
                </a:solidFill>
                <a:highlight>
                  <a:srgbClr val="FFFFFF"/>
                </a:highlight>
                <a:hlinkClick r:id="rId2"/>
              </a:rPr>
              <a:t>exchange rate </a:t>
            </a:r>
            <a:r>
              <a:rPr lang="en">
                <a:solidFill>
                  <a:srgbClr val="111111"/>
                </a:solidFill>
                <a:highlight>
                  <a:srgbClr val="FFFFFF"/>
                </a:highlight>
              </a:rPr>
              <a:t>and a </a:t>
            </a:r>
            <a:r>
              <a:rPr lang="en" u="sng">
                <a:solidFill>
                  <a:srgbClr val="2C40D0"/>
                </a:solidFill>
                <a:highlight>
                  <a:srgbClr val="FFFFFF"/>
                </a:highlight>
                <a:hlinkClick r:id="rId3"/>
              </a:rPr>
              <a:t>delivery date</a:t>
            </a:r>
            <a:r>
              <a:rPr lang="en">
                <a:solidFill>
                  <a:srgbClr val="111111"/>
                </a:solidFill>
                <a:highlight>
                  <a:srgbClr val="FFFFFF"/>
                </a:highlight>
              </a:rPr>
              <a:t> beyond the </a:t>
            </a:r>
            <a:r>
              <a:rPr lang="en" u="sng">
                <a:solidFill>
                  <a:srgbClr val="2C40D0"/>
                </a:solidFill>
                <a:highlight>
                  <a:srgbClr val="FFFFFF"/>
                </a:highlight>
                <a:hlinkClick r:id="rId4"/>
              </a:rPr>
              <a:t>spot value date</a:t>
            </a:r>
            <a:r>
              <a:rPr lang="en">
                <a:solidFill>
                  <a:srgbClr val="111111"/>
                </a:solidFill>
                <a:highlight>
                  <a:srgbClr val="FFFFFF"/>
                </a:highlight>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26126d5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26126d5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Forex Leverage is a way for a trader to trade much bigger volumes than he would, using only his own limited amount of trading capital.</a:t>
            </a:r>
            <a:endParaRPr sz="1200"/>
          </a:p>
          <a:p>
            <a:pPr indent="-304800" lvl="0" marL="457200" rtl="0" algn="l">
              <a:spcBef>
                <a:spcPts val="0"/>
              </a:spcBef>
              <a:spcAft>
                <a:spcPts val="0"/>
              </a:spcAft>
              <a:buSzPts val="1200"/>
              <a:buChar char="-"/>
            </a:pPr>
            <a:r>
              <a:rPr lang="en" sz="1200"/>
              <a:t>Leverage is a double edged sword: amplifies returns but also amplifies losses.</a:t>
            </a:r>
            <a:endParaRPr sz="1200"/>
          </a:p>
          <a:p>
            <a:pPr indent="-304800" lvl="0" marL="457200" rtl="0" algn="l">
              <a:spcBef>
                <a:spcPts val="0"/>
              </a:spcBef>
              <a:spcAft>
                <a:spcPts val="0"/>
              </a:spcAft>
              <a:buSzPts val="1200"/>
              <a:buChar char="-"/>
            </a:pPr>
            <a:r>
              <a:rPr lang="en" sz="1200">
                <a:highlight>
                  <a:srgbClr val="FFFFFF"/>
                </a:highlight>
              </a:rPr>
              <a:t>Forex traders often use leverage to profit from relatively small price changes in currency pairs.</a:t>
            </a:r>
            <a:endParaRPr sz="1200">
              <a:highlight>
                <a:srgbClr val="FFFFFF"/>
              </a:highlight>
            </a:endParaRPr>
          </a:p>
          <a:p>
            <a:pPr indent="-304800" lvl="0" marL="457200" rtl="0" algn="l">
              <a:spcBef>
                <a:spcPts val="0"/>
              </a:spcBef>
              <a:spcAft>
                <a:spcPts val="0"/>
              </a:spcAft>
              <a:buSzPts val="1200"/>
              <a:buChar char="-"/>
            </a:pPr>
            <a:r>
              <a:rPr lang="en" sz="1300">
                <a:solidFill>
                  <a:srgbClr val="111111"/>
                </a:solidFill>
                <a:highlight>
                  <a:srgbClr val="FFFFFF"/>
                </a:highlight>
              </a:rPr>
              <a:t>Many traders believe the reason that forex market makers offer such high leverage is that leverage is a function of risk. Also, because the </a:t>
            </a:r>
            <a:r>
              <a:rPr lang="en" sz="1300" u="sng">
                <a:solidFill>
                  <a:srgbClr val="2C40D0"/>
                </a:solidFill>
                <a:highlight>
                  <a:srgbClr val="FFFFFF"/>
                </a:highlight>
                <a:hlinkClick r:id="rId2"/>
              </a:rPr>
              <a:t>spot</a:t>
            </a:r>
            <a:r>
              <a:rPr lang="en" sz="1300">
                <a:solidFill>
                  <a:srgbClr val="111111"/>
                </a:solidFill>
                <a:highlight>
                  <a:srgbClr val="FFFFFF"/>
                </a:highlight>
              </a:rPr>
              <a:t> cash forex markets are so large and liquid, the ability to enter and exit a trade at the desired level is much easier than in other less liquid markets.</a:t>
            </a:r>
            <a:endParaRPr sz="1200">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54975" y="4407200"/>
            <a:ext cx="736300" cy="736300"/>
          </a:xfrm>
          <a:prstGeom prst="rect">
            <a:avLst/>
          </a:prstGeom>
          <a:noFill/>
          <a:ln>
            <a:noFill/>
          </a:ln>
        </p:spPr>
      </p:pic>
      <p:sp>
        <p:nvSpPr>
          <p:cNvPr id="14" name="Google Shape;14;p2"/>
          <p:cNvSpPr txBox="1"/>
          <p:nvPr/>
        </p:nvSpPr>
        <p:spPr>
          <a:xfrm>
            <a:off x="4939500" y="2715475"/>
            <a:ext cx="3837000" cy="1704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FFFFFF"/>
                </a:solidFill>
                <a:latin typeface="Economica"/>
                <a:ea typeface="Economica"/>
                <a:cs typeface="Economica"/>
                <a:sym typeface="Economica"/>
              </a:rPr>
              <a:t>April 26, 2018</a:t>
            </a:r>
            <a:endParaRPr sz="1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t/>
            </a:r>
            <a:endParaRPr sz="2000">
              <a:solidFill>
                <a:srgbClr val="FFFFFF"/>
              </a:solidFill>
              <a:latin typeface="Economica"/>
              <a:ea typeface="Economica"/>
              <a:cs typeface="Economica"/>
              <a:sym typeface="Economica"/>
            </a:endParaRPr>
          </a:p>
          <a:p>
            <a:pPr indent="0" lvl="0" marL="0" rtl="0" algn="ctr">
              <a:spcBef>
                <a:spcPts val="0"/>
              </a:spcBef>
              <a:spcAft>
                <a:spcPts val="0"/>
              </a:spcAft>
              <a:buNone/>
            </a:pPr>
            <a:r>
              <a:rPr lang="en" sz="2000">
                <a:solidFill>
                  <a:srgbClr val="FFFFFF"/>
                </a:solidFill>
                <a:latin typeface="Economica"/>
                <a:ea typeface="Economica"/>
                <a:cs typeface="Economica"/>
                <a:sym typeface="Economica"/>
              </a:rPr>
              <a:t>Columbia University</a:t>
            </a:r>
            <a:endParaRPr sz="1800">
              <a:solidFill>
                <a:srgbClr val="FFFFFF"/>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p:nvPr/>
        </p:nvSpPr>
        <p:spPr>
          <a:xfrm>
            <a:off x="-10325" y="4690825"/>
            <a:ext cx="9154200" cy="452700"/>
          </a:xfrm>
          <a:prstGeom prst="rect">
            <a:avLst/>
          </a:prstGeom>
          <a:solidFill>
            <a:srgbClr val="0D67B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 name="Google Shape;23;p4"/>
          <p:cNvPicPr preferRelativeResize="0"/>
          <p:nvPr/>
        </p:nvPicPr>
        <p:blipFill>
          <a:blip r:embed="rId2">
            <a:alphaModFix/>
          </a:blip>
          <a:stretch>
            <a:fillRect/>
          </a:stretch>
        </p:blipFill>
        <p:spPr>
          <a:xfrm>
            <a:off x="8232050" y="3962900"/>
            <a:ext cx="736300" cy="736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0.gsb.columbia.edu/faculty/rhodrick/papers/DHL_02292016.pdf" TargetMode="External"/><Relationship Id="rId4" Type="http://schemas.openxmlformats.org/officeDocument/2006/relationships/hyperlink" Target="https://sites.hks.harvard.edu/fs/jfrankel/CarryTradeMilkenInReview.pdf" TargetMode="External"/><Relationship Id="rId5" Type="http://schemas.openxmlformats.org/officeDocument/2006/relationships/hyperlink" Target="https://voxeu.org/article/risk-carry-trad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image" Target="../media/image28.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90298" y="182150"/>
            <a:ext cx="6592800" cy="109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latin typeface="Economica"/>
                <a:ea typeface="Economica"/>
                <a:cs typeface="Economica"/>
                <a:sym typeface="Economica"/>
              </a:rPr>
              <a:t>Blue Horseshoe</a:t>
            </a:r>
            <a:endParaRPr sz="7200">
              <a:latin typeface="Economica"/>
              <a:ea typeface="Economica"/>
              <a:cs typeface="Economica"/>
              <a:sym typeface="Economica"/>
            </a:endParaRPr>
          </a:p>
        </p:txBody>
      </p:sp>
      <p:sp>
        <p:nvSpPr>
          <p:cNvPr id="59" name="Google Shape;59;p13"/>
          <p:cNvSpPr txBox="1"/>
          <p:nvPr>
            <p:ph idx="1" type="subTitle"/>
          </p:nvPr>
        </p:nvSpPr>
        <p:spPr>
          <a:xfrm>
            <a:off x="392250" y="4299100"/>
            <a:ext cx="49953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D67B9"/>
                </a:solidFill>
                <a:latin typeface="Economica"/>
                <a:ea typeface="Economica"/>
                <a:cs typeface="Economica"/>
                <a:sym typeface="Economica"/>
              </a:rPr>
              <a:t>Algorithmic Trading</a:t>
            </a:r>
            <a:endParaRPr>
              <a:solidFill>
                <a:srgbClr val="0D67B9"/>
              </a:solidFill>
              <a:latin typeface="Economica"/>
              <a:ea typeface="Economica"/>
              <a:cs typeface="Economica"/>
              <a:sym typeface="Economica"/>
            </a:endParaRPr>
          </a:p>
        </p:txBody>
      </p:sp>
      <p:sp>
        <p:nvSpPr>
          <p:cNvPr id="60" name="Google Shape;60;p13"/>
          <p:cNvSpPr txBox="1"/>
          <p:nvPr/>
        </p:nvSpPr>
        <p:spPr>
          <a:xfrm>
            <a:off x="5387550" y="6950"/>
            <a:ext cx="3756600" cy="5143500"/>
          </a:xfrm>
          <a:prstGeom prst="rect">
            <a:avLst/>
          </a:prstGeom>
          <a:solidFill>
            <a:srgbClr val="0D67B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5977725" y="182150"/>
            <a:ext cx="3048000" cy="3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Economica"/>
                <a:ea typeface="Economica"/>
                <a:cs typeface="Economica"/>
                <a:sym typeface="Economica"/>
              </a:rPr>
              <a:t>Jiajie Li</a:t>
            </a:r>
            <a:br>
              <a:rPr lang="en" sz="2800">
                <a:solidFill>
                  <a:srgbClr val="FFFFFF"/>
                </a:solidFill>
                <a:latin typeface="Economica"/>
                <a:ea typeface="Economica"/>
                <a:cs typeface="Economica"/>
                <a:sym typeface="Economica"/>
              </a:rPr>
            </a:br>
            <a:r>
              <a:rPr lang="en" sz="2800">
                <a:solidFill>
                  <a:schemeClr val="lt1"/>
                </a:solidFill>
                <a:latin typeface="Economica"/>
                <a:ea typeface="Economica"/>
                <a:cs typeface="Economica"/>
                <a:sym typeface="Economica"/>
              </a:rPr>
              <a:t>Lingzhi Li</a:t>
            </a:r>
            <a:br>
              <a:rPr lang="en" sz="2800">
                <a:solidFill>
                  <a:srgbClr val="FFFFFF"/>
                </a:solidFill>
                <a:latin typeface="Economica"/>
                <a:ea typeface="Economica"/>
                <a:cs typeface="Economica"/>
                <a:sym typeface="Economica"/>
              </a:rPr>
            </a:br>
            <a:r>
              <a:rPr lang="en" sz="2800">
                <a:solidFill>
                  <a:srgbClr val="FFFFFF"/>
                </a:solidFill>
                <a:latin typeface="Economica"/>
                <a:ea typeface="Economica"/>
                <a:cs typeface="Economica"/>
                <a:sym typeface="Economica"/>
              </a:rPr>
              <a:t>Zhehao Li</a:t>
            </a:r>
            <a:br>
              <a:rPr lang="en" sz="2800">
                <a:solidFill>
                  <a:srgbClr val="FFFFFF"/>
                </a:solidFill>
                <a:latin typeface="Economica"/>
                <a:ea typeface="Economica"/>
                <a:cs typeface="Economica"/>
                <a:sym typeface="Economica"/>
              </a:rPr>
            </a:br>
            <a:r>
              <a:rPr lang="en" sz="2800">
                <a:solidFill>
                  <a:srgbClr val="FFFFFF"/>
                </a:solidFill>
                <a:latin typeface="Economica"/>
                <a:ea typeface="Economica"/>
                <a:cs typeface="Economica"/>
                <a:sym typeface="Economica"/>
              </a:rPr>
              <a:t>Jad Hajali</a:t>
            </a:r>
            <a:endParaRPr sz="2800">
              <a:solidFill>
                <a:srgbClr val="FFFFFF"/>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lang="en" sz="2800">
                <a:solidFill>
                  <a:schemeClr val="lt1"/>
                </a:solidFill>
                <a:latin typeface="Economica"/>
                <a:ea typeface="Economica"/>
                <a:cs typeface="Economica"/>
                <a:sym typeface="Economica"/>
              </a:rPr>
              <a:t>Daniel Moskowitz</a:t>
            </a:r>
            <a:endParaRPr sz="2800">
              <a:solidFill>
                <a:srgbClr val="FFFFFF"/>
              </a:solidFill>
              <a:latin typeface="Economica"/>
              <a:ea typeface="Economica"/>
              <a:cs typeface="Economica"/>
              <a:sym typeface="Economica"/>
            </a:endParaRPr>
          </a:p>
          <a:p>
            <a:pPr indent="0" lvl="0" marL="0" rtl="0" algn="l">
              <a:spcBef>
                <a:spcPts val="0"/>
              </a:spcBef>
              <a:spcAft>
                <a:spcPts val="0"/>
              </a:spcAft>
              <a:buNone/>
            </a:pPr>
            <a:r>
              <a:rPr lang="en" sz="2800">
                <a:solidFill>
                  <a:srgbClr val="FFFFFF"/>
                </a:solidFill>
                <a:latin typeface="Economica"/>
                <a:ea typeface="Economica"/>
                <a:cs typeface="Economica"/>
                <a:sym typeface="Economica"/>
              </a:rPr>
              <a:t>Akshay Vijayendiran</a:t>
            </a:r>
            <a:endParaRPr sz="2800">
              <a:solidFill>
                <a:srgbClr val="FFFFFF"/>
              </a:solidFill>
              <a:latin typeface="Economica"/>
              <a:ea typeface="Economica"/>
              <a:cs typeface="Economica"/>
              <a:sym typeface="Economica"/>
            </a:endParaRPr>
          </a:p>
          <a:p>
            <a:pPr indent="0" lvl="0" marL="0" rtl="0" algn="l">
              <a:spcBef>
                <a:spcPts val="0"/>
              </a:spcBef>
              <a:spcAft>
                <a:spcPts val="0"/>
              </a:spcAft>
              <a:buNone/>
            </a:pPr>
            <a:r>
              <a:t/>
            </a:r>
            <a:endParaRPr sz="2800">
              <a:solidFill>
                <a:srgbClr val="FFFFFF"/>
              </a:solidFill>
              <a:latin typeface="Economica"/>
              <a:ea typeface="Economica"/>
              <a:cs typeface="Economica"/>
              <a:sym typeface="Economica"/>
            </a:endParaRPr>
          </a:p>
          <a:p>
            <a:pPr indent="0" lvl="0" marL="0" rtl="0" algn="l">
              <a:spcBef>
                <a:spcPts val="0"/>
              </a:spcBef>
              <a:spcAft>
                <a:spcPts val="0"/>
              </a:spcAft>
              <a:buNone/>
            </a:pPr>
            <a:br>
              <a:rPr lang="en" sz="2800">
                <a:solidFill>
                  <a:srgbClr val="FFFFFF"/>
                </a:solidFill>
                <a:latin typeface="Economica"/>
                <a:ea typeface="Economica"/>
                <a:cs typeface="Economica"/>
                <a:sym typeface="Economica"/>
              </a:rPr>
            </a:br>
            <a:r>
              <a:rPr lang="en" sz="2800">
                <a:solidFill>
                  <a:srgbClr val="FFFFFF"/>
                </a:solidFill>
                <a:latin typeface="Economica"/>
                <a:ea typeface="Economica"/>
                <a:cs typeface="Economica"/>
                <a:sym typeface="Economica"/>
              </a:rPr>
              <a:t>Columbia University</a:t>
            </a:r>
            <a:br>
              <a:rPr lang="en" sz="2800">
                <a:solidFill>
                  <a:srgbClr val="FFFFFF"/>
                </a:solidFill>
                <a:latin typeface="Economica"/>
                <a:ea typeface="Economica"/>
                <a:cs typeface="Economica"/>
                <a:sym typeface="Economica"/>
              </a:rPr>
            </a:br>
            <a:br>
              <a:rPr lang="en" sz="2800">
                <a:solidFill>
                  <a:srgbClr val="FFFFFF"/>
                </a:solidFill>
                <a:latin typeface="Economica"/>
                <a:ea typeface="Economica"/>
                <a:cs typeface="Economica"/>
                <a:sym typeface="Economica"/>
              </a:rPr>
            </a:br>
            <a:r>
              <a:rPr lang="en" sz="2800">
                <a:solidFill>
                  <a:srgbClr val="FFFFFF"/>
                </a:solidFill>
                <a:latin typeface="Economica"/>
                <a:ea typeface="Economica"/>
                <a:cs typeface="Economica"/>
                <a:sym typeface="Economica"/>
              </a:rPr>
              <a:t>November 20, 2019</a:t>
            </a:r>
            <a:endParaRPr sz="2800">
              <a:solidFill>
                <a:srgbClr val="FFFFFF"/>
              </a:solidFill>
              <a:latin typeface="Economica"/>
              <a:ea typeface="Economica"/>
              <a:cs typeface="Economica"/>
              <a:sym typeface="Economica"/>
            </a:endParaRPr>
          </a:p>
        </p:txBody>
      </p:sp>
      <p:sp>
        <p:nvSpPr>
          <p:cNvPr id="62" name="Google Shape;62;p13"/>
          <p:cNvSpPr txBox="1"/>
          <p:nvPr/>
        </p:nvSpPr>
        <p:spPr>
          <a:xfrm>
            <a:off x="577050" y="1886500"/>
            <a:ext cx="3284700" cy="1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1744275" y="3493600"/>
            <a:ext cx="3595500" cy="15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Economica"/>
                <a:ea typeface="Economica"/>
                <a:cs typeface="Economica"/>
                <a:sym typeface="Economica"/>
              </a:rPr>
              <a:t>Carry Trade</a:t>
            </a:r>
            <a:endParaRPr sz="4800">
              <a:latin typeface="Economica"/>
              <a:ea typeface="Economica"/>
              <a:cs typeface="Economica"/>
              <a:sym typeface="Economica"/>
            </a:endParaRPr>
          </a:p>
        </p:txBody>
      </p:sp>
      <p:pic>
        <p:nvPicPr>
          <p:cNvPr id="64" name="Google Shape;64;p13"/>
          <p:cNvPicPr preferRelativeResize="0"/>
          <p:nvPr/>
        </p:nvPicPr>
        <p:blipFill>
          <a:blip r:embed="rId3">
            <a:alphaModFix/>
          </a:blip>
          <a:stretch>
            <a:fillRect/>
          </a:stretch>
        </p:blipFill>
        <p:spPr>
          <a:xfrm>
            <a:off x="1744275" y="1202350"/>
            <a:ext cx="2291251" cy="2291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04800" y="13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Risks</a:t>
            </a:r>
            <a:endParaRPr>
              <a:latin typeface="Economica"/>
              <a:ea typeface="Economica"/>
              <a:cs typeface="Economica"/>
              <a:sym typeface="Economica"/>
            </a:endParaRPr>
          </a:p>
        </p:txBody>
      </p:sp>
      <p:sp>
        <p:nvSpPr>
          <p:cNvPr id="130" name="Google Shape;130;p22"/>
          <p:cNvSpPr txBox="1"/>
          <p:nvPr>
            <p:ph idx="1" type="body"/>
          </p:nvPr>
        </p:nvSpPr>
        <p:spPr>
          <a:xfrm>
            <a:off x="304800" y="620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Foreign Exchange Rate (Currency Risk)</a:t>
            </a:r>
            <a:endParaRPr/>
          </a:p>
          <a:p>
            <a:pPr indent="-317500" lvl="1" marL="914400" rtl="0" algn="l">
              <a:spcBef>
                <a:spcPts val="0"/>
              </a:spcBef>
              <a:spcAft>
                <a:spcPts val="0"/>
              </a:spcAft>
              <a:buSzPts val="1400"/>
              <a:buChar char="○"/>
            </a:pPr>
            <a:r>
              <a:rPr lang="en"/>
              <a:t>Change in price of one currency against the other</a:t>
            </a:r>
            <a:endParaRPr/>
          </a:p>
          <a:p>
            <a:pPr indent="-317500" lvl="1" marL="914400" rtl="0" algn="l">
              <a:spcBef>
                <a:spcPts val="0"/>
              </a:spcBef>
              <a:spcAft>
                <a:spcPts val="0"/>
              </a:spcAft>
              <a:buSzPts val="1400"/>
              <a:buChar char="○"/>
            </a:pPr>
            <a:r>
              <a:rPr lang="en"/>
              <a:t>Premium currency could appreciate relative to discount currency</a:t>
            </a:r>
            <a:br>
              <a:rPr lang="en"/>
            </a:br>
            <a:endParaRPr/>
          </a:p>
          <a:p>
            <a:pPr indent="-342900" lvl="0" marL="457200" rtl="0" algn="l">
              <a:spcBef>
                <a:spcPts val="0"/>
              </a:spcBef>
              <a:spcAft>
                <a:spcPts val="0"/>
              </a:spcAft>
              <a:buSzPts val="1800"/>
              <a:buChar char="●"/>
            </a:pPr>
            <a:r>
              <a:rPr lang="en"/>
              <a:t>Interest Rate</a:t>
            </a:r>
            <a:endParaRPr/>
          </a:p>
          <a:p>
            <a:pPr indent="-317500" lvl="1" marL="914400" rtl="0" algn="l">
              <a:spcBef>
                <a:spcPts val="0"/>
              </a:spcBef>
              <a:spcAft>
                <a:spcPts val="0"/>
              </a:spcAft>
              <a:buSzPts val="1400"/>
              <a:buChar char="○"/>
            </a:pPr>
            <a:r>
              <a:rPr lang="en"/>
              <a:t>Interest rate differential could decrease reducing carry return </a:t>
            </a:r>
            <a:br>
              <a:rPr lang="en"/>
            </a:br>
            <a:endParaRPr/>
          </a:p>
          <a:p>
            <a:pPr indent="-342900" lvl="0" marL="457200" rtl="0" algn="l">
              <a:spcBef>
                <a:spcPts val="0"/>
              </a:spcBef>
              <a:spcAft>
                <a:spcPts val="0"/>
              </a:spcAft>
              <a:buSzPts val="1800"/>
              <a:buChar char="●"/>
            </a:pPr>
            <a:r>
              <a:rPr lang="en"/>
              <a:t>Other Risks</a:t>
            </a:r>
            <a:endParaRPr/>
          </a:p>
          <a:p>
            <a:pPr indent="-317500" lvl="1" marL="914400" rtl="0" algn="l">
              <a:spcBef>
                <a:spcPts val="0"/>
              </a:spcBef>
              <a:spcAft>
                <a:spcPts val="0"/>
              </a:spcAft>
              <a:buSzPts val="1400"/>
              <a:buChar char="○"/>
            </a:pPr>
            <a:r>
              <a:rPr lang="en"/>
              <a:t>Leverage</a:t>
            </a:r>
            <a:endParaRPr/>
          </a:p>
          <a:p>
            <a:pPr indent="-317500" lvl="1" marL="914400" rtl="0" algn="l">
              <a:spcBef>
                <a:spcPts val="0"/>
              </a:spcBef>
              <a:spcAft>
                <a:spcPts val="0"/>
              </a:spcAft>
              <a:buSzPts val="1400"/>
              <a:buChar char="○"/>
            </a:pPr>
            <a:r>
              <a:rPr lang="en"/>
              <a:t>Government interventions</a:t>
            </a:r>
            <a:br>
              <a:rPr lang="en"/>
            </a:br>
            <a:endParaRPr/>
          </a:p>
          <a:p>
            <a:pPr indent="-342900" lvl="0" marL="457200" rtl="0" algn="l">
              <a:spcBef>
                <a:spcPts val="0"/>
              </a:spcBef>
              <a:spcAft>
                <a:spcPts val="0"/>
              </a:spcAft>
              <a:buSzPts val="1800"/>
              <a:buChar char="●"/>
            </a:pPr>
            <a:r>
              <a:rPr lang="en"/>
              <a:t>Transaction Costs</a:t>
            </a:r>
            <a:endParaRPr/>
          </a:p>
          <a:p>
            <a:pPr indent="-317500" lvl="1" marL="914400" rtl="0" algn="l">
              <a:spcBef>
                <a:spcPts val="0"/>
              </a:spcBef>
              <a:spcAft>
                <a:spcPts val="0"/>
              </a:spcAft>
              <a:buSzPts val="1400"/>
              <a:buChar char="○"/>
            </a:pPr>
            <a:r>
              <a:rPr lang="en"/>
              <a:t>Fixed Commission</a:t>
            </a:r>
            <a:endParaRPr/>
          </a:p>
          <a:p>
            <a:pPr indent="-317500" lvl="1" marL="914400" rtl="0" algn="l">
              <a:spcBef>
                <a:spcPts val="0"/>
              </a:spcBef>
              <a:spcAft>
                <a:spcPts val="0"/>
              </a:spcAft>
              <a:buSzPts val="1400"/>
              <a:buChar char="○"/>
            </a:pPr>
            <a:r>
              <a:rPr lang="en"/>
              <a:t>Variable Spread</a:t>
            </a:r>
            <a:endParaRPr/>
          </a:p>
          <a:p>
            <a:pPr indent="-317500" lvl="1" marL="914400" rtl="0" algn="l">
              <a:spcBef>
                <a:spcPts val="0"/>
              </a:spcBef>
              <a:spcAft>
                <a:spcPts val="0"/>
              </a:spcAft>
              <a:buSzPts val="1400"/>
              <a:buChar char="○"/>
            </a:pPr>
            <a:r>
              <a:rPr lang="en"/>
              <a:t>Opportunity Cost (Slippage)</a:t>
            </a:r>
            <a:endParaRPr/>
          </a:p>
        </p:txBody>
      </p:sp>
      <p:pic>
        <p:nvPicPr>
          <p:cNvPr id="131" name="Google Shape;131;p22"/>
          <p:cNvPicPr preferRelativeResize="0"/>
          <p:nvPr/>
        </p:nvPicPr>
        <p:blipFill>
          <a:blip r:embed="rId3">
            <a:alphaModFix/>
          </a:blip>
          <a:stretch>
            <a:fillRect/>
          </a:stretch>
        </p:blipFill>
        <p:spPr>
          <a:xfrm>
            <a:off x="4494925" y="2432675"/>
            <a:ext cx="3535225" cy="221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04800" y="24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Model Description: Data</a:t>
            </a:r>
            <a:endParaRPr>
              <a:latin typeface="Economica"/>
              <a:ea typeface="Economica"/>
              <a:cs typeface="Economica"/>
              <a:sym typeface="Economica"/>
            </a:endParaRPr>
          </a:p>
        </p:txBody>
      </p:sp>
      <p:sp>
        <p:nvSpPr>
          <p:cNvPr id="137" name="Google Shape;137;p23"/>
          <p:cNvSpPr txBox="1"/>
          <p:nvPr>
            <p:ph idx="1" type="body"/>
          </p:nvPr>
        </p:nvSpPr>
        <p:spPr>
          <a:xfrm>
            <a:off x="3048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Currency pairs</a:t>
            </a:r>
            <a:endParaRPr/>
          </a:p>
          <a:p>
            <a:pPr indent="-317500" lvl="1" marL="914400" rtl="0" algn="l">
              <a:spcBef>
                <a:spcPts val="0"/>
              </a:spcBef>
              <a:spcAft>
                <a:spcPts val="0"/>
              </a:spcAft>
              <a:buSzPts val="1400"/>
              <a:buChar char="○"/>
            </a:pPr>
            <a:r>
              <a:rPr lang="en"/>
              <a:t>USD/JPY - GBP/JPY - AUD/JPY</a:t>
            </a:r>
            <a:endParaRPr/>
          </a:p>
          <a:p>
            <a:pPr indent="-317500" lvl="1" marL="914400" rtl="0" algn="l">
              <a:spcBef>
                <a:spcPts val="0"/>
              </a:spcBef>
              <a:spcAft>
                <a:spcPts val="0"/>
              </a:spcAft>
              <a:buSzPts val="1400"/>
              <a:buChar char="○"/>
            </a:pPr>
            <a:r>
              <a:rPr lang="en"/>
              <a:t>1 week - 1 month - 2 months rebalancing over 12 years</a:t>
            </a:r>
            <a:endParaRPr/>
          </a:p>
          <a:p>
            <a:pPr indent="-342900" lvl="0" marL="457200" rtl="0" algn="l">
              <a:spcBef>
                <a:spcPts val="0"/>
              </a:spcBef>
              <a:spcAft>
                <a:spcPts val="0"/>
              </a:spcAft>
              <a:buSzPts val="1800"/>
              <a:buChar char="●"/>
            </a:pPr>
            <a:r>
              <a:rPr lang="en"/>
              <a:t>Spot Data easy to find unlike Forward Data</a:t>
            </a:r>
            <a:endParaRPr/>
          </a:p>
          <a:p>
            <a:pPr indent="-317500" lvl="1" marL="914400" rtl="0" algn="l">
              <a:spcBef>
                <a:spcPts val="0"/>
              </a:spcBef>
              <a:spcAft>
                <a:spcPts val="0"/>
              </a:spcAft>
              <a:buSzPts val="1400"/>
              <a:buChar char="○"/>
            </a:pPr>
            <a:r>
              <a:rPr lang="en"/>
              <a:t>Added Forward points to Spot using Bloomberg Terminal</a:t>
            </a:r>
            <a:endParaRPr/>
          </a:p>
          <a:p>
            <a:pPr indent="-317500" lvl="1" marL="914400" rtl="0" algn="l">
              <a:spcBef>
                <a:spcPts val="0"/>
              </a:spcBef>
              <a:spcAft>
                <a:spcPts val="0"/>
              </a:spcAft>
              <a:buSzPts val="1400"/>
              <a:buChar char="○"/>
            </a:pPr>
            <a:r>
              <a:rPr lang="en"/>
              <a:t>Bid-Ask Data from Bloomberg Terminal</a:t>
            </a:r>
            <a:endParaRPr/>
          </a:p>
          <a:p>
            <a:pPr indent="-342900" lvl="0" marL="457200" rtl="0" algn="l">
              <a:spcBef>
                <a:spcPts val="0"/>
              </a:spcBef>
              <a:spcAft>
                <a:spcPts val="0"/>
              </a:spcAft>
              <a:buSzPts val="1800"/>
              <a:buChar char="●"/>
            </a:pPr>
            <a:r>
              <a:rPr lang="en"/>
              <a:t>Managing Data</a:t>
            </a:r>
            <a:endParaRPr/>
          </a:p>
          <a:p>
            <a:pPr indent="-317500" lvl="1" marL="914400" rtl="0" algn="l">
              <a:spcBef>
                <a:spcPts val="0"/>
              </a:spcBef>
              <a:spcAft>
                <a:spcPts val="0"/>
              </a:spcAft>
              <a:buSzPts val="1400"/>
              <a:buChar char="○"/>
            </a:pPr>
            <a:r>
              <a:rPr lang="en"/>
              <a:t>AUD/JPY 1 week data is missing</a:t>
            </a:r>
            <a:endParaRPr/>
          </a:p>
          <a:p>
            <a:pPr indent="-317500" lvl="1" marL="914400" rtl="0" algn="l">
              <a:spcBef>
                <a:spcPts val="0"/>
              </a:spcBef>
              <a:spcAft>
                <a:spcPts val="0"/>
              </a:spcAft>
              <a:buSzPts val="1400"/>
              <a:buChar char="○"/>
            </a:pPr>
            <a:r>
              <a:rPr lang="en"/>
              <a:t>AUD Libor was available from 1999 to 2013 only</a:t>
            </a:r>
            <a:endParaRPr/>
          </a:p>
          <a:p>
            <a:pPr indent="-317500" lvl="2" marL="1371600" rtl="0" algn="l">
              <a:spcBef>
                <a:spcPts val="0"/>
              </a:spcBef>
              <a:spcAft>
                <a:spcPts val="0"/>
              </a:spcAft>
              <a:buSzPts val="1400"/>
              <a:buChar char="■"/>
            </a:pPr>
            <a:r>
              <a:rPr lang="en"/>
              <a:t>Used BBSW from 2013 to 2019</a:t>
            </a:r>
            <a:endParaRPr/>
          </a:p>
          <a:p>
            <a:pPr indent="-317500" lvl="1" marL="914400" rtl="0" algn="l">
              <a:spcBef>
                <a:spcPts val="0"/>
              </a:spcBef>
              <a:spcAft>
                <a:spcPts val="0"/>
              </a:spcAft>
              <a:buSzPts val="1400"/>
              <a:buChar char="○"/>
            </a:pPr>
            <a:r>
              <a:rPr lang="en"/>
              <a:t>No Forward points data for AUD from 2003 to 2007</a:t>
            </a:r>
            <a:endParaRPr/>
          </a:p>
          <a:p>
            <a:pPr indent="-317500" lvl="2" marL="1371600" rtl="0" algn="l">
              <a:spcBef>
                <a:spcPts val="0"/>
              </a:spcBef>
              <a:spcAft>
                <a:spcPts val="0"/>
              </a:spcAft>
              <a:buSzPts val="1400"/>
              <a:buChar char="■"/>
            </a:pPr>
            <a:r>
              <a:rPr lang="en"/>
              <a:t>Used Forward points from 2008 to 2019</a:t>
            </a:r>
            <a:endParaRPr/>
          </a:p>
          <a:p>
            <a:pPr indent="-317500" lvl="1" marL="914400" rtl="0" algn="l">
              <a:spcBef>
                <a:spcPts val="0"/>
              </a:spcBef>
              <a:spcAft>
                <a:spcPts val="0"/>
              </a:spcAft>
              <a:buSzPts val="1400"/>
              <a:buChar char="○"/>
            </a:pPr>
            <a:r>
              <a:rPr lang="en"/>
              <a:t>Assumed 1 JPY pip to be 0.0001 and then adjusted to 0.01</a:t>
            </a:r>
            <a:endParaRPr/>
          </a:p>
          <a:p>
            <a:pPr indent="-317500" lvl="1" marL="914400" rtl="0" algn="l">
              <a:spcBef>
                <a:spcPts val="0"/>
              </a:spcBef>
              <a:spcAft>
                <a:spcPts val="0"/>
              </a:spcAft>
              <a:buSzPts val="1400"/>
              <a:buChar char="○"/>
            </a:pPr>
            <a:r>
              <a:rPr lang="en"/>
              <a:t>Holidays / NZD</a:t>
            </a:r>
            <a:endParaRPr/>
          </a:p>
          <a:p>
            <a:pPr indent="0" lvl="0" marL="9144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04800" y="21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Data Sample (1)</a:t>
            </a:r>
            <a:endParaRPr>
              <a:latin typeface="Economica"/>
              <a:ea typeface="Economica"/>
              <a:cs typeface="Economica"/>
              <a:sym typeface="Economica"/>
            </a:endParaRPr>
          </a:p>
        </p:txBody>
      </p:sp>
      <p:pic>
        <p:nvPicPr>
          <p:cNvPr id="143" name="Google Shape;143;p24"/>
          <p:cNvPicPr preferRelativeResize="0"/>
          <p:nvPr/>
        </p:nvPicPr>
        <p:blipFill>
          <a:blip r:embed="rId3">
            <a:alphaModFix/>
          </a:blip>
          <a:stretch>
            <a:fillRect/>
          </a:stretch>
        </p:blipFill>
        <p:spPr>
          <a:xfrm>
            <a:off x="466669" y="791950"/>
            <a:ext cx="8005418" cy="340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04800" y="23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Economica"/>
                <a:ea typeface="Economica"/>
                <a:cs typeface="Economica"/>
                <a:sym typeface="Economica"/>
              </a:rPr>
              <a:t>Data Sample (2)</a:t>
            </a:r>
            <a:endParaRPr>
              <a:latin typeface="Economica"/>
              <a:ea typeface="Economica"/>
              <a:cs typeface="Economica"/>
              <a:sym typeface="Economica"/>
            </a:endParaRPr>
          </a:p>
          <a:p>
            <a:pPr indent="0" lvl="0" marL="0" rtl="0" algn="l">
              <a:spcBef>
                <a:spcPts val="0"/>
              </a:spcBef>
              <a:spcAft>
                <a:spcPts val="0"/>
              </a:spcAft>
              <a:buNone/>
            </a:pPr>
            <a:r>
              <a:t/>
            </a:r>
            <a:endParaRPr/>
          </a:p>
        </p:txBody>
      </p:sp>
      <p:pic>
        <p:nvPicPr>
          <p:cNvPr id="149" name="Google Shape;149;p25"/>
          <p:cNvPicPr preferRelativeResize="0"/>
          <p:nvPr/>
        </p:nvPicPr>
        <p:blipFill>
          <a:blip r:embed="rId3">
            <a:alphaModFix/>
          </a:blip>
          <a:stretch>
            <a:fillRect/>
          </a:stretch>
        </p:blipFill>
        <p:spPr>
          <a:xfrm>
            <a:off x="513963" y="843213"/>
            <a:ext cx="7890275" cy="345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04800" y="22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Model Description </a:t>
            </a:r>
            <a:endParaRPr>
              <a:latin typeface="Economica"/>
              <a:ea typeface="Economica"/>
              <a:cs typeface="Economica"/>
              <a:sym typeface="Economica"/>
            </a:endParaRPr>
          </a:p>
        </p:txBody>
      </p:sp>
      <p:sp>
        <p:nvSpPr>
          <p:cNvPr id="155" name="Google Shape;155;p26"/>
          <p:cNvSpPr txBox="1"/>
          <p:nvPr>
            <p:ph idx="1" type="body"/>
          </p:nvPr>
        </p:nvSpPr>
        <p:spPr>
          <a:xfrm>
            <a:off x="0" y="877775"/>
            <a:ext cx="9144000" cy="366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404040"/>
                </a:solidFill>
              </a:rPr>
              <a:t>If: </a:t>
            </a:r>
            <a:endParaRPr b="1" sz="1400"/>
          </a:p>
          <a:p>
            <a:pPr indent="-317500" lvl="1" marL="914400" rtl="0" algn="l">
              <a:spcBef>
                <a:spcPts val="1600"/>
              </a:spcBef>
              <a:spcAft>
                <a:spcPts val="0"/>
              </a:spcAft>
              <a:buSzPts val="1400"/>
              <a:buChar char="○"/>
            </a:pPr>
            <a:r>
              <a:rPr lang="en">
                <a:solidFill>
                  <a:srgbClr val="404040"/>
                </a:solidFill>
              </a:rPr>
              <a:t>Check for currency pair with the Max signal (normalized to time horizon)</a:t>
            </a:r>
            <a:endParaRPr>
              <a:solidFill>
                <a:srgbClr val="404040"/>
              </a:solidFill>
            </a:endParaRPr>
          </a:p>
          <a:p>
            <a:pPr indent="-317500" lvl="1" marL="914400" rtl="0" algn="l">
              <a:spcBef>
                <a:spcPts val="1600"/>
              </a:spcBef>
              <a:spcAft>
                <a:spcPts val="0"/>
              </a:spcAft>
              <a:buClr>
                <a:srgbClr val="404040"/>
              </a:buClr>
              <a:buSzPts val="1400"/>
              <a:buChar char="○"/>
            </a:pPr>
            <a:r>
              <a:rPr lang="en">
                <a:solidFill>
                  <a:srgbClr val="404040"/>
                </a:solidFill>
              </a:rPr>
              <a:t>If Max Signal &gt; 0 ⇒ implement Carry-Trade </a:t>
            </a:r>
            <a:endParaRPr>
              <a:solidFill>
                <a:srgbClr val="404040"/>
              </a:solidFill>
            </a:endParaRPr>
          </a:p>
          <a:p>
            <a:pPr indent="-317500" lvl="2" marL="1371600" rtl="0" algn="l">
              <a:spcBef>
                <a:spcPts val="0"/>
              </a:spcBef>
              <a:spcAft>
                <a:spcPts val="0"/>
              </a:spcAft>
              <a:buClr>
                <a:srgbClr val="404040"/>
              </a:buClr>
              <a:buSzPts val="1400"/>
              <a:buChar char="■"/>
            </a:pPr>
            <a:r>
              <a:rPr lang="en">
                <a:solidFill>
                  <a:srgbClr val="404040"/>
                </a:solidFill>
              </a:rPr>
              <a:t>Record the currency pair and time horizon </a:t>
            </a:r>
            <a:br>
              <a:rPr lang="en">
                <a:solidFill>
                  <a:srgbClr val="404040"/>
                </a:solidFill>
              </a:rPr>
            </a:br>
            <a:endParaRPr>
              <a:solidFill>
                <a:srgbClr val="404040"/>
              </a:solidFill>
            </a:endParaRPr>
          </a:p>
          <a:p>
            <a:pPr indent="-317500" lvl="2" marL="1371600" rtl="0" algn="l">
              <a:spcBef>
                <a:spcPts val="0"/>
              </a:spcBef>
              <a:spcAft>
                <a:spcPts val="0"/>
              </a:spcAft>
              <a:buClr>
                <a:srgbClr val="404040"/>
              </a:buClr>
              <a:buSzPts val="1400"/>
              <a:buChar char="■"/>
            </a:pPr>
            <a:r>
              <a:rPr lang="en">
                <a:solidFill>
                  <a:srgbClr val="404040"/>
                </a:solidFill>
              </a:rPr>
              <a:t>Return with Leverage =                                                         </a:t>
            </a:r>
            <a:r>
              <a:rPr b="1" lang="en">
                <a:solidFill>
                  <a:srgbClr val="404040"/>
                </a:solidFill>
              </a:rPr>
              <a:t>q:</a:t>
            </a:r>
            <a:r>
              <a:rPr lang="en">
                <a:solidFill>
                  <a:srgbClr val="404040"/>
                </a:solidFill>
              </a:rPr>
              <a:t> foreign rate   </a:t>
            </a:r>
            <a:r>
              <a:rPr b="1" lang="en">
                <a:solidFill>
                  <a:srgbClr val="404040"/>
                </a:solidFill>
              </a:rPr>
              <a:t>r:</a:t>
            </a:r>
            <a:r>
              <a:rPr lang="en">
                <a:solidFill>
                  <a:srgbClr val="404040"/>
                </a:solidFill>
              </a:rPr>
              <a:t> domestic rate,                                                                                                                                     </a:t>
            </a:r>
            <a:br>
              <a:rPr b="1" lang="en">
                <a:solidFill>
                  <a:srgbClr val="404040"/>
                </a:solidFill>
              </a:rPr>
            </a:br>
            <a:r>
              <a:rPr lang="en">
                <a:solidFill>
                  <a:srgbClr val="404040"/>
                </a:solidFill>
              </a:rPr>
              <a:t>                                     </a:t>
            </a:r>
            <a:endParaRPr>
              <a:solidFill>
                <a:srgbClr val="404040"/>
              </a:solidFill>
            </a:endParaRPr>
          </a:p>
          <a:p>
            <a:pPr indent="-317500" lvl="1" marL="914400" rtl="0" algn="l">
              <a:spcBef>
                <a:spcPts val="0"/>
              </a:spcBef>
              <a:spcAft>
                <a:spcPts val="0"/>
              </a:spcAft>
              <a:buClr>
                <a:srgbClr val="404040"/>
              </a:buClr>
              <a:buSzPts val="1400"/>
              <a:buChar char="○"/>
            </a:pPr>
            <a:r>
              <a:rPr lang="en">
                <a:solidFill>
                  <a:srgbClr val="404040"/>
                </a:solidFill>
              </a:rPr>
              <a:t>If Max Signal &lt; 0 ⇒ Stay Flat</a:t>
            </a:r>
            <a:endParaRPr>
              <a:solidFill>
                <a:srgbClr val="404040"/>
              </a:solidFill>
            </a:endParaRPr>
          </a:p>
          <a:p>
            <a:pPr indent="-317500" lvl="1" marL="914400" rtl="0" algn="l">
              <a:spcBef>
                <a:spcPts val="0"/>
              </a:spcBef>
              <a:spcAft>
                <a:spcPts val="0"/>
              </a:spcAft>
              <a:buClr>
                <a:srgbClr val="404040"/>
              </a:buClr>
              <a:buSzPts val="1400"/>
              <a:buChar char="○"/>
            </a:pPr>
            <a:r>
              <a:rPr lang="en">
                <a:solidFill>
                  <a:srgbClr val="404040"/>
                </a:solidFill>
              </a:rPr>
              <a:t>If position &gt; 0 and time to get out of position</a:t>
            </a:r>
            <a:endParaRPr/>
          </a:p>
          <a:p>
            <a:pPr indent="-317500" lvl="2" marL="1371600" rtl="0" algn="l">
              <a:spcBef>
                <a:spcPts val="0"/>
              </a:spcBef>
              <a:spcAft>
                <a:spcPts val="0"/>
              </a:spcAft>
              <a:buClr>
                <a:srgbClr val="404040"/>
              </a:buClr>
              <a:buSzPts val="1400"/>
              <a:buChar char="■"/>
            </a:pPr>
            <a:r>
              <a:rPr lang="en">
                <a:solidFill>
                  <a:srgbClr val="404040"/>
                </a:solidFill>
              </a:rPr>
              <a:t>Get out of position and calculate realized PnL</a:t>
            </a:r>
            <a:endParaRPr>
              <a:solidFill>
                <a:srgbClr val="404040"/>
              </a:solidFill>
            </a:endParaRPr>
          </a:p>
          <a:p>
            <a:pPr indent="-317500" lvl="1" marL="914400" rtl="0" algn="l">
              <a:spcBef>
                <a:spcPts val="0"/>
              </a:spcBef>
              <a:spcAft>
                <a:spcPts val="0"/>
              </a:spcAft>
              <a:buClr>
                <a:srgbClr val="404040"/>
              </a:buClr>
              <a:buSzPts val="1400"/>
              <a:buChar char="○"/>
            </a:pPr>
            <a:r>
              <a:rPr lang="en">
                <a:solidFill>
                  <a:srgbClr val="404040"/>
                </a:solidFill>
              </a:rPr>
              <a:t>If position &gt; 0 and NOT time to get out of position</a:t>
            </a:r>
            <a:endParaRPr>
              <a:solidFill>
                <a:srgbClr val="404040"/>
              </a:solidFill>
            </a:endParaRPr>
          </a:p>
          <a:p>
            <a:pPr indent="-317500" lvl="2" marL="1371600" rtl="0" algn="l">
              <a:spcBef>
                <a:spcPts val="0"/>
              </a:spcBef>
              <a:spcAft>
                <a:spcPts val="0"/>
              </a:spcAft>
              <a:buClr>
                <a:srgbClr val="404040"/>
              </a:buClr>
              <a:buSzPts val="1400"/>
              <a:buChar char="■"/>
            </a:pPr>
            <a:r>
              <a:rPr lang="en">
                <a:solidFill>
                  <a:srgbClr val="404040"/>
                </a:solidFill>
              </a:rPr>
              <a:t>Position unchanged and calculate unrealized PnL</a:t>
            </a:r>
            <a:endParaRPr>
              <a:solidFill>
                <a:srgbClr val="404040"/>
              </a:solidFill>
            </a:endParaRPr>
          </a:p>
          <a:p>
            <a:pPr indent="0" lvl="0" marL="914400" rtl="0" algn="l">
              <a:spcBef>
                <a:spcPts val="1600"/>
              </a:spcBef>
              <a:spcAft>
                <a:spcPts val="0"/>
              </a:spcAft>
              <a:buNone/>
            </a:pPr>
            <a:r>
              <a:t/>
            </a:r>
            <a:endParaRPr>
              <a:solidFill>
                <a:srgbClr val="404040"/>
              </a:solidFill>
            </a:endParaRPr>
          </a:p>
          <a:p>
            <a:pPr indent="0" lvl="0" marL="1828800" rtl="0" algn="l">
              <a:spcBef>
                <a:spcPts val="1600"/>
              </a:spcBef>
              <a:spcAft>
                <a:spcPts val="1600"/>
              </a:spcAft>
              <a:buNone/>
            </a:pPr>
            <a:r>
              <a:rPr lang="en">
                <a:solidFill>
                  <a:srgbClr val="404040"/>
                </a:solidFill>
              </a:rPr>
              <a:t> </a:t>
            </a:r>
            <a:endParaRPr>
              <a:solidFill>
                <a:srgbClr val="404040"/>
              </a:solidFill>
            </a:endParaRPr>
          </a:p>
        </p:txBody>
      </p:sp>
      <p:pic>
        <p:nvPicPr>
          <p:cNvPr id="156" name="Google Shape;156;p26"/>
          <p:cNvPicPr preferRelativeResize="0"/>
          <p:nvPr/>
        </p:nvPicPr>
        <p:blipFill>
          <a:blip r:embed="rId3">
            <a:alphaModFix/>
          </a:blip>
          <a:stretch>
            <a:fillRect/>
          </a:stretch>
        </p:blipFill>
        <p:spPr>
          <a:xfrm>
            <a:off x="3354325" y="2442925"/>
            <a:ext cx="2579134" cy="572700"/>
          </a:xfrm>
          <a:prstGeom prst="rect">
            <a:avLst/>
          </a:prstGeom>
          <a:noFill/>
          <a:ln>
            <a:noFill/>
          </a:ln>
        </p:spPr>
      </p:pic>
      <p:pic>
        <p:nvPicPr>
          <p:cNvPr id="157" name="Google Shape;157;p26"/>
          <p:cNvPicPr preferRelativeResize="0"/>
          <p:nvPr/>
        </p:nvPicPr>
        <p:blipFill rotWithShape="1">
          <a:blip r:embed="rId4">
            <a:alphaModFix/>
          </a:blip>
          <a:srcRect b="0" l="0" r="0" t="25617"/>
          <a:stretch/>
        </p:blipFill>
        <p:spPr>
          <a:xfrm>
            <a:off x="836050" y="823875"/>
            <a:ext cx="4210399" cy="572700"/>
          </a:xfrm>
          <a:prstGeom prst="rect">
            <a:avLst/>
          </a:prstGeom>
          <a:noFill/>
          <a:ln>
            <a:noFill/>
          </a:ln>
        </p:spPr>
      </p:pic>
      <p:pic>
        <p:nvPicPr>
          <p:cNvPr id="158" name="Google Shape;158;p26"/>
          <p:cNvPicPr preferRelativeResize="0"/>
          <p:nvPr/>
        </p:nvPicPr>
        <p:blipFill>
          <a:blip r:embed="rId5">
            <a:alphaModFix/>
          </a:blip>
          <a:stretch>
            <a:fillRect/>
          </a:stretch>
        </p:blipFill>
        <p:spPr>
          <a:xfrm>
            <a:off x="3354326" y="2375574"/>
            <a:ext cx="2645082" cy="572700"/>
          </a:xfrm>
          <a:prstGeom prst="rect">
            <a:avLst/>
          </a:prstGeom>
          <a:noFill/>
          <a:ln>
            <a:noFill/>
          </a:ln>
        </p:spPr>
      </p:pic>
      <p:sp>
        <p:nvSpPr>
          <p:cNvPr id="159" name="Google Shape;159;p26"/>
          <p:cNvSpPr txBox="1"/>
          <p:nvPr/>
        </p:nvSpPr>
        <p:spPr>
          <a:xfrm>
            <a:off x="6111800" y="2854250"/>
            <a:ext cx="13254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 </a:t>
            </a:r>
            <a:r>
              <a:rPr lang="en">
                <a:solidFill>
                  <a:schemeClr val="dk2"/>
                </a:solidFill>
              </a:rPr>
              <a:t>spot rate</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04800" y="24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Model Description</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pic>
        <p:nvPicPr>
          <p:cNvPr id="165" name="Google Shape;165;p27"/>
          <p:cNvPicPr preferRelativeResize="0"/>
          <p:nvPr/>
        </p:nvPicPr>
        <p:blipFill>
          <a:blip r:embed="rId3">
            <a:alphaModFix/>
          </a:blip>
          <a:stretch>
            <a:fillRect/>
          </a:stretch>
        </p:blipFill>
        <p:spPr>
          <a:xfrm>
            <a:off x="468925" y="863550"/>
            <a:ext cx="758274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04800" y="25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Economica"/>
                <a:ea typeface="Economica"/>
                <a:cs typeface="Economica"/>
                <a:sym typeface="Economica"/>
              </a:rPr>
              <a:t>Performance/Results</a:t>
            </a:r>
            <a:endParaRPr/>
          </a:p>
        </p:txBody>
      </p:sp>
      <p:pic>
        <p:nvPicPr>
          <p:cNvPr id="171" name="Google Shape;171;p28"/>
          <p:cNvPicPr preferRelativeResize="0"/>
          <p:nvPr/>
        </p:nvPicPr>
        <p:blipFill>
          <a:blip r:embed="rId3">
            <a:alphaModFix/>
          </a:blip>
          <a:stretch>
            <a:fillRect/>
          </a:stretch>
        </p:blipFill>
        <p:spPr>
          <a:xfrm>
            <a:off x="1013050" y="784975"/>
            <a:ext cx="6867625" cy="381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nvSpPr>
        <p:spPr>
          <a:xfrm>
            <a:off x="974525" y="254500"/>
            <a:ext cx="34278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Realized Returns</a:t>
            </a:r>
            <a:endParaRPr sz="2800">
              <a:latin typeface="Economica"/>
              <a:ea typeface="Economica"/>
              <a:cs typeface="Economica"/>
              <a:sym typeface="Economica"/>
            </a:endParaRPr>
          </a:p>
        </p:txBody>
      </p:sp>
      <p:sp>
        <p:nvSpPr>
          <p:cNvPr id="177" name="Google Shape;177;p29"/>
          <p:cNvSpPr txBox="1"/>
          <p:nvPr/>
        </p:nvSpPr>
        <p:spPr>
          <a:xfrm>
            <a:off x="5512475" y="254500"/>
            <a:ext cx="34278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Unr</a:t>
            </a:r>
            <a:r>
              <a:rPr lang="en" sz="2800">
                <a:latin typeface="Economica"/>
                <a:ea typeface="Economica"/>
                <a:cs typeface="Economica"/>
                <a:sym typeface="Economica"/>
              </a:rPr>
              <a:t>ealized Returns</a:t>
            </a:r>
            <a:endParaRPr sz="2800">
              <a:latin typeface="Economica"/>
              <a:ea typeface="Economica"/>
              <a:cs typeface="Economica"/>
              <a:sym typeface="Economica"/>
            </a:endParaRPr>
          </a:p>
        </p:txBody>
      </p:sp>
      <p:pic>
        <p:nvPicPr>
          <p:cNvPr id="178" name="Google Shape;178;p29"/>
          <p:cNvPicPr preferRelativeResize="0"/>
          <p:nvPr/>
        </p:nvPicPr>
        <p:blipFill>
          <a:blip r:embed="rId3">
            <a:alphaModFix/>
          </a:blip>
          <a:stretch>
            <a:fillRect/>
          </a:stretch>
        </p:blipFill>
        <p:spPr>
          <a:xfrm>
            <a:off x="152400" y="930400"/>
            <a:ext cx="4419599" cy="3089649"/>
          </a:xfrm>
          <a:prstGeom prst="rect">
            <a:avLst/>
          </a:prstGeom>
          <a:noFill/>
          <a:ln>
            <a:noFill/>
          </a:ln>
        </p:spPr>
      </p:pic>
      <p:pic>
        <p:nvPicPr>
          <p:cNvPr id="179" name="Google Shape;179;p29"/>
          <p:cNvPicPr preferRelativeResize="0"/>
          <p:nvPr/>
        </p:nvPicPr>
        <p:blipFill>
          <a:blip r:embed="rId4">
            <a:alphaModFix/>
          </a:blip>
          <a:stretch>
            <a:fillRect/>
          </a:stretch>
        </p:blipFill>
        <p:spPr>
          <a:xfrm>
            <a:off x="4461425" y="930400"/>
            <a:ext cx="4530174" cy="3089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04800" y="26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Before Crisis VS. After Crisis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pic>
        <p:nvPicPr>
          <p:cNvPr id="185" name="Google Shape;185;p30"/>
          <p:cNvPicPr preferRelativeResize="0"/>
          <p:nvPr/>
        </p:nvPicPr>
        <p:blipFill>
          <a:blip r:embed="rId3">
            <a:alphaModFix/>
          </a:blip>
          <a:stretch>
            <a:fillRect/>
          </a:stretch>
        </p:blipFill>
        <p:spPr>
          <a:xfrm>
            <a:off x="270700" y="753650"/>
            <a:ext cx="7860275" cy="391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04800" y="159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Before Crisis VS. After Crisis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
        <p:nvSpPr>
          <p:cNvPr id="191" name="Google Shape;191;p31"/>
          <p:cNvSpPr txBox="1"/>
          <p:nvPr/>
        </p:nvSpPr>
        <p:spPr>
          <a:xfrm>
            <a:off x="0" y="888750"/>
            <a:ext cx="7912500" cy="3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04040"/>
              </a:solidFill>
            </a:endParaRPr>
          </a:p>
        </p:txBody>
      </p:sp>
      <p:graphicFrame>
        <p:nvGraphicFramePr>
          <p:cNvPr id="192" name="Google Shape;192;p31"/>
          <p:cNvGraphicFramePr/>
          <p:nvPr/>
        </p:nvGraphicFramePr>
        <p:xfrm>
          <a:off x="598725" y="732225"/>
          <a:ext cx="3000000" cy="3000000"/>
        </p:xfrm>
        <a:graphic>
          <a:graphicData uri="http://schemas.openxmlformats.org/drawingml/2006/table">
            <a:tbl>
              <a:tblPr>
                <a:noFill/>
                <a:tableStyleId>{5C86F18D-84AF-41C0-9876-3E13F466DD8B}</a:tableStyleId>
              </a:tblPr>
              <a:tblGrid>
                <a:gridCol w="2274450"/>
                <a:gridCol w="2274450"/>
                <a:gridCol w="2274450"/>
              </a:tblGrid>
              <a:tr h="6075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After 2007-08 Crisis</a:t>
                      </a:r>
                      <a:endParaRPr/>
                    </a:p>
                  </a:txBody>
                  <a:tcPr marT="91425" marB="91425" marR="91425" marL="91425"/>
                </a:tc>
                <a:tc>
                  <a:txBody>
                    <a:bodyPr/>
                    <a:lstStyle/>
                    <a:p>
                      <a:pPr indent="0" lvl="0" marL="0" rtl="0" algn="ctr">
                        <a:spcBef>
                          <a:spcPts val="0"/>
                        </a:spcBef>
                        <a:spcAft>
                          <a:spcPts val="0"/>
                        </a:spcAft>
                        <a:buNone/>
                      </a:pPr>
                      <a:r>
                        <a:rPr lang="en"/>
                        <a:t>Before 2007-08 Crisis</a:t>
                      </a:r>
                      <a:endParaRPr/>
                    </a:p>
                  </a:txBody>
                  <a:tcPr marT="91425" marB="91425" marR="91425" marL="91425"/>
                </a:tc>
              </a:tr>
              <a:tr h="662100">
                <a:tc>
                  <a:txBody>
                    <a:bodyPr/>
                    <a:lstStyle/>
                    <a:p>
                      <a:pPr indent="0" lvl="0" marL="0" rtl="0" algn="ctr">
                        <a:spcBef>
                          <a:spcPts val="0"/>
                        </a:spcBef>
                        <a:spcAft>
                          <a:spcPts val="0"/>
                        </a:spcAft>
                        <a:buNone/>
                      </a:pPr>
                      <a:r>
                        <a:rPr lang="en"/>
                        <a:t>Daily Sharpe Ratio</a:t>
                      </a:r>
                      <a:br>
                        <a:rPr lang="en"/>
                      </a:br>
                      <a:r>
                        <a:rPr lang="en">
                          <a:solidFill>
                            <a:schemeClr val="dk1"/>
                          </a:solidFill>
                        </a:rPr>
                        <a:t>Yearly Sharpe Ratio</a:t>
                      </a:r>
                      <a:endParaRPr/>
                    </a:p>
                  </a:txBody>
                  <a:tcPr marT="91425" marB="91425" marR="91425" marL="91425"/>
                </a:tc>
                <a:tc>
                  <a:txBody>
                    <a:bodyPr/>
                    <a:lstStyle/>
                    <a:p>
                      <a:pPr indent="0" lvl="0" marL="0" rtl="0" algn="ctr">
                        <a:spcBef>
                          <a:spcPts val="0"/>
                        </a:spcBef>
                        <a:spcAft>
                          <a:spcPts val="0"/>
                        </a:spcAft>
                        <a:buNone/>
                      </a:pPr>
                      <a:r>
                        <a:rPr lang="en"/>
                        <a:t>0.158</a:t>
                      </a:r>
                      <a:endParaRPr/>
                    </a:p>
                    <a:p>
                      <a:pPr indent="0" lvl="0" marL="0" rtl="0" algn="ctr">
                        <a:spcBef>
                          <a:spcPts val="0"/>
                        </a:spcBef>
                        <a:spcAft>
                          <a:spcPts val="0"/>
                        </a:spcAft>
                        <a:buClr>
                          <a:schemeClr val="dk1"/>
                        </a:buClr>
                        <a:buSzPts val="1100"/>
                        <a:buFont typeface="Arial"/>
                        <a:buNone/>
                      </a:pPr>
                      <a:r>
                        <a:rPr lang="en">
                          <a:solidFill>
                            <a:schemeClr val="dk1"/>
                          </a:solidFill>
                        </a:rPr>
                        <a:t>2.507</a:t>
                      </a:r>
                      <a:endParaRPr/>
                    </a:p>
                  </a:txBody>
                  <a:tcPr marT="91425" marB="91425" marR="91425" marL="91425"/>
                </a:tc>
                <a:tc>
                  <a:txBody>
                    <a:bodyPr/>
                    <a:lstStyle/>
                    <a:p>
                      <a:pPr indent="0" lvl="0" marL="0" rtl="0" algn="ctr">
                        <a:spcBef>
                          <a:spcPts val="0"/>
                        </a:spcBef>
                        <a:spcAft>
                          <a:spcPts val="0"/>
                        </a:spcAft>
                        <a:buNone/>
                      </a:pPr>
                      <a:r>
                        <a:rPr lang="en"/>
                        <a:t>0.012</a:t>
                      </a:r>
                      <a:endParaRPr/>
                    </a:p>
                    <a:p>
                      <a:pPr indent="0" lvl="0" marL="0" rtl="0" algn="ctr">
                        <a:spcBef>
                          <a:spcPts val="0"/>
                        </a:spcBef>
                        <a:spcAft>
                          <a:spcPts val="0"/>
                        </a:spcAft>
                        <a:buClr>
                          <a:schemeClr val="dk1"/>
                        </a:buClr>
                        <a:buSzPts val="1100"/>
                        <a:buFont typeface="Arial"/>
                        <a:buNone/>
                      </a:pPr>
                      <a:r>
                        <a:rPr lang="en">
                          <a:solidFill>
                            <a:schemeClr val="dk1"/>
                          </a:solidFill>
                        </a:rPr>
                        <a:t>0.188</a:t>
                      </a:r>
                      <a:endParaRPr/>
                    </a:p>
                  </a:txBody>
                  <a:tcPr marT="91425" marB="91425" marR="91425" marL="91425"/>
                </a:tc>
              </a:tr>
              <a:tr h="1123100">
                <a:tc>
                  <a:txBody>
                    <a:bodyPr/>
                    <a:lstStyle/>
                    <a:p>
                      <a:pPr indent="0" lvl="0" marL="0" rtl="0" algn="ctr">
                        <a:spcBef>
                          <a:spcPts val="0"/>
                        </a:spcBef>
                        <a:spcAft>
                          <a:spcPts val="0"/>
                        </a:spcAft>
                        <a:buNone/>
                      </a:pPr>
                      <a:r>
                        <a:rPr lang="en"/>
                        <a:t>SR with Leverage 2</a:t>
                      </a:r>
                      <a:endParaRPr/>
                    </a:p>
                    <a:p>
                      <a:pPr indent="0" lvl="0" marL="0" rtl="0" algn="ctr">
                        <a:spcBef>
                          <a:spcPts val="0"/>
                        </a:spcBef>
                        <a:spcAft>
                          <a:spcPts val="0"/>
                        </a:spcAft>
                        <a:buNone/>
                      </a:pPr>
                      <a:r>
                        <a:rPr lang="en"/>
                        <a:t>SR with Leverage 5</a:t>
                      </a:r>
                      <a:endParaRPr/>
                    </a:p>
                    <a:p>
                      <a:pPr indent="0" lvl="0" marL="0" rtl="0" algn="ctr">
                        <a:spcBef>
                          <a:spcPts val="0"/>
                        </a:spcBef>
                        <a:spcAft>
                          <a:spcPts val="0"/>
                        </a:spcAft>
                        <a:buNone/>
                      </a:pPr>
                      <a:r>
                        <a:rPr lang="en"/>
                        <a:t>SR with Leverage 10</a:t>
                      </a:r>
                      <a:endParaRPr/>
                    </a:p>
                    <a:p>
                      <a:pPr indent="0" lvl="0" marL="0" rtl="0" algn="ctr">
                        <a:spcBef>
                          <a:spcPts val="0"/>
                        </a:spcBef>
                        <a:spcAft>
                          <a:spcPts val="0"/>
                        </a:spcAft>
                        <a:buNone/>
                      </a:pPr>
                      <a:r>
                        <a:rPr lang="en"/>
                        <a:t>(Yearly)</a:t>
                      </a:r>
                      <a:endParaRPr/>
                    </a:p>
                  </a:txBody>
                  <a:tcPr marT="91425" marB="91425" marR="91425" marL="91425"/>
                </a:tc>
                <a:tc>
                  <a:txBody>
                    <a:bodyPr/>
                    <a:lstStyle/>
                    <a:p>
                      <a:pPr indent="0" lvl="0" marL="0" rtl="0" algn="ctr">
                        <a:spcBef>
                          <a:spcPts val="0"/>
                        </a:spcBef>
                        <a:spcAft>
                          <a:spcPts val="0"/>
                        </a:spcAft>
                        <a:buNone/>
                      </a:pPr>
                      <a:r>
                        <a:rPr lang="en"/>
                        <a:t>2.507</a:t>
                      </a:r>
                      <a:endParaRPr/>
                    </a:p>
                    <a:p>
                      <a:pPr indent="0" lvl="0" marL="0" rtl="0" algn="ctr">
                        <a:spcBef>
                          <a:spcPts val="0"/>
                        </a:spcBef>
                        <a:spcAft>
                          <a:spcPts val="0"/>
                        </a:spcAft>
                        <a:buNone/>
                      </a:pPr>
                      <a:r>
                        <a:rPr lang="en"/>
                        <a:t>2.488</a:t>
                      </a:r>
                      <a:endParaRPr/>
                    </a:p>
                    <a:p>
                      <a:pPr indent="0" lvl="0" marL="0" rtl="0" algn="ctr">
                        <a:spcBef>
                          <a:spcPts val="0"/>
                        </a:spcBef>
                        <a:spcAft>
                          <a:spcPts val="0"/>
                        </a:spcAft>
                        <a:buNone/>
                      </a:pPr>
                      <a:r>
                        <a:rPr lang="en"/>
                        <a:t>2.481</a:t>
                      </a:r>
                      <a:endParaRPr/>
                    </a:p>
                  </a:txBody>
                  <a:tcPr marT="91425" marB="91425" marR="91425" marL="91425"/>
                </a:tc>
                <a:tc>
                  <a:txBody>
                    <a:bodyPr/>
                    <a:lstStyle/>
                    <a:p>
                      <a:pPr indent="0" lvl="0" marL="0" rtl="0" algn="ctr">
                        <a:spcBef>
                          <a:spcPts val="0"/>
                        </a:spcBef>
                        <a:spcAft>
                          <a:spcPts val="0"/>
                        </a:spcAft>
                        <a:buNone/>
                      </a:pPr>
                      <a:r>
                        <a:rPr lang="en"/>
                        <a:t>0.188</a:t>
                      </a:r>
                      <a:endParaRPr/>
                    </a:p>
                    <a:p>
                      <a:pPr indent="0" lvl="0" marL="0" rtl="0" algn="ctr">
                        <a:spcBef>
                          <a:spcPts val="0"/>
                        </a:spcBef>
                        <a:spcAft>
                          <a:spcPts val="0"/>
                        </a:spcAft>
                        <a:buNone/>
                      </a:pPr>
                      <a:r>
                        <a:rPr lang="en"/>
                        <a:t>0.158</a:t>
                      </a:r>
                      <a:endParaRPr/>
                    </a:p>
                    <a:p>
                      <a:pPr indent="0" lvl="0" marL="0" rtl="0" algn="ctr">
                        <a:spcBef>
                          <a:spcPts val="0"/>
                        </a:spcBef>
                        <a:spcAft>
                          <a:spcPts val="0"/>
                        </a:spcAft>
                        <a:buNone/>
                      </a:pPr>
                      <a:r>
                        <a:rPr lang="en"/>
                        <a:t>0.148</a:t>
                      </a:r>
                      <a:endParaRPr/>
                    </a:p>
                  </a:txBody>
                  <a:tcPr marT="91425" marB="91425" marR="91425" marL="91425"/>
                </a:tc>
              </a:tr>
              <a:tr h="798325">
                <a:tc>
                  <a:txBody>
                    <a:bodyPr/>
                    <a:lstStyle/>
                    <a:p>
                      <a:pPr indent="0" lvl="0" marL="0" rtl="0" algn="ctr">
                        <a:spcBef>
                          <a:spcPts val="0"/>
                        </a:spcBef>
                        <a:spcAft>
                          <a:spcPts val="0"/>
                        </a:spcAft>
                        <a:buNone/>
                      </a:pPr>
                      <a:r>
                        <a:rPr lang="en"/>
                        <a:t>Value at Risk</a:t>
                      </a:r>
                      <a:br>
                        <a:rPr lang="en"/>
                      </a:br>
                      <a:r>
                        <a:rPr lang="en"/>
                        <a:t> (VaR)</a:t>
                      </a:r>
                      <a:endParaRPr/>
                    </a:p>
                  </a:txBody>
                  <a:tcPr marT="91425" marB="91425" marR="91425" marL="91425"/>
                </a:tc>
                <a:tc>
                  <a:txBody>
                    <a:bodyPr/>
                    <a:lstStyle/>
                    <a:p>
                      <a:pPr indent="0" lvl="0" marL="0" rtl="0" algn="ctr">
                        <a:spcBef>
                          <a:spcPts val="0"/>
                        </a:spcBef>
                        <a:spcAft>
                          <a:spcPts val="0"/>
                        </a:spcAft>
                        <a:buNone/>
                      </a:pPr>
                      <a:r>
                        <a:rPr lang="en" sz="1200"/>
                        <a:t>90% VaR=  1.7925%</a:t>
                      </a:r>
                      <a:endParaRPr sz="1200"/>
                    </a:p>
                    <a:p>
                      <a:pPr indent="0" lvl="0" marL="0" rtl="0" algn="ctr">
                        <a:spcBef>
                          <a:spcPts val="0"/>
                        </a:spcBef>
                        <a:spcAft>
                          <a:spcPts val="0"/>
                        </a:spcAft>
                        <a:buNone/>
                      </a:pPr>
                      <a:r>
                        <a:rPr lang="en" sz="1200"/>
                        <a:t>95% VaR=  4.6255%</a:t>
                      </a:r>
                      <a:endParaRPr sz="1200"/>
                    </a:p>
                    <a:p>
                      <a:pPr indent="0" lvl="0" marL="0" rtl="0" algn="ctr">
                        <a:spcBef>
                          <a:spcPts val="0"/>
                        </a:spcBef>
                        <a:spcAft>
                          <a:spcPts val="0"/>
                        </a:spcAft>
                        <a:buNone/>
                      </a:pPr>
                      <a:r>
                        <a:rPr lang="en" sz="1200"/>
                        <a:t>99% VaR=  16.2635%</a:t>
                      </a:r>
                      <a:endParaRPr sz="1200"/>
                    </a:p>
                  </a:txBody>
                  <a:tcPr marT="91425" marB="91425" marR="91425" marL="91425"/>
                </a:tc>
                <a:tc>
                  <a:txBody>
                    <a:bodyPr/>
                    <a:lstStyle/>
                    <a:p>
                      <a:pPr indent="0" lvl="0" marL="0" rtl="0" algn="ctr">
                        <a:spcBef>
                          <a:spcPts val="0"/>
                        </a:spcBef>
                        <a:spcAft>
                          <a:spcPts val="0"/>
                        </a:spcAft>
                        <a:buNone/>
                      </a:pPr>
                      <a:r>
                        <a:rPr lang="en" sz="1200"/>
                        <a:t>90% VaR= 3.7203%</a:t>
                      </a:r>
                      <a:endParaRPr sz="1200"/>
                    </a:p>
                    <a:p>
                      <a:pPr indent="0" lvl="0" marL="0" rtl="0" algn="ctr">
                        <a:spcBef>
                          <a:spcPts val="0"/>
                        </a:spcBef>
                        <a:spcAft>
                          <a:spcPts val="0"/>
                        </a:spcAft>
                        <a:buNone/>
                      </a:pPr>
                      <a:r>
                        <a:rPr lang="en" sz="1200"/>
                        <a:t>95% VaR= 9.5685%</a:t>
                      </a:r>
                      <a:endParaRPr sz="1200"/>
                    </a:p>
                    <a:p>
                      <a:pPr indent="0" lvl="0" marL="0" rtl="0" algn="ctr">
                        <a:spcBef>
                          <a:spcPts val="0"/>
                        </a:spcBef>
                        <a:spcAft>
                          <a:spcPts val="0"/>
                        </a:spcAft>
                        <a:buNone/>
                      </a:pPr>
                      <a:r>
                        <a:rPr lang="en" sz="1200"/>
                        <a:t>99% VaR= 23.5242%</a:t>
                      </a:r>
                      <a:endParaRPr sz="1200"/>
                    </a:p>
                  </a:txBody>
                  <a:tcPr marT="91425" marB="91425" marR="91425" marL="91425"/>
                </a:tc>
              </a:tr>
              <a:tr h="607500">
                <a:tc>
                  <a:txBody>
                    <a:bodyPr/>
                    <a:lstStyle/>
                    <a:p>
                      <a:pPr indent="0" lvl="0" marL="0" rtl="0" algn="ctr">
                        <a:spcBef>
                          <a:spcPts val="0"/>
                        </a:spcBef>
                        <a:spcAft>
                          <a:spcPts val="0"/>
                        </a:spcAft>
                        <a:buNone/>
                      </a:pPr>
                      <a:r>
                        <a:rPr lang="en"/>
                        <a:t>Max Drawdown</a:t>
                      </a:r>
                      <a:endParaRPr/>
                    </a:p>
                  </a:txBody>
                  <a:tcPr marT="91425" marB="91425" marR="91425" marL="91425"/>
                </a:tc>
                <a:tc>
                  <a:txBody>
                    <a:bodyPr/>
                    <a:lstStyle/>
                    <a:p>
                      <a:pPr indent="0" lvl="0" marL="0" rtl="0" algn="ctr">
                        <a:spcBef>
                          <a:spcPts val="0"/>
                        </a:spcBef>
                        <a:spcAft>
                          <a:spcPts val="0"/>
                        </a:spcAft>
                        <a:buNone/>
                      </a:pPr>
                      <a:r>
                        <a:rPr lang="en" sz="1200"/>
                        <a:t>38.3%</a:t>
                      </a:r>
                      <a:endParaRPr sz="1200"/>
                    </a:p>
                  </a:txBody>
                  <a:tcPr marT="91425" marB="91425" marR="91425" marL="91425"/>
                </a:tc>
                <a:tc>
                  <a:txBody>
                    <a:bodyPr/>
                    <a:lstStyle/>
                    <a:p>
                      <a:pPr indent="0" lvl="0" marL="0" rtl="0" algn="ctr">
                        <a:spcBef>
                          <a:spcPts val="0"/>
                        </a:spcBef>
                        <a:spcAft>
                          <a:spcPts val="0"/>
                        </a:spcAft>
                        <a:buNone/>
                      </a:pPr>
                      <a:r>
                        <a:rPr lang="en" sz="1200"/>
                        <a:t>72.5%</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46398" y="2031200"/>
            <a:ext cx="6592800" cy="109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D67B9"/>
                </a:solidFill>
                <a:latin typeface="Economica"/>
                <a:ea typeface="Economica"/>
                <a:cs typeface="Economica"/>
                <a:sym typeface="Economica"/>
              </a:rPr>
              <a:t>Agenda</a:t>
            </a:r>
            <a:endParaRPr sz="7200">
              <a:solidFill>
                <a:srgbClr val="0D67B9"/>
              </a:solidFill>
              <a:latin typeface="Economica"/>
              <a:ea typeface="Economica"/>
              <a:cs typeface="Economica"/>
              <a:sym typeface="Economica"/>
            </a:endParaRPr>
          </a:p>
        </p:txBody>
      </p:sp>
      <p:sp>
        <p:nvSpPr>
          <p:cNvPr id="70" name="Google Shape;70;p14"/>
          <p:cNvSpPr txBox="1"/>
          <p:nvPr/>
        </p:nvSpPr>
        <p:spPr>
          <a:xfrm>
            <a:off x="5387550" y="6950"/>
            <a:ext cx="3756600" cy="5143500"/>
          </a:xfrm>
          <a:prstGeom prst="rect">
            <a:avLst/>
          </a:prstGeom>
          <a:solidFill>
            <a:srgbClr val="0D67B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5487900" y="341725"/>
            <a:ext cx="3555900" cy="3876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Introduction</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History of Forex</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Overview of Carry Trade</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Interest Rate Parity</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Leverage in Forex</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Risks/Costs</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Model Description</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Performance/Results</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Looking Forward</a:t>
            </a:r>
            <a:endParaRPr sz="2800">
              <a:solidFill>
                <a:srgbClr val="FFFFFF"/>
              </a:solidFill>
              <a:latin typeface="Economica"/>
              <a:ea typeface="Economica"/>
              <a:cs typeface="Economica"/>
              <a:sym typeface="Economica"/>
            </a:endParaRPr>
          </a:p>
          <a:p>
            <a:pPr indent="-406400" lvl="0" marL="457200" rtl="0" algn="l">
              <a:spcBef>
                <a:spcPts val="0"/>
              </a:spcBef>
              <a:spcAft>
                <a:spcPts val="0"/>
              </a:spcAft>
              <a:buClr>
                <a:srgbClr val="FFFFFF"/>
              </a:buClr>
              <a:buSzPts val="2800"/>
              <a:buFont typeface="Economica"/>
              <a:buChar char="●"/>
            </a:pPr>
            <a:r>
              <a:rPr lang="en" sz="2800">
                <a:solidFill>
                  <a:srgbClr val="FFFFFF"/>
                </a:solidFill>
                <a:latin typeface="Economica"/>
                <a:ea typeface="Economica"/>
                <a:cs typeface="Economica"/>
                <a:sym typeface="Economica"/>
              </a:rPr>
              <a:t>Conclusion</a:t>
            </a:r>
            <a:endParaRPr sz="2800">
              <a:solidFill>
                <a:srgbClr val="FFFFFF"/>
              </a:solidFill>
              <a:latin typeface="Economica"/>
              <a:ea typeface="Economica"/>
              <a:cs typeface="Economica"/>
              <a:sym typeface="Economica"/>
            </a:endParaRPr>
          </a:p>
        </p:txBody>
      </p:sp>
      <p:sp>
        <p:nvSpPr>
          <p:cNvPr id="72" name="Google Shape;72;p14"/>
          <p:cNvSpPr txBox="1"/>
          <p:nvPr/>
        </p:nvSpPr>
        <p:spPr>
          <a:xfrm>
            <a:off x="1307650" y="2024250"/>
            <a:ext cx="3284700" cy="1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04800" y="26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Leverage Sensitivity Analysis</a:t>
            </a:r>
            <a:endParaRPr>
              <a:latin typeface="Economica"/>
              <a:ea typeface="Economica"/>
              <a:cs typeface="Economica"/>
              <a:sym typeface="Economica"/>
            </a:endParaRPr>
          </a:p>
        </p:txBody>
      </p:sp>
      <p:pic>
        <p:nvPicPr>
          <p:cNvPr id="198" name="Google Shape;198;p32"/>
          <p:cNvPicPr preferRelativeResize="0"/>
          <p:nvPr/>
        </p:nvPicPr>
        <p:blipFill>
          <a:blip r:embed="rId3">
            <a:alphaModFix/>
          </a:blip>
          <a:stretch>
            <a:fillRect/>
          </a:stretch>
        </p:blipFill>
        <p:spPr>
          <a:xfrm>
            <a:off x="378975" y="740100"/>
            <a:ext cx="8060400" cy="39091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81000" y="26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Leverage Sensitivity Analysis</a:t>
            </a:r>
            <a:endParaRPr>
              <a:latin typeface="Economica"/>
              <a:ea typeface="Economica"/>
              <a:cs typeface="Economica"/>
              <a:sym typeface="Economica"/>
            </a:endParaRPr>
          </a:p>
        </p:txBody>
      </p:sp>
      <p:pic>
        <p:nvPicPr>
          <p:cNvPr id="204" name="Google Shape;204;p33"/>
          <p:cNvPicPr preferRelativeResize="0"/>
          <p:nvPr/>
        </p:nvPicPr>
        <p:blipFill>
          <a:blip r:embed="rId3">
            <a:alphaModFix/>
          </a:blip>
          <a:stretch>
            <a:fillRect/>
          </a:stretch>
        </p:blipFill>
        <p:spPr>
          <a:xfrm>
            <a:off x="365450" y="834850"/>
            <a:ext cx="7755875" cy="380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04800" y="33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Limitations &amp; Improvements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
        <p:nvSpPr>
          <p:cNvPr id="210" name="Google Shape;210;p34"/>
          <p:cNvSpPr txBox="1"/>
          <p:nvPr>
            <p:ph idx="1" type="body"/>
          </p:nvPr>
        </p:nvSpPr>
        <p:spPr>
          <a:xfrm>
            <a:off x="586375" y="1220825"/>
            <a:ext cx="7022400" cy="134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Limitations:</a:t>
            </a:r>
            <a:endParaRPr/>
          </a:p>
          <a:p>
            <a:pPr indent="-317500" lvl="1" marL="914400" rtl="0" algn="l">
              <a:spcBef>
                <a:spcPts val="0"/>
              </a:spcBef>
              <a:spcAft>
                <a:spcPts val="0"/>
              </a:spcAft>
              <a:buSzPts val="1400"/>
              <a:buChar char="○"/>
            </a:pPr>
            <a:r>
              <a:rPr lang="en"/>
              <a:t>Deviation of the Interest Rate Parity theory</a:t>
            </a:r>
            <a:endParaRPr/>
          </a:p>
          <a:p>
            <a:pPr indent="-317500" lvl="1" marL="914400" rtl="0" algn="l">
              <a:spcBef>
                <a:spcPts val="0"/>
              </a:spcBef>
              <a:spcAft>
                <a:spcPts val="0"/>
              </a:spcAft>
              <a:buSzPts val="1400"/>
              <a:buChar char="○"/>
            </a:pPr>
            <a:r>
              <a:rPr lang="en"/>
              <a:t>Risk Control</a:t>
            </a:r>
            <a:endParaRPr/>
          </a:p>
          <a:p>
            <a:pPr indent="-317500" lvl="1" marL="914400" rtl="0" algn="l">
              <a:spcBef>
                <a:spcPts val="0"/>
              </a:spcBef>
              <a:spcAft>
                <a:spcPts val="0"/>
              </a:spcAft>
              <a:buSzPts val="1400"/>
              <a:buChar char="○"/>
            </a:pPr>
            <a:r>
              <a:rPr lang="en"/>
              <a:t>Leverage Optimization</a:t>
            </a:r>
            <a:endParaRPr/>
          </a:p>
          <a:p>
            <a:pPr indent="0" lvl="0" marL="457200" rtl="0" algn="l">
              <a:spcBef>
                <a:spcPts val="1600"/>
              </a:spcBef>
              <a:spcAft>
                <a:spcPts val="0"/>
              </a:spcAft>
              <a:buNone/>
            </a:pPr>
            <a:r>
              <a:t/>
            </a:r>
            <a:endParaRPr/>
          </a:p>
          <a:p>
            <a:pPr indent="0" lvl="0" marL="1371600" rtl="0" algn="l">
              <a:spcBef>
                <a:spcPts val="1600"/>
              </a:spcBef>
              <a:spcAft>
                <a:spcPts val="1600"/>
              </a:spcAft>
              <a:buNone/>
            </a:pPr>
            <a:r>
              <a:t/>
            </a:r>
            <a:endParaRPr/>
          </a:p>
        </p:txBody>
      </p:sp>
      <p:sp>
        <p:nvSpPr>
          <p:cNvPr id="211" name="Google Shape;211;p34"/>
          <p:cNvSpPr txBox="1"/>
          <p:nvPr>
            <p:ph idx="1" type="body"/>
          </p:nvPr>
        </p:nvSpPr>
        <p:spPr>
          <a:xfrm>
            <a:off x="586375" y="2427100"/>
            <a:ext cx="7245900" cy="148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Improvements</a:t>
            </a:r>
            <a:endParaRPr/>
          </a:p>
          <a:p>
            <a:pPr indent="-317500" lvl="1" marL="914400" rtl="0" algn="l">
              <a:spcBef>
                <a:spcPts val="0"/>
              </a:spcBef>
              <a:spcAft>
                <a:spcPts val="0"/>
              </a:spcAft>
              <a:buSzPts val="1400"/>
              <a:buChar char="○"/>
            </a:pPr>
            <a:r>
              <a:rPr lang="en"/>
              <a:t>Risk Neutralization on Signal</a:t>
            </a:r>
            <a:endParaRPr/>
          </a:p>
          <a:p>
            <a:pPr indent="-317500" lvl="1" marL="914400" rtl="0" algn="l">
              <a:spcBef>
                <a:spcPts val="0"/>
              </a:spcBef>
              <a:spcAft>
                <a:spcPts val="0"/>
              </a:spcAft>
              <a:buSzPts val="1400"/>
              <a:buChar char="○"/>
            </a:pPr>
            <a:r>
              <a:rPr lang="en"/>
              <a:t>Portfolio Modification</a:t>
            </a:r>
            <a:endParaRPr/>
          </a:p>
          <a:p>
            <a:pPr indent="-317500" lvl="1" marL="914400" rtl="0" algn="l">
              <a:spcBef>
                <a:spcPts val="0"/>
              </a:spcBef>
              <a:spcAft>
                <a:spcPts val="0"/>
              </a:spcAft>
              <a:buSzPts val="1400"/>
              <a:buChar char="○"/>
            </a:pPr>
            <a:r>
              <a:rPr lang="en"/>
              <a:t>Fluctuation Detection</a:t>
            </a:r>
            <a:endParaRPr/>
          </a:p>
          <a:p>
            <a:pPr indent="0" lvl="0" marL="13716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81000" y="381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Conclusion</a:t>
            </a:r>
            <a:endParaRPr>
              <a:latin typeface="Economica"/>
              <a:ea typeface="Economica"/>
              <a:cs typeface="Economica"/>
              <a:sym typeface="Economica"/>
            </a:endParaRPr>
          </a:p>
        </p:txBody>
      </p:sp>
      <p:sp>
        <p:nvSpPr>
          <p:cNvPr id="217" name="Google Shape;217;p35"/>
          <p:cNvSpPr txBox="1"/>
          <p:nvPr>
            <p:ph idx="1" type="body"/>
          </p:nvPr>
        </p:nvSpPr>
        <p:spPr>
          <a:xfrm>
            <a:off x="540300" y="13207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Carry Trade is profitable ---- </a:t>
            </a:r>
            <a:r>
              <a:rPr lang="en"/>
              <a:t>Global </a:t>
            </a:r>
            <a:r>
              <a:rPr lang="en"/>
              <a:t>Market is inefficient</a:t>
            </a:r>
            <a:endParaRPr/>
          </a:p>
          <a:p>
            <a:pPr indent="-317500" lvl="1" marL="914400" rtl="0" algn="l">
              <a:spcBef>
                <a:spcPts val="0"/>
              </a:spcBef>
              <a:spcAft>
                <a:spcPts val="0"/>
              </a:spcAft>
              <a:buSzPts val="1400"/>
              <a:buChar char="○"/>
            </a:pPr>
            <a:r>
              <a:rPr lang="en"/>
              <a:t>Sensitive to FX rate fluctuations</a:t>
            </a:r>
            <a:endParaRPr/>
          </a:p>
          <a:p>
            <a:pPr indent="-317500" lvl="1" marL="914400" rtl="0" algn="l">
              <a:spcBef>
                <a:spcPts val="0"/>
              </a:spcBef>
              <a:spcAft>
                <a:spcPts val="0"/>
              </a:spcAft>
              <a:buSzPts val="1400"/>
              <a:buChar char="○"/>
            </a:pPr>
            <a:r>
              <a:rPr lang="en"/>
              <a:t>Sensitive to leverage</a:t>
            </a:r>
            <a:br>
              <a:rPr lang="en"/>
            </a:br>
            <a:endParaRPr/>
          </a:p>
          <a:p>
            <a:pPr indent="-342900" lvl="0" marL="457200" rtl="0" algn="l">
              <a:spcBef>
                <a:spcPts val="0"/>
              </a:spcBef>
              <a:spcAft>
                <a:spcPts val="0"/>
              </a:spcAft>
              <a:buSzPts val="1800"/>
              <a:buChar char="●"/>
            </a:pPr>
            <a:r>
              <a:rPr lang="en"/>
              <a:t>Financial crises could have a big impact on strategy</a:t>
            </a:r>
            <a:endParaRPr/>
          </a:p>
          <a:p>
            <a:pPr indent="-317500" lvl="1" marL="914400" rtl="0" algn="l">
              <a:spcBef>
                <a:spcPts val="0"/>
              </a:spcBef>
              <a:spcAft>
                <a:spcPts val="0"/>
              </a:spcAft>
              <a:buSzPts val="1400"/>
              <a:buChar char="○"/>
            </a:pPr>
            <a:r>
              <a:rPr lang="en"/>
              <a:t>Take a look at market information, don’t blindly trust algorithm</a:t>
            </a:r>
            <a:endParaRPr/>
          </a:p>
          <a:p>
            <a:pPr indent="-317500" lvl="1" marL="914400" rtl="0" algn="l">
              <a:spcBef>
                <a:spcPts val="0"/>
              </a:spcBef>
              <a:spcAft>
                <a:spcPts val="0"/>
              </a:spcAft>
              <a:buSzPts val="1400"/>
              <a:buChar char="○"/>
            </a:pPr>
            <a:r>
              <a:rPr lang="en"/>
              <a:t>Keep close watch for regulatory or policy changes</a:t>
            </a:r>
            <a:endParaRPr/>
          </a:p>
          <a:p>
            <a:pPr indent="-317500" lvl="1" marL="914400" rtl="0" algn="l">
              <a:spcBef>
                <a:spcPts val="0"/>
              </a:spcBef>
              <a:spcAft>
                <a:spcPts val="0"/>
              </a:spcAft>
              <a:buSzPts val="1400"/>
              <a:buChar char="○"/>
            </a:pPr>
            <a:r>
              <a:rPr lang="en"/>
              <a:t>Aspire to remain flat during periods of high volatility</a:t>
            </a:r>
            <a:br>
              <a:rPr lang="en"/>
            </a:b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04800" y="23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References</a:t>
            </a:r>
            <a:endParaRPr>
              <a:latin typeface="Economica"/>
              <a:ea typeface="Economica"/>
              <a:cs typeface="Economica"/>
              <a:sym typeface="Economica"/>
            </a:endParaRPr>
          </a:p>
        </p:txBody>
      </p:sp>
      <p:sp>
        <p:nvSpPr>
          <p:cNvPr id="223" name="Google Shape;223;p36"/>
          <p:cNvSpPr txBox="1"/>
          <p:nvPr>
            <p:ph idx="1" type="body"/>
          </p:nvPr>
        </p:nvSpPr>
        <p:spPr>
          <a:xfrm>
            <a:off x="3048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Kent Daniel, Robert J. Hodrick, and Zhongjin Lu (2016)</a:t>
            </a:r>
            <a:br>
              <a:rPr lang="en"/>
            </a:br>
            <a:r>
              <a:rPr i="1" lang="en" sz="1400"/>
              <a:t>The Carry Trade: Risks and Drawdowns</a:t>
            </a:r>
            <a:r>
              <a:rPr lang="en" sz="1400"/>
              <a:t> </a:t>
            </a:r>
            <a:br>
              <a:rPr lang="en" sz="1400"/>
            </a:br>
            <a:r>
              <a:rPr lang="en" sz="1100" u="sng">
                <a:solidFill>
                  <a:schemeClr val="hlink"/>
                </a:solidFill>
                <a:hlinkClick r:id="rId3"/>
              </a:rPr>
              <a:t>https://www0.gsb.columbia.edu/faculty/rhodrick/papers/DHL_02292016.pdf</a:t>
            </a:r>
            <a:endParaRPr/>
          </a:p>
          <a:p>
            <a:pPr indent="-342900" lvl="0" marL="457200" rtl="0" algn="l">
              <a:spcBef>
                <a:spcPts val="0"/>
              </a:spcBef>
              <a:spcAft>
                <a:spcPts val="0"/>
              </a:spcAft>
              <a:buSzPts val="1800"/>
              <a:buChar char="●"/>
            </a:pPr>
            <a:r>
              <a:rPr lang="en" sz="1400"/>
              <a:t>Jeffrey Frankel </a:t>
            </a:r>
            <a:br>
              <a:rPr lang="en"/>
            </a:br>
            <a:r>
              <a:rPr i="1" lang="en" sz="1400"/>
              <a:t>Everything You Always Wanted To Know About The Carry Trade</a:t>
            </a:r>
            <a:br>
              <a:rPr lang="en"/>
            </a:br>
            <a:r>
              <a:rPr lang="en" sz="1100" u="sng">
                <a:solidFill>
                  <a:schemeClr val="hlink"/>
                </a:solidFill>
                <a:hlinkClick r:id="rId4"/>
              </a:rPr>
              <a:t>https://sites.hks.harvard.edu/fs/jfrankel/CarryTradeMilkenInReview.pdf</a:t>
            </a:r>
            <a:endParaRPr/>
          </a:p>
          <a:p>
            <a:pPr indent="-317500" lvl="0" marL="457200" rtl="0" algn="l">
              <a:spcBef>
                <a:spcPts val="0"/>
              </a:spcBef>
              <a:spcAft>
                <a:spcPts val="0"/>
              </a:spcAft>
              <a:buClr>
                <a:srgbClr val="404040"/>
              </a:buClr>
              <a:buSzPts val="1400"/>
              <a:buChar char="●"/>
            </a:pPr>
            <a:r>
              <a:rPr lang="en" sz="1400">
                <a:solidFill>
                  <a:srgbClr val="404040"/>
                </a:solidFill>
                <a:highlight>
                  <a:srgbClr val="FFFFFF"/>
                </a:highlight>
              </a:rPr>
              <a:t>Lukas Menkhoff, Lucio Sarno, Maik Schmeling, Andreas Schrimpf (2011)</a:t>
            </a:r>
            <a:br>
              <a:rPr lang="en" sz="1400">
                <a:solidFill>
                  <a:srgbClr val="404040"/>
                </a:solidFill>
                <a:highlight>
                  <a:srgbClr val="FFFFFF"/>
                </a:highlight>
              </a:rPr>
            </a:br>
            <a:r>
              <a:rPr i="1" lang="en" sz="1400">
                <a:solidFill>
                  <a:srgbClr val="404040"/>
                </a:solidFill>
                <a:highlight>
                  <a:srgbClr val="FFFFFF"/>
                </a:highlight>
              </a:rPr>
              <a:t>The Risk in Carry Trade</a:t>
            </a:r>
            <a:br>
              <a:rPr i="1" lang="en" sz="1400">
                <a:solidFill>
                  <a:srgbClr val="404040"/>
                </a:solidFill>
                <a:highlight>
                  <a:srgbClr val="FFFFFF"/>
                </a:highlight>
              </a:rPr>
            </a:br>
            <a:r>
              <a:rPr lang="en" sz="1100" u="sng">
                <a:solidFill>
                  <a:schemeClr val="hlink"/>
                </a:solidFill>
                <a:hlinkClick r:id="rId5"/>
              </a:rPr>
              <a:t>https://voxeu.org/article/risk-carry-trades</a:t>
            </a:r>
            <a:endParaRPr i="1" sz="1400">
              <a:solidFill>
                <a:srgbClr val="404040"/>
              </a:solidFill>
            </a:endParaRPr>
          </a:p>
          <a:p>
            <a:pPr indent="-317500" lvl="0" marL="457200" rtl="0" algn="l">
              <a:spcBef>
                <a:spcPts val="0"/>
              </a:spcBef>
              <a:spcAft>
                <a:spcPts val="0"/>
              </a:spcAft>
              <a:buClr>
                <a:srgbClr val="404040"/>
              </a:buClr>
              <a:buSzPts val="1400"/>
              <a:buChar char="●"/>
            </a:pPr>
            <a:r>
              <a:rPr lang="en" sz="1400">
                <a:solidFill>
                  <a:srgbClr val="404040"/>
                </a:solidFill>
              </a:rPr>
              <a:t>Allan M. Malz, Columbia University</a:t>
            </a:r>
            <a:br>
              <a:rPr lang="en" sz="1400">
                <a:solidFill>
                  <a:srgbClr val="404040"/>
                </a:solidFill>
              </a:rPr>
            </a:br>
            <a:r>
              <a:rPr i="1" lang="en" sz="1400">
                <a:solidFill>
                  <a:srgbClr val="404040"/>
                </a:solidFill>
              </a:rPr>
              <a:t>Lecture notes on risk management, public policy, and the financial system: Leverage Risk</a:t>
            </a:r>
            <a:endParaRPr i="1" sz="1400">
              <a:solidFill>
                <a:srgbClr val="404040"/>
              </a:solidFill>
            </a:endParaRPr>
          </a:p>
          <a:p>
            <a:pPr indent="-317500" lvl="0" marL="457200" rtl="0" algn="l">
              <a:spcBef>
                <a:spcPts val="0"/>
              </a:spcBef>
              <a:spcAft>
                <a:spcPts val="0"/>
              </a:spcAft>
              <a:buClr>
                <a:srgbClr val="404040"/>
              </a:buClr>
              <a:buSzPts val="1400"/>
              <a:buChar char="●"/>
            </a:pPr>
            <a:r>
              <a:rPr lang="en" sz="1400">
                <a:solidFill>
                  <a:srgbClr val="404040"/>
                </a:solidFill>
              </a:rPr>
              <a:t>Dr. David DeRosa (2010), </a:t>
            </a:r>
            <a:r>
              <a:rPr i="1" lang="en" sz="1400">
                <a:solidFill>
                  <a:srgbClr val="404040"/>
                </a:solidFill>
              </a:rPr>
              <a:t>Options on Foreign Exchange</a:t>
            </a:r>
            <a:br>
              <a:rPr lang="en" sz="1400">
                <a:solidFill>
                  <a:srgbClr val="404040"/>
                </a:solidFill>
              </a:rPr>
            </a:br>
            <a:r>
              <a:rPr i="1" lang="en" sz="1400">
                <a:solidFill>
                  <a:srgbClr val="404040"/>
                </a:solidFill>
              </a:rPr>
              <a:t>Interest Parity and Forward, Foreign Exchange</a:t>
            </a:r>
            <a:endParaRPr i="1" sz="1400">
              <a:solidFill>
                <a:srgbClr val="40404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idx="1" type="body"/>
          </p:nvPr>
        </p:nvSpPr>
        <p:spPr>
          <a:xfrm>
            <a:off x="311700" y="7147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br>
              <a:rPr lang="en" sz="4800">
                <a:latin typeface="Economica"/>
                <a:ea typeface="Economica"/>
                <a:cs typeface="Economica"/>
                <a:sym typeface="Economica"/>
              </a:rPr>
            </a:br>
            <a:r>
              <a:rPr lang="en" sz="7200">
                <a:latin typeface="Economica"/>
                <a:ea typeface="Economica"/>
                <a:cs typeface="Economica"/>
                <a:sym typeface="Economica"/>
              </a:rPr>
              <a:t>QUESTIONS?</a:t>
            </a:r>
            <a:endParaRPr sz="7200">
              <a:latin typeface="Economica"/>
              <a:ea typeface="Economica"/>
              <a:cs typeface="Economica"/>
              <a:sym typeface="Economic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0" y="18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Brief History of Foreign Exchange Market</a:t>
            </a:r>
            <a:endParaRPr>
              <a:latin typeface="Economica"/>
              <a:ea typeface="Economica"/>
              <a:cs typeface="Economica"/>
              <a:sym typeface="Economica"/>
            </a:endParaRPr>
          </a:p>
        </p:txBody>
      </p:sp>
      <p:sp>
        <p:nvSpPr>
          <p:cNvPr id="234" name="Google Shape;234;p38"/>
          <p:cNvSpPr txBox="1"/>
          <p:nvPr>
            <p:ph idx="1" type="body"/>
          </p:nvPr>
        </p:nvSpPr>
        <p:spPr>
          <a:xfrm>
            <a:off x="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Gold Standard and Bretton Woods Agreement (1944)</a:t>
            </a:r>
            <a:endParaRPr/>
          </a:p>
          <a:p>
            <a:pPr indent="-317500" lvl="1" marL="914400" rtl="0" algn="l">
              <a:spcBef>
                <a:spcPts val="0"/>
              </a:spcBef>
              <a:spcAft>
                <a:spcPts val="0"/>
              </a:spcAft>
              <a:buSzPts val="1400"/>
              <a:buChar char="○"/>
            </a:pPr>
            <a:r>
              <a:rPr lang="en"/>
              <a:t>Central Banks fix their currencies to a reserve currency (USD), which in turn is fixed to gold</a:t>
            </a:r>
            <a:endParaRPr/>
          </a:p>
          <a:p>
            <a:pPr indent="-317500" lvl="1" marL="914400" rtl="0" algn="l">
              <a:spcBef>
                <a:spcPts val="0"/>
              </a:spcBef>
              <a:spcAft>
                <a:spcPts val="0"/>
              </a:spcAft>
              <a:buSzPts val="1400"/>
              <a:buChar char="○"/>
            </a:pPr>
            <a:r>
              <a:rPr lang="en"/>
              <a:t>The dollar was pegged to gold at $35/oz</a:t>
            </a:r>
            <a:endParaRPr/>
          </a:p>
          <a:p>
            <a:pPr indent="-317500" lvl="1" marL="914400" rtl="0" algn="l">
              <a:spcBef>
                <a:spcPts val="0"/>
              </a:spcBef>
              <a:spcAft>
                <a:spcPts val="0"/>
              </a:spcAft>
              <a:buSzPts val="1400"/>
              <a:buChar char="○"/>
            </a:pPr>
            <a:r>
              <a:rPr lang="en"/>
              <a:t>After the dollar crisis (1973), President Nixon floated the dollar against all major currencies</a:t>
            </a:r>
            <a:br>
              <a:rPr lang="en"/>
            </a:br>
            <a:endParaRPr/>
          </a:p>
          <a:p>
            <a:pPr indent="-342900" lvl="0" marL="457200" rtl="0" algn="l">
              <a:spcBef>
                <a:spcPts val="0"/>
              </a:spcBef>
              <a:spcAft>
                <a:spcPts val="0"/>
              </a:spcAft>
              <a:buSzPts val="1800"/>
              <a:buChar char="●"/>
            </a:pPr>
            <a:r>
              <a:rPr lang="en"/>
              <a:t>Currency crisis struck emerging market nations in the 1990s</a:t>
            </a:r>
            <a:endParaRPr/>
          </a:p>
          <a:p>
            <a:pPr indent="-317500" lvl="1" marL="914400" rtl="0" algn="l">
              <a:spcBef>
                <a:spcPts val="0"/>
              </a:spcBef>
              <a:spcAft>
                <a:spcPts val="0"/>
              </a:spcAft>
              <a:buSzPts val="1400"/>
              <a:buChar char="○"/>
            </a:pPr>
            <a:r>
              <a:rPr lang="en"/>
              <a:t>All were associated to fixed exchange rate regimes with the dollar</a:t>
            </a:r>
            <a:endParaRPr/>
          </a:p>
          <a:p>
            <a:pPr indent="-317500" lvl="1" marL="914400" rtl="0" algn="l">
              <a:spcBef>
                <a:spcPts val="0"/>
              </a:spcBef>
              <a:spcAft>
                <a:spcPts val="0"/>
              </a:spcAft>
              <a:buSzPts val="1400"/>
              <a:buChar char="○"/>
            </a:pPr>
            <a:r>
              <a:rPr lang="en"/>
              <a:t>Examples: Mexico(1994), Russia(1998), Argentina(1998)</a:t>
            </a:r>
            <a:br>
              <a:rPr lang="en"/>
            </a:br>
            <a:endParaRPr/>
          </a:p>
          <a:p>
            <a:pPr indent="-342900" lvl="0" marL="457200" rtl="0" algn="l">
              <a:spcBef>
                <a:spcPts val="0"/>
              </a:spcBef>
              <a:spcAft>
                <a:spcPts val="0"/>
              </a:spcAft>
              <a:buSzPts val="1800"/>
              <a:buChar char="●"/>
            </a:pPr>
            <a:r>
              <a:rPr lang="en"/>
              <a:t>Players in Foreign Exchange</a:t>
            </a:r>
            <a:endParaRPr/>
          </a:p>
          <a:p>
            <a:pPr indent="-317500" lvl="1" marL="914400" rtl="0" algn="l">
              <a:spcBef>
                <a:spcPts val="0"/>
              </a:spcBef>
              <a:spcAft>
                <a:spcPts val="0"/>
              </a:spcAft>
              <a:buSzPts val="1400"/>
              <a:buChar char="○"/>
            </a:pPr>
            <a:r>
              <a:rPr lang="en"/>
              <a:t>London, New York and Tokyo dominate the market</a:t>
            </a:r>
            <a:endParaRPr/>
          </a:p>
          <a:p>
            <a:pPr indent="-317500" lvl="1" marL="914400" rtl="0" algn="l">
              <a:spcBef>
                <a:spcPts val="0"/>
              </a:spcBef>
              <a:spcAft>
                <a:spcPts val="0"/>
              </a:spcAft>
              <a:buSzPts val="1400"/>
              <a:buChar char="○"/>
            </a:pPr>
            <a:r>
              <a:rPr lang="en"/>
              <a:t>Customers of Forex market include: pension and mutual funds, hedge funds, private investors</a:t>
            </a:r>
            <a:endParaRPr/>
          </a:p>
          <a:p>
            <a:pPr indent="-317500" lvl="1" marL="914400" rtl="0" algn="l">
              <a:spcBef>
                <a:spcPts val="0"/>
              </a:spcBef>
              <a:spcAft>
                <a:spcPts val="0"/>
              </a:spcAft>
              <a:buSzPts val="1400"/>
              <a:buChar char="○"/>
            </a:pPr>
            <a:r>
              <a:rPr lang="en"/>
              <a:t>Central Banks need to do “Housekeeping” trading</a:t>
            </a:r>
            <a:endParaRPr/>
          </a:p>
        </p:txBody>
      </p:sp>
      <p:pic>
        <p:nvPicPr>
          <p:cNvPr id="235" name="Google Shape;235;p38"/>
          <p:cNvPicPr preferRelativeResize="0"/>
          <p:nvPr/>
        </p:nvPicPr>
        <p:blipFill>
          <a:blip r:embed="rId3">
            <a:alphaModFix/>
          </a:blip>
          <a:stretch>
            <a:fillRect/>
          </a:stretch>
        </p:blipFill>
        <p:spPr>
          <a:xfrm>
            <a:off x="6812675" y="2197875"/>
            <a:ext cx="1842900" cy="1382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0" y="23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The Forex Trading Week</a:t>
            </a:r>
            <a:endParaRPr>
              <a:latin typeface="Economica"/>
              <a:ea typeface="Economica"/>
              <a:cs typeface="Economica"/>
              <a:sym typeface="Economica"/>
            </a:endParaRPr>
          </a:p>
        </p:txBody>
      </p:sp>
      <p:sp>
        <p:nvSpPr>
          <p:cNvPr id="241" name="Google Shape;241;p39"/>
          <p:cNvSpPr txBox="1"/>
          <p:nvPr>
            <p:ph idx="1" type="body"/>
          </p:nvPr>
        </p:nvSpPr>
        <p:spPr>
          <a:xfrm>
            <a:off x="0" y="812025"/>
            <a:ext cx="4572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begins in Austral-Asian time zone</a:t>
            </a:r>
            <a:endParaRPr/>
          </a:p>
          <a:p>
            <a:pPr indent="-317500" lvl="1" marL="914400" rtl="0" algn="l">
              <a:spcBef>
                <a:spcPts val="0"/>
              </a:spcBef>
              <a:spcAft>
                <a:spcPts val="0"/>
              </a:spcAft>
              <a:buSzPts val="1400"/>
              <a:buChar char="○"/>
            </a:pPr>
            <a:r>
              <a:rPr lang="en"/>
              <a:t>Sydney, Tokyo, Hong Kong, Singapore</a:t>
            </a:r>
            <a:br>
              <a:rPr lang="en"/>
            </a:br>
            <a:endParaRPr/>
          </a:p>
          <a:p>
            <a:pPr indent="-342900" lvl="0" marL="457200" rtl="0" algn="l">
              <a:spcBef>
                <a:spcPts val="0"/>
              </a:spcBef>
              <a:spcAft>
                <a:spcPts val="0"/>
              </a:spcAft>
              <a:buSzPts val="1800"/>
              <a:buChar char="●"/>
            </a:pPr>
            <a:r>
              <a:rPr lang="en"/>
              <a:t>Then London and the Euro zone</a:t>
            </a:r>
            <a:endParaRPr/>
          </a:p>
          <a:p>
            <a:pPr indent="-317500" lvl="1" marL="914400" rtl="0" algn="l">
              <a:spcBef>
                <a:spcPts val="0"/>
              </a:spcBef>
              <a:spcAft>
                <a:spcPts val="0"/>
              </a:spcAft>
              <a:buSzPts val="1400"/>
              <a:buChar char="○"/>
            </a:pPr>
            <a:r>
              <a:rPr lang="en"/>
              <a:t>London, Paris, Frankfurt</a:t>
            </a:r>
            <a:br>
              <a:rPr lang="en"/>
            </a:br>
            <a:endParaRPr/>
          </a:p>
          <a:p>
            <a:pPr indent="-342900" lvl="0" marL="457200" rtl="0" algn="l">
              <a:spcBef>
                <a:spcPts val="0"/>
              </a:spcBef>
              <a:spcAft>
                <a:spcPts val="0"/>
              </a:spcAft>
              <a:buSzPts val="1800"/>
              <a:buChar char="●"/>
            </a:pPr>
            <a:r>
              <a:rPr lang="en"/>
              <a:t>Then North American zone</a:t>
            </a:r>
            <a:endParaRPr/>
          </a:p>
          <a:p>
            <a:pPr indent="-317500" lvl="1" marL="914400" rtl="0" algn="l">
              <a:spcBef>
                <a:spcPts val="0"/>
              </a:spcBef>
              <a:spcAft>
                <a:spcPts val="0"/>
              </a:spcAft>
              <a:buSzPts val="1400"/>
              <a:buChar char="○"/>
            </a:pPr>
            <a:r>
              <a:rPr lang="en"/>
              <a:t>New York, Chicago, Toronto</a:t>
            </a:r>
            <a:br>
              <a:rPr lang="en"/>
            </a:br>
            <a:endParaRPr/>
          </a:p>
          <a:p>
            <a:pPr indent="-342900" lvl="0" marL="457200" rtl="0" algn="l">
              <a:spcBef>
                <a:spcPts val="0"/>
              </a:spcBef>
              <a:spcAft>
                <a:spcPts val="0"/>
              </a:spcAft>
              <a:buSzPts val="1800"/>
              <a:buChar char="●"/>
            </a:pPr>
            <a:r>
              <a:rPr lang="en"/>
              <a:t>The Foreign Exchange day closes at 5PM New York time. By that time, the Australian market already opened </a:t>
            </a:r>
            <a:br>
              <a:rPr lang="en"/>
            </a:br>
            <a:r>
              <a:rPr lang="en"/>
              <a:t>⇒ 24 hours market</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br>
              <a:rPr lang="en"/>
            </a:br>
            <a:r>
              <a:rPr lang="en"/>
              <a:t>  </a:t>
            </a:r>
            <a:endParaRPr/>
          </a:p>
        </p:txBody>
      </p:sp>
      <p:pic>
        <p:nvPicPr>
          <p:cNvPr id="242" name="Google Shape;242;p39"/>
          <p:cNvPicPr preferRelativeResize="0"/>
          <p:nvPr/>
        </p:nvPicPr>
        <p:blipFill>
          <a:blip r:embed="rId3">
            <a:alphaModFix/>
          </a:blip>
          <a:stretch>
            <a:fillRect/>
          </a:stretch>
        </p:blipFill>
        <p:spPr>
          <a:xfrm>
            <a:off x="4437675" y="585475"/>
            <a:ext cx="4572000"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0" y="26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Important Currency Pairs</a:t>
            </a:r>
            <a:endParaRPr>
              <a:latin typeface="Economica"/>
              <a:ea typeface="Economica"/>
              <a:cs typeface="Economica"/>
              <a:sym typeface="Economica"/>
            </a:endParaRPr>
          </a:p>
        </p:txBody>
      </p:sp>
      <p:pic>
        <p:nvPicPr>
          <p:cNvPr id="248" name="Google Shape;248;p40"/>
          <p:cNvPicPr preferRelativeResize="0"/>
          <p:nvPr/>
        </p:nvPicPr>
        <p:blipFill>
          <a:blip r:embed="rId3">
            <a:alphaModFix/>
          </a:blip>
          <a:stretch>
            <a:fillRect/>
          </a:stretch>
        </p:blipFill>
        <p:spPr>
          <a:xfrm>
            <a:off x="0" y="835350"/>
            <a:ext cx="8215225" cy="2916400"/>
          </a:xfrm>
          <a:prstGeom prst="rect">
            <a:avLst/>
          </a:prstGeom>
          <a:noFill/>
          <a:ln>
            <a:noFill/>
          </a:ln>
        </p:spPr>
      </p:pic>
      <p:sp>
        <p:nvSpPr>
          <p:cNvPr id="249" name="Google Shape;249;p40"/>
          <p:cNvSpPr txBox="1"/>
          <p:nvPr/>
        </p:nvSpPr>
        <p:spPr>
          <a:xfrm>
            <a:off x="77850" y="3947900"/>
            <a:ext cx="83649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US dollar was on one-side of 88% of all Forex trading in 2016</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0" y="15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Market Conventions</a:t>
            </a:r>
            <a:endParaRPr>
              <a:latin typeface="Economica"/>
              <a:ea typeface="Economica"/>
              <a:cs typeface="Economica"/>
              <a:sym typeface="Economica"/>
            </a:endParaRPr>
          </a:p>
        </p:txBody>
      </p:sp>
      <p:sp>
        <p:nvSpPr>
          <p:cNvPr id="255" name="Google Shape;255;p41"/>
          <p:cNvSpPr txBox="1"/>
          <p:nvPr>
            <p:ph idx="1" type="body"/>
          </p:nvPr>
        </p:nvSpPr>
        <p:spPr>
          <a:xfrm>
            <a:off x="0" y="652975"/>
            <a:ext cx="820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American Convention</a:t>
            </a:r>
            <a:endParaRPr/>
          </a:p>
          <a:p>
            <a:pPr indent="-317500" lvl="1" marL="914400" rtl="0" algn="l">
              <a:spcBef>
                <a:spcPts val="0"/>
              </a:spcBef>
              <a:spcAft>
                <a:spcPts val="0"/>
              </a:spcAft>
              <a:buSzPts val="1400"/>
              <a:buChar char="○"/>
            </a:pPr>
            <a:r>
              <a:rPr lang="en"/>
              <a:t>Currencies are quoted in dollars</a:t>
            </a:r>
            <a:endParaRPr/>
          </a:p>
          <a:p>
            <a:pPr indent="-317500" lvl="1" marL="914400" rtl="0" algn="l">
              <a:spcBef>
                <a:spcPts val="0"/>
              </a:spcBef>
              <a:spcAft>
                <a:spcPts val="0"/>
              </a:spcAft>
              <a:buSzPts val="1400"/>
              <a:buChar char="○"/>
            </a:pPr>
            <a:r>
              <a:rPr lang="en"/>
              <a:t>Example: Sterling quoted at 1.4500 means 1 Sterling pound costs $1.4500</a:t>
            </a:r>
            <a:endParaRPr/>
          </a:p>
          <a:p>
            <a:pPr indent="-317500" lvl="1" marL="914400" rtl="0" algn="l">
              <a:spcBef>
                <a:spcPts val="0"/>
              </a:spcBef>
              <a:spcAft>
                <a:spcPts val="0"/>
              </a:spcAft>
              <a:buSzPts val="1400"/>
              <a:buChar char="○"/>
            </a:pPr>
            <a:r>
              <a:rPr lang="en"/>
              <a:t>EUR, GBP, AUD and NZD are quoted American</a:t>
            </a:r>
            <a:br>
              <a:rPr lang="en"/>
            </a:br>
            <a:endParaRPr/>
          </a:p>
          <a:p>
            <a:pPr indent="-342900" lvl="0" marL="457200" rtl="0" algn="l">
              <a:spcBef>
                <a:spcPts val="0"/>
              </a:spcBef>
              <a:spcAft>
                <a:spcPts val="0"/>
              </a:spcAft>
              <a:buSzPts val="1800"/>
              <a:buChar char="●"/>
            </a:pPr>
            <a:r>
              <a:rPr lang="en"/>
              <a:t>European Convention</a:t>
            </a:r>
            <a:endParaRPr/>
          </a:p>
          <a:p>
            <a:pPr indent="-317500" lvl="1" marL="914400" rtl="0" algn="l">
              <a:spcBef>
                <a:spcPts val="0"/>
              </a:spcBef>
              <a:spcAft>
                <a:spcPts val="0"/>
              </a:spcAft>
              <a:buSzPts val="1400"/>
              <a:buChar char="○"/>
            </a:pPr>
            <a:r>
              <a:rPr lang="en"/>
              <a:t>Currencies quoted in units of other currency</a:t>
            </a:r>
            <a:endParaRPr/>
          </a:p>
          <a:p>
            <a:pPr indent="-317500" lvl="1" marL="914400" rtl="0" algn="l">
              <a:spcBef>
                <a:spcPts val="0"/>
              </a:spcBef>
              <a:spcAft>
                <a:spcPts val="0"/>
              </a:spcAft>
              <a:buSzPts val="1400"/>
              <a:buChar char="○"/>
            </a:pPr>
            <a:r>
              <a:rPr lang="en"/>
              <a:t>Example: Yen quoted at 122.00 means it take 122.00 Yen to buy $1.00</a:t>
            </a:r>
            <a:endParaRPr/>
          </a:p>
          <a:p>
            <a:pPr indent="-317500" lvl="1" marL="914400" rtl="0" algn="l">
              <a:spcBef>
                <a:spcPts val="0"/>
              </a:spcBef>
              <a:spcAft>
                <a:spcPts val="0"/>
              </a:spcAft>
              <a:buSzPts val="1400"/>
              <a:buChar char="○"/>
            </a:pPr>
            <a:r>
              <a:rPr lang="en"/>
              <a:t>USD/JPY and USD/CHR are quoted European</a:t>
            </a:r>
            <a:br>
              <a:rPr lang="en"/>
            </a:br>
            <a:endParaRPr/>
          </a:p>
          <a:p>
            <a:pPr indent="-342900" lvl="0" marL="457200" rtl="0" algn="l">
              <a:spcBef>
                <a:spcPts val="0"/>
              </a:spcBef>
              <a:spcAft>
                <a:spcPts val="0"/>
              </a:spcAft>
              <a:buSzPts val="1800"/>
              <a:buChar char="●"/>
            </a:pPr>
            <a:r>
              <a:rPr lang="en"/>
              <a:t>Each currency pair is quoted to a standard number of decimals (pips)</a:t>
            </a:r>
            <a:endParaRPr/>
          </a:p>
          <a:p>
            <a:pPr indent="-317500" lvl="1" marL="914400" rtl="0" algn="l">
              <a:spcBef>
                <a:spcPts val="0"/>
              </a:spcBef>
              <a:spcAft>
                <a:spcPts val="0"/>
              </a:spcAft>
              <a:buSzPts val="1400"/>
              <a:buChar char="○"/>
            </a:pPr>
            <a:r>
              <a:rPr lang="en"/>
              <a:t>USD/JPY is quoted to two decimal digits (ex: 122.00)</a:t>
            </a:r>
            <a:endParaRPr/>
          </a:p>
          <a:p>
            <a:pPr indent="-317500" lvl="1" marL="914400" rtl="0" algn="l">
              <a:spcBef>
                <a:spcPts val="0"/>
              </a:spcBef>
              <a:spcAft>
                <a:spcPts val="0"/>
              </a:spcAft>
              <a:buSzPts val="1400"/>
              <a:buChar char="○"/>
            </a:pPr>
            <a:r>
              <a:rPr lang="en"/>
              <a:t>EUR/USD is quoted to four decimal digits (ex: 0.9210)</a:t>
            </a:r>
            <a:endParaRPr/>
          </a:p>
          <a:p>
            <a:pPr indent="-317500" lvl="1" marL="914400" rtl="0" algn="l">
              <a:spcBef>
                <a:spcPts val="0"/>
              </a:spcBef>
              <a:spcAft>
                <a:spcPts val="0"/>
              </a:spcAft>
              <a:buSzPts val="1400"/>
              <a:buChar char="○"/>
            </a:pPr>
            <a:r>
              <a:rPr lang="en"/>
              <a:t>A pip is the smallest unit of quotation </a:t>
            </a:r>
            <a:endParaRPr/>
          </a:p>
          <a:p>
            <a:pPr indent="-317500" lvl="1" marL="914400" rtl="0" algn="l">
              <a:spcBef>
                <a:spcPts val="0"/>
              </a:spcBef>
              <a:spcAft>
                <a:spcPts val="0"/>
              </a:spcAft>
              <a:buSzPts val="1400"/>
              <a:buChar char="○"/>
            </a:pPr>
            <a:r>
              <a:rPr lang="en"/>
              <a:t>Example: if USD/JPY moves from 122.00 to 122.05, it rose by 5 pips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idx="1" type="body"/>
          </p:nvPr>
        </p:nvSpPr>
        <p:spPr>
          <a:xfrm>
            <a:off x="6661500" y="134450"/>
            <a:ext cx="2482500" cy="448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highlight>
                  <a:srgbClr val="FFFFFF"/>
                </a:highlight>
              </a:rPr>
              <a:t>Daily Volume </a:t>
            </a:r>
            <a:endParaRPr b="1">
              <a:solidFill>
                <a:srgbClr val="000000"/>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$5.1 trillion  vs. $84 billion</a:t>
            </a:r>
            <a:endParaRPr sz="1400">
              <a:solidFill>
                <a:srgbClr val="111111"/>
              </a:solidFill>
              <a:highlight>
                <a:srgbClr val="FFFFFF"/>
              </a:highlight>
            </a:endParaRPr>
          </a:p>
          <a:p>
            <a:pPr indent="0" lvl="0" marL="0" rtl="0" algn="ctr">
              <a:spcBef>
                <a:spcPts val="1600"/>
              </a:spcBef>
              <a:spcAft>
                <a:spcPts val="0"/>
              </a:spcAft>
              <a:buNone/>
            </a:pPr>
            <a:r>
              <a:rPr b="1" lang="en">
                <a:solidFill>
                  <a:srgbClr val="111111"/>
                </a:solidFill>
                <a:highlight>
                  <a:srgbClr val="FFFFFF"/>
                </a:highlight>
              </a:rPr>
              <a:t>Players</a:t>
            </a:r>
            <a:endParaRPr b="1">
              <a:solidFill>
                <a:srgbClr val="111111"/>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Investment / Commercial / Central Bank</a:t>
            </a:r>
            <a:endParaRPr sz="1400">
              <a:solidFill>
                <a:srgbClr val="111111"/>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Multinational Corporate / Hedge Fund / Retail Investor</a:t>
            </a:r>
            <a:endParaRPr sz="1400">
              <a:solidFill>
                <a:srgbClr val="111111"/>
              </a:solidFill>
              <a:highlight>
                <a:srgbClr val="FFFFFF"/>
              </a:highlight>
            </a:endParaRPr>
          </a:p>
          <a:p>
            <a:pPr indent="0" lvl="0" marL="0" rtl="0" algn="ctr">
              <a:spcBef>
                <a:spcPts val="1600"/>
              </a:spcBef>
              <a:spcAft>
                <a:spcPts val="0"/>
              </a:spcAft>
              <a:buNone/>
            </a:pPr>
            <a:r>
              <a:rPr b="1" lang="en">
                <a:solidFill>
                  <a:srgbClr val="111111"/>
                </a:solidFill>
                <a:highlight>
                  <a:srgbClr val="FFFFFF"/>
                </a:highlight>
              </a:rPr>
              <a:t>Centers</a:t>
            </a:r>
            <a:endParaRPr b="1">
              <a:solidFill>
                <a:srgbClr val="111111"/>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London / New York / Tokyo</a:t>
            </a:r>
            <a:endParaRPr sz="1400">
              <a:solidFill>
                <a:srgbClr val="111111"/>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Zurich / Hong Kong </a:t>
            </a:r>
            <a:endParaRPr sz="1400">
              <a:solidFill>
                <a:srgbClr val="111111"/>
              </a:solidFill>
              <a:highlight>
                <a:srgbClr val="FFFFFF"/>
              </a:highlight>
            </a:endParaRPr>
          </a:p>
          <a:p>
            <a:pPr indent="0" lvl="0" marL="0" rtl="0" algn="l">
              <a:spcBef>
                <a:spcPts val="1600"/>
              </a:spcBef>
              <a:spcAft>
                <a:spcPts val="1600"/>
              </a:spcAft>
              <a:buNone/>
            </a:pPr>
            <a:r>
              <a:t/>
            </a:r>
            <a:endParaRPr sz="1300">
              <a:solidFill>
                <a:srgbClr val="111111"/>
              </a:solidFill>
              <a:highlight>
                <a:srgbClr val="FFFFFF"/>
              </a:highlight>
            </a:endParaRPr>
          </a:p>
        </p:txBody>
      </p:sp>
      <p:pic>
        <p:nvPicPr>
          <p:cNvPr id="79" name="Google Shape;79;p15"/>
          <p:cNvPicPr preferRelativeResize="0"/>
          <p:nvPr/>
        </p:nvPicPr>
        <p:blipFill>
          <a:blip r:embed="rId3">
            <a:alphaModFix/>
          </a:blip>
          <a:stretch>
            <a:fillRect/>
          </a:stretch>
        </p:blipFill>
        <p:spPr>
          <a:xfrm>
            <a:off x="93025" y="92050"/>
            <a:ext cx="6455971" cy="456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Foreign Exchange Trading</a:t>
            </a:r>
            <a:endParaRPr>
              <a:latin typeface="Economica"/>
              <a:ea typeface="Economica"/>
              <a:cs typeface="Economica"/>
              <a:sym typeface="Economica"/>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76000" y="1295825"/>
            <a:ext cx="26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24 </a:t>
            </a:r>
            <a:r>
              <a:rPr lang="en"/>
              <a:t>Hours a Day  UTC</a:t>
            </a:r>
            <a:endParaRPr/>
          </a:p>
          <a:p>
            <a:pPr indent="0" lvl="0" marL="0" rtl="0" algn="l">
              <a:spcBef>
                <a:spcPts val="1600"/>
              </a:spcBef>
              <a:spcAft>
                <a:spcPts val="0"/>
              </a:spcAft>
              <a:buNone/>
            </a:pPr>
            <a:r>
              <a:rPr lang="en"/>
              <a:t>Sydney  22:00-07:00</a:t>
            </a:r>
            <a:endParaRPr/>
          </a:p>
          <a:p>
            <a:pPr indent="0" lvl="0" marL="0" rtl="0" algn="l">
              <a:spcBef>
                <a:spcPts val="1600"/>
              </a:spcBef>
              <a:spcAft>
                <a:spcPts val="0"/>
              </a:spcAft>
              <a:buNone/>
            </a:pPr>
            <a:r>
              <a:rPr lang="en"/>
              <a:t>Tokyo 23:00-08:00</a:t>
            </a:r>
            <a:endParaRPr/>
          </a:p>
          <a:p>
            <a:pPr indent="0" lvl="0" marL="0" rtl="0" algn="l">
              <a:spcBef>
                <a:spcPts val="1600"/>
              </a:spcBef>
              <a:spcAft>
                <a:spcPts val="0"/>
              </a:spcAft>
              <a:buNone/>
            </a:pPr>
            <a:r>
              <a:rPr lang="en"/>
              <a:t>London 7:00-16:00</a:t>
            </a:r>
            <a:endParaRPr/>
          </a:p>
          <a:p>
            <a:pPr indent="0" lvl="0" marL="0" rtl="0" algn="l">
              <a:spcBef>
                <a:spcPts val="1600"/>
              </a:spcBef>
              <a:spcAft>
                <a:spcPts val="0"/>
              </a:spcAft>
              <a:buNone/>
            </a:pPr>
            <a:r>
              <a:rPr lang="en"/>
              <a:t>New York 12:00-21:00</a:t>
            </a:r>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3332676" y="1295825"/>
            <a:ext cx="5563915" cy="312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Economica"/>
                <a:ea typeface="Economica"/>
                <a:cs typeface="Economica"/>
                <a:sym typeface="Economica"/>
              </a:rPr>
              <a:t>Foreign Exchange Trading</a:t>
            </a:r>
            <a:endParaRPr/>
          </a:p>
        </p:txBody>
      </p:sp>
      <p:sp>
        <p:nvSpPr>
          <p:cNvPr id="92" name="Google Shape;92;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Currency Pairs (18 </a:t>
            </a:r>
            <a:r>
              <a:rPr lang="en"/>
              <a:t>common pairs</a:t>
            </a:r>
            <a:r>
              <a:rPr lang="en"/>
              <a:t>)  </a:t>
            </a:r>
            <a:endParaRPr/>
          </a:p>
          <a:p>
            <a:pPr indent="0" lvl="0" marL="0" rtl="0" algn="l">
              <a:spcBef>
                <a:spcPts val="1600"/>
              </a:spcBef>
              <a:spcAft>
                <a:spcPts val="0"/>
              </a:spcAft>
              <a:buNone/>
            </a:pPr>
            <a:r>
              <a:rPr lang="en" sz="1400">
                <a:solidFill>
                  <a:srgbClr val="111111"/>
                </a:solidFill>
                <a:highlight>
                  <a:srgbClr val="FFFFFF"/>
                </a:highlight>
              </a:rPr>
              <a:t>US dollar</a:t>
            </a:r>
            <a:r>
              <a:rPr lang="en" sz="1400">
                <a:solidFill>
                  <a:srgbClr val="111111"/>
                </a:solidFill>
                <a:highlight>
                  <a:srgbClr val="FFFFFF"/>
                </a:highlight>
              </a:rPr>
              <a:t>  vs </a:t>
            </a:r>
            <a:r>
              <a:rPr lang="en" sz="1400">
                <a:solidFill>
                  <a:srgbClr val="111111"/>
                </a:solidFill>
                <a:highlight>
                  <a:srgbClr val="FFFFFF"/>
                </a:highlight>
              </a:rPr>
              <a:t>Euro</a:t>
            </a:r>
            <a:endParaRPr sz="1400">
              <a:solidFill>
                <a:srgbClr val="111111"/>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US dollar</a:t>
            </a:r>
            <a:r>
              <a:rPr lang="en" sz="1400">
                <a:solidFill>
                  <a:srgbClr val="111111"/>
                </a:solidFill>
                <a:highlight>
                  <a:srgbClr val="FFFFFF"/>
                </a:highlight>
              </a:rPr>
              <a:t> vs  </a:t>
            </a:r>
            <a:r>
              <a:rPr lang="en" sz="1400">
                <a:solidFill>
                  <a:srgbClr val="111111"/>
                </a:solidFill>
                <a:highlight>
                  <a:srgbClr val="FFFFFF"/>
                </a:highlight>
              </a:rPr>
              <a:t>Japanese Yen</a:t>
            </a:r>
            <a:endParaRPr sz="1400">
              <a:solidFill>
                <a:srgbClr val="111111"/>
              </a:solidFill>
              <a:highlight>
                <a:srgbClr val="FFFFFF"/>
              </a:highlight>
            </a:endParaRPr>
          </a:p>
          <a:p>
            <a:pPr indent="0" lvl="0" marL="0" rtl="0" algn="l">
              <a:spcBef>
                <a:spcPts val="1600"/>
              </a:spcBef>
              <a:spcAft>
                <a:spcPts val="0"/>
              </a:spcAft>
              <a:buNone/>
            </a:pPr>
            <a:r>
              <a:rPr lang="en" sz="1400">
                <a:solidFill>
                  <a:srgbClr val="111111"/>
                </a:solidFill>
                <a:highlight>
                  <a:srgbClr val="FFFFFF"/>
                </a:highlight>
              </a:rPr>
              <a:t>UK pound vs US do</a:t>
            </a:r>
            <a:r>
              <a:rPr lang="en" sz="1400">
                <a:solidFill>
                  <a:srgbClr val="111111"/>
                </a:solidFill>
                <a:highlight>
                  <a:srgbClr val="FFFFFF"/>
                </a:highlight>
              </a:rPr>
              <a:t>llar </a:t>
            </a:r>
            <a:endParaRPr sz="1400">
              <a:solidFill>
                <a:srgbClr val="111111"/>
              </a:solidFill>
              <a:highlight>
                <a:srgbClr val="FFFFFF"/>
              </a:highlight>
            </a:endParaRPr>
          </a:p>
          <a:p>
            <a:pPr indent="0" lvl="0" marL="0" rtl="0" algn="l">
              <a:spcBef>
                <a:spcPts val="1600"/>
              </a:spcBef>
              <a:spcAft>
                <a:spcPts val="0"/>
              </a:spcAft>
              <a:buNone/>
            </a:pPr>
            <a:r>
              <a:t/>
            </a:r>
            <a:endParaRPr sz="1300">
              <a:solidFill>
                <a:srgbClr val="111111"/>
              </a:solidFill>
              <a:highlight>
                <a:srgbClr val="FFFFFF"/>
              </a:highlight>
            </a:endParaRPr>
          </a:p>
          <a:p>
            <a:pPr indent="0" lvl="0" marL="0" rtl="0" algn="l">
              <a:spcBef>
                <a:spcPts val="1600"/>
              </a:spcBef>
              <a:spcAft>
                <a:spcPts val="0"/>
              </a:spcAft>
              <a:buNone/>
            </a:pPr>
            <a:r>
              <a:t/>
            </a:r>
            <a:endParaRPr sz="1300">
              <a:solidFill>
                <a:srgbClr val="111111"/>
              </a:solidFill>
              <a:highlight>
                <a:srgbClr val="FFFFFF"/>
              </a:highlight>
            </a:endParaRPr>
          </a:p>
          <a:p>
            <a:pPr indent="0" lvl="0" marL="0" rtl="0" algn="l">
              <a:spcBef>
                <a:spcPts val="1600"/>
              </a:spcBef>
              <a:spcAft>
                <a:spcPts val="1600"/>
              </a:spcAft>
              <a:buNone/>
            </a:pPr>
            <a:r>
              <a:t/>
            </a:r>
            <a:endParaRPr sz="1300">
              <a:solidFill>
                <a:srgbClr val="111111"/>
              </a:solidFill>
              <a:highlight>
                <a:srgbClr val="FFFFFF"/>
              </a:highlight>
            </a:endParaRPr>
          </a:p>
        </p:txBody>
      </p:sp>
      <p:pic>
        <p:nvPicPr>
          <p:cNvPr id="93" name="Google Shape;93;p17"/>
          <p:cNvPicPr preferRelativeResize="0"/>
          <p:nvPr/>
        </p:nvPicPr>
        <p:blipFill>
          <a:blip r:embed="rId3">
            <a:alphaModFix/>
          </a:blip>
          <a:stretch>
            <a:fillRect/>
          </a:stretch>
        </p:blipFill>
        <p:spPr>
          <a:xfrm>
            <a:off x="3589600" y="1780975"/>
            <a:ext cx="2212925" cy="1952426"/>
          </a:xfrm>
          <a:prstGeom prst="rect">
            <a:avLst/>
          </a:prstGeom>
          <a:noFill/>
          <a:ln>
            <a:noFill/>
          </a:ln>
        </p:spPr>
      </p:pic>
      <p:pic>
        <p:nvPicPr>
          <p:cNvPr id="94" name="Google Shape;94;p17"/>
          <p:cNvPicPr preferRelativeResize="0"/>
          <p:nvPr/>
        </p:nvPicPr>
        <p:blipFill>
          <a:blip r:embed="rId4">
            <a:alphaModFix/>
          </a:blip>
          <a:stretch>
            <a:fillRect/>
          </a:stretch>
        </p:blipFill>
        <p:spPr>
          <a:xfrm>
            <a:off x="2173325" y="3010025"/>
            <a:ext cx="1329300" cy="1329300"/>
          </a:xfrm>
          <a:prstGeom prst="rect">
            <a:avLst/>
          </a:prstGeom>
          <a:noFill/>
          <a:ln>
            <a:noFill/>
          </a:ln>
        </p:spPr>
      </p:pic>
      <p:pic>
        <p:nvPicPr>
          <p:cNvPr id="95" name="Google Shape;95;p17"/>
          <p:cNvPicPr preferRelativeResize="0"/>
          <p:nvPr/>
        </p:nvPicPr>
        <p:blipFill>
          <a:blip r:embed="rId5">
            <a:alphaModFix/>
          </a:blip>
          <a:stretch>
            <a:fillRect/>
          </a:stretch>
        </p:blipFill>
        <p:spPr>
          <a:xfrm>
            <a:off x="5925525" y="3235026"/>
            <a:ext cx="1104300" cy="1104300"/>
          </a:xfrm>
          <a:prstGeom prst="rect">
            <a:avLst/>
          </a:prstGeom>
          <a:noFill/>
          <a:ln>
            <a:noFill/>
          </a:ln>
        </p:spPr>
      </p:pic>
      <p:pic>
        <p:nvPicPr>
          <p:cNvPr id="96" name="Google Shape;96;p17"/>
          <p:cNvPicPr preferRelativeResize="0"/>
          <p:nvPr/>
        </p:nvPicPr>
        <p:blipFill>
          <a:blip r:embed="rId6">
            <a:alphaModFix/>
          </a:blip>
          <a:stretch>
            <a:fillRect/>
          </a:stretch>
        </p:blipFill>
        <p:spPr>
          <a:xfrm>
            <a:off x="6188038" y="1152475"/>
            <a:ext cx="1329300" cy="1329300"/>
          </a:xfrm>
          <a:prstGeom prst="rect">
            <a:avLst/>
          </a:prstGeom>
          <a:noFill/>
          <a:ln>
            <a:noFill/>
          </a:ln>
        </p:spPr>
      </p:pic>
      <p:pic>
        <p:nvPicPr>
          <p:cNvPr id="97" name="Google Shape;97;p17"/>
          <p:cNvPicPr preferRelativeResize="0"/>
          <p:nvPr/>
        </p:nvPicPr>
        <p:blipFill>
          <a:blip r:embed="rId7">
            <a:alphaModFix/>
          </a:blip>
          <a:stretch>
            <a:fillRect/>
          </a:stretch>
        </p:blipFill>
        <p:spPr>
          <a:xfrm>
            <a:off x="7634900" y="2794475"/>
            <a:ext cx="831050" cy="83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04800" y="18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The Carry Trade</a:t>
            </a:r>
            <a:endParaRPr>
              <a:latin typeface="Economica"/>
              <a:ea typeface="Economica"/>
              <a:cs typeface="Economica"/>
              <a:sym typeface="Economica"/>
            </a:endParaRPr>
          </a:p>
        </p:txBody>
      </p:sp>
      <p:sp>
        <p:nvSpPr>
          <p:cNvPr id="103" name="Google Shape;103;p18"/>
          <p:cNvSpPr txBox="1"/>
          <p:nvPr>
            <p:ph idx="1" type="body"/>
          </p:nvPr>
        </p:nvSpPr>
        <p:spPr>
          <a:xfrm>
            <a:off x="304800" y="757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Low interest rate currencies (premium) used as funding vehicles</a:t>
            </a:r>
            <a:endParaRPr/>
          </a:p>
          <a:p>
            <a:pPr indent="-317500" lvl="1" marL="914400" rtl="0" algn="l">
              <a:spcBef>
                <a:spcPts val="0"/>
              </a:spcBef>
              <a:spcAft>
                <a:spcPts val="0"/>
              </a:spcAft>
              <a:buSzPts val="1400"/>
              <a:buChar char="○"/>
            </a:pPr>
            <a:r>
              <a:rPr lang="en"/>
              <a:t>In our case; the Japanese Yen</a:t>
            </a:r>
            <a:br>
              <a:rPr lang="en"/>
            </a:br>
            <a:endParaRPr/>
          </a:p>
          <a:p>
            <a:pPr indent="-342900" lvl="0" marL="457200" rtl="0" algn="l">
              <a:spcBef>
                <a:spcPts val="0"/>
              </a:spcBef>
              <a:spcAft>
                <a:spcPts val="0"/>
              </a:spcAft>
              <a:buSzPts val="1800"/>
              <a:buChar char="●"/>
            </a:pPr>
            <a:r>
              <a:rPr lang="en"/>
              <a:t>High interest rate currencies (discount) used to lend</a:t>
            </a:r>
            <a:endParaRPr/>
          </a:p>
          <a:p>
            <a:pPr indent="-317500" lvl="1" marL="914400" rtl="0" algn="l">
              <a:spcBef>
                <a:spcPts val="0"/>
              </a:spcBef>
              <a:spcAft>
                <a:spcPts val="0"/>
              </a:spcAft>
              <a:buSzPts val="1400"/>
              <a:buChar char="○"/>
            </a:pPr>
            <a:r>
              <a:rPr lang="en"/>
              <a:t>In our case; USD - GBP - AUD</a:t>
            </a:r>
            <a:br>
              <a:rPr lang="en"/>
            </a:br>
            <a:endParaRPr/>
          </a:p>
          <a:p>
            <a:pPr indent="-342900" lvl="0" marL="457200" rtl="0" algn="l">
              <a:spcBef>
                <a:spcPts val="0"/>
              </a:spcBef>
              <a:spcAft>
                <a:spcPts val="0"/>
              </a:spcAft>
              <a:buSzPts val="1800"/>
              <a:buChar char="●"/>
            </a:pPr>
            <a:r>
              <a:rPr lang="en"/>
              <a:t>Overview of Carry Trade</a:t>
            </a:r>
            <a:endParaRPr/>
          </a:p>
          <a:p>
            <a:pPr indent="-317500" lvl="1" marL="914400" rtl="0" algn="l">
              <a:spcBef>
                <a:spcPts val="0"/>
              </a:spcBef>
              <a:spcAft>
                <a:spcPts val="0"/>
              </a:spcAft>
              <a:buSzPts val="1400"/>
              <a:buChar char="○"/>
            </a:pPr>
            <a:r>
              <a:rPr lang="en"/>
              <a:t>Borrow in premium currency </a:t>
            </a:r>
            <a:endParaRPr/>
          </a:p>
          <a:p>
            <a:pPr indent="-317500" lvl="1" marL="914400" rtl="0" algn="l">
              <a:spcBef>
                <a:spcPts val="0"/>
              </a:spcBef>
              <a:spcAft>
                <a:spcPts val="0"/>
              </a:spcAft>
              <a:buSzPts val="1400"/>
              <a:buChar char="○"/>
            </a:pPr>
            <a:r>
              <a:rPr lang="en"/>
              <a:t>Convert via spot market</a:t>
            </a:r>
            <a:endParaRPr/>
          </a:p>
          <a:p>
            <a:pPr indent="-317500" lvl="1" marL="914400" rtl="0" algn="l">
              <a:spcBef>
                <a:spcPts val="0"/>
              </a:spcBef>
              <a:spcAft>
                <a:spcPts val="0"/>
              </a:spcAft>
              <a:buSzPts val="1400"/>
              <a:buChar char="○"/>
            </a:pPr>
            <a:r>
              <a:rPr lang="en"/>
              <a:t>Lend in discount currency</a:t>
            </a:r>
            <a:endParaRPr/>
          </a:p>
          <a:p>
            <a:pPr indent="0" lvl="0" marL="0" rtl="0" algn="l">
              <a:spcBef>
                <a:spcPts val="1600"/>
              </a:spcBef>
              <a:spcAft>
                <a:spcPts val="1600"/>
              </a:spcAft>
              <a:buNone/>
            </a:pPr>
            <a:r>
              <a:t/>
            </a:r>
            <a:endParaRPr/>
          </a:p>
        </p:txBody>
      </p:sp>
      <p:pic>
        <p:nvPicPr>
          <p:cNvPr id="104" name="Google Shape;104;p18"/>
          <p:cNvPicPr preferRelativeResize="0"/>
          <p:nvPr/>
        </p:nvPicPr>
        <p:blipFill>
          <a:blip r:embed="rId3">
            <a:alphaModFix/>
          </a:blip>
          <a:stretch>
            <a:fillRect/>
          </a:stretch>
        </p:blipFill>
        <p:spPr>
          <a:xfrm>
            <a:off x="5942200" y="1232646"/>
            <a:ext cx="2742075" cy="294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04800" y="35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Simple Example</a:t>
            </a:r>
            <a:endParaRPr>
              <a:latin typeface="Economica"/>
              <a:ea typeface="Economica"/>
              <a:cs typeface="Economica"/>
              <a:sym typeface="Economica"/>
            </a:endParaRPr>
          </a:p>
        </p:txBody>
      </p:sp>
      <p:pic>
        <p:nvPicPr>
          <p:cNvPr id="110" name="Google Shape;110;p19"/>
          <p:cNvPicPr preferRelativeResize="0"/>
          <p:nvPr/>
        </p:nvPicPr>
        <p:blipFill>
          <a:blip r:embed="rId3">
            <a:alphaModFix/>
          </a:blip>
          <a:stretch>
            <a:fillRect/>
          </a:stretch>
        </p:blipFill>
        <p:spPr>
          <a:xfrm>
            <a:off x="262425" y="1095375"/>
            <a:ext cx="8258175" cy="29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04800" y="22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Interest Rate Parity</a:t>
            </a:r>
            <a:endParaRPr>
              <a:latin typeface="Economica"/>
              <a:ea typeface="Economica"/>
              <a:cs typeface="Economica"/>
              <a:sym typeface="Economica"/>
            </a:endParaRPr>
          </a:p>
        </p:txBody>
      </p:sp>
      <p:sp>
        <p:nvSpPr>
          <p:cNvPr id="116" name="Google Shape;116;p20"/>
          <p:cNvSpPr txBox="1"/>
          <p:nvPr>
            <p:ph idx="1" type="body"/>
          </p:nvPr>
        </p:nvSpPr>
        <p:spPr>
          <a:xfrm>
            <a:off x="3048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Interest rate differential is equal to the differential</a:t>
            </a:r>
            <a:br>
              <a:rPr lang="en"/>
            </a:br>
            <a:r>
              <a:rPr lang="en"/>
              <a:t>between the forward exchange rate and spot rate</a:t>
            </a:r>
            <a:endParaRPr/>
          </a:p>
          <a:p>
            <a:pPr indent="-317500" lvl="1" marL="914400" rtl="0" algn="l">
              <a:spcBef>
                <a:spcPts val="0"/>
              </a:spcBef>
              <a:spcAft>
                <a:spcPts val="0"/>
              </a:spcAft>
              <a:buSzPts val="1400"/>
              <a:buChar char="○"/>
            </a:pPr>
            <a:r>
              <a:rPr lang="en"/>
              <a:t>F: forward rate</a:t>
            </a:r>
            <a:endParaRPr/>
          </a:p>
          <a:p>
            <a:pPr indent="-317500" lvl="1" marL="914400" rtl="0" algn="l">
              <a:spcBef>
                <a:spcPts val="0"/>
              </a:spcBef>
              <a:spcAft>
                <a:spcPts val="0"/>
              </a:spcAft>
              <a:buSzPts val="1400"/>
              <a:buChar char="○"/>
            </a:pPr>
            <a:r>
              <a:rPr lang="en"/>
              <a:t>S: spot rate</a:t>
            </a:r>
            <a:endParaRPr/>
          </a:p>
          <a:p>
            <a:pPr indent="-317500" lvl="1" marL="914400" rtl="0" algn="l">
              <a:spcBef>
                <a:spcPts val="0"/>
              </a:spcBef>
              <a:spcAft>
                <a:spcPts val="0"/>
              </a:spcAft>
              <a:buSzPts val="1400"/>
              <a:buChar char="○"/>
            </a:pPr>
            <a:r>
              <a:rPr lang="en"/>
              <a:t>Rd and Rf: domestic and foreign interest rates respectively</a:t>
            </a:r>
            <a:endParaRPr/>
          </a:p>
          <a:p>
            <a:pPr indent="-317500" lvl="1" marL="914400" rtl="0" algn="l">
              <a:spcBef>
                <a:spcPts val="0"/>
              </a:spcBef>
              <a:spcAft>
                <a:spcPts val="0"/>
              </a:spcAft>
              <a:buSzPts val="1400"/>
              <a:buChar char="○"/>
            </a:pPr>
            <a:r>
              <a:rPr lang="en"/>
              <a:t>𝛕: time</a:t>
            </a:r>
            <a:br>
              <a:rPr lang="en"/>
            </a:br>
            <a:endParaRPr/>
          </a:p>
          <a:p>
            <a:pPr indent="-342900" lvl="0" marL="457200" rtl="0" algn="l">
              <a:spcBef>
                <a:spcPts val="0"/>
              </a:spcBef>
              <a:spcAft>
                <a:spcPts val="0"/>
              </a:spcAft>
              <a:buSzPts val="1800"/>
              <a:buChar char="●"/>
            </a:pPr>
            <a:r>
              <a:rPr lang="en"/>
              <a:t>No arbitrage argument (Hedging using forward contracts)</a:t>
            </a:r>
            <a:endParaRPr/>
          </a:p>
          <a:p>
            <a:pPr indent="-317500" lvl="1" marL="914400" rtl="0" algn="l">
              <a:spcBef>
                <a:spcPts val="0"/>
              </a:spcBef>
              <a:spcAft>
                <a:spcPts val="0"/>
              </a:spcAft>
              <a:buSzPts val="1400"/>
              <a:buChar char="○"/>
            </a:pPr>
            <a:r>
              <a:rPr lang="en"/>
              <a:t>The forward outright will trade away from spot by a sufficient amount to encapsulate the spread between the interest rates of the two currencies</a:t>
            </a:r>
            <a:endParaRPr/>
          </a:p>
          <a:p>
            <a:pPr indent="-317500" lvl="1" marL="914400" rtl="0" algn="l">
              <a:spcBef>
                <a:spcPts val="0"/>
              </a:spcBef>
              <a:spcAft>
                <a:spcPts val="0"/>
              </a:spcAft>
              <a:buSzPts val="1400"/>
              <a:buChar char="○"/>
            </a:pPr>
            <a:r>
              <a:rPr lang="en"/>
              <a:t>Hedging with forwards will get you right back to your domestic interest rate, counting the cost of hedging</a:t>
            </a:r>
            <a:br>
              <a:rPr lang="en"/>
            </a:br>
            <a:r>
              <a:rPr b="1" lang="en"/>
              <a:t>⇒ You cannot benefit from interest rate differential without being exposed to currency risk</a:t>
            </a:r>
            <a:endParaRPr b="1"/>
          </a:p>
        </p:txBody>
      </p:sp>
      <p:pic>
        <p:nvPicPr>
          <p:cNvPr id="117" name="Google Shape;117;p20"/>
          <p:cNvPicPr preferRelativeResize="0"/>
          <p:nvPr/>
        </p:nvPicPr>
        <p:blipFill>
          <a:blip r:embed="rId3">
            <a:alphaModFix/>
          </a:blip>
          <a:stretch>
            <a:fillRect/>
          </a:stretch>
        </p:blipFill>
        <p:spPr>
          <a:xfrm>
            <a:off x="6012550" y="903000"/>
            <a:ext cx="2757274" cy="113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04800" y="26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Leverage</a:t>
            </a:r>
            <a:endParaRPr>
              <a:latin typeface="Economica"/>
              <a:ea typeface="Economica"/>
              <a:cs typeface="Economica"/>
              <a:sym typeface="Economica"/>
            </a:endParaRPr>
          </a:p>
        </p:txBody>
      </p:sp>
      <p:sp>
        <p:nvSpPr>
          <p:cNvPr id="123" name="Google Shape;123;p21"/>
          <p:cNvSpPr txBox="1"/>
          <p:nvPr>
            <p:ph idx="1" type="body"/>
          </p:nvPr>
        </p:nvSpPr>
        <p:spPr>
          <a:xfrm>
            <a:off x="3048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use of debt to increase the trading position</a:t>
            </a:r>
            <a:endParaRPr/>
          </a:p>
          <a:p>
            <a:pPr indent="-317500" lvl="1" marL="914400" rtl="0" algn="l">
              <a:spcBef>
                <a:spcPts val="0"/>
              </a:spcBef>
              <a:spcAft>
                <a:spcPts val="0"/>
              </a:spcAft>
              <a:buSzPts val="1400"/>
              <a:buChar char="○"/>
            </a:pPr>
            <a:r>
              <a:rPr lang="en"/>
              <a:t>Provided by dealer/broker through margin</a:t>
            </a:r>
            <a:endParaRPr/>
          </a:p>
          <a:p>
            <a:pPr indent="-317500" lvl="1" marL="914400" rtl="0" algn="l">
              <a:spcBef>
                <a:spcPts val="0"/>
              </a:spcBef>
              <a:spcAft>
                <a:spcPts val="0"/>
              </a:spcAft>
              <a:buSzPts val="1400"/>
              <a:buChar char="○"/>
            </a:pPr>
            <a:r>
              <a:rPr lang="en"/>
              <a:t>Example: trading position of $100,000 using only $1,000 of your own funds</a:t>
            </a:r>
            <a:br>
              <a:rPr lang="en"/>
            </a:br>
            <a:endParaRPr/>
          </a:p>
          <a:p>
            <a:pPr indent="-342900" lvl="0" marL="457200" rtl="0" algn="l">
              <a:spcBef>
                <a:spcPts val="0"/>
              </a:spcBef>
              <a:spcAft>
                <a:spcPts val="0"/>
              </a:spcAft>
              <a:buSzPts val="1800"/>
              <a:buChar char="●"/>
            </a:pPr>
            <a:r>
              <a:rPr lang="en"/>
              <a:t>Double-Edged </a:t>
            </a:r>
            <a:r>
              <a:rPr lang="en"/>
              <a:t>Sword</a:t>
            </a:r>
            <a:endParaRPr/>
          </a:p>
          <a:p>
            <a:pPr indent="-317500" lvl="1" marL="914400" rtl="0" algn="l">
              <a:spcBef>
                <a:spcPts val="0"/>
              </a:spcBef>
              <a:spcAft>
                <a:spcPts val="0"/>
              </a:spcAft>
              <a:buSzPts val="1400"/>
              <a:buChar char="○"/>
            </a:pPr>
            <a:r>
              <a:rPr lang="en"/>
              <a:t>Amplifies returns</a:t>
            </a:r>
            <a:endParaRPr/>
          </a:p>
          <a:p>
            <a:pPr indent="-317500" lvl="1" marL="914400" rtl="0" algn="l">
              <a:spcBef>
                <a:spcPts val="0"/>
              </a:spcBef>
              <a:spcAft>
                <a:spcPts val="0"/>
              </a:spcAft>
              <a:buSzPts val="1400"/>
              <a:buChar char="○"/>
            </a:pPr>
            <a:r>
              <a:rPr lang="en"/>
              <a:t>Increases risks</a:t>
            </a:r>
            <a:br>
              <a:rPr lang="en"/>
            </a:br>
            <a:endParaRPr/>
          </a:p>
          <a:p>
            <a:pPr indent="-342900" lvl="0" marL="457200" rtl="0" algn="l">
              <a:spcBef>
                <a:spcPts val="0"/>
              </a:spcBef>
              <a:spcAft>
                <a:spcPts val="0"/>
              </a:spcAft>
              <a:buSzPts val="1800"/>
              <a:buChar char="●"/>
            </a:pPr>
            <a:r>
              <a:rPr lang="en"/>
              <a:t>Leverage in FOREX</a:t>
            </a:r>
            <a:endParaRPr/>
          </a:p>
          <a:p>
            <a:pPr indent="-317500" lvl="1" marL="914400" rtl="0" algn="l">
              <a:spcBef>
                <a:spcPts val="0"/>
              </a:spcBef>
              <a:spcAft>
                <a:spcPts val="0"/>
              </a:spcAft>
              <a:buSzPts val="1400"/>
              <a:buChar char="○"/>
            </a:pPr>
            <a:r>
              <a:rPr lang="en"/>
              <a:t>Leverage ratio could be 100:1 or even more!</a:t>
            </a:r>
            <a:endParaRPr/>
          </a:p>
          <a:p>
            <a:pPr indent="-317500" lvl="1" marL="914400" rtl="0" algn="l">
              <a:spcBef>
                <a:spcPts val="0"/>
              </a:spcBef>
              <a:spcAft>
                <a:spcPts val="0"/>
              </a:spcAft>
              <a:buSzPts val="1400"/>
              <a:buChar char="○"/>
            </a:pPr>
            <a:r>
              <a:rPr lang="en"/>
              <a:t>Liquid markets</a:t>
            </a:r>
            <a:endParaRPr/>
          </a:p>
          <a:p>
            <a:pPr indent="-317500" lvl="1" marL="914400" rtl="0" algn="l">
              <a:spcBef>
                <a:spcPts val="0"/>
              </a:spcBef>
              <a:spcAft>
                <a:spcPts val="0"/>
              </a:spcAft>
              <a:buSzPts val="1400"/>
              <a:buChar char="○"/>
            </a:pPr>
            <a:r>
              <a:rPr lang="en"/>
              <a:t>Small changes in pips are amplified by the use of Leverage</a:t>
            </a:r>
            <a:endParaRPr/>
          </a:p>
        </p:txBody>
      </p:sp>
      <p:pic>
        <p:nvPicPr>
          <p:cNvPr id="124" name="Google Shape;124;p21"/>
          <p:cNvPicPr preferRelativeResize="0"/>
          <p:nvPr/>
        </p:nvPicPr>
        <p:blipFill>
          <a:blip r:embed="rId3">
            <a:alphaModFix/>
          </a:blip>
          <a:stretch>
            <a:fillRect/>
          </a:stretch>
        </p:blipFill>
        <p:spPr>
          <a:xfrm>
            <a:off x="6113625" y="1950250"/>
            <a:ext cx="2593350" cy="203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