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2" r:id="rId5"/>
    <p:sldId id="266" r:id="rId6"/>
    <p:sldId id="259" r:id="rId7"/>
    <p:sldId id="263" r:id="rId8"/>
    <p:sldId id="267" r:id="rId9"/>
    <p:sldId id="278" r:id="rId10"/>
    <p:sldId id="273" r:id="rId11"/>
    <p:sldId id="280" r:id="rId12"/>
    <p:sldId id="281" r:id="rId13"/>
    <p:sldId id="282" r:id="rId14"/>
    <p:sldId id="279" r:id="rId15"/>
    <p:sldId id="260" r:id="rId16"/>
    <p:sldId id="268" r:id="rId17"/>
    <p:sldId id="276" r:id="rId18"/>
    <p:sldId id="277" r:id="rId19"/>
    <p:sldId id="261" r:id="rId20"/>
    <p:sldId id="274" r:id="rId21"/>
    <p:sldId id="275"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817AA19-1952-4625-A66D-62622A290351}">
          <p14:sldIdLst>
            <p14:sldId id="256"/>
          </p14:sldIdLst>
        </p14:section>
        <p14:section name="目录" id="{6E9A96B2-FC19-427C-A5C3-C3552F26F622}">
          <p14:sldIdLst>
            <p14:sldId id="257"/>
          </p14:sldIdLst>
        </p14:section>
        <p14:section name="章节一" id="{9A01096A-27CC-4579-AAF6-D65F09208871}">
          <p14:sldIdLst>
            <p14:sldId id="258"/>
            <p14:sldId id="272"/>
            <p14:sldId id="266"/>
          </p14:sldIdLst>
        </p14:section>
        <p14:section name="章节二" id="{C45920A6-374B-44DD-8BB3-31005E8E4150}">
          <p14:sldIdLst>
            <p14:sldId id="259"/>
            <p14:sldId id="263"/>
            <p14:sldId id="267"/>
            <p14:sldId id="278"/>
            <p14:sldId id="273"/>
            <p14:sldId id="280"/>
            <p14:sldId id="281"/>
            <p14:sldId id="282"/>
            <p14:sldId id="279"/>
          </p14:sldIdLst>
        </p14:section>
        <p14:section name="章节三" id="{8DF86267-2DD0-4913-BBD0-11D479C6133D}">
          <p14:sldIdLst>
            <p14:sldId id="260"/>
            <p14:sldId id="268"/>
            <p14:sldId id="276"/>
            <p14:sldId id="277"/>
          </p14:sldIdLst>
        </p14:section>
        <p14:section name="章节四" id="{98E49BB7-9F66-4261-984A-D7BE2E24295C}">
          <p14:sldIdLst>
            <p14:sldId id="261"/>
            <p14:sldId id="274"/>
            <p14:sldId id="275"/>
          </p14:sldIdLst>
        </p14:section>
      </p14:sectionLst>
    </p:ext>
    <p:ext uri="{EFAFB233-063F-42B5-8137-9DF3F51BA10A}">
      <p15:sldGuideLst xmlns:p15="http://schemas.microsoft.com/office/powerpoint/2012/main">
        <p15:guide id="1" pos="384">
          <p15:clr>
            <a:srgbClr val="A4A3A4"/>
          </p15:clr>
        </p15:guide>
        <p15:guide id="2" pos="7296">
          <p15:clr>
            <a:srgbClr val="A4A3A4"/>
          </p15:clr>
        </p15:guide>
        <p15:guide id="3" orient="horz" pos="39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B74"/>
    <a:srgbClr val="E9C183"/>
    <a:srgbClr val="025071"/>
    <a:srgbClr val="FF826E"/>
    <a:srgbClr val="FFC05F"/>
    <a:srgbClr val="53D2DB"/>
    <a:srgbClr val="3096E1"/>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686" y="62"/>
      </p:cViewPr>
      <p:guideLst>
        <p:guide pos="384"/>
        <p:guide pos="7296"/>
        <p:guide orient="horz" pos="399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1CA26-0214-48BF-829A-29D2A4895979}"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F4C1E-A8CD-4CBC-A36B-B38A84E546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锦十七原创模板，更多模板欢迎访问：</a:t>
            </a:r>
            <a:r>
              <a:rPr lang="en-US" altLang="zh-CN"/>
              <a:t>https://www.docer.com/works?userid=418866232</a:t>
            </a:r>
            <a:endParaRPr lang="zh-CN" altLang="en-US"/>
          </a:p>
        </p:txBody>
      </p:sp>
      <p:sp>
        <p:nvSpPr>
          <p:cNvPr id="4" name="灯片编号占位符 3"/>
          <p:cNvSpPr>
            <a:spLocks noGrp="1"/>
          </p:cNvSpPr>
          <p:nvPr>
            <p:ph type="sldNum" sz="quarter" idx="5"/>
          </p:nvPr>
        </p:nvSpPr>
        <p:spPr/>
        <p:txBody>
          <a:bodyPr/>
          <a:lstStyle/>
          <a:p>
            <a:fld id="{C05F4C1E-A8CD-4CBC-A36B-B38A84E5460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锦十七原创模板，更多模板欢迎访问：</a:t>
            </a:r>
            <a:r>
              <a:rPr lang="en-US" altLang="zh-CN"/>
              <a:t>https://www.docer.com/works?userid=418866232</a:t>
            </a:r>
            <a:endParaRPr lang="zh-CN" altLang="en-US"/>
          </a:p>
        </p:txBody>
      </p:sp>
      <p:sp>
        <p:nvSpPr>
          <p:cNvPr id="4" name="灯片编号占位符 3"/>
          <p:cNvSpPr>
            <a:spLocks noGrp="1"/>
          </p:cNvSpPr>
          <p:nvPr>
            <p:ph type="sldNum" sz="quarter" idx="5"/>
          </p:nvPr>
        </p:nvSpPr>
        <p:spPr/>
        <p:txBody>
          <a:bodyPr/>
          <a:lstStyle/>
          <a:p>
            <a:fld id="{C05F4C1E-A8CD-4CBC-A36B-B38A84E5460F}"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文本占位符 13"/>
          <p:cNvSpPr>
            <a:spLocks noGrp="1"/>
          </p:cNvSpPr>
          <p:nvPr>
            <p:ph type="body" sz="quarter" idx="10" hasCustomPrompt="1"/>
          </p:nvPr>
        </p:nvSpPr>
        <p:spPr>
          <a:xfrm>
            <a:off x="5373252" y="2063998"/>
            <a:ext cx="1445496" cy="827088"/>
          </a:xfrm>
        </p:spPr>
        <p:txBody>
          <a:bodyPr lIns="0" tIns="0" rIns="0" bIns="0">
            <a:noAutofit/>
          </a:bodyPr>
          <a:lstStyle>
            <a:lvl1pPr marL="0" indent="0" algn="ctr">
              <a:buNone/>
              <a:defRPr sz="6000" b="0">
                <a:latin typeface="+mn-lt"/>
                <a:ea typeface="+mj-ea"/>
              </a:defRPr>
            </a:lvl1pPr>
          </a:lstStyle>
          <a:p>
            <a:pPr lvl="0"/>
            <a:r>
              <a:rPr lang="en-US" altLang="zh-CN"/>
              <a:t>01</a:t>
            </a:r>
            <a:endParaRPr lang="zh-CN" altLang="en-US"/>
          </a:p>
        </p:txBody>
      </p:sp>
      <p:sp>
        <p:nvSpPr>
          <p:cNvPr id="15" name="文本占位符 13"/>
          <p:cNvSpPr>
            <a:spLocks noGrp="1"/>
          </p:cNvSpPr>
          <p:nvPr>
            <p:ph type="body" sz="quarter" idx="11" hasCustomPrompt="1"/>
          </p:nvPr>
        </p:nvSpPr>
        <p:spPr>
          <a:xfrm>
            <a:off x="4994787" y="2920071"/>
            <a:ext cx="2202426" cy="265317"/>
          </a:xfrm>
        </p:spPr>
        <p:txBody>
          <a:bodyPr lIns="0" tIns="0" rIns="0" bIns="0">
            <a:noAutofit/>
          </a:bodyPr>
          <a:lstStyle>
            <a:lvl1pPr marL="0" indent="0" algn="ctr">
              <a:buNone/>
              <a:defRPr sz="1200" b="0" spc="200" baseline="0">
                <a:latin typeface="+mn-ea"/>
                <a:ea typeface="+mn-ea"/>
              </a:defRPr>
            </a:lvl1pPr>
          </a:lstStyle>
          <a:p>
            <a:pPr lvl="0"/>
            <a:r>
              <a:rPr lang="en-US" altLang="zh-CN"/>
              <a:t>PART ONE</a:t>
            </a:r>
            <a:endParaRPr lang="zh-CN" altLang="en-US"/>
          </a:p>
        </p:txBody>
      </p:sp>
      <p:sp>
        <p:nvSpPr>
          <p:cNvPr id="16" name="文本占位符 13"/>
          <p:cNvSpPr>
            <a:spLocks noGrp="1"/>
          </p:cNvSpPr>
          <p:nvPr>
            <p:ph type="body" sz="quarter" idx="12" hasCustomPrompt="1"/>
          </p:nvPr>
        </p:nvSpPr>
        <p:spPr>
          <a:xfrm>
            <a:off x="3195484" y="3453727"/>
            <a:ext cx="5801032" cy="693174"/>
          </a:xfrm>
        </p:spPr>
        <p:txBody>
          <a:bodyPr lIns="0" tIns="0" rIns="0" bIns="0">
            <a:noAutofit/>
          </a:bodyPr>
          <a:lstStyle>
            <a:lvl1pPr marL="0" indent="0" algn="ctr">
              <a:buNone/>
              <a:defRPr sz="4000" b="1" spc="600" baseline="0">
                <a:solidFill>
                  <a:schemeClr val="accent1">
                    <a:lumMod val="75000"/>
                  </a:schemeClr>
                </a:solidFill>
                <a:latin typeface="+mj-ea"/>
                <a:ea typeface="+mj-ea"/>
              </a:defRPr>
            </a:lvl1pPr>
          </a:lstStyle>
          <a:p>
            <a:pPr lvl="0"/>
            <a:r>
              <a:rPr lang="zh-CN" altLang="en-US"/>
              <a:t>这里输入您的标题</a:t>
            </a:r>
          </a:p>
        </p:txBody>
      </p:sp>
      <p:sp>
        <p:nvSpPr>
          <p:cNvPr id="18" name="文本占位符 13"/>
          <p:cNvSpPr>
            <a:spLocks noGrp="1"/>
          </p:cNvSpPr>
          <p:nvPr>
            <p:ph type="body" sz="quarter" idx="13" hasCustomPrompt="1"/>
          </p:nvPr>
        </p:nvSpPr>
        <p:spPr>
          <a:xfrm>
            <a:off x="2324100" y="4045303"/>
            <a:ext cx="7543800" cy="348248"/>
          </a:xfrm>
        </p:spPr>
        <p:txBody>
          <a:bodyPr vert="horz" lIns="0" tIns="0" rIns="0" bIns="0" rtlCol="0">
            <a:noAutofit/>
          </a:bodyPr>
          <a:lstStyle>
            <a:lvl1pPr marL="0" indent="0" algn="ctr">
              <a:lnSpc>
                <a:spcPct val="130000"/>
              </a:lnSpc>
              <a:buNone/>
              <a:defRPr lang="zh-CN" altLang="en-US" sz="1600" b="0" spc="300">
                <a:latin typeface="+mn-ea"/>
              </a:defRPr>
            </a:lvl1pPr>
          </a:lstStyle>
          <a:p>
            <a:pPr marL="228600" lvl="0" indent="-228600" algn="ctr"/>
            <a:r>
              <a:rPr lang="en-US" altLang="zh-CN"/>
              <a:t>This is the original ppt template of tongtong. Please do not copy, and</a:t>
            </a:r>
            <a:endParaRPr lang="zh-CN" altLang="en-US"/>
          </a:p>
        </p:txBody>
      </p:sp>
      <p:cxnSp>
        <p:nvCxnSpPr>
          <p:cNvPr id="27" name="直接连接符 26"/>
          <p:cNvCxnSpPr/>
          <p:nvPr userDrawn="1"/>
        </p:nvCxnSpPr>
        <p:spPr>
          <a:xfrm>
            <a:off x="5810250" y="3214371"/>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714996" y="-857498"/>
            <a:ext cx="15621992" cy="8572996"/>
            <a:chOff x="-1714996" y="-857498"/>
            <a:chExt cx="15621992" cy="8572996"/>
          </a:xfrm>
        </p:grpSpPr>
        <p:sp>
          <p:nvSpPr>
            <p:cNvPr id="8" name="矩形: 圆角 7"/>
            <p:cNvSpPr/>
            <p:nvPr/>
          </p:nvSpPr>
          <p:spPr>
            <a:xfrm>
              <a:off x="298946" y="6357734"/>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1707833" y="315045"/>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714996" y="-857498"/>
              <a:ext cx="15621992" cy="8572996"/>
              <a:chOff x="-1714996" y="-857498"/>
              <a:chExt cx="15621992" cy="8572996"/>
            </a:xfrm>
          </p:grpSpPr>
          <p:grpSp>
            <p:nvGrpSpPr>
              <p:cNvPr id="19" name="组合 18"/>
              <p:cNvGrpSpPr/>
              <p:nvPr/>
            </p:nvGrpSpPr>
            <p:grpSpPr>
              <a:xfrm>
                <a:off x="-1714996" y="-857498"/>
                <a:ext cx="3429992" cy="3429992"/>
                <a:chOff x="-1984869" y="-304800"/>
                <a:chExt cx="3429992" cy="3429992"/>
              </a:xfrm>
            </p:grpSpPr>
            <p:sp>
              <p:nvSpPr>
                <p:cNvPr id="24" name="菱形 23"/>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477004" y="4285506"/>
                <a:ext cx="3429992" cy="3429992"/>
                <a:chOff x="-1984869" y="-304800"/>
                <a:chExt cx="3429992" cy="3429992"/>
              </a:xfrm>
            </p:grpSpPr>
            <p:sp>
              <p:nvSpPr>
                <p:cNvPr id="21" name="菱形 20"/>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1" name="直接连接符 10"/>
            <p:cNvCxnSpPr/>
            <p:nvPr/>
          </p:nvCxnSpPr>
          <p:spPr>
            <a:xfrm>
              <a:off x="1875312" y="500266"/>
              <a:ext cx="1031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707833" y="0"/>
              <a:ext cx="0" cy="4347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0" y="6357734"/>
              <a:ext cx="10316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84167" y="2510380"/>
              <a:ext cx="0" cy="4347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954780" y="225425"/>
            <a:ext cx="4282440" cy="616398"/>
          </a:xfrm>
        </p:spPr>
        <p:txBody>
          <a:bodyPr lIns="0" tIns="0" rIns="0" bIns="0" anchor="ctr" anchorCtr="0">
            <a:noAutofit/>
          </a:bodyPr>
          <a:lstStyle>
            <a:lvl1pPr algn="ctr">
              <a:lnSpc>
                <a:spcPct val="100000"/>
              </a:lnSpc>
              <a:defRPr sz="2400" b="1" spc="300" baseline="0">
                <a:latin typeface="+mj-ea"/>
                <a:ea typeface="+mj-ea"/>
              </a:defRPr>
            </a:lvl1pPr>
          </a:lstStyle>
          <a:p>
            <a:r>
              <a:rPr lang="en-US" altLang="zh-CN"/>
              <a:t>01.</a:t>
            </a:r>
            <a:r>
              <a:rPr lang="zh-CN" altLang="en-US"/>
              <a:t>前期工作概述</a:t>
            </a:r>
          </a:p>
        </p:txBody>
      </p:sp>
      <p:sp>
        <p:nvSpPr>
          <p:cNvPr id="3" name="日期占位符 2"/>
          <p:cNvSpPr>
            <a:spLocks noGrp="1"/>
          </p:cNvSpPr>
          <p:nvPr>
            <p:ph type="dt" sz="half" idx="10"/>
          </p:nvPr>
        </p:nvSpPr>
        <p:spPr/>
        <p:txBody>
          <a:bodyPr/>
          <a:lstStyle/>
          <a:p>
            <a:fld id="{8F70B494-BE76-4B4F-928D-B4766D48B3A9}" type="datetimeFigureOut">
              <a:rPr lang="zh-CN" altLang="en-US" smtClean="0"/>
              <a:t>2022/5/11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1C794F-41A7-4A77-B916-FA7C774CAB2C}" type="slidenum">
              <a:rPr lang="zh-CN" altLang="en-US" smtClean="0"/>
              <a:t>‹#›</a:t>
            </a:fld>
            <a:endParaRPr lang="zh-CN" altLang="en-US"/>
          </a:p>
        </p:txBody>
      </p:sp>
      <p:grpSp>
        <p:nvGrpSpPr>
          <p:cNvPr id="7" name="组合 6"/>
          <p:cNvGrpSpPr/>
          <p:nvPr userDrawn="1"/>
        </p:nvGrpSpPr>
        <p:grpSpPr>
          <a:xfrm>
            <a:off x="4051301" y="336235"/>
            <a:ext cx="4089399" cy="382124"/>
            <a:chOff x="4051301" y="336235"/>
            <a:chExt cx="4089399" cy="382124"/>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9700" y="336235"/>
              <a:ext cx="381000" cy="382124"/>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1301" y="336235"/>
              <a:ext cx="381000" cy="382124"/>
            </a:xfrm>
            <a:prstGeom prst="rect">
              <a:avLst/>
            </a:prstGeom>
          </p:spPr>
        </p:pic>
      </p:grpSp>
      <p:grpSp>
        <p:nvGrpSpPr>
          <p:cNvPr id="17" name="组合 16"/>
          <p:cNvGrpSpPr/>
          <p:nvPr userDrawn="1"/>
        </p:nvGrpSpPr>
        <p:grpSpPr>
          <a:xfrm>
            <a:off x="8176779" y="423024"/>
            <a:ext cx="4015221" cy="208544"/>
            <a:chOff x="8176779" y="423024"/>
            <a:chExt cx="4015221" cy="208544"/>
          </a:xfrm>
        </p:grpSpPr>
        <p:cxnSp>
          <p:nvCxnSpPr>
            <p:cNvPr id="10" name="直接连接符 9"/>
            <p:cNvCxnSpPr/>
            <p:nvPr userDrawn="1"/>
          </p:nvCxnSpPr>
          <p:spPr>
            <a:xfrm>
              <a:off x="8432800" y="527296"/>
              <a:ext cx="3759200" cy="0"/>
            </a:xfrm>
            <a:prstGeom prst="line">
              <a:avLst/>
            </a:prstGeom>
            <a:ln w="127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userDrawn="1"/>
          </p:nvGrpSpPr>
          <p:grpSpPr>
            <a:xfrm rot="18900000">
              <a:off x="8176779" y="423024"/>
              <a:ext cx="208544" cy="208544"/>
              <a:chOff x="8788400" y="-869950"/>
              <a:chExt cx="342900" cy="342900"/>
            </a:xfrm>
          </p:grpSpPr>
          <p:cxnSp>
            <p:nvCxnSpPr>
              <p:cNvPr id="14" name="直接连接符 13"/>
              <p:cNvCxnSpPr/>
              <p:nvPr userDrawn="1"/>
            </p:nvCxnSpPr>
            <p:spPr>
              <a:xfrm rot="5400000" flipH="1" flipV="1">
                <a:off x="8959850" y="-698500"/>
                <a:ext cx="342900" cy="0"/>
              </a:xfrm>
              <a:prstGeom prst="line">
                <a:avLst/>
              </a:prstGeom>
              <a:ln w="127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flipV="1">
                <a:off x="8788400" y="-527050"/>
                <a:ext cx="342900" cy="0"/>
              </a:xfrm>
              <a:prstGeom prst="line">
                <a:avLst/>
              </a:prstGeom>
              <a:ln w="127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9" name="组合 18"/>
          <p:cNvGrpSpPr/>
          <p:nvPr userDrawn="1"/>
        </p:nvGrpSpPr>
        <p:grpSpPr>
          <a:xfrm flipH="1">
            <a:off x="0" y="423024"/>
            <a:ext cx="4015221" cy="208544"/>
            <a:chOff x="8176779" y="423024"/>
            <a:chExt cx="4015221" cy="208544"/>
          </a:xfrm>
        </p:grpSpPr>
        <p:cxnSp>
          <p:nvCxnSpPr>
            <p:cNvPr id="20" name="直接连接符 19"/>
            <p:cNvCxnSpPr/>
            <p:nvPr userDrawn="1"/>
          </p:nvCxnSpPr>
          <p:spPr>
            <a:xfrm>
              <a:off x="8432800" y="527296"/>
              <a:ext cx="3759200" cy="0"/>
            </a:xfrm>
            <a:prstGeom prst="line">
              <a:avLst/>
            </a:prstGeom>
            <a:ln w="127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userDrawn="1"/>
          </p:nvGrpSpPr>
          <p:grpSpPr>
            <a:xfrm rot="18900000">
              <a:off x="8176779" y="423024"/>
              <a:ext cx="208544" cy="208544"/>
              <a:chOff x="8788400" y="-869950"/>
              <a:chExt cx="342900" cy="342900"/>
            </a:xfrm>
          </p:grpSpPr>
          <p:cxnSp>
            <p:nvCxnSpPr>
              <p:cNvPr id="22" name="直接连接符 21"/>
              <p:cNvCxnSpPr/>
              <p:nvPr userDrawn="1"/>
            </p:nvCxnSpPr>
            <p:spPr>
              <a:xfrm rot="5400000" flipH="1" flipV="1">
                <a:off x="8959850" y="-698500"/>
                <a:ext cx="342900" cy="0"/>
              </a:xfrm>
              <a:prstGeom prst="line">
                <a:avLst/>
              </a:prstGeom>
              <a:ln w="127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flipV="1">
                <a:off x="8788400" y="-527050"/>
                <a:ext cx="342900" cy="0"/>
              </a:xfrm>
              <a:prstGeom prst="line">
                <a:avLst/>
              </a:prstGeom>
              <a:ln w="127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70B494-BE76-4B4F-928D-B4766D48B3A9}" type="datetimeFigureOut">
              <a:rPr lang="zh-CN" altLang="en-US" smtClean="0"/>
              <a:t>2022/5/11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0B494-BE76-4B4F-928D-B4766D48B3A9}" type="datetimeFigureOut">
              <a:rPr lang="zh-CN" altLang="en-US" smtClean="0"/>
              <a:t>2022/5/11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C794F-41A7-4A77-B916-FA7C774CAB2C}" type="slidenum">
              <a:rPr lang="zh-CN" altLang="en-US" smtClean="0"/>
              <a:t>‹#›</a:t>
            </a:fld>
            <a:endParaRPr lang="zh-CN" altLang="en-US"/>
          </a:p>
        </p:txBody>
      </p:sp>
      <p:sp>
        <p:nvSpPr>
          <p:cNvPr id="7" name="文本框 6"/>
          <p:cNvSpPr txBox="1"/>
          <p:nvPr userDrawn="1"/>
        </p:nvSpPr>
        <p:spPr>
          <a:xfrm>
            <a:off x="-55372000" y="-25704800"/>
            <a:ext cx="4801314" cy="1938992"/>
          </a:xfrm>
          <a:prstGeom prst="rect">
            <a:avLst/>
          </a:prstGeom>
          <a:noFill/>
        </p:spPr>
        <p:txBody>
          <a:bodyPr wrap="none" rtlCol="0">
            <a:spAutoFit/>
          </a:bodyPr>
          <a:lstStyle/>
          <a:p>
            <a:r>
              <a:rPr lang="zh-CN" altLang="en-US" sz="12000">
                <a:solidFill>
                  <a:schemeClr val="bg1">
                    <a:lumMod val="95000"/>
                  </a:schemeClr>
                </a:solidFill>
              </a:rPr>
              <a:t>锦十七</a:t>
            </a:r>
          </a:p>
        </p:txBody>
      </p:sp>
      <p:sp>
        <p:nvSpPr>
          <p:cNvPr id="8" name="文本框 7"/>
          <p:cNvSpPr txBox="1"/>
          <p:nvPr userDrawn="1"/>
        </p:nvSpPr>
        <p:spPr>
          <a:xfrm>
            <a:off x="76606400" y="-25704800"/>
            <a:ext cx="4801314" cy="1938992"/>
          </a:xfrm>
          <a:prstGeom prst="rect">
            <a:avLst/>
          </a:prstGeom>
          <a:noFill/>
        </p:spPr>
        <p:txBody>
          <a:bodyPr wrap="none" rtlCol="0">
            <a:spAutoFit/>
          </a:bodyPr>
          <a:lstStyle/>
          <a:p>
            <a:r>
              <a:rPr lang="zh-CN" altLang="en-US" sz="12000">
                <a:solidFill>
                  <a:schemeClr val="bg1">
                    <a:lumMod val="95000"/>
                  </a:schemeClr>
                </a:solidFill>
              </a:rPr>
              <a:t>锦十七</a:t>
            </a:r>
          </a:p>
        </p:txBody>
      </p:sp>
      <p:sp>
        <p:nvSpPr>
          <p:cNvPr id="9" name="文本框 8"/>
          <p:cNvSpPr txBox="1"/>
          <p:nvPr userDrawn="1"/>
        </p:nvSpPr>
        <p:spPr>
          <a:xfrm>
            <a:off x="-62847210" y="30784800"/>
            <a:ext cx="4801314" cy="1938992"/>
          </a:xfrm>
          <a:prstGeom prst="rect">
            <a:avLst/>
          </a:prstGeom>
          <a:noFill/>
        </p:spPr>
        <p:txBody>
          <a:bodyPr wrap="none" rtlCol="0">
            <a:spAutoFit/>
          </a:bodyPr>
          <a:lstStyle/>
          <a:p>
            <a:r>
              <a:rPr lang="zh-CN" altLang="en-US" sz="12000">
                <a:solidFill>
                  <a:schemeClr val="bg1">
                    <a:lumMod val="95000"/>
                  </a:schemeClr>
                </a:solidFill>
              </a:rPr>
              <a:t>锦十七</a:t>
            </a:r>
          </a:p>
        </p:txBody>
      </p:sp>
      <p:sp>
        <p:nvSpPr>
          <p:cNvPr id="10" name="文本框 9"/>
          <p:cNvSpPr txBox="1"/>
          <p:nvPr userDrawn="1"/>
        </p:nvSpPr>
        <p:spPr>
          <a:xfrm>
            <a:off x="76344790" y="30784800"/>
            <a:ext cx="4801314" cy="1938992"/>
          </a:xfrm>
          <a:prstGeom prst="rect">
            <a:avLst/>
          </a:prstGeom>
          <a:noFill/>
        </p:spPr>
        <p:txBody>
          <a:bodyPr wrap="none" rtlCol="0">
            <a:spAutoFit/>
          </a:bodyPr>
          <a:lstStyle/>
          <a:p>
            <a:r>
              <a:rPr lang="zh-CN" altLang="en-US" sz="12000">
                <a:solidFill>
                  <a:schemeClr val="bg1">
                    <a:lumMod val="95000"/>
                  </a:schemeClr>
                </a:solidFill>
              </a:rPr>
              <a:t>锦十七</a:t>
            </a:r>
          </a:p>
        </p:txBody>
      </p:sp>
      <p:pic>
        <p:nvPicPr>
          <p:cNvPr id="16" name="图片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2400837" y="2110329"/>
            <a:ext cx="7390326" cy="2474123"/>
            <a:chOff x="2400837" y="2451523"/>
            <a:chExt cx="7390326" cy="2474123"/>
          </a:xfrm>
        </p:grpSpPr>
        <p:sp>
          <p:nvSpPr>
            <p:cNvPr id="4" name="文本框 3"/>
            <p:cNvSpPr txBox="1"/>
            <p:nvPr/>
          </p:nvSpPr>
          <p:spPr>
            <a:xfrm>
              <a:off x="2400837" y="2451523"/>
              <a:ext cx="7390326" cy="1446550"/>
            </a:xfrm>
            <a:prstGeom prst="rect">
              <a:avLst/>
            </a:prstGeom>
            <a:noFill/>
          </p:spPr>
          <p:txBody>
            <a:bodyPr wrap="square" rtlCol="0">
              <a:spAutoFit/>
            </a:bodyPr>
            <a:lstStyle/>
            <a:p>
              <a:pPr algn="dist"/>
              <a:r>
                <a:rPr lang="zh-CN" altLang="en-US" sz="4400" b="1" spc="600" dirty="0">
                  <a:solidFill>
                    <a:schemeClr val="accent1"/>
                  </a:solidFill>
                  <a:latin typeface="+mj-ea"/>
                  <a:ea typeface="+mj-ea"/>
                </a:rPr>
                <a:t>面向动态</a:t>
              </a:r>
              <a:r>
                <a:rPr lang="en-US" altLang="zh-CN" sz="4400" b="1" spc="600" dirty="0">
                  <a:solidFill>
                    <a:schemeClr val="accent1"/>
                  </a:solidFill>
                  <a:latin typeface="+mj-ea"/>
                  <a:ea typeface="+mj-ea"/>
                </a:rPr>
                <a:t>TSP</a:t>
              </a:r>
              <a:r>
                <a:rPr lang="zh-CN" altLang="en-US" sz="4400" b="1" spc="600" dirty="0">
                  <a:solidFill>
                    <a:schemeClr val="accent1"/>
                  </a:solidFill>
                  <a:latin typeface="+mj-ea"/>
                  <a:ea typeface="+mj-ea"/>
                </a:rPr>
                <a:t>问题的深度强化学习优化算法研究</a:t>
              </a:r>
            </a:p>
          </p:txBody>
        </p:sp>
        <p:grpSp>
          <p:nvGrpSpPr>
            <p:cNvPr id="15" name="组合 14"/>
            <p:cNvGrpSpPr/>
            <p:nvPr/>
          </p:nvGrpSpPr>
          <p:grpSpPr>
            <a:xfrm>
              <a:off x="3433380" y="4542784"/>
              <a:ext cx="5325241" cy="382862"/>
              <a:chOff x="4828920" y="4696778"/>
              <a:chExt cx="5325241" cy="382862"/>
            </a:xfrm>
          </p:grpSpPr>
          <p:grpSp>
            <p:nvGrpSpPr>
              <p:cNvPr id="13" name="组合 12"/>
              <p:cNvGrpSpPr/>
              <p:nvPr/>
            </p:nvGrpSpPr>
            <p:grpSpPr>
              <a:xfrm>
                <a:off x="4828920" y="4696778"/>
                <a:ext cx="2534161" cy="382862"/>
                <a:chOff x="4828920" y="4696778"/>
                <a:chExt cx="2534161" cy="382862"/>
              </a:xfrm>
            </p:grpSpPr>
            <p:sp>
              <p:nvSpPr>
                <p:cNvPr id="12" name="矩形: 圆角 11"/>
                <p:cNvSpPr/>
                <p:nvPr/>
              </p:nvSpPr>
              <p:spPr>
                <a:xfrm>
                  <a:off x="4828921" y="4724400"/>
                  <a:ext cx="2534160" cy="327618"/>
                </a:xfrm>
                <a:prstGeom prst="roundRect">
                  <a:avLst>
                    <a:gd name="adj" fmla="val 50000"/>
                  </a:avLst>
                </a:prstGeom>
                <a:solidFill>
                  <a:srgbClr val="E6BB7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5"/>
                <p:cNvSpPr txBox="1"/>
                <p:nvPr/>
              </p:nvSpPr>
              <p:spPr>
                <a:xfrm>
                  <a:off x="4828920" y="4696778"/>
                  <a:ext cx="2534161" cy="382862"/>
                </a:xfrm>
                <a:prstGeom prst="rect">
                  <a:avLst/>
                </a:prstGeom>
                <a:noFill/>
              </p:spPr>
              <p:txBody>
                <a:bodyPr wrap="square" rtlCol="0">
                  <a:spAutoFit/>
                </a:bodyPr>
                <a:lstStyle/>
                <a:p>
                  <a:pPr algn="ctr">
                    <a:lnSpc>
                      <a:spcPct val="130000"/>
                    </a:lnSpc>
                  </a:pPr>
                  <a:r>
                    <a:rPr lang="zh-CN" altLang="en-US" sz="1600" spc="300" dirty="0">
                      <a:solidFill>
                        <a:schemeClr val="bg1"/>
                      </a:solidFill>
                      <a:latin typeface="+mn-ea"/>
                    </a:rPr>
                    <a:t>答辩人：徐哲豪</a:t>
                  </a:r>
                  <a:endParaRPr lang="en-US" altLang="zh-CN" sz="1600" spc="300" dirty="0">
                    <a:solidFill>
                      <a:schemeClr val="bg1"/>
                    </a:solidFill>
                    <a:latin typeface="+mn-ea"/>
                  </a:endParaRPr>
                </a:p>
              </p:txBody>
            </p:sp>
          </p:grpSp>
          <p:grpSp>
            <p:nvGrpSpPr>
              <p:cNvPr id="14" name="组合 13"/>
              <p:cNvGrpSpPr/>
              <p:nvPr/>
            </p:nvGrpSpPr>
            <p:grpSpPr>
              <a:xfrm>
                <a:off x="7620000" y="4696778"/>
                <a:ext cx="2534161" cy="382862"/>
                <a:chOff x="4828920" y="5079640"/>
                <a:chExt cx="2534161" cy="382862"/>
              </a:xfrm>
            </p:grpSpPr>
            <p:sp>
              <p:nvSpPr>
                <p:cNvPr id="11" name="矩形: 圆角 10"/>
                <p:cNvSpPr/>
                <p:nvPr/>
              </p:nvSpPr>
              <p:spPr>
                <a:xfrm>
                  <a:off x="4828921" y="5107262"/>
                  <a:ext cx="2534160" cy="327618"/>
                </a:xfrm>
                <a:prstGeom prst="roundRect">
                  <a:avLst>
                    <a:gd name="adj" fmla="val 50000"/>
                  </a:avLst>
                </a:prstGeom>
                <a:solidFill>
                  <a:srgbClr val="E6BB7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文本框 6"/>
                <p:cNvSpPr txBox="1"/>
                <p:nvPr/>
              </p:nvSpPr>
              <p:spPr>
                <a:xfrm>
                  <a:off x="4828920" y="5079640"/>
                  <a:ext cx="2534161" cy="382862"/>
                </a:xfrm>
                <a:prstGeom prst="rect">
                  <a:avLst/>
                </a:prstGeom>
                <a:noFill/>
              </p:spPr>
              <p:txBody>
                <a:bodyPr wrap="square" rtlCol="0">
                  <a:spAutoFit/>
                </a:bodyPr>
                <a:lstStyle/>
                <a:p>
                  <a:pPr algn="ctr">
                    <a:lnSpc>
                      <a:spcPct val="130000"/>
                    </a:lnSpc>
                  </a:pPr>
                  <a:r>
                    <a:rPr lang="zh-CN" altLang="en-US" sz="1600" spc="300" dirty="0">
                      <a:solidFill>
                        <a:schemeClr val="bg1"/>
                      </a:solidFill>
                      <a:latin typeface="+mn-ea"/>
                    </a:rPr>
                    <a:t>指导老师：王峰</a:t>
                  </a:r>
                  <a:endParaRPr lang="en-US" altLang="zh-CN" sz="1600" spc="300" dirty="0">
                    <a:solidFill>
                      <a:schemeClr val="bg1"/>
                    </a:solidFill>
                    <a:latin typeface="+mn-ea"/>
                  </a:endParaRPr>
                </a:p>
              </p:txBody>
            </p:sp>
          </p:grpSp>
        </p:grpSp>
        <p:cxnSp>
          <p:nvCxnSpPr>
            <p:cNvPr id="68" name="直接连接符 67"/>
            <p:cNvCxnSpPr/>
            <p:nvPr/>
          </p:nvCxnSpPr>
          <p:spPr>
            <a:xfrm>
              <a:off x="5810250" y="4255314"/>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矩形: 圆角 53"/>
          <p:cNvSpPr/>
          <p:nvPr/>
        </p:nvSpPr>
        <p:spPr>
          <a:xfrm>
            <a:off x="298946" y="6357734"/>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p:cNvSpPr/>
          <p:nvPr/>
        </p:nvSpPr>
        <p:spPr>
          <a:xfrm>
            <a:off x="11707833" y="315045"/>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714996" y="-857498"/>
            <a:ext cx="3429992" cy="3429992"/>
            <a:chOff x="-1984869" y="-304800"/>
            <a:chExt cx="3429992" cy="3429992"/>
          </a:xfrm>
        </p:grpSpPr>
        <p:sp>
          <p:nvSpPr>
            <p:cNvPr id="17" name="菱形 16"/>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10477004" y="4285506"/>
            <a:ext cx="3429992" cy="3429992"/>
            <a:chOff x="-1984869" y="-304800"/>
            <a:chExt cx="3429992" cy="3429992"/>
          </a:xfrm>
        </p:grpSpPr>
        <p:sp>
          <p:nvSpPr>
            <p:cNvPr id="37" name="菱形 36"/>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连接符 38"/>
          <p:cNvCxnSpPr/>
          <p:nvPr/>
        </p:nvCxnSpPr>
        <p:spPr>
          <a:xfrm>
            <a:off x="1875312" y="500266"/>
            <a:ext cx="1031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707833" y="0"/>
            <a:ext cx="0" cy="4347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0" y="6357734"/>
            <a:ext cx="10316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84167" y="2510380"/>
            <a:ext cx="0" cy="4347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模型模块介绍</a:t>
            </a:r>
          </a:p>
        </p:txBody>
      </p:sp>
      <p:grpSp>
        <p:nvGrpSpPr>
          <p:cNvPr id="3" name="组合 2"/>
          <p:cNvGrpSpPr/>
          <p:nvPr/>
        </p:nvGrpSpPr>
        <p:grpSpPr>
          <a:xfrm>
            <a:off x="405629" y="1117916"/>
            <a:ext cx="8525935" cy="3962953"/>
            <a:chOff x="1726429" y="3042543"/>
            <a:chExt cx="8525935" cy="3962953"/>
          </a:xfrm>
        </p:grpSpPr>
        <p:grpSp>
          <p:nvGrpSpPr>
            <p:cNvPr id="19" name="组合 18"/>
            <p:cNvGrpSpPr/>
            <p:nvPr/>
          </p:nvGrpSpPr>
          <p:grpSpPr>
            <a:xfrm>
              <a:off x="1982713" y="3042543"/>
              <a:ext cx="772914" cy="772914"/>
              <a:chOff x="2087409" y="3042543"/>
              <a:chExt cx="772914" cy="772914"/>
            </a:xfrm>
          </p:grpSpPr>
          <p:sp>
            <p:nvSpPr>
              <p:cNvPr id="35" name="椭圆4"/>
              <p:cNvSpPr/>
              <p:nvPr/>
            </p:nvSpPr>
            <p:spPr bwMode="auto">
              <a:xfrm>
                <a:off x="2087409" y="3042543"/>
                <a:ext cx="772914" cy="772914"/>
              </a:xfrm>
              <a:prstGeom prst="ellipse">
                <a:avLst/>
              </a:prstGeom>
              <a:solidFill>
                <a:schemeClr val="bg1">
                  <a:lumMod val="95000"/>
                </a:schemeClr>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6" name="椭圆1"/>
              <p:cNvSpPr/>
              <p:nvPr/>
            </p:nvSpPr>
            <p:spPr bwMode="auto">
              <a:xfrm>
                <a:off x="2146416" y="3101550"/>
                <a:ext cx="654900" cy="654900"/>
              </a:xfrm>
              <a:prstGeom prst="ellipse">
                <a:avLst/>
              </a:prstGeom>
              <a:noFill/>
              <a:ln w="19050" cap="flat" cmpd="sng">
                <a:solidFill>
                  <a:schemeClr val="bg1">
                    <a:lumMod val="85000"/>
                  </a:schemeClr>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7" name="椭圆4"/>
              <p:cNvSpPr/>
              <p:nvPr/>
            </p:nvSpPr>
            <p:spPr bwMode="auto">
              <a:xfrm>
                <a:off x="2270257" y="3225391"/>
                <a:ext cx="407218" cy="407218"/>
              </a:xfrm>
              <a:prstGeom prst="ellipse">
                <a:avLst/>
              </a:prstGeom>
              <a:solidFill>
                <a:schemeClr val="accent1"/>
              </a:solidFill>
              <a:ln>
                <a:noFill/>
              </a:ln>
              <a:effec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8" name="椭圆4"/>
              <p:cNvSpPr/>
              <p:nvPr/>
            </p:nvSpPr>
            <p:spPr bwMode="auto">
              <a:xfrm>
                <a:off x="2355118" y="3310252"/>
                <a:ext cx="237496" cy="237496"/>
              </a:xfrm>
              <a:prstGeom prst="ellipse">
                <a:avLst/>
              </a:prstGeom>
              <a:solidFill>
                <a:schemeClr val="bg1"/>
              </a:solidFill>
              <a:ln>
                <a:noFill/>
              </a:ln>
              <a:effectLst/>
            </p:spPr>
            <p:txBody>
              <a:bodyPr lIns="0" tIns="0" rIns="0" bIns="0" anchor="ctr"/>
              <a:lstStyle/>
              <a:p>
                <a:pPr algn="ctr" eaLnBrk="1">
                  <a:defRPr/>
                </a:pPr>
                <a:r>
                  <a:rPr lang="en-US" altLang="x-none" sz="11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1</a:t>
                </a:r>
                <a:endParaRPr lang="x-none" altLang="x-none" sz="110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sp>
          <p:nvSpPr>
            <p:cNvPr id="7" name="文本框 22"/>
            <p:cNvSpPr txBox="1"/>
            <p:nvPr/>
          </p:nvSpPr>
          <p:spPr>
            <a:xfrm>
              <a:off x="1726429" y="3170944"/>
              <a:ext cx="325755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2400" b="1" dirty="0">
                  <a:latin typeface="+mj-ea"/>
                  <a:ea typeface="+mj-ea"/>
                </a:rPr>
                <a:t>编码器</a:t>
              </a:r>
            </a:p>
          </p:txBody>
        </p:sp>
        <p:sp>
          <p:nvSpPr>
            <p:cNvPr id="8" name="文本框 23"/>
            <p:cNvSpPr txBox="1"/>
            <p:nvPr/>
          </p:nvSpPr>
          <p:spPr>
            <a:xfrm>
              <a:off x="4075455" y="3631046"/>
              <a:ext cx="6176909" cy="337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pPr>
              <a:r>
                <a:rPr lang="zh-CN" altLang="en-US" sz="1600" dirty="0">
                  <a:solidFill>
                    <a:schemeClr val="tx1">
                      <a:lumMod val="75000"/>
                      <a:lumOff val="25000"/>
                    </a:schemeClr>
                  </a:solidFill>
                  <a:latin typeface="+mn-ea"/>
                </a:rPr>
                <a:t>       对于旅行商问题这一类组合优化问题而言，其输入为所有城市的信息，其输入次序与问题的解没有任何关系，只需要关心输入的内容。再加上动态旅行商问题的输入会一直变化，在每次变化后都需要重新计算新的编码向量。为了简化结构，也为了更好的效果，选择舍弃掉编码器部分的循环神经网络，只选用一层卷积嵌入。</a:t>
              </a:r>
              <a:endParaRPr lang="en-US" altLang="zh-CN" sz="1600" dirty="0">
                <a:solidFill>
                  <a:schemeClr val="tx1">
                    <a:lumMod val="75000"/>
                    <a:lumOff val="25000"/>
                  </a:schemeClr>
                </a:solidFill>
                <a:latin typeface="+mn-ea"/>
              </a:endParaRPr>
            </a:p>
            <a:p>
              <a:pPr algn="just" fontAlgn="auto">
                <a:lnSpc>
                  <a:spcPct val="150000"/>
                </a:lnSpc>
              </a:pPr>
              <a:r>
                <a:rPr lang="zh-CN" altLang="en-US" sz="1600" dirty="0">
                  <a:solidFill>
                    <a:schemeClr val="tx1">
                      <a:lumMod val="75000"/>
                      <a:lumOff val="25000"/>
                    </a:schemeClr>
                  </a:solidFill>
                  <a:latin typeface="+mn-ea"/>
                </a:rPr>
                <a:t>       </a:t>
              </a:r>
              <a:endParaRPr lang="en-US" altLang="zh-CN" sz="1600" dirty="0">
                <a:solidFill>
                  <a:schemeClr val="tx1">
                    <a:lumMod val="75000"/>
                    <a:lumOff val="25000"/>
                  </a:schemeClr>
                </a:solidFill>
                <a:latin typeface="+mn-ea"/>
              </a:endParaRPr>
            </a:p>
            <a:p>
              <a:pPr algn="just" fontAlgn="auto">
                <a:lnSpc>
                  <a:spcPct val="150000"/>
                </a:lnSpc>
              </a:pPr>
              <a:r>
                <a:rPr lang="zh-CN" altLang="en-US" sz="1600" dirty="0">
                  <a:solidFill>
                    <a:schemeClr val="tx1">
                      <a:lumMod val="75000"/>
                      <a:lumOff val="25000"/>
                    </a:schemeClr>
                  </a:solidFill>
                  <a:latin typeface="+mn-ea"/>
                </a:rPr>
                <a:t>       该部分的输入分为三部分，一部分是每个城市的初始坐标，第二部分是每个城市动态的实时坐标，第三部分是城市的访问信息，也可以理解为当前解集信息，即关于城市是否已经被访问的掩码。</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模型模块介绍</a:t>
            </a:r>
          </a:p>
        </p:txBody>
      </p:sp>
      <p:grpSp>
        <p:nvGrpSpPr>
          <p:cNvPr id="3" name="组合 2"/>
          <p:cNvGrpSpPr/>
          <p:nvPr/>
        </p:nvGrpSpPr>
        <p:grpSpPr>
          <a:xfrm>
            <a:off x="396393" y="1117916"/>
            <a:ext cx="9172480" cy="3407955"/>
            <a:chOff x="1717193" y="3042543"/>
            <a:chExt cx="9172480" cy="3407955"/>
          </a:xfrm>
        </p:grpSpPr>
        <p:grpSp>
          <p:nvGrpSpPr>
            <p:cNvPr id="19" name="组合 18"/>
            <p:cNvGrpSpPr/>
            <p:nvPr/>
          </p:nvGrpSpPr>
          <p:grpSpPr>
            <a:xfrm>
              <a:off x="1982713" y="3042543"/>
              <a:ext cx="772914" cy="772914"/>
              <a:chOff x="2087409" y="3042543"/>
              <a:chExt cx="772914" cy="772914"/>
            </a:xfrm>
          </p:grpSpPr>
          <p:sp>
            <p:nvSpPr>
              <p:cNvPr id="35" name="椭圆4"/>
              <p:cNvSpPr/>
              <p:nvPr/>
            </p:nvSpPr>
            <p:spPr bwMode="auto">
              <a:xfrm>
                <a:off x="2087409" y="3042543"/>
                <a:ext cx="772914" cy="772914"/>
              </a:xfrm>
              <a:prstGeom prst="ellipse">
                <a:avLst/>
              </a:prstGeom>
              <a:solidFill>
                <a:schemeClr val="bg1">
                  <a:lumMod val="95000"/>
                </a:schemeClr>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6" name="椭圆1"/>
              <p:cNvSpPr/>
              <p:nvPr/>
            </p:nvSpPr>
            <p:spPr bwMode="auto">
              <a:xfrm>
                <a:off x="2146416" y="3101550"/>
                <a:ext cx="654900" cy="654900"/>
              </a:xfrm>
              <a:prstGeom prst="ellipse">
                <a:avLst/>
              </a:prstGeom>
              <a:noFill/>
              <a:ln w="19050" cap="flat" cmpd="sng">
                <a:solidFill>
                  <a:schemeClr val="bg1">
                    <a:lumMod val="85000"/>
                  </a:schemeClr>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7" name="椭圆4"/>
              <p:cNvSpPr/>
              <p:nvPr/>
            </p:nvSpPr>
            <p:spPr bwMode="auto">
              <a:xfrm>
                <a:off x="2270257" y="3225391"/>
                <a:ext cx="407218" cy="407218"/>
              </a:xfrm>
              <a:prstGeom prst="ellipse">
                <a:avLst/>
              </a:prstGeom>
              <a:solidFill>
                <a:schemeClr val="accent1"/>
              </a:solidFill>
              <a:ln>
                <a:noFill/>
              </a:ln>
              <a:effec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8" name="椭圆4"/>
              <p:cNvSpPr/>
              <p:nvPr/>
            </p:nvSpPr>
            <p:spPr bwMode="auto">
              <a:xfrm>
                <a:off x="2355118" y="3310252"/>
                <a:ext cx="237496" cy="237496"/>
              </a:xfrm>
              <a:prstGeom prst="ellipse">
                <a:avLst/>
              </a:prstGeom>
              <a:solidFill>
                <a:schemeClr val="bg1"/>
              </a:solidFill>
              <a:ln>
                <a:noFill/>
              </a:ln>
              <a:effectLst/>
            </p:spPr>
            <p:txBody>
              <a:bodyPr lIns="0" tIns="0" rIns="0" bIns="0" anchor="ctr"/>
              <a:lstStyle/>
              <a:p>
                <a:pPr algn="ctr" eaLnBrk="1">
                  <a:defRPr/>
                </a:pPr>
                <a:r>
                  <a:rPr lang="en-US" altLang="zh-CN" sz="11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2</a:t>
                </a:r>
                <a:endParaRPr lang="x-none" altLang="x-none" sz="11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sp>
          <p:nvSpPr>
            <p:cNvPr id="7" name="文本框 22"/>
            <p:cNvSpPr txBox="1"/>
            <p:nvPr/>
          </p:nvSpPr>
          <p:spPr>
            <a:xfrm>
              <a:off x="1717193" y="3198167"/>
              <a:ext cx="325755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2400" b="1" dirty="0">
                  <a:latin typeface="+mj-ea"/>
                  <a:ea typeface="+mj-ea"/>
                </a:rPr>
                <a:t>解码器</a:t>
              </a:r>
            </a:p>
          </p:txBody>
        </p:sp>
        <p:sp>
          <p:nvSpPr>
            <p:cNvPr id="8" name="文本框 23"/>
            <p:cNvSpPr txBox="1"/>
            <p:nvPr/>
          </p:nvSpPr>
          <p:spPr>
            <a:xfrm>
              <a:off x="4075455" y="3814712"/>
              <a:ext cx="6814218" cy="26357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pPr>
              <a:r>
                <a:rPr lang="zh-CN" altLang="en-US" sz="1600" dirty="0">
                  <a:solidFill>
                    <a:schemeClr val="tx1">
                      <a:lumMod val="75000"/>
                      <a:lumOff val="25000"/>
                    </a:schemeClr>
                  </a:solidFill>
                  <a:latin typeface="+mn-ea"/>
                </a:rPr>
                <a:t>       解码器的工作是结合编码器的输入以及当前解的信息输出下一阶段对全部城市的评价，采用的是一维卷积嵌入层连接门控循环单元。通过卷积层将输入进行嵌入后输入门控循环单元得到中间向量</a:t>
              </a:r>
              <a:r>
                <a:rPr lang="en-US" altLang="zh-CN" sz="1600" dirty="0">
                  <a:solidFill>
                    <a:schemeClr val="tx1">
                      <a:lumMod val="75000"/>
                      <a:lumOff val="25000"/>
                    </a:schemeClr>
                  </a:solidFill>
                  <a:latin typeface="+mn-ea"/>
                </a:rPr>
                <a:t>d</a:t>
              </a:r>
              <a:r>
                <a:rPr lang="zh-CN" altLang="en-US" sz="1600" dirty="0">
                  <a:solidFill>
                    <a:schemeClr val="tx1">
                      <a:lumMod val="75000"/>
                      <a:lumOff val="25000"/>
                    </a:schemeClr>
                  </a:solidFill>
                  <a:latin typeface="+mn-ea"/>
                </a:rPr>
                <a:t>，然后与编码器的输出一起参与注意力机制的计算得到语义向量，利用语义向量计算指向每个输入的条件概率。所以实际上本模型中的解码器工作只是概括历史的选择信息，可以理解为解集的编码器。真正的解码输出由后面的指针网络来负责。</a:t>
              </a:r>
            </a:p>
          </p:txBody>
        </p:sp>
      </p:grpSp>
    </p:spTree>
    <p:extLst>
      <p:ext uri="{BB962C8B-B14F-4D97-AF65-F5344CB8AC3E}">
        <p14:creationId xmlns:p14="http://schemas.microsoft.com/office/powerpoint/2010/main" val="120929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模型模块介绍</a:t>
            </a:r>
          </a:p>
        </p:txBody>
      </p:sp>
      <p:grpSp>
        <p:nvGrpSpPr>
          <p:cNvPr id="3" name="组合 2"/>
          <p:cNvGrpSpPr/>
          <p:nvPr/>
        </p:nvGrpSpPr>
        <p:grpSpPr>
          <a:xfrm>
            <a:off x="661913" y="1117916"/>
            <a:ext cx="9599687" cy="4773838"/>
            <a:chOff x="1982713" y="3042543"/>
            <a:chExt cx="9599687" cy="4773838"/>
          </a:xfrm>
        </p:grpSpPr>
        <p:grpSp>
          <p:nvGrpSpPr>
            <p:cNvPr id="19" name="组合 18"/>
            <p:cNvGrpSpPr/>
            <p:nvPr/>
          </p:nvGrpSpPr>
          <p:grpSpPr>
            <a:xfrm>
              <a:off x="1982713" y="3042543"/>
              <a:ext cx="772914" cy="772914"/>
              <a:chOff x="2087409" y="3042543"/>
              <a:chExt cx="772914" cy="772914"/>
            </a:xfrm>
          </p:grpSpPr>
          <p:sp>
            <p:nvSpPr>
              <p:cNvPr id="35" name="椭圆4"/>
              <p:cNvSpPr/>
              <p:nvPr/>
            </p:nvSpPr>
            <p:spPr bwMode="auto">
              <a:xfrm>
                <a:off x="2087409" y="3042543"/>
                <a:ext cx="772914" cy="772914"/>
              </a:xfrm>
              <a:prstGeom prst="ellipse">
                <a:avLst/>
              </a:prstGeom>
              <a:solidFill>
                <a:schemeClr val="bg1">
                  <a:lumMod val="95000"/>
                </a:schemeClr>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6" name="椭圆1"/>
              <p:cNvSpPr/>
              <p:nvPr/>
            </p:nvSpPr>
            <p:spPr bwMode="auto">
              <a:xfrm>
                <a:off x="2146416" y="3101550"/>
                <a:ext cx="654900" cy="654900"/>
              </a:xfrm>
              <a:prstGeom prst="ellipse">
                <a:avLst/>
              </a:prstGeom>
              <a:noFill/>
              <a:ln w="19050" cap="flat" cmpd="sng">
                <a:solidFill>
                  <a:schemeClr val="bg1">
                    <a:lumMod val="85000"/>
                  </a:schemeClr>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7" name="椭圆4"/>
              <p:cNvSpPr/>
              <p:nvPr/>
            </p:nvSpPr>
            <p:spPr bwMode="auto">
              <a:xfrm>
                <a:off x="2270257" y="3225391"/>
                <a:ext cx="407218" cy="407218"/>
              </a:xfrm>
              <a:prstGeom prst="ellipse">
                <a:avLst/>
              </a:prstGeom>
              <a:solidFill>
                <a:schemeClr val="accent1"/>
              </a:solidFill>
              <a:ln>
                <a:noFill/>
              </a:ln>
              <a:effec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8" name="椭圆4"/>
              <p:cNvSpPr/>
              <p:nvPr/>
            </p:nvSpPr>
            <p:spPr bwMode="auto">
              <a:xfrm>
                <a:off x="2355118" y="3310252"/>
                <a:ext cx="237496" cy="237496"/>
              </a:xfrm>
              <a:prstGeom prst="ellipse">
                <a:avLst/>
              </a:prstGeom>
              <a:solidFill>
                <a:schemeClr val="bg1"/>
              </a:solidFill>
              <a:ln>
                <a:noFill/>
              </a:ln>
              <a:effectLst/>
            </p:spPr>
            <p:txBody>
              <a:bodyPr lIns="0" tIns="0" rIns="0" bIns="0" anchor="ctr"/>
              <a:lstStyle/>
              <a:p>
                <a:pPr algn="ctr" eaLnBrk="1">
                  <a:defRPr/>
                </a:pPr>
                <a:r>
                  <a:rPr lang="en-US" altLang="zh-CN" sz="11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3</a:t>
                </a:r>
                <a:endParaRPr lang="x-none" altLang="x-none" sz="11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sp>
          <p:nvSpPr>
            <p:cNvPr id="7" name="文本框 22"/>
            <p:cNvSpPr txBox="1"/>
            <p:nvPr/>
          </p:nvSpPr>
          <p:spPr>
            <a:xfrm>
              <a:off x="1982713" y="3197082"/>
              <a:ext cx="325755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2400" b="1" dirty="0">
                  <a:latin typeface="+mj-ea"/>
                  <a:ea typeface="+mj-ea"/>
                </a:rPr>
                <a:t>注意力机制</a:t>
              </a:r>
            </a:p>
          </p:txBody>
        </p:sp>
        <mc:AlternateContent xmlns:mc="http://schemas.openxmlformats.org/markup-compatibility/2006" xmlns:a14="http://schemas.microsoft.com/office/drawing/2010/main">
          <mc:Choice Requires="a14">
            <p:sp>
              <p:nvSpPr>
                <p:cNvPr id="8" name="文本框 23"/>
                <p:cNvSpPr txBox="1"/>
                <p:nvPr/>
              </p:nvSpPr>
              <p:spPr>
                <a:xfrm>
                  <a:off x="4047746" y="3889665"/>
                  <a:ext cx="7534654" cy="3926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pP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类比人类的注意力，具体到每一个特定的时刻，</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我们</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需要关注的往往是一小部分，这就是注意力机制的用武之地，它能够帮助我们利用有限的注意力资源从大量数据中筛选获得出高价值的重要信息。</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ts val="2300"/>
                    </a:lnSpc>
                  </a:pP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在本模型中，注意力机制的运用目的是整合编码输出与解码器的输出，编码输出代表城市的位置和可否被访问</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的</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信息，解码器的输出代表当前的解集信息，注意力机制将这两者综合，计算得到语义向量。具体的计算分为两步，第一步是计算所有输入信息的注意力分布，也就是前面的</a:t>
                  </a: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attention weights</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，这个反映了当前解码时刻与所有编码输出的相关程度。第二步是根据计算得到的注意力的分布来计算输入编码后的信息的加权平均，得到当前解码时刻的语义向量</a:t>
                  </a: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c</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这就是</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基于内容的注意力机制</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，如下所示</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066800" algn="just">
                    <a:lnSpc>
                      <a:spcPts val="2300"/>
                    </a:lnSpc>
                  </a:pPr>
                  <a14:m>
                    <m:oMath xmlns:m="http://schemas.openxmlformats.org/officeDocument/2006/math">
                      <m:sSubSup>
                        <m:sSub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𝑣</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func>
                        <m:func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𝑡𝑎𝑛h</m:t>
                          </m:r>
                        </m:fName>
                        <m:e>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e>
                      </m:func>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e>
                      </m:d>
                    </m:oMath>
                  </a14:m>
                  <a:r>
                    <a:rPr lang="en-US" altLang="zh-CN" sz="1600" kern="100" dirty="0">
                      <a:effectLst/>
                      <a:latin typeface="宋体" panose="02010600030101010101" pitchFamily="2" charset="-122"/>
                      <a:ea typeface="等线" panose="02010600030101010101" pitchFamily="2" charset="-122"/>
                      <a:cs typeface="Times New Roman" panose="02020603050405020304" pitchFamily="18" charset="0"/>
                    </a:rPr>
                    <a:t> </a:t>
                  </a:r>
                </a:p>
                <a:p>
                  <a:pPr indent="1066800" algn="just">
                    <a:lnSpc>
                      <a:spcPts val="2300"/>
                    </a:lnSpc>
                  </a:pPr>
                  <a14:m>
                    <m:oMath xmlns:m="http://schemas.openxmlformats.org/officeDocument/2006/math">
                      <m:sSubSup>
                        <m:sSub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𝑠𝑜𝑓𝑡𝑚𝑎𝑥</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d>
                    </m:oMath>
                  </a14:m>
                  <a:r>
                    <a:rPr lang="en-US" altLang="zh-CN" sz="1600" kern="100" dirty="0">
                      <a:effectLst/>
                      <a:latin typeface="宋体" panose="02010600030101010101" pitchFamily="2" charset="-122"/>
                      <a:ea typeface="等线" panose="02010600030101010101" pitchFamily="2" charset="-122"/>
                      <a:cs typeface="Times New Roman" panose="02020603050405020304" pitchFamily="18" charset="0"/>
                    </a:rPr>
                    <a:t> </a:t>
                  </a:r>
                </a:p>
                <a:p>
                  <a:pPr indent="1066800" algn="just">
                    <a:lnSpc>
                      <a:spcPts val="2300"/>
                    </a:lnSpc>
                  </a:pPr>
                  <a14:m>
                    <m:oMath xmlns:m="http://schemas.openxmlformats.org/officeDocument/2006/math">
                      <m:sSup>
                        <m:sSup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𝛴</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SubSup>
                        <m:sSubSup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oMath>
                  </a14:m>
                  <a:r>
                    <a:rPr lang="en-US" altLang="zh-CN" sz="1600" kern="100" dirty="0">
                      <a:effectLst/>
                      <a:latin typeface="宋体" panose="02010600030101010101" pitchFamily="2" charset="-122"/>
                      <a:ea typeface="等线" panose="02010600030101010101" pitchFamily="2" charset="-122"/>
                      <a:cs typeface="Times New Roman" panose="02020603050405020304" pitchFamily="18" charset="0"/>
                    </a:rPr>
                    <a:t>                                          </a:t>
                  </a:r>
                </a:p>
              </p:txBody>
            </p:sp>
          </mc:Choice>
          <mc:Fallback xmlns="">
            <p:sp>
              <p:nvSpPr>
                <p:cNvPr id="8" name="文本框 23"/>
                <p:cNvSpPr txBox="1">
                  <a:spLocks noRot="1" noChangeAspect="1" noMove="1" noResize="1" noEditPoints="1" noAdjustHandles="1" noChangeArrowheads="1" noChangeShapeType="1" noTextEdit="1"/>
                </p:cNvSpPr>
                <p:nvPr/>
              </p:nvSpPr>
              <p:spPr>
                <a:xfrm>
                  <a:off x="4047746" y="3889665"/>
                  <a:ext cx="7534654" cy="3926716"/>
                </a:xfrm>
                <a:prstGeom prst="rect">
                  <a:avLst/>
                </a:prstGeom>
                <a:blipFill>
                  <a:blip r:embed="rId2"/>
                  <a:stretch>
                    <a:fillRect l="-405" t="-155" r="-48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33851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模型模块介绍</a:t>
            </a:r>
          </a:p>
        </p:txBody>
      </p:sp>
      <p:grpSp>
        <p:nvGrpSpPr>
          <p:cNvPr id="3" name="组合 2"/>
          <p:cNvGrpSpPr/>
          <p:nvPr/>
        </p:nvGrpSpPr>
        <p:grpSpPr>
          <a:xfrm>
            <a:off x="553412" y="1117916"/>
            <a:ext cx="9384915" cy="5304346"/>
            <a:chOff x="1874212" y="3042543"/>
            <a:chExt cx="9384915" cy="5304346"/>
          </a:xfrm>
        </p:grpSpPr>
        <p:grpSp>
          <p:nvGrpSpPr>
            <p:cNvPr id="19" name="组合 18"/>
            <p:cNvGrpSpPr/>
            <p:nvPr/>
          </p:nvGrpSpPr>
          <p:grpSpPr>
            <a:xfrm>
              <a:off x="1982713" y="3042543"/>
              <a:ext cx="772914" cy="772914"/>
              <a:chOff x="2087409" y="3042543"/>
              <a:chExt cx="772914" cy="772914"/>
            </a:xfrm>
          </p:grpSpPr>
          <p:sp>
            <p:nvSpPr>
              <p:cNvPr id="35" name="椭圆4"/>
              <p:cNvSpPr/>
              <p:nvPr/>
            </p:nvSpPr>
            <p:spPr bwMode="auto">
              <a:xfrm>
                <a:off x="2087409" y="3042543"/>
                <a:ext cx="772914" cy="772914"/>
              </a:xfrm>
              <a:prstGeom prst="ellipse">
                <a:avLst/>
              </a:prstGeom>
              <a:solidFill>
                <a:schemeClr val="bg1">
                  <a:lumMod val="95000"/>
                </a:schemeClr>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6" name="椭圆1"/>
              <p:cNvSpPr/>
              <p:nvPr/>
            </p:nvSpPr>
            <p:spPr bwMode="auto">
              <a:xfrm>
                <a:off x="2146416" y="3101550"/>
                <a:ext cx="654900" cy="654900"/>
              </a:xfrm>
              <a:prstGeom prst="ellipse">
                <a:avLst/>
              </a:prstGeom>
              <a:noFill/>
              <a:ln w="19050" cap="flat" cmpd="sng">
                <a:solidFill>
                  <a:schemeClr val="bg1">
                    <a:lumMod val="85000"/>
                  </a:schemeClr>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7" name="椭圆4"/>
              <p:cNvSpPr/>
              <p:nvPr/>
            </p:nvSpPr>
            <p:spPr bwMode="auto">
              <a:xfrm>
                <a:off x="2270257" y="3225391"/>
                <a:ext cx="407218" cy="407218"/>
              </a:xfrm>
              <a:prstGeom prst="ellipse">
                <a:avLst/>
              </a:prstGeom>
              <a:solidFill>
                <a:schemeClr val="accent1"/>
              </a:solidFill>
              <a:ln>
                <a:noFill/>
              </a:ln>
              <a:effectLst/>
            </p:spPr>
            <p:txBody>
              <a:bodyPr lIns="50800" tIns="50800" rIns="50800" bIns="50800" anchor="ctr"/>
              <a:lstStyle/>
              <a:p>
                <a:pPr algn="ctr" eaLnBrk="1">
                  <a:defRPr/>
                </a:pPr>
                <a:endParaRPr lang="x-none" altLang="x-none" sz="3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8" name="椭圆4"/>
              <p:cNvSpPr/>
              <p:nvPr/>
            </p:nvSpPr>
            <p:spPr bwMode="auto">
              <a:xfrm>
                <a:off x="2355118" y="3310252"/>
                <a:ext cx="237496" cy="237496"/>
              </a:xfrm>
              <a:prstGeom prst="ellipse">
                <a:avLst/>
              </a:prstGeom>
              <a:solidFill>
                <a:schemeClr val="bg1"/>
              </a:solidFill>
              <a:ln>
                <a:noFill/>
              </a:ln>
              <a:effectLst/>
            </p:spPr>
            <p:txBody>
              <a:bodyPr lIns="0" tIns="0" rIns="0" bIns="0" anchor="ctr"/>
              <a:lstStyle/>
              <a:p>
                <a:pPr algn="ctr" eaLnBrk="1">
                  <a:defRPr/>
                </a:pPr>
                <a:r>
                  <a:rPr lang="en-US" altLang="zh-CN" sz="11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4</a:t>
                </a:r>
                <a:endParaRPr lang="x-none" altLang="x-none" sz="11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sp>
          <p:nvSpPr>
            <p:cNvPr id="7" name="文本框 22"/>
            <p:cNvSpPr txBox="1"/>
            <p:nvPr/>
          </p:nvSpPr>
          <p:spPr>
            <a:xfrm>
              <a:off x="1874212" y="3198167"/>
              <a:ext cx="325755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2400" b="1" dirty="0">
                  <a:latin typeface="+mj-ea"/>
                  <a:ea typeface="+mj-ea"/>
                </a:rPr>
                <a:t>指针计算</a:t>
              </a:r>
            </a:p>
          </p:txBody>
        </p:sp>
        <mc:AlternateContent xmlns:mc="http://schemas.openxmlformats.org/markup-compatibility/2006" xmlns:a14="http://schemas.microsoft.com/office/drawing/2010/main">
          <mc:Choice Requires="a14">
            <p:sp>
              <p:nvSpPr>
                <p:cNvPr id="8" name="文本框 23"/>
                <p:cNvSpPr txBox="1"/>
                <p:nvPr/>
              </p:nvSpPr>
              <p:spPr>
                <a:xfrm>
                  <a:off x="4075455" y="3631046"/>
                  <a:ext cx="7183672" cy="47158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ct val="150000"/>
                    </a:lnSpc>
                  </a:pPr>
                  <a:r>
                    <a:rPr lang="en-US" altLang="zh-CN" sz="1600"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指针网络</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的</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作者指出可以将注意力计算得到的权值分布直接当作条件概率的输出，也就是指向每个输出的指针，这个方法被证实比传统的方法更简单的同时有更好的效果。计算方式与前面的注意力计算相同，只是这时得到的结果不代表注意力权重，直接代表当前解码时刻选择每个城市的条件概率，即</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371600" algn="just">
                    <a:lnSpc>
                      <a:spcPct val="150000"/>
                    </a:lnSpc>
                  </a:pPr>
                  <a14:m>
                    <m:oMath xmlns:m="http://schemas.openxmlformats.org/officeDocument/2006/math">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Sup>
                            <m:sSub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acc>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𝑣</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func>
                        <m:func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𝑡𝑎𝑛h</m:t>
                          </m:r>
                        </m:fName>
                        <m:e>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sub>
                              </m:sSub>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p>
                            </m:e>
                          </m:d>
                        </m:e>
                      </m:func>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e>
                      </m:d>
                    </m:oMath>
                  </a14:m>
                  <a:r>
                    <a:rPr lang="en-US" altLang="zh-CN" sz="1600" kern="100" dirty="0">
                      <a:effectLst/>
                      <a:latin typeface="宋体" panose="02010600030101010101" pitchFamily="2" charset="-122"/>
                      <a:ea typeface="等线" panose="02010600030101010101" pitchFamily="2" charset="-122"/>
                      <a:cs typeface="Times New Roman" panose="02020603050405020304" pitchFamily="18" charset="0"/>
                    </a:rPr>
                    <a:t> </a:t>
                  </a:r>
                </a:p>
                <a:p>
                  <a:pPr indent="1371600" algn="just">
                    <a:lnSpc>
                      <a:spcPct val="150000"/>
                    </a:lnSpc>
                  </a:pPr>
                  <a14:m>
                    <m:oMath xmlns:m="http://schemas.openxmlformats.org/officeDocument/2006/math">
                      <m:sSubSup>
                        <m:sSub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𝑠𝑜𝑓𝑡𝑚𝑎𝑥</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Sup>
                                <m:sSub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acc>
                        </m:e>
                      </m:d>
                      <m:r>
                        <a:rPr lang="en-US" altLang="zh-CN" sz="16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zh-CN" altLang="zh-CN" sz="1600" smtClean="0">
                          <a:effectLst/>
                          <a:latin typeface="Cambria Math" panose="02040503050406030204" pitchFamily="18" charset="0"/>
                          <a:ea typeface="宋体" panose="02010600030101010101" pitchFamily="2" charset="-122"/>
                          <a:cs typeface="Times New Roman" panose="02020603050405020304" pitchFamily="18" charset="0"/>
                        </a:rPr>
                        <m:t>其中</m:t>
                      </m:r>
                      <m:r>
                        <m:rPr>
                          <m:sty m:val="p"/>
                        </m:rPr>
                        <a:rPr lang="en-US" altLang="zh-CN" sz="1600">
                          <a:effectLst/>
                          <a:latin typeface="Cambria Math" panose="02040503050406030204" pitchFamily="18" charset="0"/>
                          <a:ea typeface="宋体" panose="02010600030101010101" pitchFamily="2" charset="-122"/>
                          <a:cs typeface="Times New Roman" panose="02020603050405020304" pitchFamily="18" charset="0"/>
                        </a:rPr>
                        <m:t>v</m:t>
                      </m:r>
                      <m:r>
                        <a:rPr lang="zh-CN" altLang="zh-CN" sz="1600">
                          <a:effectLst/>
                          <a:latin typeface="Cambria Math" panose="02040503050406030204" pitchFamily="18" charset="0"/>
                          <a:ea typeface="宋体" panose="02010600030101010101" pitchFamily="2" charset="-122"/>
                          <a:cs typeface="Times New Roman" panose="02020603050405020304" pitchFamily="18" charset="0"/>
                        </a:rPr>
                        <m:t>和</m:t>
                      </m:r>
                      <m:r>
                        <m:rPr>
                          <m:sty m:val="p"/>
                        </m:rPr>
                        <a:rPr lang="en-US" altLang="zh-CN" sz="1600">
                          <a:effectLst/>
                          <a:latin typeface="Cambria Math" panose="02040503050406030204" pitchFamily="18" charset="0"/>
                          <a:ea typeface="宋体" panose="02010600030101010101" pitchFamily="2" charset="-122"/>
                          <a:cs typeface="Times New Roman" panose="02020603050405020304" pitchFamily="18" charset="0"/>
                        </a:rPr>
                        <m:t>W</m:t>
                      </m:r>
                      <m:r>
                        <a:rPr lang="zh-CN" altLang="zh-CN" sz="1600">
                          <a:effectLst/>
                          <a:latin typeface="Cambria Math" panose="02040503050406030204" pitchFamily="18" charset="0"/>
                          <a:ea typeface="宋体" panose="02010600030101010101" pitchFamily="2" charset="-122"/>
                          <a:cs typeface="Times New Roman" panose="02020603050405020304" pitchFamily="18" charset="0"/>
                        </a:rPr>
                        <m:t>为模型中可</m:t>
                      </m:r>
                      <m:r>
                        <a:rPr lang="zh-CN" altLang="zh-CN" sz="1600" smtClean="0">
                          <a:effectLst/>
                          <a:latin typeface="Cambria Math" panose="02040503050406030204" pitchFamily="18" charset="0"/>
                          <a:ea typeface="宋体" panose="02010600030101010101" pitchFamily="2" charset="-122"/>
                          <a:cs typeface="Times New Roman" panose="02020603050405020304" pitchFamily="18" charset="0"/>
                        </a:rPr>
                        <m:t>训练的参数，在实际实验中</m:t>
                      </m:r>
                      <m:r>
                        <a:rPr lang="zh-CN" altLang="zh-CN"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zh-CN" altLang="zh-CN" sz="1600">
                          <a:effectLst/>
                          <a:latin typeface="Cambria Math" panose="02040503050406030204" pitchFamily="18" charset="0"/>
                          <a:ea typeface="宋体" panose="02010600030101010101" pitchFamily="2" charset="-122"/>
                          <a:cs typeface="Times New Roman" panose="02020603050405020304" pitchFamily="18" charset="0"/>
                        </a:rPr>
                        <m:t>可以替换为</m:t>
                      </m:r>
                      <m:r>
                        <a:rPr lang="zh-CN" altLang="zh-CN" sz="160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𝑠</m:t>
                          </m:r>
                        </m:e>
                      </m:acc>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dirty="0">
                      <a:effectLst/>
                      <a:ea typeface="宋体" panose="02010600030101010101" pitchFamily="2" charset="-122"/>
                      <a:cs typeface="Times New Roman" panose="02020603050405020304" pitchFamily="18" charset="0"/>
                    </a:rPr>
                    <a:t>，实验结果表明，当问题规模增大时，有选择的输入一部分关键信息参与计算有更好的效果，这样让网络模型的参数更简单，提取特征信息更有效。</a:t>
                  </a:r>
                  <a14:m>
                    <m:oMath xmlns:m="http://schemas.openxmlformats.org/officeDocument/2006/math">
                      <m:sSubSup>
                        <m:sSubSup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dirty="0">
                      <a:effectLst/>
                      <a:ea typeface="宋体" panose="02010600030101010101" pitchFamily="2" charset="-122"/>
                      <a:cs typeface="Times New Roman" panose="02020603050405020304" pitchFamily="18" charset="0"/>
                    </a:rPr>
                    <a:t>为在每一解码时刻</a:t>
                  </a:r>
                  <a:r>
                    <a:rPr lang="en-US" altLang="zh-CN" sz="1600" dirty="0">
                      <a:effectLst/>
                      <a:ea typeface="宋体" panose="02010600030101010101" pitchFamily="2" charset="-122"/>
                      <a:cs typeface="Times New Roman" panose="02020603050405020304" pitchFamily="18" charset="0"/>
                    </a:rPr>
                    <a:t>t</a:t>
                  </a:r>
                  <a:r>
                    <a:rPr lang="zh-CN" altLang="zh-CN" sz="1600" dirty="0">
                      <a:effectLst/>
                      <a:ea typeface="宋体" panose="02010600030101010101" pitchFamily="2" charset="-122"/>
                      <a:cs typeface="Times New Roman" panose="02020603050405020304" pitchFamily="18" charset="0"/>
                    </a:rPr>
                    <a:t>选择</a:t>
                  </a:r>
                  <a:r>
                    <a:rPr lang="en-US" altLang="zh-CN" sz="1600" dirty="0">
                      <a:effectLst/>
                      <a:ea typeface="宋体" panose="02010600030101010101" pitchFamily="2" charset="-122"/>
                      <a:cs typeface="Times New Roman" panose="02020603050405020304" pitchFamily="18" charset="0"/>
                    </a:rPr>
                    <a:t>j</a:t>
                  </a:r>
                  <a:r>
                    <a:rPr lang="zh-CN" altLang="zh-CN" sz="1600" dirty="0">
                      <a:effectLst/>
                      <a:ea typeface="宋体" panose="02010600030101010101" pitchFamily="2" charset="-122"/>
                      <a:cs typeface="Times New Roman" panose="02020603050405020304" pitchFamily="18" charset="0"/>
                    </a:rPr>
                    <a:t>城市的概率，根据</a:t>
                  </a:r>
                  <a14:m>
                    <m:oMath xmlns:m="http://schemas.openxmlformats.org/officeDocument/2006/math">
                      <m:sSup>
                        <m:sSup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𝑡</m:t>
                          </m:r>
                        </m:sup>
                      </m:s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dirty="0">
                      <a:effectLst/>
                      <a:ea typeface="宋体" panose="02010600030101010101" pitchFamily="2" charset="-122"/>
                      <a:cs typeface="Times New Roman" panose="02020603050405020304" pitchFamily="18" charset="0"/>
                    </a:rPr>
                    <a:t>的概率分布来指导神经网络进行选择</a:t>
                  </a:r>
                  <a:r>
                    <a:rPr lang="zh-CN" altLang="en-US" sz="1600" dirty="0">
                      <a:ea typeface="宋体" panose="02010600030101010101" pitchFamily="2" charset="-122"/>
                      <a:cs typeface="Times New Roman" panose="02020603050405020304" pitchFamily="18" charset="0"/>
                    </a:rPr>
                    <a:t>，</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同时在每个解码时刻之间都更新动态输入</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，实现坐标变化，然后重新输入编码器。</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600" dirty="0">
                    <a:solidFill>
                      <a:schemeClr val="tx1">
                        <a:lumMod val="75000"/>
                        <a:lumOff val="25000"/>
                      </a:schemeClr>
                    </a:solidFill>
                    <a:latin typeface="+mn-ea"/>
                  </a:endParaRPr>
                </a:p>
              </p:txBody>
            </p:sp>
          </mc:Choice>
          <mc:Fallback xmlns="">
            <p:sp>
              <p:nvSpPr>
                <p:cNvPr id="8" name="文本框 23"/>
                <p:cNvSpPr txBox="1">
                  <a:spLocks noRot="1" noChangeAspect="1" noMove="1" noResize="1" noEditPoints="1" noAdjustHandles="1" noChangeArrowheads="1" noChangeShapeType="1" noTextEdit="1"/>
                </p:cNvSpPr>
                <p:nvPr/>
              </p:nvSpPr>
              <p:spPr>
                <a:xfrm>
                  <a:off x="4075455" y="3631046"/>
                  <a:ext cx="7183672" cy="4715843"/>
                </a:xfrm>
                <a:prstGeom prst="rect">
                  <a:avLst/>
                </a:prstGeom>
                <a:blipFill>
                  <a:blip r:embed="rId2"/>
                  <a:stretch>
                    <a:fillRect l="-509" r="-42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9575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6644756" y="2121262"/>
            <a:ext cx="7941590" cy="3050129"/>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1102367" y="2654538"/>
            <a:ext cx="5164622" cy="1983578"/>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3901054" y="2387900"/>
            <a:ext cx="6553106" cy="2516853"/>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lstStyle/>
          <a:p>
            <a:r>
              <a:rPr lang="zh-CN" altLang="en-US" dirty="0"/>
              <a:t>强化学习训练</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0CC8B76-D6D7-753F-0266-748C2C613EC0}"/>
                  </a:ext>
                </a:extLst>
              </p:cNvPr>
              <p:cNvSpPr txBox="1"/>
              <p:nvPr/>
            </p:nvSpPr>
            <p:spPr>
              <a:xfrm>
                <a:off x="1773382" y="1524999"/>
                <a:ext cx="9047286" cy="4487062"/>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动态旅行商问题在当前解集</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的情况下，通过参数为θ的神经网络选择下一个要访问的城市</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，最终生成完整的访问序列</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𝛱</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，解的生成过程可以表示为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d>
                      </m:e>
                    </m:nary>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表示对于输入为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的动态旅行商问题，生成访问序列</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的概率，</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为选择</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为下一个访问的城市的概率。假设</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𝑅</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e>
                    </m:d>
                  </m:oMath>
                </a14:m>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为访问序列</a:t>
                </a:r>
                <a14:m>
                  <m:oMath xmlns:m="http://schemas.openxmlformats.org/officeDocument/2006/math">
                    <m: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1600" i="1" kern="100">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的反馈，那么反馈的期望可以表示为</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𝑅</m:t>
                        </m:r>
                      </m:sub>
                    </m:sSub>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sup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d>
                      </m:sub>
                      <m:sup/>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𝑅</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e>
                        </m:d>
                        <m:r>
                          <a:rPr lang="zh-CN" altLang="en-US" sz="16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𝛱</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d>
                      </m:e>
                    </m:nary>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神经网络模型的最优参数组合</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应满足</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e>
                      <m: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arg</m:t>
                        </m:r>
                      </m:fNa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𝑚𝑎𝑥</m:t>
                        </m:r>
                      </m:e>
                    </m:func>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𝑅</m:t>
                        </m:r>
                      </m:sub>
                    </m:sSub>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𝑆</m:t>
                        </m:r>
                      </m:e>
                    </m:d>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304800" algn="just">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actor-critic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算法中，需要做两个方面的近似，第一个是策略函数的近似：</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𝜋</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sub>
                    </m:sSub>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𝑎</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𝜋</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𝑎</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e>
                    </m:d>
                  </m:oMath>
                </a14:m>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，这就是行动者网络也就是指针网络负责的工作，其中θ为指针网络模型的参数。第二个是价值函数的近似：</a:t>
                </a:r>
                <a14:m>
                  <m:oMath xmlns:m="http://schemas.openxmlformats.org/officeDocument/2006/math">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𝑞</m:t>
                        </m:r>
                      </m:e>
                    </m:acc>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𝑤</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𝑞</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𝑎</m:t>
                        </m:r>
                      </m:e>
                    </m:d>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critic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网络的参数，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critic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网络使用三层卷积层的结构通过最后的求和来将输入的嵌入信息映射到对总反馈的估计。</a:t>
                </a:r>
              </a:p>
              <a:p>
                <a:pPr indent="304800" algn="just">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actor</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网络的参数，更新方法为</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𝛼</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sub>
                    </m:sSub>
                    <m:func>
                      <m:func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𝑙𝑜𝑔</m:t>
                        </m:r>
                      </m:fName>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𝜃</m:t>
                            </m:r>
                          </m:sub>
                        </m:sSub>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𝜋</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e>
                        </m:d>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𝜋</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𝑏</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𝑠</m:t>
                                </m:r>
                              </m:e>
                            </m:d>
                          </m:e>
                        </m:d>
                      </m:e>
                    </m:func>
                  </m:oMath>
                </a14:m>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critic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网络的参数，用均方差损失函数作为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的梯度更新。</a:t>
                </a:r>
              </a:p>
            </p:txBody>
          </p:sp>
        </mc:Choice>
        <mc:Fallback xmlns="">
          <p:sp>
            <p:nvSpPr>
              <p:cNvPr id="21" name="文本框 20">
                <a:extLst>
                  <a:ext uri="{FF2B5EF4-FFF2-40B4-BE49-F238E27FC236}">
                    <a16:creationId xmlns:a16="http://schemas.microsoft.com/office/drawing/2014/main" id="{50CC8B76-D6D7-753F-0266-748C2C613EC0}"/>
                  </a:ext>
                </a:extLst>
              </p:cNvPr>
              <p:cNvSpPr txBox="1">
                <a:spLocks noRot="1" noChangeAspect="1" noMove="1" noResize="1" noEditPoints="1" noAdjustHandles="1" noChangeArrowheads="1" noChangeShapeType="1" noTextEdit="1"/>
              </p:cNvSpPr>
              <p:nvPr/>
            </p:nvSpPr>
            <p:spPr>
              <a:xfrm>
                <a:off x="1773382" y="1524999"/>
                <a:ext cx="9047286" cy="4487062"/>
              </a:xfrm>
              <a:prstGeom prst="rect">
                <a:avLst/>
              </a:prstGeom>
              <a:blipFill>
                <a:blip r:embed="rId2"/>
                <a:stretch>
                  <a:fillRect l="-4111" r="-1348" b="-4620"/>
                </a:stretch>
              </a:blipFill>
            </p:spPr>
            <p:txBody>
              <a:bodyPr/>
              <a:lstStyle/>
              <a:p>
                <a:r>
                  <a:rPr lang="zh-CN" altLang="en-US">
                    <a:noFill/>
                  </a:rPr>
                  <a:t> </a:t>
                </a:r>
              </a:p>
            </p:txBody>
          </p:sp>
        </mc:Fallback>
      </mc:AlternateContent>
      <p:sp>
        <p:nvSpPr>
          <p:cNvPr id="9" name="文本框 22">
            <a:extLst>
              <a:ext uri="{FF2B5EF4-FFF2-40B4-BE49-F238E27FC236}">
                <a16:creationId xmlns:a16="http://schemas.microsoft.com/office/drawing/2014/main" id="{9EEFAA15-44EC-FD05-15F0-EACF29BCE768}"/>
              </a:ext>
            </a:extLst>
          </p:cNvPr>
          <p:cNvSpPr txBox="1"/>
          <p:nvPr/>
        </p:nvSpPr>
        <p:spPr>
          <a:xfrm>
            <a:off x="606222" y="1011319"/>
            <a:ext cx="325755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altLang="zh-CN" b="1" dirty="0">
                <a:latin typeface="+mj-ea"/>
                <a:ea typeface="+mj-ea"/>
              </a:rPr>
              <a:t>Actor-Critic </a:t>
            </a:r>
            <a:r>
              <a:rPr lang="zh-CN" altLang="en-US" b="1" dirty="0">
                <a:latin typeface="+mj-ea"/>
                <a:ea typeface="+mj-ea"/>
              </a:rPr>
              <a:t>算法</a:t>
            </a:r>
          </a:p>
        </p:txBody>
      </p:sp>
    </p:spTree>
    <p:extLst>
      <p:ext uri="{BB962C8B-B14F-4D97-AF65-F5344CB8AC3E}">
        <p14:creationId xmlns:p14="http://schemas.microsoft.com/office/powerpoint/2010/main" val="241061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en-US" altLang="zh-CN"/>
              <a:t>03</a:t>
            </a:r>
          </a:p>
        </p:txBody>
      </p:sp>
      <p:sp>
        <p:nvSpPr>
          <p:cNvPr id="5" name="文本占位符 4"/>
          <p:cNvSpPr>
            <a:spLocks noGrp="1"/>
          </p:cNvSpPr>
          <p:nvPr>
            <p:ph type="body" sz="quarter" idx="11"/>
          </p:nvPr>
        </p:nvSpPr>
        <p:spPr/>
        <p:txBody>
          <a:bodyPr/>
          <a:lstStyle/>
          <a:p>
            <a:r>
              <a:rPr lang="en-US" altLang="zh-CN"/>
              <a:t>PART THREE</a:t>
            </a:r>
          </a:p>
        </p:txBody>
      </p:sp>
      <p:sp>
        <p:nvSpPr>
          <p:cNvPr id="6" name="文本占位符 5"/>
          <p:cNvSpPr>
            <a:spLocks noGrp="1"/>
          </p:cNvSpPr>
          <p:nvPr>
            <p:ph type="body" sz="quarter" idx="12"/>
          </p:nvPr>
        </p:nvSpPr>
        <p:spPr/>
        <p:txBody>
          <a:bodyPr/>
          <a:lstStyle/>
          <a:p>
            <a:r>
              <a:rPr lang="zh-CN" altLang="en-US" dirty="0"/>
              <a:t>研究结果与分析</a:t>
            </a:r>
          </a:p>
        </p:txBody>
      </p:sp>
      <p:sp>
        <p:nvSpPr>
          <p:cNvPr id="7" name="文本占位符 6"/>
          <p:cNvSpPr>
            <a:spLocks noGrp="1"/>
          </p:cNvSpPr>
          <p:nvPr>
            <p:ph type="body" sz="quarter" idx="13"/>
          </p:nvPr>
        </p:nvSpPr>
        <p:spPr/>
        <p:txBody>
          <a:bodyPr/>
          <a:lstStyle/>
          <a:p>
            <a:r>
              <a:rPr lang="en-US" altLang="zh-CN" dirty="0"/>
              <a:t>RESEARCH RESULTS AND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实验步骤</a:t>
            </a:r>
          </a:p>
        </p:txBody>
      </p:sp>
      <p:grpSp>
        <p:nvGrpSpPr>
          <p:cNvPr id="7" name="组合 6"/>
          <p:cNvGrpSpPr/>
          <p:nvPr/>
        </p:nvGrpSpPr>
        <p:grpSpPr>
          <a:xfrm>
            <a:off x="1424536" y="1413306"/>
            <a:ext cx="3390900" cy="2459541"/>
            <a:chOff x="4400550" y="4919867"/>
            <a:chExt cx="3390900" cy="2459541"/>
          </a:xfrm>
        </p:grpSpPr>
        <p:sp>
          <p:nvSpPr>
            <p:cNvPr id="8" name="文本框 22"/>
            <p:cNvSpPr txBox="1"/>
            <p:nvPr/>
          </p:nvSpPr>
          <p:spPr>
            <a:xfrm>
              <a:off x="5133975" y="4919867"/>
              <a:ext cx="1924050"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b="1" spc="300" dirty="0">
                  <a:latin typeface="+mn-ea"/>
                </a:rPr>
                <a:t>数据生成</a:t>
              </a:r>
            </a:p>
          </p:txBody>
        </p:sp>
        <mc:AlternateContent xmlns:mc="http://schemas.openxmlformats.org/markup-compatibility/2006">
          <mc:Choice xmlns:a14="http://schemas.microsoft.com/office/drawing/2010/main" Requires="a14">
            <p:sp>
              <p:nvSpPr>
                <p:cNvPr id="9" name="文本框 23"/>
                <p:cNvSpPr txBox="1"/>
                <p:nvPr/>
              </p:nvSpPr>
              <p:spPr>
                <a:xfrm>
                  <a:off x="4400550" y="5255557"/>
                  <a:ext cx="3390900" cy="2123851"/>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zh-CN" sz="1800" dirty="0">
                      <a:effectLst/>
                      <a:ea typeface="宋体" panose="02010600030101010101" pitchFamily="2" charset="-122"/>
                      <a:cs typeface="Times New Roman" panose="02020603050405020304" pitchFamily="18" charset="0"/>
                    </a:rPr>
                    <a:t>在本实验中，城市的二维坐标数据采取均匀分布随机生成在正方形单元</a:t>
                  </a:r>
                  <a14:m>
                    <m:oMath xmlns:m="http://schemas.openxmlformats.org/officeDocument/2006/math">
                      <m: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t> </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0,1</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dirty="0">
                      <a:effectLst/>
                      <a:ea typeface="宋体" panose="02010600030101010101" pitchFamily="2" charset="-122"/>
                      <a:cs typeface="Times New Roman" panose="02020603050405020304" pitchFamily="18" charset="0"/>
                    </a:rPr>
                    <a:t>里，取城市的数量分别为</a:t>
                  </a:r>
                  <a:r>
                    <a:rPr lang="en-US" altLang="zh-CN" sz="1800" dirty="0">
                      <a:effectLst/>
                      <a:ea typeface="宋体" panose="02010600030101010101" pitchFamily="2" charset="-122"/>
                      <a:cs typeface="Times New Roman" panose="02020603050405020304" pitchFamily="18" charset="0"/>
                    </a:rPr>
                    <a:t>10</a:t>
                  </a:r>
                  <a:r>
                    <a:rPr lang="zh-CN" altLang="zh-CN"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20</a:t>
                  </a:r>
                  <a:r>
                    <a:rPr lang="zh-CN" altLang="zh-CN"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50</a:t>
                  </a:r>
                  <a:r>
                    <a:rPr lang="zh-CN" altLang="zh-CN" sz="1800" dirty="0">
                      <a:effectLst/>
                      <a:ea typeface="宋体" panose="02010600030101010101" pitchFamily="2" charset="-122"/>
                      <a:cs typeface="Times New Roman" panose="02020603050405020304" pitchFamily="18" charset="0"/>
                    </a:rPr>
                    <a:t>来进行实验，训练集与测试集选用不同的随机数种子。</a:t>
                  </a:r>
                  <a:endParaRPr lang="en-US" altLang="zh-CN" sz="1600" dirty="0">
                    <a:latin typeface="+mn-ea"/>
                  </a:endParaRPr>
                </a:p>
              </p:txBody>
            </p:sp>
          </mc:Choice>
          <mc:Fallback>
            <p:sp>
              <p:nvSpPr>
                <p:cNvPr id="9" name="文本框 23"/>
                <p:cNvSpPr txBox="1">
                  <a:spLocks noRot="1" noChangeAspect="1" noMove="1" noResize="1" noEditPoints="1" noAdjustHandles="1" noChangeArrowheads="1" noChangeShapeType="1" noTextEdit="1"/>
                </p:cNvSpPr>
                <p:nvPr/>
              </p:nvSpPr>
              <p:spPr>
                <a:xfrm>
                  <a:off x="4400550" y="5255557"/>
                  <a:ext cx="3390900" cy="2123851"/>
                </a:xfrm>
                <a:prstGeom prst="rect">
                  <a:avLst/>
                </a:prstGeom>
                <a:blipFill>
                  <a:blip r:embed="rId2"/>
                  <a:stretch>
                    <a:fillRect l="-4317" t="-2299" r="-4137" b="-4885"/>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D72564C4-68A0-855B-0BF6-D9355152A8A3}"/>
              </a:ext>
            </a:extLst>
          </p:cNvPr>
          <p:cNvGrpSpPr/>
          <p:nvPr/>
        </p:nvGrpSpPr>
        <p:grpSpPr>
          <a:xfrm>
            <a:off x="6890789" y="1413306"/>
            <a:ext cx="3707938" cy="4448291"/>
            <a:chOff x="4400550" y="4919867"/>
            <a:chExt cx="3707938" cy="4448291"/>
          </a:xfrm>
        </p:grpSpPr>
        <p:sp>
          <p:nvSpPr>
            <p:cNvPr id="35" name="文本框 22">
              <a:extLst>
                <a:ext uri="{FF2B5EF4-FFF2-40B4-BE49-F238E27FC236}">
                  <a16:creationId xmlns:a16="http://schemas.microsoft.com/office/drawing/2014/main" id="{F0B768CA-F21F-58AF-0593-7441F255F006}"/>
                </a:ext>
              </a:extLst>
            </p:cNvPr>
            <p:cNvSpPr txBox="1"/>
            <p:nvPr/>
          </p:nvSpPr>
          <p:spPr>
            <a:xfrm>
              <a:off x="5133975" y="4919867"/>
              <a:ext cx="1924050" cy="27699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b="1" spc="300" dirty="0">
                  <a:latin typeface="+mn-ea"/>
                </a:rPr>
                <a:t>数据处理函数</a:t>
              </a:r>
            </a:p>
          </p:txBody>
        </p:sp>
        <p:sp>
          <p:nvSpPr>
            <p:cNvPr id="36" name="文本框 23">
              <a:extLst>
                <a:ext uri="{FF2B5EF4-FFF2-40B4-BE49-F238E27FC236}">
                  <a16:creationId xmlns:a16="http://schemas.microsoft.com/office/drawing/2014/main" id="{989CC059-A29C-7A38-B2F9-AE88311AA583}"/>
                </a:ext>
              </a:extLst>
            </p:cNvPr>
            <p:cNvSpPr txBox="1"/>
            <p:nvPr/>
          </p:nvSpPr>
          <p:spPr>
            <a:xfrm>
              <a:off x="4400550" y="5255557"/>
              <a:ext cx="3707938" cy="4112601"/>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ts val="2300"/>
                </a:lnSpc>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更新掩码函数，每次访问后将当前访问的城市对应掩码置</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。掩码除了输入编码器，还可以指导神经网络按照旅行商问题的规则选择访问的城市。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300"/>
                </a:lnSpc>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更新坐标函数，在每个解码时候之后，对未访问的城市进行坐标更新。更新方法为每次赋予一个服从正态分布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0.02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）的增量。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300"/>
                </a:lnSpc>
                <a:buFont typeface="+mj-lt"/>
                <a:buAutoNum type="arabicPeriod"/>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计算路径长度函数，通过给定的访问序列和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dynamic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，计算该序列经过的总路径长度，以此为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reward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指导强化学习。</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实验结果</a:t>
            </a:r>
          </a:p>
        </p:txBody>
      </p:sp>
      <p:pic>
        <p:nvPicPr>
          <p:cNvPr id="13" name="图片 12">
            <a:extLst>
              <a:ext uri="{FF2B5EF4-FFF2-40B4-BE49-F238E27FC236}">
                <a16:creationId xmlns:a16="http://schemas.microsoft.com/office/drawing/2014/main" id="{E58AE8AC-C507-B452-E55D-757AA7B6B2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130914" y="829758"/>
            <a:ext cx="2384568" cy="1775886"/>
          </a:xfrm>
          <a:prstGeom prst="rect">
            <a:avLst/>
          </a:prstGeom>
          <a:noFill/>
          <a:ln>
            <a:noFill/>
          </a:ln>
        </p:spPr>
      </p:pic>
      <p:pic>
        <p:nvPicPr>
          <p:cNvPr id="14" name="图片 13">
            <a:extLst>
              <a:ext uri="{FF2B5EF4-FFF2-40B4-BE49-F238E27FC236}">
                <a16:creationId xmlns:a16="http://schemas.microsoft.com/office/drawing/2014/main" id="{7DAB2E68-F9A8-23D1-E637-CC0A77B7A5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803" y="841823"/>
            <a:ext cx="2369568" cy="1763821"/>
          </a:xfrm>
          <a:prstGeom prst="rect">
            <a:avLst/>
          </a:prstGeom>
          <a:noFill/>
          <a:ln>
            <a:noFill/>
          </a:ln>
        </p:spPr>
      </p:pic>
      <p:pic>
        <p:nvPicPr>
          <p:cNvPr id="15" name="图片 14">
            <a:extLst>
              <a:ext uri="{FF2B5EF4-FFF2-40B4-BE49-F238E27FC236}">
                <a16:creationId xmlns:a16="http://schemas.microsoft.com/office/drawing/2014/main" id="{1DC7FE8C-11BD-B3B0-C2B5-412DE71964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40539" y="829758"/>
            <a:ext cx="2385034" cy="1775886"/>
          </a:xfrm>
          <a:prstGeom prst="rect">
            <a:avLst/>
          </a:prstGeom>
          <a:noFill/>
          <a:ln>
            <a:noFill/>
          </a:ln>
        </p:spPr>
      </p:pic>
      <p:sp>
        <p:nvSpPr>
          <p:cNvPr id="16" name="文本框 22">
            <a:extLst>
              <a:ext uri="{FF2B5EF4-FFF2-40B4-BE49-F238E27FC236}">
                <a16:creationId xmlns:a16="http://schemas.microsoft.com/office/drawing/2014/main" id="{321CBB4B-70BC-CF9A-A6B1-50BCB5FD6630}"/>
              </a:ext>
            </a:extLst>
          </p:cNvPr>
          <p:cNvSpPr txBox="1"/>
          <p:nvPr/>
        </p:nvSpPr>
        <p:spPr>
          <a:xfrm>
            <a:off x="809720" y="1025203"/>
            <a:ext cx="2663153" cy="1107996"/>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pPr>
            <a:r>
              <a:rPr lang="zh-CN" altLang="zh-CN" sz="1800" dirty="0">
                <a:effectLst/>
                <a:ea typeface="宋体" panose="02010600030101010101" pitchFamily="2" charset="-122"/>
                <a:cs typeface="Times New Roman" panose="02020603050405020304" pitchFamily="18" charset="0"/>
              </a:rPr>
              <a:t>当城市数量为</a:t>
            </a:r>
            <a:r>
              <a:rPr lang="en-US" altLang="zh-CN" sz="1800" dirty="0">
                <a:effectLst/>
                <a:ea typeface="宋体" panose="02010600030101010101" pitchFamily="2" charset="-122"/>
                <a:cs typeface="Times New Roman" panose="02020603050405020304" pitchFamily="18" charset="0"/>
              </a:rPr>
              <a:t>10</a:t>
            </a:r>
            <a:r>
              <a:rPr lang="zh-CN" altLang="zh-CN" sz="1800" dirty="0">
                <a:effectLst/>
                <a:ea typeface="宋体" panose="02010600030101010101" pitchFamily="2" charset="-122"/>
                <a:cs typeface="Times New Roman" panose="02020603050405020304" pitchFamily="18" charset="0"/>
              </a:rPr>
              <a:t>时，网络在第</a:t>
            </a:r>
            <a:r>
              <a:rPr lang="en-US" altLang="zh-CN" sz="1800" dirty="0">
                <a:effectLst/>
                <a:ea typeface="宋体" panose="02010600030101010101" pitchFamily="2" charset="-122"/>
                <a:cs typeface="Times New Roman" panose="02020603050405020304" pitchFamily="18" charset="0"/>
              </a:rPr>
              <a:t>37</a:t>
            </a:r>
            <a:r>
              <a:rPr lang="zh-CN" altLang="zh-CN" sz="1800" dirty="0">
                <a:effectLst/>
                <a:ea typeface="宋体" panose="02010600030101010101" pitchFamily="2" charset="-122"/>
                <a:cs typeface="Times New Roman" panose="02020603050405020304" pitchFamily="18" charset="0"/>
              </a:rPr>
              <a:t>个训练轮次（</a:t>
            </a:r>
            <a:r>
              <a:rPr lang="en-US" altLang="zh-CN" sz="1800" dirty="0">
                <a:effectLst/>
                <a:ea typeface="宋体" panose="02010600030101010101" pitchFamily="2" charset="-122"/>
                <a:cs typeface="Times New Roman" panose="02020603050405020304" pitchFamily="18" charset="0"/>
              </a:rPr>
              <a:t>epoch</a:t>
            </a:r>
            <a:r>
              <a:rPr lang="zh-CN" altLang="zh-CN" sz="1800" dirty="0">
                <a:effectLst/>
                <a:ea typeface="宋体" panose="02010600030101010101" pitchFamily="2" charset="-122"/>
                <a:cs typeface="Times New Roman" panose="02020603050405020304" pitchFamily="18" charset="0"/>
              </a:rPr>
              <a:t>）收敛，每一百个样本平均训练时间为</a:t>
            </a:r>
            <a:r>
              <a:rPr lang="en-US" altLang="zh-CN" sz="1800" dirty="0">
                <a:effectLst/>
                <a:ea typeface="宋体" panose="02010600030101010101" pitchFamily="2" charset="-122"/>
                <a:cs typeface="Times New Roman" panose="02020603050405020304" pitchFamily="18" charset="0"/>
              </a:rPr>
              <a:t>8</a:t>
            </a:r>
            <a:r>
              <a:rPr lang="zh-CN" altLang="zh-CN" sz="1800" dirty="0">
                <a:effectLst/>
                <a:ea typeface="宋体" panose="02010600030101010101" pitchFamily="2" charset="-122"/>
                <a:cs typeface="Times New Roman" panose="02020603050405020304" pitchFamily="18" charset="0"/>
              </a:rPr>
              <a:t>秒</a:t>
            </a:r>
            <a:endParaRPr lang="zh-CN" altLang="en-US" b="1" spc="300" dirty="0">
              <a:latin typeface="+mn-ea"/>
            </a:endParaRPr>
          </a:p>
        </p:txBody>
      </p:sp>
      <p:pic>
        <p:nvPicPr>
          <p:cNvPr id="17" name="图片 16">
            <a:extLst>
              <a:ext uri="{FF2B5EF4-FFF2-40B4-BE49-F238E27FC236}">
                <a16:creationId xmlns:a16="http://schemas.microsoft.com/office/drawing/2014/main" id="{1E0AE76D-7086-7D98-AF79-8DEF2CF4E01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722" y="2717284"/>
            <a:ext cx="2384760" cy="1775885"/>
          </a:xfrm>
          <a:prstGeom prst="rect">
            <a:avLst/>
          </a:prstGeom>
          <a:noFill/>
          <a:ln>
            <a:noFill/>
          </a:ln>
        </p:spPr>
      </p:pic>
      <p:pic>
        <p:nvPicPr>
          <p:cNvPr id="18" name="图片 17">
            <a:extLst>
              <a:ext uri="{FF2B5EF4-FFF2-40B4-BE49-F238E27FC236}">
                <a16:creationId xmlns:a16="http://schemas.microsoft.com/office/drawing/2014/main" id="{FB8D38F4-4682-5D00-9DD1-34CE95542C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0722" y="4604809"/>
            <a:ext cx="2384568" cy="1776146"/>
          </a:xfrm>
          <a:prstGeom prst="rect">
            <a:avLst/>
          </a:prstGeom>
          <a:noFill/>
          <a:ln>
            <a:noFill/>
          </a:ln>
        </p:spPr>
      </p:pic>
      <p:pic>
        <p:nvPicPr>
          <p:cNvPr id="19" name="图片 18">
            <a:extLst>
              <a:ext uri="{FF2B5EF4-FFF2-40B4-BE49-F238E27FC236}">
                <a16:creationId xmlns:a16="http://schemas.microsoft.com/office/drawing/2014/main" id="{CC8CFB28-5400-C5E3-4339-B2250DF4FD5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868803" y="4604809"/>
            <a:ext cx="2387550" cy="1776146"/>
          </a:xfrm>
          <a:prstGeom prst="rect">
            <a:avLst/>
          </a:prstGeom>
          <a:noFill/>
          <a:ln>
            <a:noFill/>
          </a:ln>
        </p:spPr>
      </p:pic>
      <p:pic>
        <p:nvPicPr>
          <p:cNvPr id="20" name="图片 19">
            <a:extLst>
              <a:ext uri="{FF2B5EF4-FFF2-40B4-BE49-F238E27FC236}">
                <a16:creationId xmlns:a16="http://schemas.microsoft.com/office/drawing/2014/main" id="{FA40C6EC-86BC-C61A-E739-A46DDAD2A14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40539" y="4604809"/>
            <a:ext cx="2385110" cy="1776146"/>
          </a:xfrm>
          <a:prstGeom prst="rect">
            <a:avLst/>
          </a:prstGeom>
          <a:noFill/>
          <a:ln>
            <a:noFill/>
          </a:ln>
        </p:spPr>
      </p:pic>
      <p:pic>
        <p:nvPicPr>
          <p:cNvPr id="21" name="图片 20">
            <a:extLst>
              <a:ext uri="{FF2B5EF4-FFF2-40B4-BE49-F238E27FC236}">
                <a16:creationId xmlns:a16="http://schemas.microsoft.com/office/drawing/2014/main" id="{59F13FDC-D4F2-B33D-0105-9BE97D43355B}"/>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68802" y="2717023"/>
            <a:ext cx="2384415" cy="1776146"/>
          </a:xfrm>
          <a:prstGeom prst="rect">
            <a:avLst/>
          </a:prstGeom>
          <a:noFill/>
          <a:ln>
            <a:noFill/>
          </a:ln>
        </p:spPr>
      </p:pic>
      <p:pic>
        <p:nvPicPr>
          <p:cNvPr id="22" name="图片 21">
            <a:extLst>
              <a:ext uri="{FF2B5EF4-FFF2-40B4-BE49-F238E27FC236}">
                <a16:creationId xmlns:a16="http://schemas.microsoft.com/office/drawing/2014/main" id="{458BBDCD-6630-5A8B-8223-F968DDD45A88}"/>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9440539" y="2717023"/>
            <a:ext cx="2384171" cy="1776146"/>
          </a:xfrm>
          <a:prstGeom prst="rect">
            <a:avLst/>
          </a:prstGeom>
          <a:noFill/>
          <a:ln>
            <a:noFill/>
          </a:ln>
        </p:spPr>
      </p:pic>
      <p:sp>
        <p:nvSpPr>
          <p:cNvPr id="25" name="文本框 22">
            <a:extLst>
              <a:ext uri="{FF2B5EF4-FFF2-40B4-BE49-F238E27FC236}">
                <a16:creationId xmlns:a16="http://schemas.microsoft.com/office/drawing/2014/main" id="{53A45400-36C0-AE93-F77C-E3C2F71A48BC}"/>
              </a:ext>
            </a:extLst>
          </p:cNvPr>
          <p:cNvSpPr txBox="1"/>
          <p:nvPr/>
        </p:nvSpPr>
        <p:spPr>
          <a:xfrm>
            <a:off x="878992" y="2912598"/>
            <a:ext cx="2384760" cy="1107996"/>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pPr>
            <a:r>
              <a:rPr lang="zh-CN" altLang="zh-CN" sz="1800" dirty="0">
                <a:effectLst/>
                <a:ea typeface="宋体" panose="02010600030101010101" pitchFamily="2" charset="-122"/>
                <a:cs typeface="Times New Roman" panose="02020603050405020304" pitchFamily="18" charset="0"/>
              </a:rPr>
              <a:t>当城市数量为</a:t>
            </a:r>
            <a:r>
              <a:rPr lang="en-US" altLang="zh-CN" sz="1800" dirty="0">
                <a:effectLst/>
                <a:ea typeface="宋体" panose="02010600030101010101" pitchFamily="2" charset="-122"/>
                <a:cs typeface="Times New Roman" panose="02020603050405020304" pitchFamily="18" charset="0"/>
              </a:rPr>
              <a:t>20</a:t>
            </a:r>
            <a:r>
              <a:rPr lang="zh-CN" altLang="zh-CN" sz="1800" dirty="0">
                <a:effectLst/>
                <a:ea typeface="宋体" panose="02010600030101010101" pitchFamily="2" charset="-122"/>
                <a:cs typeface="Times New Roman" panose="02020603050405020304" pitchFamily="18" charset="0"/>
              </a:rPr>
              <a:t>时，网络在第</a:t>
            </a:r>
            <a:r>
              <a:rPr lang="en-US" altLang="zh-CN" sz="1800" dirty="0">
                <a:effectLst/>
                <a:ea typeface="宋体" panose="02010600030101010101" pitchFamily="2" charset="-122"/>
                <a:cs typeface="Times New Roman" panose="02020603050405020304" pitchFamily="18" charset="0"/>
              </a:rPr>
              <a:t>37</a:t>
            </a:r>
            <a:r>
              <a:rPr lang="zh-CN" altLang="zh-CN" sz="1800" dirty="0">
                <a:effectLst/>
                <a:ea typeface="宋体" panose="02010600030101010101" pitchFamily="2" charset="-122"/>
                <a:cs typeface="Times New Roman" panose="02020603050405020304" pitchFamily="18" charset="0"/>
              </a:rPr>
              <a:t>个训练轮次收敛，每一百个样本平均训练时间为</a:t>
            </a:r>
            <a:r>
              <a:rPr lang="en-US" altLang="zh-CN" sz="1800" dirty="0">
                <a:effectLst/>
                <a:ea typeface="宋体" panose="02010600030101010101" pitchFamily="2" charset="-122"/>
                <a:cs typeface="Times New Roman" panose="02020603050405020304" pitchFamily="18" charset="0"/>
              </a:rPr>
              <a:t>14</a:t>
            </a:r>
            <a:r>
              <a:rPr lang="zh-CN" altLang="zh-CN" sz="1800" dirty="0">
                <a:effectLst/>
                <a:ea typeface="宋体" panose="02010600030101010101" pitchFamily="2" charset="-122"/>
                <a:cs typeface="Times New Roman" panose="02020603050405020304" pitchFamily="18" charset="0"/>
              </a:rPr>
              <a:t>秒</a:t>
            </a:r>
            <a:endParaRPr lang="zh-CN" altLang="en-US" b="1" spc="300" dirty="0">
              <a:latin typeface="+mn-ea"/>
            </a:endParaRPr>
          </a:p>
        </p:txBody>
      </p:sp>
      <p:sp>
        <p:nvSpPr>
          <p:cNvPr id="26" name="文本框 22">
            <a:extLst>
              <a:ext uri="{FF2B5EF4-FFF2-40B4-BE49-F238E27FC236}">
                <a16:creationId xmlns:a16="http://schemas.microsoft.com/office/drawing/2014/main" id="{A786101C-C60A-F0CA-884B-5EDB9C077E9C}"/>
              </a:ext>
            </a:extLst>
          </p:cNvPr>
          <p:cNvSpPr txBox="1"/>
          <p:nvPr/>
        </p:nvSpPr>
        <p:spPr>
          <a:xfrm>
            <a:off x="809720" y="4938884"/>
            <a:ext cx="2898218" cy="1107996"/>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pPr>
            <a:r>
              <a:rPr lang="zh-CN" altLang="zh-CN" sz="1800" dirty="0">
                <a:effectLst/>
                <a:ea typeface="宋体" panose="02010600030101010101" pitchFamily="2" charset="-122"/>
                <a:cs typeface="Times New Roman" panose="02020603050405020304" pitchFamily="18" charset="0"/>
              </a:rPr>
              <a:t>当城市数量为</a:t>
            </a:r>
            <a:r>
              <a:rPr lang="en-US" altLang="zh-CN" sz="1800" dirty="0">
                <a:effectLst/>
                <a:ea typeface="宋体" panose="02010600030101010101" pitchFamily="2" charset="-122"/>
                <a:cs typeface="Times New Roman" panose="02020603050405020304" pitchFamily="18" charset="0"/>
              </a:rPr>
              <a:t>50</a:t>
            </a:r>
            <a:r>
              <a:rPr lang="zh-CN" altLang="zh-CN" sz="1800" dirty="0">
                <a:effectLst/>
                <a:ea typeface="宋体" panose="02010600030101010101" pitchFamily="2" charset="-122"/>
                <a:cs typeface="Times New Roman" panose="02020603050405020304" pitchFamily="18" charset="0"/>
              </a:rPr>
              <a:t>时，每一百个样本平均训练时间达到了</a:t>
            </a:r>
            <a:r>
              <a:rPr lang="en-US" altLang="zh-CN" sz="1800" dirty="0">
                <a:effectLst/>
                <a:ea typeface="宋体" panose="02010600030101010101" pitchFamily="2" charset="-122"/>
                <a:cs typeface="Times New Roman" panose="02020603050405020304" pitchFamily="18" charset="0"/>
              </a:rPr>
              <a:t>47</a:t>
            </a:r>
            <a:r>
              <a:rPr lang="zh-CN" altLang="zh-CN" sz="1800" dirty="0">
                <a:effectLst/>
                <a:ea typeface="宋体" panose="02010600030101010101" pitchFamily="2" charset="-122"/>
                <a:cs typeface="Times New Roman" panose="02020603050405020304" pitchFamily="18" charset="0"/>
              </a:rPr>
              <a:t>秒，训练时间较长，在第</a:t>
            </a:r>
            <a:r>
              <a:rPr lang="en-US" altLang="zh-CN" sz="1800" dirty="0">
                <a:effectLst/>
                <a:ea typeface="宋体" panose="02010600030101010101" pitchFamily="2" charset="-122"/>
                <a:cs typeface="Times New Roman" panose="02020603050405020304" pitchFamily="18" charset="0"/>
              </a:rPr>
              <a:t>38</a:t>
            </a:r>
            <a:r>
              <a:rPr lang="zh-CN" altLang="zh-CN" sz="1800" dirty="0">
                <a:effectLst/>
                <a:ea typeface="宋体" panose="02010600030101010101" pitchFamily="2" charset="-122"/>
                <a:cs typeface="Times New Roman" panose="02020603050405020304" pitchFamily="18" charset="0"/>
              </a:rPr>
              <a:t>个训练轮次达到最好结果</a:t>
            </a:r>
            <a:r>
              <a:rPr lang="zh-CN" altLang="en-US" sz="1800" dirty="0">
                <a:effectLst/>
                <a:ea typeface="宋体" panose="02010600030101010101" pitchFamily="2" charset="-122"/>
                <a:cs typeface="Times New Roman" panose="02020603050405020304" pitchFamily="18" charset="0"/>
              </a:rPr>
              <a:t>。</a:t>
            </a:r>
            <a:endParaRPr lang="zh-CN" altLang="en-US" b="1" spc="300" dirty="0">
              <a:latin typeface="+mn-ea"/>
            </a:endParaRPr>
          </a:p>
        </p:txBody>
      </p:sp>
    </p:spTree>
    <p:extLst>
      <p:ext uri="{BB962C8B-B14F-4D97-AF65-F5344CB8AC3E}">
        <p14:creationId xmlns:p14="http://schemas.microsoft.com/office/powerpoint/2010/main" val="225632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实验结果分析</a:t>
            </a:r>
          </a:p>
        </p:txBody>
      </p:sp>
      <p:graphicFrame>
        <p:nvGraphicFramePr>
          <p:cNvPr id="2" name="表格 1">
            <a:extLst>
              <a:ext uri="{FF2B5EF4-FFF2-40B4-BE49-F238E27FC236}">
                <a16:creationId xmlns:a16="http://schemas.microsoft.com/office/drawing/2014/main" id="{88FFEFC0-18E8-B091-8FEF-E24D38C1A03B}"/>
              </a:ext>
            </a:extLst>
          </p:cNvPr>
          <p:cNvGraphicFramePr>
            <a:graphicFrameLocks noGrp="1"/>
          </p:cNvGraphicFramePr>
          <p:nvPr>
            <p:extLst>
              <p:ext uri="{D42A27DB-BD31-4B8C-83A1-F6EECF244321}">
                <p14:modId xmlns:p14="http://schemas.microsoft.com/office/powerpoint/2010/main" val="1953546469"/>
              </p:ext>
            </p:extLst>
          </p:nvPr>
        </p:nvGraphicFramePr>
        <p:xfrm>
          <a:off x="2563090" y="2511065"/>
          <a:ext cx="7065818" cy="2258218"/>
        </p:xfrm>
        <a:graphic>
          <a:graphicData uri="http://schemas.openxmlformats.org/drawingml/2006/table">
            <a:tbl>
              <a:tblPr firstRow="1" firstCol="1" bandRow="1">
                <a:tableStyleId>{5C22544A-7EE6-4342-B048-85BDC9FD1C3A}</a:tableStyleId>
              </a:tblPr>
              <a:tblGrid>
                <a:gridCol w="1822668">
                  <a:extLst>
                    <a:ext uri="{9D8B030D-6E8A-4147-A177-3AD203B41FA5}">
                      <a16:colId xmlns:a16="http://schemas.microsoft.com/office/drawing/2014/main" val="3394562424"/>
                    </a:ext>
                  </a:extLst>
                </a:gridCol>
                <a:gridCol w="2157391">
                  <a:extLst>
                    <a:ext uri="{9D8B030D-6E8A-4147-A177-3AD203B41FA5}">
                      <a16:colId xmlns:a16="http://schemas.microsoft.com/office/drawing/2014/main" val="1549255635"/>
                    </a:ext>
                  </a:extLst>
                </a:gridCol>
                <a:gridCol w="1294605">
                  <a:extLst>
                    <a:ext uri="{9D8B030D-6E8A-4147-A177-3AD203B41FA5}">
                      <a16:colId xmlns:a16="http://schemas.microsoft.com/office/drawing/2014/main" val="3362037587"/>
                    </a:ext>
                  </a:extLst>
                </a:gridCol>
                <a:gridCol w="1791154">
                  <a:extLst>
                    <a:ext uri="{9D8B030D-6E8A-4147-A177-3AD203B41FA5}">
                      <a16:colId xmlns:a16="http://schemas.microsoft.com/office/drawing/2014/main" val="1627477613"/>
                    </a:ext>
                  </a:extLst>
                </a:gridCol>
              </a:tblGrid>
              <a:tr h="545240">
                <a:tc>
                  <a:txBody>
                    <a:bodyPr/>
                    <a:lstStyle/>
                    <a:p>
                      <a:pPr algn="just">
                        <a:lnSpc>
                          <a:spcPts val="2300"/>
                        </a:lnSpc>
                        <a:spcAft>
                          <a:spcPts val="1200"/>
                        </a:spcAft>
                      </a:pPr>
                      <a:r>
                        <a:rPr lang="zh-CN" sz="1800" kern="100" dirty="0">
                          <a:effectLst/>
                        </a:rPr>
                        <a:t>研究问题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zh-CN" sz="1800" kern="100" dirty="0">
                          <a:effectLst/>
                        </a:rPr>
                        <a:t>指针网络</a:t>
                      </a:r>
                      <a:r>
                        <a:rPr lang="en-US" sz="1800" kern="100" dirty="0">
                          <a:effectLst/>
                        </a:rPr>
                        <a:t>(</a:t>
                      </a:r>
                      <a:r>
                        <a:rPr lang="zh-CN" sz="1800" kern="100" dirty="0">
                          <a:effectLst/>
                        </a:rPr>
                        <a:t>静态</a:t>
                      </a:r>
                      <a:r>
                        <a:rPr lang="en-US" sz="1800" kern="100" dirty="0">
                          <a:effectLst/>
                        </a:rPr>
                        <a:t>TSP)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zh-CN" sz="1800" kern="100">
                          <a:effectLst/>
                        </a:rPr>
                        <a:t>贪心策略</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zh-CN" sz="1800" kern="100">
                          <a:effectLst/>
                        </a:rPr>
                        <a:t>本文模型</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2411208"/>
                  </a:ext>
                </a:extLst>
              </a:tr>
              <a:tr h="609305">
                <a:tc>
                  <a:txBody>
                    <a:bodyPr/>
                    <a:lstStyle/>
                    <a:p>
                      <a:pPr algn="just">
                        <a:lnSpc>
                          <a:spcPts val="2300"/>
                        </a:lnSpc>
                        <a:spcAft>
                          <a:spcPts val="1200"/>
                        </a:spcAft>
                      </a:pPr>
                      <a:r>
                        <a:rPr lang="en-US" sz="1800" kern="100">
                          <a:effectLst/>
                        </a:rPr>
                        <a:t>TSP10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dirty="0">
                          <a:effectLst/>
                        </a:rPr>
                        <a:t>2.88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a:effectLst/>
                        </a:rPr>
                        <a:t>3.39</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a:effectLst/>
                        </a:rPr>
                        <a:t>3.08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8325907"/>
                  </a:ext>
                </a:extLst>
              </a:tr>
              <a:tr h="559635">
                <a:tc>
                  <a:txBody>
                    <a:bodyPr/>
                    <a:lstStyle/>
                    <a:p>
                      <a:pPr algn="just">
                        <a:lnSpc>
                          <a:spcPts val="2300"/>
                        </a:lnSpc>
                        <a:spcAft>
                          <a:spcPts val="1200"/>
                        </a:spcAft>
                      </a:pPr>
                      <a:r>
                        <a:rPr lang="en-US" sz="1800" kern="100">
                          <a:effectLst/>
                        </a:rPr>
                        <a:t>TSP20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dirty="0">
                          <a:effectLst/>
                        </a:rPr>
                        <a:t>3.88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a:effectLst/>
                        </a:rPr>
                        <a:t>5.37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a:effectLst/>
                        </a:rPr>
                        <a:t>4.74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7558566"/>
                  </a:ext>
                </a:extLst>
              </a:tr>
              <a:tr h="544038">
                <a:tc>
                  <a:txBody>
                    <a:bodyPr/>
                    <a:lstStyle/>
                    <a:p>
                      <a:pPr algn="just">
                        <a:lnSpc>
                          <a:spcPts val="2300"/>
                        </a:lnSpc>
                        <a:spcAft>
                          <a:spcPts val="1200"/>
                        </a:spcAft>
                      </a:pPr>
                      <a:r>
                        <a:rPr lang="en-US" sz="1800" kern="100">
                          <a:effectLst/>
                        </a:rPr>
                        <a:t>TSP50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a:effectLst/>
                        </a:rPr>
                        <a:t>7.66</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a:effectLst/>
                        </a:rPr>
                        <a:t>10.14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ts val="2300"/>
                        </a:lnSpc>
                        <a:spcAft>
                          <a:spcPts val="1200"/>
                        </a:spcAft>
                      </a:pPr>
                      <a:r>
                        <a:rPr lang="en-US" sz="1800" kern="100" dirty="0">
                          <a:effectLst/>
                        </a:rPr>
                        <a:t>12.37</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0323494"/>
                  </a:ext>
                </a:extLst>
              </a:tr>
            </a:tbl>
          </a:graphicData>
        </a:graphic>
      </p:graphicFrame>
      <p:sp>
        <p:nvSpPr>
          <p:cNvPr id="23" name="文本框 23">
            <a:extLst>
              <a:ext uri="{FF2B5EF4-FFF2-40B4-BE49-F238E27FC236}">
                <a16:creationId xmlns:a16="http://schemas.microsoft.com/office/drawing/2014/main" id="{5464EF0B-B553-D4E2-9C3A-5FE167C47F83}"/>
              </a:ext>
            </a:extLst>
          </p:cNvPr>
          <p:cNvSpPr txBox="1"/>
          <p:nvPr/>
        </p:nvSpPr>
        <p:spPr>
          <a:xfrm>
            <a:off x="2119976" y="841823"/>
            <a:ext cx="7952047" cy="175298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pPr>
            <a:r>
              <a:rPr lang="en-US" altLang="zh-CN"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kern="100" dirty="0">
                <a:latin typeface="等线" panose="02010600030101010101" pitchFamily="2" charset="-122"/>
                <a:ea typeface="宋体" panose="02010600030101010101" pitchFamily="2" charset="-122"/>
                <a:cs typeface="Times New Roman" panose="02020603050405020304" pitchFamily="18" charset="0"/>
              </a:rPr>
              <a:t>本文选用贪心策略作为对比算法，该算法每次选择距离当前最近的城市访问，该算法应用于动态旅行商问题有良好的结果。另外借用指针网络文中的静态旅行商问题实验结果来进行粗略对比。实际上，动态旅行商问题的路径长度应高于静态</a:t>
            </a:r>
            <a:r>
              <a:rPr lang="en-US" altLang="zh-CN" kern="100" dirty="0">
                <a:latin typeface="等线" panose="02010600030101010101" pitchFamily="2" charset="-122"/>
                <a:ea typeface="宋体" panose="02010600030101010101" pitchFamily="2" charset="-122"/>
                <a:cs typeface="Times New Roman" panose="02020603050405020304" pitchFamily="18" charset="0"/>
              </a:rPr>
              <a:t>TSP</a:t>
            </a:r>
            <a:r>
              <a:rPr lang="zh-CN" altLang="zh-CN" kern="100" dirty="0">
                <a:latin typeface="等线" panose="02010600030101010101" pitchFamily="2" charset="-122"/>
                <a:ea typeface="宋体" panose="02010600030101010101" pitchFamily="2" charset="-122"/>
                <a:cs typeface="Times New Roman" panose="02020603050405020304" pitchFamily="18" charset="0"/>
              </a:rPr>
              <a:t>，因为动态旅行商</a:t>
            </a:r>
            <a:r>
              <a:rPr lang="zh-CN" altLang="en-US" kern="100" dirty="0">
                <a:latin typeface="等线" panose="02010600030101010101" pitchFamily="2" charset="-122"/>
                <a:ea typeface="宋体" panose="02010600030101010101" pitchFamily="2" charset="-122"/>
                <a:cs typeface="Times New Roman" panose="02020603050405020304" pitchFamily="18" charset="0"/>
              </a:rPr>
              <a:t>问题的</a:t>
            </a:r>
            <a:r>
              <a:rPr lang="zh-CN" altLang="zh-CN" kern="100" dirty="0">
                <a:latin typeface="等线" panose="02010600030101010101" pitchFamily="2" charset="-122"/>
                <a:ea typeface="宋体" panose="02010600030101010101" pitchFamily="2" charset="-122"/>
                <a:cs typeface="Times New Roman" panose="02020603050405020304" pitchFamily="18" charset="0"/>
              </a:rPr>
              <a:t>坐标变化是不可预知</a:t>
            </a:r>
            <a:r>
              <a:rPr lang="zh-CN" altLang="en-US" kern="100" dirty="0">
                <a:latin typeface="等线" panose="02010600030101010101" pitchFamily="2" charset="-122"/>
                <a:ea typeface="宋体" panose="02010600030101010101" pitchFamily="2" charset="-122"/>
                <a:cs typeface="Times New Roman" panose="02020603050405020304" pitchFamily="18" charset="0"/>
              </a:rPr>
              <a:t>的，</a:t>
            </a:r>
            <a:r>
              <a:rPr lang="zh-CN" altLang="zh-CN" kern="100" dirty="0">
                <a:latin typeface="等线" panose="02010600030101010101" pitchFamily="2" charset="-122"/>
                <a:ea typeface="宋体" panose="02010600030101010101" pitchFamily="2" charset="-122"/>
                <a:cs typeface="Times New Roman" panose="02020603050405020304" pitchFamily="18" charset="0"/>
              </a:rPr>
              <a:t>只能根据当前的不完全信息来估计，用大量问题实例求解得到的平均结果来估计模型性能好坏</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234E78E5-F809-B0BE-D429-BF15A0F04631}"/>
              </a:ext>
            </a:extLst>
          </p:cNvPr>
          <p:cNvSpPr txBox="1"/>
          <p:nvPr/>
        </p:nvSpPr>
        <p:spPr>
          <a:xfrm>
            <a:off x="2119976" y="4952788"/>
            <a:ext cx="7952047" cy="175298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spcAft>
                <a:spcPts val="1200"/>
              </a:spcAft>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当</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50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的时候模型都展现了显著的学习效果，</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时路径基本符合最优解，从数据上也优于贪心策略的结果，</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50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时路径有一定质量，但差于对比算法。当</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者过大时，模型训练时间开始变长，效果也开始变差，这可能是网络结构或参数的原因，也有可能是</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actor-critic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算法的局限性所致，因为同时训练两个网络的效率很低，模型的效果极大地依赖</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critic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网络的收敛，而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critic</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网络的收敛效果并不好。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4091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en-US" altLang="zh-CN"/>
              <a:t>04</a:t>
            </a:r>
          </a:p>
        </p:txBody>
      </p:sp>
      <p:sp>
        <p:nvSpPr>
          <p:cNvPr id="5" name="文本占位符 4"/>
          <p:cNvSpPr>
            <a:spLocks noGrp="1"/>
          </p:cNvSpPr>
          <p:nvPr>
            <p:ph type="body" sz="quarter" idx="11"/>
          </p:nvPr>
        </p:nvSpPr>
        <p:spPr/>
        <p:txBody>
          <a:bodyPr/>
          <a:lstStyle/>
          <a:p>
            <a:r>
              <a:rPr lang="en-US" altLang="zh-CN"/>
              <a:t>PART FOUR</a:t>
            </a:r>
          </a:p>
        </p:txBody>
      </p:sp>
      <p:sp>
        <p:nvSpPr>
          <p:cNvPr id="6" name="文本占位符 5"/>
          <p:cNvSpPr>
            <a:spLocks noGrp="1"/>
          </p:cNvSpPr>
          <p:nvPr>
            <p:ph type="body" sz="quarter" idx="12"/>
          </p:nvPr>
        </p:nvSpPr>
        <p:spPr/>
        <p:txBody>
          <a:bodyPr/>
          <a:lstStyle/>
          <a:p>
            <a:r>
              <a:rPr lang="zh-CN" altLang="en-US"/>
              <a:t>总结与展望</a:t>
            </a:r>
          </a:p>
        </p:txBody>
      </p:sp>
      <p:sp>
        <p:nvSpPr>
          <p:cNvPr id="7" name="文本占位符 6"/>
          <p:cNvSpPr>
            <a:spLocks noGrp="1"/>
          </p:cNvSpPr>
          <p:nvPr>
            <p:ph type="body" sz="quarter" idx="13"/>
          </p:nvPr>
        </p:nvSpPr>
        <p:spPr/>
        <p:txBody>
          <a:bodyPr/>
          <a:lstStyle/>
          <a:p>
            <a:r>
              <a:rPr lang="en-US" altLang="zh-CN"/>
              <a:t>SUMMARY AND OUTLOOK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flipH="1">
            <a:off x="-1714996" y="-857498"/>
            <a:ext cx="15621992" cy="8572996"/>
            <a:chOff x="-1714996" y="-857498"/>
            <a:chExt cx="15621992" cy="8572996"/>
          </a:xfrm>
        </p:grpSpPr>
        <p:sp>
          <p:nvSpPr>
            <p:cNvPr id="15" name="矩形: 圆角 14"/>
            <p:cNvSpPr/>
            <p:nvPr/>
          </p:nvSpPr>
          <p:spPr>
            <a:xfrm>
              <a:off x="298946" y="6357734"/>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11707833" y="315045"/>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714996" y="-857498"/>
              <a:ext cx="15621992" cy="8572996"/>
              <a:chOff x="-1714996" y="-857498"/>
              <a:chExt cx="15621992" cy="8572996"/>
            </a:xfrm>
          </p:grpSpPr>
          <p:grpSp>
            <p:nvGrpSpPr>
              <p:cNvPr id="22" name="组合 21"/>
              <p:cNvGrpSpPr/>
              <p:nvPr/>
            </p:nvGrpSpPr>
            <p:grpSpPr>
              <a:xfrm>
                <a:off x="-1714996" y="-857498"/>
                <a:ext cx="3429992" cy="3429992"/>
                <a:chOff x="-1984869" y="-304800"/>
                <a:chExt cx="3429992" cy="3429992"/>
              </a:xfrm>
            </p:grpSpPr>
            <p:sp>
              <p:nvSpPr>
                <p:cNvPr id="27" name="菱形 26"/>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0477004" y="4285506"/>
                <a:ext cx="3429992" cy="3429992"/>
                <a:chOff x="-1984869" y="-304800"/>
                <a:chExt cx="3429992" cy="3429992"/>
              </a:xfrm>
            </p:grpSpPr>
            <p:sp>
              <p:nvSpPr>
                <p:cNvPr id="24" name="菱形 23"/>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8" name="直接连接符 17"/>
            <p:cNvCxnSpPr/>
            <p:nvPr/>
          </p:nvCxnSpPr>
          <p:spPr>
            <a:xfrm>
              <a:off x="1875312" y="500266"/>
              <a:ext cx="1031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707833" y="0"/>
              <a:ext cx="0" cy="4347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0" y="6357734"/>
              <a:ext cx="10316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84167" y="2510380"/>
              <a:ext cx="0" cy="4347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2608989" y="2248428"/>
            <a:ext cx="1676401" cy="2361144"/>
            <a:chOff x="2608989" y="2210112"/>
            <a:chExt cx="1676401" cy="2361144"/>
          </a:xfrm>
        </p:grpSpPr>
        <p:grpSp>
          <p:nvGrpSpPr>
            <p:cNvPr id="33" name="组合 32"/>
            <p:cNvGrpSpPr/>
            <p:nvPr/>
          </p:nvGrpSpPr>
          <p:grpSpPr>
            <a:xfrm>
              <a:off x="2608989" y="2918436"/>
              <a:ext cx="1676401" cy="944497"/>
              <a:chOff x="5257800" y="1706342"/>
              <a:chExt cx="1676401" cy="944497"/>
            </a:xfrm>
          </p:grpSpPr>
          <p:sp>
            <p:nvSpPr>
              <p:cNvPr id="2" name="文本框 1"/>
              <p:cNvSpPr txBox="1"/>
              <p:nvPr/>
            </p:nvSpPr>
            <p:spPr>
              <a:xfrm>
                <a:off x="5429249" y="1706342"/>
                <a:ext cx="1333503" cy="707886"/>
              </a:xfrm>
              <a:prstGeom prst="rect">
                <a:avLst/>
              </a:prstGeom>
              <a:noFill/>
            </p:spPr>
            <p:txBody>
              <a:bodyPr wrap="square" rtlCol="0">
                <a:spAutoFit/>
              </a:bodyPr>
              <a:lstStyle/>
              <a:p>
                <a:pPr algn="dist"/>
                <a:r>
                  <a:rPr lang="zh-CN" altLang="en-US" sz="4000" b="1">
                    <a:solidFill>
                      <a:schemeClr val="accent1">
                        <a:lumMod val="75000"/>
                      </a:schemeClr>
                    </a:solidFill>
                    <a:latin typeface="+mj-ea"/>
                    <a:ea typeface="+mj-ea"/>
                  </a:rPr>
                  <a:t>目录</a:t>
                </a:r>
              </a:p>
            </p:txBody>
          </p:sp>
          <p:sp>
            <p:nvSpPr>
              <p:cNvPr id="3" name="文本框 2"/>
              <p:cNvSpPr txBox="1"/>
              <p:nvPr/>
            </p:nvSpPr>
            <p:spPr>
              <a:xfrm>
                <a:off x="5257800" y="2373840"/>
                <a:ext cx="1676401" cy="276999"/>
              </a:xfrm>
              <a:prstGeom prst="rect">
                <a:avLst/>
              </a:prstGeom>
              <a:noFill/>
            </p:spPr>
            <p:txBody>
              <a:bodyPr wrap="square" rtlCol="0">
                <a:spAutoFit/>
              </a:bodyPr>
              <a:lstStyle/>
              <a:p>
                <a:pPr algn="dist"/>
                <a:r>
                  <a:rPr lang="en-US" altLang="zh-CN" sz="1200">
                    <a:solidFill>
                      <a:schemeClr val="tx1">
                        <a:lumMod val="75000"/>
                        <a:lumOff val="25000"/>
                      </a:schemeClr>
                    </a:solidFill>
                    <a:latin typeface="+mn-ea"/>
                  </a:rPr>
                  <a:t>CONTENT</a:t>
                </a:r>
                <a:endParaRPr lang="zh-CN" altLang="en-US" sz="1200">
                  <a:solidFill>
                    <a:schemeClr val="tx1">
                      <a:lumMod val="75000"/>
                      <a:lumOff val="25000"/>
                    </a:schemeClr>
                  </a:solidFill>
                  <a:latin typeface="+mn-ea"/>
                </a:endParaRPr>
              </a:p>
            </p:txBody>
          </p:sp>
        </p:grpSp>
        <p:grpSp>
          <p:nvGrpSpPr>
            <p:cNvPr id="35" name="组合 34"/>
            <p:cNvGrpSpPr/>
            <p:nvPr/>
          </p:nvGrpSpPr>
          <p:grpSpPr>
            <a:xfrm>
              <a:off x="3447189" y="2210112"/>
              <a:ext cx="0" cy="2361144"/>
              <a:chOff x="3447189" y="2210112"/>
              <a:chExt cx="0" cy="2361144"/>
            </a:xfrm>
          </p:grpSpPr>
          <p:cxnSp>
            <p:nvCxnSpPr>
              <p:cNvPr id="13" name="直接连接符 12"/>
              <p:cNvCxnSpPr/>
              <p:nvPr/>
            </p:nvCxnSpPr>
            <p:spPr>
              <a:xfrm rot="16200000">
                <a:off x="3161439" y="2495862"/>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a:off x="3161439" y="4285506"/>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42" name="组合 41"/>
          <p:cNvGrpSpPr/>
          <p:nvPr/>
        </p:nvGrpSpPr>
        <p:grpSpPr>
          <a:xfrm>
            <a:off x="5644993" y="1828494"/>
            <a:ext cx="3231269" cy="3215526"/>
            <a:chOff x="5025509" y="2066659"/>
            <a:chExt cx="3231269" cy="3215526"/>
          </a:xfrm>
        </p:grpSpPr>
        <p:grpSp>
          <p:nvGrpSpPr>
            <p:cNvPr id="32" name="组合 31"/>
            <p:cNvGrpSpPr/>
            <p:nvPr/>
          </p:nvGrpSpPr>
          <p:grpSpPr>
            <a:xfrm>
              <a:off x="5528274" y="2066659"/>
              <a:ext cx="2725298" cy="657928"/>
              <a:chOff x="2940831" y="3418308"/>
              <a:chExt cx="2725298" cy="657928"/>
            </a:xfrm>
          </p:grpSpPr>
          <p:sp>
            <p:nvSpPr>
              <p:cNvPr id="5" name="文本框 4"/>
              <p:cNvSpPr txBox="1"/>
              <p:nvPr/>
            </p:nvSpPr>
            <p:spPr>
              <a:xfrm>
                <a:off x="2940831" y="3418308"/>
                <a:ext cx="2473754" cy="461665"/>
              </a:xfrm>
              <a:prstGeom prst="rect">
                <a:avLst/>
              </a:prstGeom>
              <a:noFill/>
            </p:spPr>
            <p:txBody>
              <a:bodyPr wrap="none" rtlCol="0">
                <a:spAutoFit/>
              </a:bodyPr>
              <a:lstStyle/>
              <a:p>
                <a:r>
                  <a:rPr lang="zh-CN" altLang="en-US" sz="2400" b="1" spc="150">
                    <a:latin typeface="+mj-ea"/>
                    <a:ea typeface="+mj-ea"/>
                  </a:rPr>
                  <a:t>研究背景及意义</a:t>
                </a:r>
              </a:p>
            </p:txBody>
          </p:sp>
          <p:sp>
            <p:nvSpPr>
              <p:cNvPr id="9" name="文本框 8"/>
              <p:cNvSpPr txBox="1"/>
              <p:nvPr/>
            </p:nvSpPr>
            <p:spPr>
              <a:xfrm>
                <a:off x="2940831" y="3799237"/>
                <a:ext cx="2725298" cy="276999"/>
              </a:xfrm>
              <a:prstGeom prst="rect">
                <a:avLst/>
              </a:prstGeom>
              <a:noFill/>
            </p:spPr>
            <p:txBody>
              <a:bodyPr wrap="none" rtlCol="0">
                <a:spAutoFit/>
              </a:bodyPr>
              <a:lstStyle/>
              <a:p>
                <a:r>
                  <a:rPr lang="en-US" altLang="zh-CN" sz="1200" spc="150">
                    <a:latin typeface="+mn-ea"/>
                  </a:rPr>
                  <a:t>Background And Significance</a:t>
                </a:r>
                <a:endParaRPr lang="zh-CN" altLang="en-US" sz="1200" spc="150">
                  <a:latin typeface="+mn-ea"/>
                </a:endParaRPr>
              </a:p>
            </p:txBody>
          </p:sp>
        </p:grpSp>
        <p:grpSp>
          <p:nvGrpSpPr>
            <p:cNvPr id="31" name="组合 30"/>
            <p:cNvGrpSpPr/>
            <p:nvPr/>
          </p:nvGrpSpPr>
          <p:grpSpPr>
            <a:xfrm>
              <a:off x="5528274" y="2919192"/>
              <a:ext cx="2728504" cy="657928"/>
              <a:chOff x="6580245" y="3418308"/>
              <a:chExt cx="2728504" cy="657928"/>
            </a:xfrm>
          </p:grpSpPr>
          <p:sp>
            <p:nvSpPr>
              <p:cNvPr id="6" name="文本框 5"/>
              <p:cNvSpPr txBox="1"/>
              <p:nvPr/>
            </p:nvSpPr>
            <p:spPr>
              <a:xfrm>
                <a:off x="6580245" y="3418308"/>
                <a:ext cx="2560316" cy="461665"/>
              </a:xfrm>
              <a:prstGeom prst="rect">
                <a:avLst/>
              </a:prstGeom>
              <a:noFill/>
            </p:spPr>
            <p:txBody>
              <a:bodyPr wrap="none" rtlCol="0">
                <a:spAutoFit/>
              </a:bodyPr>
              <a:lstStyle/>
              <a:p>
                <a:r>
                  <a:rPr lang="zh-CN" altLang="en-US" sz="2400" b="1" spc="150" dirty="0">
                    <a:latin typeface="+mj-ea"/>
                    <a:ea typeface="+mj-ea"/>
                  </a:rPr>
                  <a:t>研究内容与方法</a:t>
                </a:r>
              </a:p>
            </p:txBody>
          </p:sp>
          <p:sp>
            <p:nvSpPr>
              <p:cNvPr id="10" name="文本框 9"/>
              <p:cNvSpPr txBox="1"/>
              <p:nvPr/>
            </p:nvSpPr>
            <p:spPr>
              <a:xfrm>
                <a:off x="6580245" y="3799237"/>
                <a:ext cx="2728504" cy="276999"/>
              </a:xfrm>
              <a:prstGeom prst="rect">
                <a:avLst/>
              </a:prstGeom>
              <a:noFill/>
            </p:spPr>
            <p:txBody>
              <a:bodyPr wrap="none" rtlCol="0">
                <a:spAutoFit/>
              </a:bodyPr>
              <a:lstStyle/>
              <a:p>
                <a:r>
                  <a:rPr lang="en-US" altLang="zh-CN" sz="1200" spc="150">
                    <a:latin typeface="+mn-ea"/>
                  </a:rPr>
                  <a:t>Research Contents And Ideas</a:t>
                </a:r>
                <a:endParaRPr lang="zh-CN" altLang="en-US" sz="1200" spc="150">
                  <a:latin typeface="+mn-ea"/>
                </a:endParaRPr>
              </a:p>
            </p:txBody>
          </p:sp>
        </p:grpSp>
        <p:grpSp>
          <p:nvGrpSpPr>
            <p:cNvPr id="30" name="组合 29"/>
            <p:cNvGrpSpPr/>
            <p:nvPr/>
          </p:nvGrpSpPr>
          <p:grpSpPr>
            <a:xfrm>
              <a:off x="5528274" y="4624257"/>
              <a:ext cx="2153666" cy="657928"/>
              <a:chOff x="6580245" y="4399844"/>
              <a:chExt cx="2153666" cy="657928"/>
            </a:xfrm>
          </p:grpSpPr>
          <p:sp>
            <p:nvSpPr>
              <p:cNvPr id="8" name="文本框 7"/>
              <p:cNvSpPr txBox="1"/>
              <p:nvPr/>
            </p:nvSpPr>
            <p:spPr>
              <a:xfrm>
                <a:off x="6580245" y="4399844"/>
                <a:ext cx="1819729" cy="461665"/>
              </a:xfrm>
              <a:prstGeom prst="rect">
                <a:avLst/>
              </a:prstGeom>
              <a:noFill/>
            </p:spPr>
            <p:txBody>
              <a:bodyPr wrap="none" rtlCol="0">
                <a:spAutoFit/>
              </a:bodyPr>
              <a:lstStyle/>
              <a:p>
                <a:r>
                  <a:rPr lang="zh-CN" altLang="en-US" sz="2400" b="1" spc="150">
                    <a:latin typeface="+mj-ea"/>
                    <a:ea typeface="+mj-ea"/>
                  </a:rPr>
                  <a:t>总结与展望</a:t>
                </a:r>
              </a:p>
            </p:txBody>
          </p:sp>
          <p:sp>
            <p:nvSpPr>
              <p:cNvPr id="11" name="文本框 10"/>
              <p:cNvSpPr txBox="1"/>
              <p:nvPr/>
            </p:nvSpPr>
            <p:spPr>
              <a:xfrm>
                <a:off x="6580245" y="4780773"/>
                <a:ext cx="2153666" cy="276999"/>
              </a:xfrm>
              <a:prstGeom prst="rect">
                <a:avLst/>
              </a:prstGeom>
              <a:noFill/>
            </p:spPr>
            <p:txBody>
              <a:bodyPr wrap="none" rtlCol="0">
                <a:spAutoFit/>
              </a:bodyPr>
              <a:lstStyle/>
              <a:p>
                <a:r>
                  <a:rPr lang="en-US" altLang="zh-CN" sz="1200" spc="150">
                    <a:latin typeface="+mn-ea"/>
                  </a:rPr>
                  <a:t>Summary And Outlook</a:t>
                </a:r>
                <a:endParaRPr lang="zh-CN" altLang="en-US" sz="1200" spc="150">
                  <a:latin typeface="+mn-ea"/>
                </a:endParaRPr>
              </a:p>
            </p:txBody>
          </p:sp>
        </p:grpSp>
        <p:grpSp>
          <p:nvGrpSpPr>
            <p:cNvPr id="4" name="组合 3"/>
            <p:cNvGrpSpPr/>
            <p:nvPr/>
          </p:nvGrpSpPr>
          <p:grpSpPr>
            <a:xfrm>
              <a:off x="5528274" y="3771725"/>
              <a:ext cx="2473754" cy="657928"/>
              <a:chOff x="2940831" y="4399844"/>
              <a:chExt cx="2473754" cy="657928"/>
            </a:xfrm>
          </p:grpSpPr>
          <p:sp>
            <p:nvSpPr>
              <p:cNvPr id="7" name="文本框 6"/>
              <p:cNvSpPr txBox="1"/>
              <p:nvPr/>
            </p:nvSpPr>
            <p:spPr>
              <a:xfrm>
                <a:off x="2940831" y="4399844"/>
                <a:ext cx="2473754" cy="461665"/>
              </a:xfrm>
              <a:prstGeom prst="rect">
                <a:avLst/>
              </a:prstGeom>
              <a:noFill/>
            </p:spPr>
            <p:txBody>
              <a:bodyPr wrap="none" rtlCol="0">
                <a:spAutoFit/>
              </a:bodyPr>
              <a:lstStyle/>
              <a:p>
                <a:r>
                  <a:rPr lang="zh-CN" altLang="en-US" sz="2400" b="1" spc="150" dirty="0">
                    <a:latin typeface="+mj-ea"/>
                    <a:ea typeface="+mj-ea"/>
                  </a:rPr>
                  <a:t>研究结果与分析</a:t>
                </a:r>
              </a:p>
            </p:txBody>
          </p:sp>
          <p:sp>
            <p:nvSpPr>
              <p:cNvPr id="12" name="文本框 11"/>
              <p:cNvSpPr txBox="1"/>
              <p:nvPr/>
            </p:nvSpPr>
            <p:spPr>
              <a:xfrm>
                <a:off x="2940831" y="4780773"/>
                <a:ext cx="2154629" cy="276999"/>
              </a:xfrm>
              <a:prstGeom prst="rect">
                <a:avLst/>
              </a:prstGeom>
              <a:noFill/>
            </p:spPr>
            <p:txBody>
              <a:bodyPr wrap="none" rtlCol="0">
                <a:spAutoFit/>
              </a:bodyPr>
              <a:lstStyle/>
              <a:p>
                <a:r>
                  <a:rPr lang="en-US" altLang="zh-CN" sz="1200" spc="150">
                    <a:latin typeface="+mn-ea"/>
                  </a:rPr>
                  <a:t>Research Results Show</a:t>
                </a:r>
                <a:endParaRPr lang="zh-CN" altLang="en-US" sz="1200" spc="150">
                  <a:latin typeface="+mn-ea"/>
                </a:endParaRPr>
              </a:p>
            </p:txBody>
          </p:sp>
        </p:grpSp>
        <p:sp>
          <p:nvSpPr>
            <p:cNvPr id="38" name="椭圆 37"/>
            <p:cNvSpPr/>
            <p:nvPr/>
          </p:nvSpPr>
          <p:spPr>
            <a:xfrm>
              <a:off x="5025509" y="2186365"/>
              <a:ext cx="404002" cy="404002"/>
            </a:xfrm>
            <a:prstGeom prst="ellipse">
              <a:avLst/>
            </a:prstGeom>
            <a:solidFill>
              <a:schemeClr val="accent2"/>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t>01</a:t>
              </a:r>
              <a:endParaRPr lang="zh-CN" altLang="en-US"/>
            </a:p>
          </p:txBody>
        </p:sp>
        <p:sp>
          <p:nvSpPr>
            <p:cNvPr id="39" name="椭圆 38"/>
            <p:cNvSpPr/>
            <p:nvPr/>
          </p:nvSpPr>
          <p:spPr>
            <a:xfrm>
              <a:off x="5025509" y="3038898"/>
              <a:ext cx="404002" cy="404002"/>
            </a:xfrm>
            <a:prstGeom prst="ellipse">
              <a:avLst/>
            </a:prstGeom>
            <a:solidFill>
              <a:schemeClr val="accent2"/>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t>02</a:t>
              </a:r>
              <a:endParaRPr lang="zh-CN" altLang="en-US"/>
            </a:p>
          </p:txBody>
        </p:sp>
        <p:sp>
          <p:nvSpPr>
            <p:cNvPr id="40" name="椭圆 39"/>
            <p:cNvSpPr/>
            <p:nvPr/>
          </p:nvSpPr>
          <p:spPr>
            <a:xfrm>
              <a:off x="5025509" y="4743963"/>
              <a:ext cx="404002" cy="404002"/>
            </a:xfrm>
            <a:prstGeom prst="ellipse">
              <a:avLst/>
            </a:prstGeom>
            <a:solidFill>
              <a:schemeClr val="accent2"/>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t>04</a:t>
              </a:r>
              <a:endParaRPr lang="zh-CN" altLang="en-US"/>
            </a:p>
          </p:txBody>
        </p:sp>
        <p:sp>
          <p:nvSpPr>
            <p:cNvPr id="41" name="椭圆 40"/>
            <p:cNvSpPr/>
            <p:nvPr/>
          </p:nvSpPr>
          <p:spPr>
            <a:xfrm>
              <a:off x="5025509" y="3891431"/>
              <a:ext cx="404002" cy="404002"/>
            </a:xfrm>
            <a:prstGeom prst="ellipse">
              <a:avLst/>
            </a:prstGeom>
            <a:solidFill>
              <a:schemeClr val="accent2"/>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t>03</a:t>
              </a: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总结与展望</a:t>
            </a:r>
          </a:p>
        </p:txBody>
      </p:sp>
      <p:grpSp>
        <p:nvGrpSpPr>
          <p:cNvPr id="28" name="组合 27"/>
          <p:cNvGrpSpPr/>
          <p:nvPr/>
        </p:nvGrpSpPr>
        <p:grpSpPr>
          <a:xfrm>
            <a:off x="1047341" y="1570191"/>
            <a:ext cx="4908550" cy="4332339"/>
            <a:chOff x="1187450" y="1345790"/>
            <a:chExt cx="4908550" cy="4332339"/>
          </a:xfrm>
        </p:grpSpPr>
        <p:sp>
          <p:nvSpPr>
            <p:cNvPr id="29" name="矩形: 圆角 28"/>
            <p:cNvSpPr/>
            <p:nvPr/>
          </p:nvSpPr>
          <p:spPr>
            <a:xfrm>
              <a:off x="1447800" y="1345790"/>
              <a:ext cx="4648200" cy="4332339"/>
            </a:xfrm>
            <a:prstGeom prst="roundRect">
              <a:avLst>
                <a:gd name="adj" fmla="val 0"/>
              </a:avLst>
            </a:prstGeom>
            <a:solidFill>
              <a:schemeClr val="bg1">
                <a:lumMod val="95000"/>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文本框 23"/>
            <p:cNvSpPr txBox="1"/>
            <p:nvPr/>
          </p:nvSpPr>
          <p:spPr>
            <a:xfrm>
              <a:off x="1644650" y="2469293"/>
              <a:ext cx="4239956" cy="2943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本研究主要采用了指针网络的思想，将旅行商问题通过编码解码过程实现输入的状态序列到输出的动作序列的映射。问题的动态性要求编码和解码交替进行，得到实时的信息。实验的结果表明，模型对于动态旅行商问题有一定程度的学习，对于小规模的动态旅行商问题的输出解非常接近最优解。改进后的编码解码器结合好的强化学习训练方法能够胜任小规模的动态旅行商问题。</a:t>
              </a:r>
              <a:endParaRPr lang="en-US" altLang="zh-CN" sz="1600" dirty="0">
                <a:solidFill>
                  <a:schemeClr val="tx1">
                    <a:lumMod val="75000"/>
                    <a:lumOff val="25000"/>
                  </a:schemeClr>
                </a:solidFill>
                <a:latin typeface="+mn-ea"/>
              </a:endParaRPr>
            </a:p>
          </p:txBody>
        </p:sp>
        <p:sp>
          <p:nvSpPr>
            <p:cNvPr id="31" name="矩形: 圆角 30"/>
            <p:cNvSpPr/>
            <p:nvPr/>
          </p:nvSpPr>
          <p:spPr>
            <a:xfrm>
              <a:off x="1187450" y="1641617"/>
              <a:ext cx="4908550" cy="635000"/>
            </a:xfrm>
            <a:prstGeom prst="round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flipH="1" flipV="1">
              <a:off x="1187450" y="2276617"/>
              <a:ext cx="260350" cy="185596"/>
            </a:xfrm>
            <a:prstGeom prst="rtTriangle">
              <a:avLst/>
            </a:prstGeom>
            <a:solidFill>
              <a:schemeClr val="accent1">
                <a:lumMod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22"/>
            <p:cNvSpPr txBox="1"/>
            <p:nvPr/>
          </p:nvSpPr>
          <p:spPr>
            <a:xfrm>
              <a:off x="1644649" y="1728930"/>
              <a:ext cx="26924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r>
                <a:rPr lang="zh-CN" altLang="en-US" sz="2400" b="1" dirty="0">
                  <a:solidFill>
                    <a:schemeClr val="bg1"/>
                  </a:solidFill>
                  <a:latin typeface="+mj-ea"/>
                  <a:ea typeface="+mj-ea"/>
                </a:rPr>
                <a:t>总结</a:t>
              </a:r>
            </a:p>
          </p:txBody>
        </p:sp>
      </p:grpSp>
      <p:grpSp>
        <p:nvGrpSpPr>
          <p:cNvPr id="34" name="组合 33"/>
          <p:cNvGrpSpPr/>
          <p:nvPr/>
        </p:nvGrpSpPr>
        <p:grpSpPr>
          <a:xfrm>
            <a:off x="6236109" y="1570191"/>
            <a:ext cx="4908550" cy="4332339"/>
            <a:chOff x="6236109" y="1570191"/>
            <a:chExt cx="4908550" cy="4332339"/>
          </a:xfrm>
        </p:grpSpPr>
        <p:sp>
          <p:nvSpPr>
            <p:cNvPr id="35" name="矩形: 圆角 34"/>
            <p:cNvSpPr/>
            <p:nvPr/>
          </p:nvSpPr>
          <p:spPr>
            <a:xfrm flipH="1">
              <a:off x="6236109" y="1570191"/>
              <a:ext cx="4648200" cy="4332339"/>
            </a:xfrm>
            <a:prstGeom prst="roundRect">
              <a:avLst>
                <a:gd name="adj" fmla="val 0"/>
              </a:avLst>
            </a:prstGeom>
            <a:solidFill>
              <a:schemeClr val="bg1">
                <a:lumMod val="95000"/>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文本框 23"/>
            <p:cNvSpPr txBox="1"/>
            <p:nvPr/>
          </p:nvSpPr>
          <p:spPr>
            <a:xfrm flipH="1">
              <a:off x="6447503" y="2693694"/>
              <a:ext cx="4239956" cy="26234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AutoNum type="arabicPeriod"/>
              </a:pPr>
              <a:r>
                <a:rPr lang="en-US" altLang="zh-CN" sz="1600" dirty="0">
                  <a:solidFill>
                    <a:schemeClr val="tx1">
                      <a:lumMod val="75000"/>
                      <a:lumOff val="25000"/>
                    </a:schemeClr>
                  </a:solidFill>
                  <a:latin typeface="+mn-ea"/>
                </a:rPr>
                <a:t>actor-critic</a:t>
              </a:r>
              <a:r>
                <a:rPr lang="zh-CN" altLang="en-US" sz="1600" dirty="0">
                  <a:solidFill>
                    <a:schemeClr val="tx1">
                      <a:lumMod val="75000"/>
                      <a:lumOff val="25000"/>
                    </a:schemeClr>
                  </a:solidFill>
                  <a:latin typeface="+mn-ea"/>
                </a:rPr>
                <a:t>算法中两个网络相互依赖，难以收敛，可以尝试</a:t>
              </a:r>
              <a:r>
                <a:rPr lang="en-US" altLang="zh-CN" sz="1600" dirty="0">
                  <a:solidFill>
                    <a:schemeClr val="tx1">
                      <a:lumMod val="75000"/>
                      <a:lumOff val="25000"/>
                    </a:schemeClr>
                  </a:solidFill>
                  <a:latin typeface="+mn-ea"/>
                </a:rPr>
                <a:t>DDPG</a:t>
              </a:r>
              <a:r>
                <a:rPr lang="zh-CN" altLang="en-US" sz="1600" dirty="0">
                  <a:solidFill>
                    <a:schemeClr val="tx1">
                      <a:lumMod val="75000"/>
                      <a:lumOff val="25000"/>
                    </a:schemeClr>
                  </a:solidFill>
                  <a:latin typeface="+mn-ea"/>
                </a:rPr>
                <a:t>或</a:t>
              </a:r>
              <a:r>
                <a:rPr lang="en-US" altLang="zh-CN" sz="1600" dirty="0">
                  <a:solidFill>
                    <a:schemeClr val="tx1">
                      <a:lumMod val="75000"/>
                      <a:lumOff val="25000"/>
                    </a:schemeClr>
                  </a:solidFill>
                  <a:latin typeface="+mn-ea"/>
                </a:rPr>
                <a:t>A3C</a:t>
              </a:r>
              <a:r>
                <a:rPr lang="zh-CN" altLang="en-US" sz="1600" dirty="0">
                  <a:solidFill>
                    <a:schemeClr val="tx1">
                      <a:lumMod val="75000"/>
                      <a:lumOff val="25000"/>
                    </a:schemeClr>
                  </a:solidFill>
                  <a:latin typeface="+mn-ea"/>
                </a:rPr>
                <a:t>等表现更好的算法来训练网络。</a:t>
              </a:r>
              <a:endParaRPr lang="en-US" altLang="zh-CN" sz="1600" dirty="0">
                <a:solidFill>
                  <a:schemeClr val="tx1">
                    <a:lumMod val="75000"/>
                    <a:lumOff val="25000"/>
                  </a:schemeClr>
                </a:solidFill>
                <a:latin typeface="+mn-ea"/>
              </a:endParaRPr>
            </a:p>
            <a:p>
              <a:pPr marL="342900" indent="-342900">
                <a:lnSpc>
                  <a:spcPct val="130000"/>
                </a:lnSpc>
                <a:buAutoNum type="arabicPeriod"/>
              </a:pPr>
              <a:r>
                <a:rPr lang="zh-CN" altLang="en-US" sz="1600" dirty="0">
                  <a:solidFill>
                    <a:schemeClr val="tx1">
                      <a:lumMod val="75000"/>
                      <a:lumOff val="25000"/>
                    </a:schemeClr>
                  </a:solidFill>
                  <a:latin typeface="+mn-ea"/>
                </a:rPr>
                <a:t>动态这一条件体现在城市数量和位置的变化两方面，目前城市数量变化这一条件还未实现。</a:t>
              </a:r>
              <a:endParaRPr lang="en-US" altLang="zh-CN" sz="1600" dirty="0">
                <a:solidFill>
                  <a:schemeClr val="tx1">
                    <a:lumMod val="75000"/>
                    <a:lumOff val="25000"/>
                  </a:schemeClr>
                </a:solidFill>
                <a:latin typeface="+mn-ea"/>
              </a:endParaRPr>
            </a:p>
            <a:p>
              <a:pPr marL="342900" indent="-342900">
                <a:lnSpc>
                  <a:spcPct val="130000"/>
                </a:lnSpc>
                <a:buAutoNum type="arabicPeriod"/>
              </a:pPr>
              <a:r>
                <a:rPr lang="zh-CN" altLang="en-US" sz="1600" dirty="0">
                  <a:solidFill>
                    <a:schemeClr val="tx1">
                      <a:lumMod val="75000"/>
                      <a:lumOff val="25000"/>
                    </a:schemeClr>
                  </a:solidFill>
                  <a:latin typeface="+mn-ea"/>
                </a:rPr>
                <a:t>将模型应用于其他组合优化问题，例如车辆路径规划问题，车间调度问题等。</a:t>
              </a:r>
              <a:endParaRPr lang="en-US" altLang="zh-CN" sz="1600" dirty="0">
                <a:solidFill>
                  <a:schemeClr val="tx1">
                    <a:lumMod val="75000"/>
                    <a:lumOff val="25000"/>
                  </a:schemeClr>
                </a:solidFill>
                <a:latin typeface="+mn-ea"/>
              </a:endParaRPr>
            </a:p>
          </p:txBody>
        </p:sp>
        <p:sp>
          <p:nvSpPr>
            <p:cNvPr id="37" name="矩形: 圆角 36"/>
            <p:cNvSpPr/>
            <p:nvPr/>
          </p:nvSpPr>
          <p:spPr>
            <a:xfrm flipH="1">
              <a:off x="6236109" y="1866018"/>
              <a:ext cx="4908550" cy="635000"/>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flipV="1">
              <a:off x="10884309" y="2501018"/>
              <a:ext cx="260350" cy="185596"/>
            </a:xfrm>
            <a:prstGeom prst="rtTriangle">
              <a:avLst/>
            </a:prstGeom>
            <a:solidFill>
              <a:schemeClr val="accent2">
                <a:lumMod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22"/>
            <p:cNvSpPr txBox="1"/>
            <p:nvPr/>
          </p:nvSpPr>
          <p:spPr>
            <a:xfrm flipH="1">
              <a:off x="7995060" y="1953331"/>
              <a:ext cx="269240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r>
                <a:rPr lang="zh-CN" altLang="en-US" sz="2400" b="1" dirty="0">
                  <a:solidFill>
                    <a:schemeClr val="bg1"/>
                  </a:solidFill>
                  <a:latin typeface="+mj-ea"/>
                  <a:ea typeface="+mj-ea"/>
                </a:rPr>
                <a:t>展望</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2683340" y="2495072"/>
            <a:ext cx="6825324" cy="2600862"/>
            <a:chOff x="2683340" y="2324784"/>
            <a:chExt cx="6825324" cy="2600862"/>
          </a:xfrm>
        </p:grpSpPr>
        <p:grpSp>
          <p:nvGrpSpPr>
            <p:cNvPr id="62" name="组合 61"/>
            <p:cNvGrpSpPr/>
            <p:nvPr/>
          </p:nvGrpSpPr>
          <p:grpSpPr>
            <a:xfrm>
              <a:off x="2683340" y="2324784"/>
              <a:ext cx="6825324" cy="1365861"/>
              <a:chOff x="2402452" y="1961245"/>
              <a:chExt cx="6825324" cy="1365861"/>
            </a:xfrm>
          </p:grpSpPr>
          <p:sp>
            <p:nvSpPr>
              <p:cNvPr id="4" name="文本框 3"/>
              <p:cNvSpPr txBox="1"/>
              <p:nvPr/>
            </p:nvSpPr>
            <p:spPr>
              <a:xfrm>
                <a:off x="2402452" y="2403776"/>
                <a:ext cx="6825324" cy="923330"/>
              </a:xfrm>
              <a:prstGeom prst="rect">
                <a:avLst/>
              </a:prstGeom>
              <a:noFill/>
            </p:spPr>
            <p:txBody>
              <a:bodyPr wrap="square" rtlCol="0">
                <a:spAutoFit/>
              </a:bodyPr>
              <a:lstStyle/>
              <a:p>
                <a:pPr algn="dist"/>
                <a:r>
                  <a:rPr lang="zh-CN" altLang="en-US" sz="5400" b="1" spc="600">
                    <a:solidFill>
                      <a:schemeClr val="accent1"/>
                    </a:solidFill>
                    <a:latin typeface="+mj-ea"/>
                    <a:ea typeface="+mj-ea"/>
                  </a:rPr>
                  <a:t>恳请老师批评指正</a:t>
                </a:r>
              </a:p>
            </p:txBody>
          </p:sp>
          <p:sp>
            <p:nvSpPr>
              <p:cNvPr id="33" name="文本框 32"/>
              <p:cNvSpPr txBox="1"/>
              <p:nvPr/>
            </p:nvSpPr>
            <p:spPr>
              <a:xfrm>
                <a:off x="3960920" y="1961245"/>
                <a:ext cx="3708388" cy="461665"/>
              </a:xfrm>
              <a:prstGeom prst="rect">
                <a:avLst/>
              </a:prstGeom>
              <a:noFill/>
            </p:spPr>
            <p:txBody>
              <a:bodyPr wrap="square" rtlCol="0">
                <a:spAutoFit/>
              </a:bodyPr>
              <a:lstStyle/>
              <a:p>
                <a:pPr algn="dist"/>
                <a:r>
                  <a:rPr lang="en-US" altLang="zh-CN" sz="2400" spc="600">
                    <a:latin typeface="+mj-ea"/>
                    <a:ea typeface="+mj-ea"/>
                  </a:rPr>
                  <a:t>THANKS</a:t>
                </a:r>
                <a:endParaRPr lang="zh-CN" altLang="en-US" sz="2400" spc="600">
                  <a:latin typeface="+mj-ea"/>
                  <a:ea typeface="+mj-ea"/>
                </a:endParaRPr>
              </a:p>
            </p:txBody>
          </p:sp>
        </p:grpSp>
        <p:grpSp>
          <p:nvGrpSpPr>
            <p:cNvPr id="15" name="组合 14"/>
            <p:cNvGrpSpPr/>
            <p:nvPr/>
          </p:nvGrpSpPr>
          <p:grpSpPr>
            <a:xfrm>
              <a:off x="3433380" y="4542784"/>
              <a:ext cx="5325241" cy="382862"/>
              <a:chOff x="4828920" y="4696778"/>
              <a:chExt cx="5325241" cy="382862"/>
            </a:xfrm>
          </p:grpSpPr>
          <p:grpSp>
            <p:nvGrpSpPr>
              <p:cNvPr id="13" name="组合 12"/>
              <p:cNvGrpSpPr/>
              <p:nvPr/>
            </p:nvGrpSpPr>
            <p:grpSpPr>
              <a:xfrm>
                <a:off x="4828920" y="4696778"/>
                <a:ext cx="2534161" cy="382862"/>
                <a:chOff x="4828920" y="4696778"/>
                <a:chExt cx="2534161" cy="382862"/>
              </a:xfrm>
            </p:grpSpPr>
            <p:sp>
              <p:nvSpPr>
                <p:cNvPr id="12" name="矩形: 圆角 11"/>
                <p:cNvSpPr/>
                <p:nvPr/>
              </p:nvSpPr>
              <p:spPr>
                <a:xfrm>
                  <a:off x="4828921" y="4724400"/>
                  <a:ext cx="2534160" cy="327618"/>
                </a:xfrm>
                <a:prstGeom prst="roundRect">
                  <a:avLst>
                    <a:gd name="adj" fmla="val 50000"/>
                  </a:avLst>
                </a:prstGeom>
                <a:solidFill>
                  <a:srgbClr val="E6BB7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5"/>
                <p:cNvSpPr txBox="1"/>
                <p:nvPr/>
              </p:nvSpPr>
              <p:spPr>
                <a:xfrm>
                  <a:off x="4828920" y="4696778"/>
                  <a:ext cx="2534161" cy="382862"/>
                </a:xfrm>
                <a:prstGeom prst="rect">
                  <a:avLst/>
                </a:prstGeom>
                <a:noFill/>
              </p:spPr>
              <p:txBody>
                <a:bodyPr wrap="square" rtlCol="0">
                  <a:spAutoFit/>
                </a:bodyPr>
                <a:lstStyle/>
                <a:p>
                  <a:pPr algn="ctr">
                    <a:lnSpc>
                      <a:spcPct val="130000"/>
                    </a:lnSpc>
                  </a:pPr>
                  <a:r>
                    <a:rPr lang="zh-CN" altLang="en-US" sz="1600" spc="300" dirty="0">
                      <a:solidFill>
                        <a:schemeClr val="bg1"/>
                      </a:solidFill>
                      <a:latin typeface="+mn-ea"/>
                    </a:rPr>
                    <a:t>答辩人：徐哲豪</a:t>
                  </a:r>
                  <a:endParaRPr lang="en-US" altLang="zh-CN" sz="1600" spc="300" dirty="0">
                    <a:solidFill>
                      <a:schemeClr val="bg1"/>
                    </a:solidFill>
                    <a:latin typeface="+mn-ea"/>
                  </a:endParaRPr>
                </a:p>
              </p:txBody>
            </p:sp>
          </p:grpSp>
          <p:grpSp>
            <p:nvGrpSpPr>
              <p:cNvPr id="14" name="组合 13"/>
              <p:cNvGrpSpPr/>
              <p:nvPr/>
            </p:nvGrpSpPr>
            <p:grpSpPr>
              <a:xfrm>
                <a:off x="7620000" y="4696778"/>
                <a:ext cx="2534161" cy="382862"/>
                <a:chOff x="4828920" y="5079640"/>
                <a:chExt cx="2534161" cy="382862"/>
              </a:xfrm>
            </p:grpSpPr>
            <p:sp>
              <p:nvSpPr>
                <p:cNvPr id="11" name="矩形: 圆角 10"/>
                <p:cNvSpPr/>
                <p:nvPr/>
              </p:nvSpPr>
              <p:spPr>
                <a:xfrm>
                  <a:off x="4828921" y="5107262"/>
                  <a:ext cx="2534160" cy="327618"/>
                </a:xfrm>
                <a:prstGeom prst="roundRect">
                  <a:avLst>
                    <a:gd name="adj" fmla="val 50000"/>
                  </a:avLst>
                </a:prstGeom>
                <a:solidFill>
                  <a:srgbClr val="E6BB7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文本框 6"/>
                <p:cNvSpPr txBox="1"/>
                <p:nvPr/>
              </p:nvSpPr>
              <p:spPr>
                <a:xfrm>
                  <a:off x="4828920" y="5079640"/>
                  <a:ext cx="2534161" cy="382862"/>
                </a:xfrm>
                <a:prstGeom prst="rect">
                  <a:avLst/>
                </a:prstGeom>
                <a:noFill/>
              </p:spPr>
              <p:txBody>
                <a:bodyPr wrap="square" rtlCol="0">
                  <a:spAutoFit/>
                </a:bodyPr>
                <a:lstStyle/>
                <a:p>
                  <a:pPr algn="ctr">
                    <a:lnSpc>
                      <a:spcPct val="130000"/>
                    </a:lnSpc>
                  </a:pPr>
                  <a:r>
                    <a:rPr lang="zh-CN" altLang="en-US" sz="1600" spc="300" dirty="0">
                      <a:solidFill>
                        <a:schemeClr val="bg1"/>
                      </a:solidFill>
                      <a:latin typeface="+mn-ea"/>
                    </a:rPr>
                    <a:t>指导老师：王峰</a:t>
                  </a:r>
                  <a:endParaRPr lang="en-US" altLang="zh-CN" sz="1600" spc="300" dirty="0">
                    <a:solidFill>
                      <a:schemeClr val="bg1"/>
                    </a:solidFill>
                    <a:latin typeface="+mn-ea"/>
                  </a:endParaRPr>
                </a:p>
              </p:txBody>
            </p:sp>
          </p:grpSp>
        </p:grpSp>
        <p:cxnSp>
          <p:nvCxnSpPr>
            <p:cNvPr id="68" name="直接连接符 67"/>
            <p:cNvCxnSpPr/>
            <p:nvPr/>
          </p:nvCxnSpPr>
          <p:spPr>
            <a:xfrm>
              <a:off x="5810250" y="4255314"/>
              <a:ext cx="5715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矩形: 圆角 53"/>
          <p:cNvSpPr/>
          <p:nvPr/>
        </p:nvSpPr>
        <p:spPr>
          <a:xfrm>
            <a:off x="298946" y="6357734"/>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p:cNvSpPr/>
          <p:nvPr/>
        </p:nvSpPr>
        <p:spPr>
          <a:xfrm>
            <a:off x="11707833" y="315045"/>
            <a:ext cx="185221" cy="185221"/>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714996" y="-857498"/>
            <a:ext cx="3429992" cy="3429992"/>
            <a:chOff x="-1984869" y="-304800"/>
            <a:chExt cx="3429992" cy="3429992"/>
          </a:xfrm>
        </p:grpSpPr>
        <p:sp>
          <p:nvSpPr>
            <p:cNvPr id="17" name="菱形 16"/>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10477004" y="4285506"/>
            <a:ext cx="3429992" cy="3429992"/>
            <a:chOff x="-1984869" y="-304800"/>
            <a:chExt cx="3429992" cy="3429992"/>
          </a:xfrm>
        </p:grpSpPr>
        <p:sp>
          <p:nvSpPr>
            <p:cNvPr id="37" name="菱形 36"/>
            <p:cNvSpPr/>
            <p:nvPr/>
          </p:nvSpPr>
          <p:spPr>
            <a:xfrm>
              <a:off x="-1685923" y="-5854"/>
              <a:ext cx="2832100" cy="2832100"/>
            </a:xfrm>
            <a:prstGeom prst="diamond">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a:off x="-1984869" y="-304800"/>
              <a:ext cx="3429992" cy="3429992"/>
            </a:xfrm>
            <a:prstGeom prst="diamond">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1174441" y="505628"/>
              <a:ext cx="1809136" cy="1809136"/>
            </a:xfrm>
            <a:prstGeom prst="diamond">
              <a:avLst/>
            </a:prstGeom>
            <a:noFill/>
            <a:ln w="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连接符 38"/>
          <p:cNvCxnSpPr/>
          <p:nvPr/>
        </p:nvCxnSpPr>
        <p:spPr>
          <a:xfrm>
            <a:off x="1875312" y="500266"/>
            <a:ext cx="1031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707833" y="0"/>
            <a:ext cx="0" cy="4347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0" y="6357734"/>
            <a:ext cx="10316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84167" y="2510380"/>
            <a:ext cx="0" cy="4347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en-US" altLang="zh-CN"/>
              <a:t>01</a:t>
            </a:r>
          </a:p>
        </p:txBody>
      </p:sp>
      <p:sp>
        <p:nvSpPr>
          <p:cNvPr id="5" name="文本占位符 4"/>
          <p:cNvSpPr>
            <a:spLocks noGrp="1"/>
          </p:cNvSpPr>
          <p:nvPr>
            <p:ph type="body" sz="quarter" idx="11"/>
          </p:nvPr>
        </p:nvSpPr>
        <p:spPr/>
        <p:txBody>
          <a:bodyPr/>
          <a:lstStyle/>
          <a:p>
            <a:r>
              <a:rPr lang="en-US" altLang="zh-CN"/>
              <a:t>PART ONE</a:t>
            </a:r>
            <a:endParaRPr lang="zh-CN" altLang="en-US"/>
          </a:p>
        </p:txBody>
      </p:sp>
      <p:sp>
        <p:nvSpPr>
          <p:cNvPr id="6" name="文本占位符 5"/>
          <p:cNvSpPr>
            <a:spLocks noGrp="1"/>
          </p:cNvSpPr>
          <p:nvPr>
            <p:ph type="body" sz="quarter" idx="12"/>
          </p:nvPr>
        </p:nvSpPr>
        <p:spPr/>
        <p:txBody>
          <a:bodyPr/>
          <a:lstStyle/>
          <a:p>
            <a:r>
              <a:rPr lang="zh-CN" altLang="en-US"/>
              <a:t>研究背景与意义</a:t>
            </a:r>
          </a:p>
        </p:txBody>
      </p:sp>
      <p:sp>
        <p:nvSpPr>
          <p:cNvPr id="7" name="文本占位符 6"/>
          <p:cNvSpPr>
            <a:spLocks noGrp="1"/>
          </p:cNvSpPr>
          <p:nvPr>
            <p:ph type="body" sz="quarter" idx="13"/>
          </p:nvPr>
        </p:nvSpPr>
        <p:spPr/>
        <p:txBody>
          <a:bodyPr/>
          <a:lstStyle/>
          <a:p>
            <a:r>
              <a:rPr lang="en-US" altLang="zh-CN"/>
              <a:t>THE RESEARCH BACKGROUND AND SIGNIFICANCE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338" y="2979055"/>
            <a:ext cx="809901" cy="449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研究意义</a:t>
            </a:r>
          </a:p>
        </p:txBody>
      </p:sp>
      <p:pic>
        <p:nvPicPr>
          <p:cNvPr id="3074" name="Picture 2">
            <a:extLst>
              <a:ext uri="{FF2B5EF4-FFF2-40B4-BE49-F238E27FC236}">
                <a16:creationId xmlns:a16="http://schemas.microsoft.com/office/drawing/2014/main" id="{BDE750DD-B771-DB54-3414-6C6E1640A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855" y="1112167"/>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C37E078F-35CD-D419-BF27-055A503AFA7A}"/>
              </a:ext>
            </a:extLst>
          </p:cNvPr>
          <p:cNvSpPr txBox="1"/>
          <p:nvPr/>
        </p:nvSpPr>
        <p:spPr>
          <a:xfrm flipH="1">
            <a:off x="349674" y="1704114"/>
            <a:ext cx="6180435" cy="369261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ct val="150000"/>
              </a:lnSpc>
            </a:pPr>
            <a:r>
              <a:rPr lang="en-US" altLang="zh-CN"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旅行商问题是典型的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NP</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难的组合优化问题，在国防、电力、通信、产品制造、路径规划、交通物流等方面有广泛的应用背景。例如机器人来进行电力巡检、物流盘点等场景的路径规划问题就可以建模为旅行商问题。出租车、物流公司的车辆调度问题也可以理解为在旅行商问题的基础上叠加了商人数量，取送货需求和多种约束条件。因此快速高效地求解组合优化问题有很高的实用价值。更进一步，很多实际生活中的场景需要考虑动态调度问题，访问的需求和每次访问的代价会随着时间而变化</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，这就引入了动态旅行商问题。</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相关研究</a:t>
            </a:r>
          </a:p>
        </p:txBody>
      </p:sp>
      <p:sp>
        <p:nvSpPr>
          <p:cNvPr id="5" name="文本框 4"/>
          <p:cNvSpPr txBox="1"/>
          <p:nvPr/>
        </p:nvSpPr>
        <p:spPr>
          <a:xfrm>
            <a:off x="899201" y="1787845"/>
            <a:ext cx="4494836" cy="328230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ct val="150000"/>
              </a:lnSpc>
            </a:pPr>
            <a:r>
              <a:rPr lang="en-US" altLang="zh-CN" sz="1600" kern="100" dirty="0">
                <a:effectLst/>
                <a:latin typeface="宋体" panose="02010600030101010101" pitchFamily="2" charset="-122"/>
                <a:ea typeface="等线" panose="02010600030101010101" pitchFamily="2" charset="-122"/>
                <a:cs typeface="Times New Roman" panose="02020603050405020304" pitchFamily="18" charset="0"/>
              </a:rPr>
              <a:t>  Vinyals</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等人将组合优化问题类比为机器翻译的序列映射问题，针对序列到序列（</a:t>
            </a: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Seq2Seq</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模型输入输出的维度固定的限制，改进并提出了可以用来求解组合优化问题的指针网络模型。其核心思想是通过编码器对问题的输入向量进行编码得到高维度的特征向量，然后利用解码器基于注意力的计算方式逐步构造解集。</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构造方法为</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每次选择解集的一个元素，然后在已选择的元素基础上添加下一个元素，直至构造完整的解集</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endParaRPr>
          </a:p>
        </p:txBody>
      </p:sp>
      <p:pic>
        <p:nvPicPr>
          <p:cNvPr id="23" name="图片 22">
            <a:extLst>
              <a:ext uri="{FF2B5EF4-FFF2-40B4-BE49-F238E27FC236}">
                <a16:creationId xmlns:a16="http://schemas.microsoft.com/office/drawing/2014/main" id="{4EECEF21-1928-7716-2326-A0C642288647}"/>
              </a:ext>
            </a:extLst>
          </p:cNvPr>
          <p:cNvPicPr>
            <a:picLocks noChangeAspect="1"/>
          </p:cNvPicPr>
          <p:nvPr/>
        </p:nvPicPr>
        <p:blipFill>
          <a:blip r:embed="rId2"/>
          <a:stretch>
            <a:fillRect/>
          </a:stretch>
        </p:blipFill>
        <p:spPr>
          <a:xfrm>
            <a:off x="6096000" y="866498"/>
            <a:ext cx="5460642" cy="4855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en-US" altLang="zh-CN"/>
              <a:t>02</a:t>
            </a:r>
          </a:p>
        </p:txBody>
      </p:sp>
      <p:sp>
        <p:nvSpPr>
          <p:cNvPr id="5" name="文本占位符 4"/>
          <p:cNvSpPr>
            <a:spLocks noGrp="1"/>
          </p:cNvSpPr>
          <p:nvPr>
            <p:ph type="body" sz="quarter" idx="11"/>
          </p:nvPr>
        </p:nvSpPr>
        <p:spPr/>
        <p:txBody>
          <a:bodyPr/>
          <a:lstStyle/>
          <a:p>
            <a:r>
              <a:rPr lang="en-US" altLang="zh-CN"/>
              <a:t>PART TWO</a:t>
            </a:r>
          </a:p>
        </p:txBody>
      </p:sp>
      <p:sp>
        <p:nvSpPr>
          <p:cNvPr id="6" name="文本占位符 5"/>
          <p:cNvSpPr>
            <a:spLocks noGrp="1"/>
          </p:cNvSpPr>
          <p:nvPr>
            <p:ph type="body" sz="quarter" idx="12"/>
          </p:nvPr>
        </p:nvSpPr>
        <p:spPr/>
        <p:txBody>
          <a:bodyPr/>
          <a:lstStyle/>
          <a:p>
            <a:r>
              <a:rPr lang="zh-CN" altLang="en-US" dirty="0"/>
              <a:t>研究内容与方法</a:t>
            </a:r>
          </a:p>
        </p:txBody>
      </p:sp>
      <p:sp>
        <p:nvSpPr>
          <p:cNvPr id="7" name="文本占位符 6"/>
          <p:cNvSpPr>
            <a:spLocks noGrp="1"/>
          </p:cNvSpPr>
          <p:nvPr>
            <p:ph type="body" sz="quarter" idx="13"/>
          </p:nvPr>
        </p:nvSpPr>
        <p:spPr/>
        <p:txBody>
          <a:bodyPr/>
          <a:lstStyle/>
          <a:p>
            <a:r>
              <a:rPr lang="en-US" altLang="zh-CN" dirty="0"/>
              <a:t>THE RESEARCH CONTENT AND METHOD</a:t>
            </a:r>
          </a:p>
        </p:txBody>
      </p:sp>
      <p:sp>
        <p:nvSpPr>
          <p:cNvPr id="8" name="文本占位符 5"/>
          <p:cNvSpPr txBox="1"/>
          <p:nvPr/>
        </p:nvSpPr>
        <p:spPr>
          <a:xfrm>
            <a:off x="3195484" y="4100972"/>
            <a:ext cx="5801032" cy="693174"/>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spc="600" baseline="0">
                <a:solidFill>
                  <a:schemeClr val="accent1">
                    <a:lumMod val="7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问题定义</a:t>
            </a:r>
          </a:p>
        </p:txBody>
      </p:sp>
      <mc:AlternateContent xmlns:mc="http://schemas.openxmlformats.org/markup-compatibility/2006" xmlns:a14="http://schemas.microsoft.com/office/drawing/2010/main">
        <mc:Choice Requires="a14">
          <p:sp>
            <p:nvSpPr>
              <p:cNvPr id="19" name="文本框 18"/>
              <p:cNvSpPr txBox="1"/>
              <p:nvPr/>
            </p:nvSpPr>
            <p:spPr>
              <a:xfrm flipH="1">
                <a:off x="636002" y="1410045"/>
                <a:ext cx="7059195" cy="4281044"/>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500"/>
                  </a:lnSpc>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旅行商问题可以描述为存在一个商人和一系列城市，商人要按照顺利遍历每个城市，所有城市只能访问一次，然后回到出发点。问题的优化目标是找到使得总路径最短的访问顺序。对于动态旅行商问题，变化量可以为城市的数量或者位置，</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本研究</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仅考虑城市位置在离散时间的变化。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p>
              <a:p>
                <a:pPr indent="304800" algn="just"/>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将</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个城市的集合表示为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e>
                    </m:d>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，同时第</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个城市在时间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的坐标为</a:t>
                </a:r>
                <a14:m>
                  <m:oMath xmlns:m="http://schemas.openxmlformats.org/officeDocument/2006/math">
                    <m: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d>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，在时间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城市</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与城市</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之间的欧几里得距离</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d>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d>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=0, 1,⋯, </m:t>
                    </m:r>
                    <m:r>
                      <a:rPr lang="en-US"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𝑛</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，变量</a:t>
                </a:r>
                <a14:m>
                  <m:oMath xmlns:m="http://schemas.openxmlformats.org/officeDocument/2006/math">
                    <m: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定义为当</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时刻的路径为从城市</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到城市</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j</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时为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，否则为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ts val="2500"/>
                  </a:lnSpc>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p>
              <a:p>
                <a:pPr indent="304800" algn="just">
                  <a:lnSpc>
                    <a:spcPts val="2500"/>
                  </a:lnSpc>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旅行商问题的优化目标即</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indent="304800" algn="just">
                  <a:lnSpc>
                    <a:spcPts val="25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𝑚𝑖𝑛</m:t>
                        </m:r>
                      </m:fNa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nary>
                          <m:naryPr>
                            <m:chr m:val="∑"/>
                            <m:limLoc m:val="subSup"/>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nary>
                                  <m:naryPr>
                                    <m:chr m:val="∑"/>
                                    <m:limLoc m:val="undOv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p>
                                    </m:sSubSup>
                                  </m:e>
                                </m:nary>
                              </m:e>
                            </m:nary>
                          </m:e>
                        </m:nary>
                      </m:e>
                    </m:fun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0,1</m:t>
                        </m:r>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flipH="1">
                <a:off x="636002" y="1410045"/>
                <a:ext cx="7059195" cy="4281044"/>
              </a:xfrm>
              <a:prstGeom prst="rect">
                <a:avLst/>
              </a:prstGeom>
              <a:blipFill>
                <a:blip r:embed="rId3"/>
                <a:stretch>
                  <a:fillRect l="-1986" t="-1849" r="-5268" b="-15505"/>
                </a:stretch>
              </a:blipFill>
            </p:spPr>
            <p:txBody>
              <a:bodyPr/>
              <a:lstStyle/>
              <a:p>
                <a:r>
                  <a:rPr lang="zh-CN" altLang="en-US">
                    <a:noFill/>
                  </a:rPr>
                  <a:t> </a:t>
                </a:r>
              </a:p>
            </p:txBody>
          </p:sp>
        </mc:Fallback>
      </mc:AlternateContent>
      <p:pic>
        <p:nvPicPr>
          <p:cNvPr id="20" name="Picture 2">
            <a:extLst>
              <a:ext uri="{FF2B5EF4-FFF2-40B4-BE49-F238E27FC236}">
                <a16:creationId xmlns:a16="http://schemas.microsoft.com/office/drawing/2014/main" id="{C96BA107-7B9F-0304-AE57-492804CB3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4882" y="1382569"/>
            <a:ext cx="4092861" cy="409286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6644756" y="2121262"/>
            <a:ext cx="7941590" cy="3050129"/>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1102367" y="2654538"/>
            <a:ext cx="5164622" cy="1983578"/>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3901054" y="2387900"/>
            <a:ext cx="6553106" cy="2516853"/>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lstStyle/>
          <a:p>
            <a:r>
              <a:rPr lang="zh-CN" altLang="en-US"/>
              <a:t>研究思路</a:t>
            </a:r>
          </a:p>
        </p:txBody>
      </p:sp>
      <p:sp>
        <p:nvSpPr>
          <p:cNvPr id="20" name="文本框 19">
            <a:extLst>
              <a:ext uri="{FF2B5EF4-FFF2-40B4-BE49-F238E27FC236}">
                <a16:creationId xmlns:a16="http://schemas.microsoft.com/office/drawing/2014/main" id="{D5B0A9C8-0CB2-5EF7-44ED-0A4B6BC6D155}"/>
              </a:ext>
            </a:extLst>
          </p:cNvPr>
          <p:cNvSpPr txBox="1"/>
          <p:nvPr/>
        </p:nvSpPr>
        <p:spPr>
          <a:xfrm>
            <a:off x="1129632" y="1299878"/>
            <a:ext cx="3986836" cy="2926442"/>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pPr>
            <a:r>
              <a:rPr lang="en-US" altLang="zh-CN" sz="1600" kern="100" dirty="0">
                <a:latin typeface="等线"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指针网络不适合用于求解动态输入的问题，因为编码器为循环神经网络，在每次输入改变时网络都要重新计算输出。另一个问题是深度学习需要有大量已有的高质量解集来监督训练，而强化学习是通过智能体不断地与环境进行交互，同时用奖励信号来指导学习，这就克服了需要大量高质量解集的问题。很多将深度学习与强化学习相结合的研究都得到了接近甚至等同于最优解的结果，并且运算速度和泛化程度大大提高。</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50CC8B76-D6D7-753F-0266-748C2C613EC0}"/>
              </a:ext>
            </a:extLst>
          </p:cNvPr>
          <p:cNvSpPr txBox="1"/>
          <p:nvPr/>
        </p:nvSpPr>
        <p:spPr>
          <a:xfrm>
            <a:off x="6640867" y="1299878"/>
            <a:ext cx="4494836" cy="4264309"/>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pPr>
            <a:r>
              <a:rPr lang="en-US" altLang="zh-CN" sz="1600" kern="100" dirty="0">
                <a:latin typeface="等线" panose="02010600030101010101" pitchFamily="2" charset="-122"/>
                <a:ea typeface="宋体" panose="02010600030101010101" pitchFamily="2" charset="-122"/>
                <a:cs typeface="Times New Roman" panose="02020603050405020304" pitchFamily="18" charset="0"/>
              </a:rPr>
              <a:t>  </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基于前面提出的两点，另外参考了一些研究</a:t>
            </a:r>
            <a:r>
              <a:rPr lang="en-US" altLang="zh-CN" sz="1600" kern="100" dirty="0">
                <a:latin typeface="等线" panose="02010600030101010101" pitchFamily="2" charset="-122"/>
                <a:ea typeface="宋体" panose="02010600030101010101" pitchFamily="2" charset="-122"/>
                <a:cs typeface="Times New Roman" panose="02020603050405020304" pitchFamily="18" charset="0"/>
              </a:rPr>
              <a:t>VRP</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问题的思路，对</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指针网络的模型进行适当的修改，然后应用于动态旅行商问题</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，采用强化学习来进行训练</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。本</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研究</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的主要贡献有两个方面：</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300"/>
              </a:lnSpc>
              <a:buFont typeface="+mj-lt"/>
              <a:buAutoNum type="arabicPeriod"/>
            </a:pP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将指针网络的框架应用于动态旅行商问题，采用编码解码交替进行的方法，移除编码器的循环神经网络，将解码器中的循环神经网络选用门控循环单元，</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并且</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在其之前增加特征嵌入层。</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2300"/>
              </a:lnSpc>
              <a:spcAft>
                <a:spcPts val="1200"/>
              </a:spcAft>
              <a:buFont typeface="+mj-lt"/>
              <a:buAutoNum type="arabicPeriod"/>
            </a:pP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在编码器的输入端输入了所有城市的初始坐标信息，由于坐标改动较小，输入的初始坐标信息将在模型全程指导输出，同时在指针计算的时候有选择的选择编码结果参与计算，忽略掉一些不重要的和冗余信息。</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ts val="2300"/>
              </a:lnSpc>
            </a:pP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6644756" y="2121262"/>
            <a:ext cx="7941590" cy="3050129"/>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1102367" y="2654538"/>
            <a:ext cx="5164622" cy="1983578"/>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3901054" y="2387900"/>
            <a:ext cx="6553106" cy="2516853"/>
          </a:xfrm>
          <a:prstGeom prst="triangle">
            <a:avLst/>
          </a:prstGeom>
          <a:gradFill flip="none" rotWithShape="1">
            <a:gsLst>
              <a:gs pos="0">
                <a:srgbClr val="FAF1E3"/>
              </a:gs>
              <a:gs pos="100000">
                <a:srgbClr val="FAF1E3">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lstStyle/>
          <a:p>
            <a:r>
              <a:rPr lang="zh-CN" altLang="en-US" dirty="0"/>
              <a:t>模型介绍</a:t>
            </a:r>
          </a:p>
        </p:txBody>
      </p:sp>
      <p:sp>
        <p:nvSpPr>
          <p:cNvPr id="21" name="文本框 20">
            <a:extLst>
              <a:ext uri="{FF2B5EF4-FFF2-40B4-BE49-F238E27FC236}">
                <a16:creationId xmlns:a16="http://schemas.microsoft.com/office/drawing/2014/main" id="{50CC8B76-D6D7-753F-0266-748C2C613EC0}"/>
              </a:ext>
            </a:extLst>
          </p:cNvPr>
          <p:cNvSpPr txBox="1"/>
          <p:nvPr/>
        </p:nvSpPr>
        <p:spPr>
          <a:xfrm>
            <a:off x="6843068" y="1375874"/>
            <a:ext cx="4494836" cy="381130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04800" algn="just">
              <a:lnSpc>
                <a:spcPts val="2300"/>
              </a:lnSpc>
            </a:pP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本模型为带有注意力机制的编码器</a:t>
            </a:r>
            <a:r>
              <a:rPr lang="en-US" altLang="zh-CN" sz="16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解码器结构，其中编码和解码过程交替进行。左下角的编码器读取当前输入的动态城市信息序列，一次一个城市，将输入编码为中间形式的序列，在每次解码完成信息更新后都会重新计算编码。在每个解码时刻，解码器基于前一时刻的输出即选择访问的城市来输出</a:t>
            </a:r>
            <a:r>
              <a:rPr lang="en-US" altLang="zh-CN" sz="1600" kern="100" dirty="0">
                <a:effectLst/>
                <a:latin typeface="宋体" panose="02010600030101010101" pitchFamily="2" charset="-122"/>
                <a:ea typeface="等线" panose="02010600030101010101" pitchFamily="2" charset="-122"/>
                <a:cs typeface="Times New Roman" panose="02020603050405020304" pitchFamily="18" charset="0"/>
              </a:rPr>
              <a:t>,</a:t>
            </a: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然后</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计算当前解码时刻与所有编码</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输出</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对应的相似度系数</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再以加权求和的形式将所有编码状态累加起来，就得到了语义向量，然后将语义向量与</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编码器的输出</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按照指针网络的方法计算，得到的输出看作指向每个城市的指针，输出就是选择各个城市的概率分布。按照这个概率分布在可选城市集合中选择下一个要访问的城市，直到构造一个完</a:t>
            </a: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整</a:t>
            </a:r>
            <a:r>
              <a:rPr lang="zh-CN" altLang="zh-CN" sz="1600" kern="100" dirty="0">
                <a:effectLst/>
                <a:latin typeface="等线" panose="02010600030101010101" pitchFamily="2" charset="-122"/>
                <a:ea typeface="宋体" panose="02010600030101010101" pitchFamily="2" charset="-122"/>
                <a:cs typeface="Times New Roman" panose="02020603050405020304" pitchFamily="18" charset="0"/>
              </a:rPr>
              <a:t>解。</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7FFDADA9-784E-1760-4321-CD2534E6B0C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27345" y1="33186" x2="27345" y2="33186"/>
                        <a14:foregroundMark x1="22854" y1="26432" x2="22854" y2="26432"/>
                        <a14:foregroundMark x1="18663" y1="35242" x2="18663" y2="35242"/>
                        <a14:foregroundMark x1="15170" y1="46843" x2="15170" y2="46843"/>
                        <a14:foregroundMark x1="13273" y1="51248" x2="13273" y2="51248"/>
                        <a14:foregroundMark x1="7685" y1="48164" x2="7685" y2="48164"/>
                        <a14:foregroundMark x1="5090" y1="45228" x2="5090" y2="45228"/>
                        <a14:foregroundMark x1="5589" y1="49192" x2="5589" y2="49192"/>
                        <a14:foregroundMark x1="7285" y1="54772" x2="7285" y2="54772"/>
                        <a14:foregroundMark x1="8982" y1="53157" x2="8982" y2="53157"/>
                        <a14:foregroundMark x1="16567" y1="48458" x2="16567" y2="48458"/>
                        <a14:foregroundMark x1="15170" y1="40529" x2="15170" y2="40529"/>
                        <a14:foregroundMark x1="8683" y1="36564" x2="8683" y2="36564"/>
                        <a14:foregroundMark x1="8483" y1="23642" x2="8483" y2="23642"/>
                        <a14:foregroundMark x1="12974" y1="17915" x2="12974" y2="17915"/>
                        <a14:foregroundMark x1="22555" y1="9398" x2="22555" y2="9398"/>
                        <a14:foregroundMark x1="31337" y1="6755" x2="31337" y2="6755"/>
                        <a14:foregroundMark x1="43313" y1="4993" x2="43313" y2="4993"/>
                        <a14:foregroundMark x1="49202" y1="5433" x2="49202" y2="5433"/>
                        <a14:foregroundMark x1="52994" y1="3818" x2="52994" y2="3818"/>
                        <a14:foregroundMark x1="58283" y1="3671" x2="58283" y2="3671"/>
                        <a14:foregroundMark x1="66966" y1="4112" x2="66966" y2="4112"/>
                        <a14:foregroundMark x1="74850" y1="5433" x2="74850" y2="5433"/>
                        <a14:foregroundMark x1="84232" y1="5286" x2="84232" y2="5286"/>
                        <a14:foregroundMark x1="86527" y1="4846" x2="86527" y2="4846"/>
                        <a14:foregroundMark x1="91317" y1="4552" x2="91317" y2="4552"/>
                        <a14:foregroundMark x1="93812" y1="6167" x2="93812" y2="6167"/>
                        <a14:foregroundMark x1="95509" y1="7783" x2="95509" y2="7783"/>
                        <a14:foregroundMark x1="96407" y1="10426" x2="96407" y2="10426"/>
                        <a14:foregroundMark x1="96906" y1="14978" x2="96906" y2="14978"/>
                        <a14:foregroundMark x1="98802" y1="30984" x2="98802" y2="30984"/>
                        <a14:foregroundMark x1="97705" y1="41116" x2="97705" y2="41116"/>
                        <a14:foregroundMark x1="95709" y1="59325" x2="95709" y2="59325"/>
                        <a14:foregroundMark x1="94411" y1="65492" x2="94411" y2="65492"/>
                        <a14:foregroundMark x1="92914" y1="68722" x2="90619" y2="71806"/>
                        <a14:foregroundMark x1="89820" y1="75771" x2="89820" y2="75771"/>
                        <a14:foregroundMark x1="89621" y1="81498" x2="89621" y2="81498"/>
                        <a14:foregroundMark x1="89321" y1="90749" x2="89321" y2="90749"/>
                        <a14:foregroundMark x1="86527" y1="98091" x2="86527" y2="98091"/>
                        <a14:foregroundMark x1="73253" y1="96182" x2="73253" y2="96182"/>
                        <a14:foregroundMark x1="60778" y1="95301" x2="60778" y2="95301"/>
                        <a14:foregroundMark x1="58583" y1="94860" x2="58583" y2="94860"/>
                        <a14:foregroundMark x1="56886" y1="88693" x2="56886" y2="88693"/>
                        <a14:foregroundMark x1="55489" y1="76211" x2="55489" y2="76211"/>
                        <a14:foregroundMark x1="54990" y1="73862" x2="54990" y2="73862"/>
                        <a14:foregroundMark x1="51297" y1="72540" x2="51297" y2="72540"/>
                        <a14:foregroundMark x1="44212" y1="71219" x2="44212" y2="71219"/>
                        <a14:foregroundMark x1="42615" y1="71366" x2="42615" y2="71366"/>
                        <a14:foregroundMark x1="34631" y1="74890" x2="34631" y2="74890"/>
                        <a14:foregroundMark x1="34331" y1="77974" x2="34331" y2="77974"/>
                        <a14:foregroundMark x1="35529" y1="83407" x2="35529" y2="83407"/>
                        <a14:foregroundMark x1="43413" y1="85756" x2="43413" y2="85756"/>
                        <a14:foregroundMark x1="53293" y1="85316" x2="53293" y2="85316"/>
                        <a14:foregroundMark x1="54591" y1="87372" x2="54591" y2="87372"/>
                        <a14:foregroundMark x1="49002" y1="94420" x2="49002" y2="94420"/>
                        <a14:foregroundMark x1="42016" y1="95301" x2="42016" y2="95301"/>
                        <a14:foregroundMark x1="34731" y1="93979" x2="34731" y2="93979"/>
                        <a14:foregroundMark x1="25948" y1="93686" x2="25948" y2="93686"/>
                        <a14:foregroundMark x1="16966" y1="92805" x2="16966" y2="92805"/>
                        <a14:foregroundMark x1="10479" y1="89574" x2="10479" y2="89574"/>
                        <a14:foregroundMark x1="5289" y1="75037" x2="5289" y2="75037"/>
                        <a14:foregroundMark x1="3892" y1="68429" x2="4591" y2="63730"/>
                        <a14:foregroundMark x1="9880" y1="57269" x2="9880" y2="57269"/>
                        <a14:foregroundMark x1="12475" y1="49780" x2="12475" y2="49780"/>
                        <a14:foregroundMark x1="15968" y1="40088" x2="15968" y2="40088"/>
                        <a14:foregroundMark x1="29940" y1="33921" x2="29940" y2="33921"/>
                        <a14:foregroundMark x1="43114" y1="34068" x2="43114" y2="34068"/>
                        <a14:foregroundMark x1="50898" y1="42731" x2="50898" y2="42731"/>
                        <a14:foregroundMark x1="46208" y1="54772" x2="46208" y2="54772"/>
                        <a14:foregroundMark x1="31737" y1="59618" x2="31737" y2="59618"/>
                        <a14:foregroundMark x1="16367" y1="60499" x2="16367" y2="60499"/>
                        <a14:foregroundMark x1="11477" y1="57709" x2="11477" y2="57709"/>
                        <a14:foregroundMark x1="13872" y1="45668" x2="13872" y2="45668"/>
                        <a14:foregroundMark x1="35729" y1="37739" x2="35729" y2="37739"/>
                        <a14:foregroundMark x1="40619" y1="38473" x2="40619" y2="38473"/>
                        <a14:foregroundMark x1="47106" y1="43465" x2="47106" y2="43465"/>
                        <a14:foregroundMark x1="47605" y1="45081" x2="47605" y2="45081"/>
                        <a14:foregroundMark x1="32335" y1="19530" x2="4291" y2="13216"/>
                        <a14:foregroundMark x1="8483" y1="30690" x2="7385" y2="44053"/>
                        <a14:foregroundMark x1="6387" y1="12922" x2="3892" y2="92364"/>
                        <a14:foregroundMark x1="3393" y1="91189" x2="44711" y2="92805"/>
                        <a14:foregroundMark x1="44212" y1="92511" x2="35429" y2="68282"/>
                        <a14:foregroundMark x1="35429" y1="65492" x2="91317" y2="64170"/>
                        <a14:foregroundMark x1="91517" y1="63436" x2="99900" y2="1175"/>
                        <a14:foregroundMark x1="99501" y1="1322" x2="1697" y2="0"/>
                        <a14:foregroundMark x1="2196" y1="294" x2="599" y2="7489"/>
                        <a14:foregroundMark x1="23154" y1="16153" x2="46806" y2="43465"/>
                        <a14:foregroundMark x1="47505" y1="43906" x2="41118" y2="65051"/>
                        <a14:foregroundMark x1="40020" y1="64170" x2="35230" y2="68282"/>
                        <a14:foregroundMark x1="15170" y1="8370" x2="3693" y2="28928"/>
                        <a14:foregroundMark x1="18563" y1="11160" x2="1896" y2="49780"/>
                        <a14:foregroundMark x1="3094" y1="53157" x2="9082" y2="69897"/>
                        <a14:foregroundMark x1="4591" y1="47137" x2="11776" y2="77533"/>
                        <a14:foregroundMark x1="3393" y1="44347" x2="8084" y2="75771"/>
                        <a14:foregroundMark x1="7086" y1="71659" x2="16267" y2="91189"/>
                        <a14:foregroundMark x1="14571" y1="83994" x2="30140" y2="63877"/>
                        <a14:foregroundMark x1="28743" y1="64611" x2="42615" y2="60206"/>
                        <a14:foregroundMark x1="36627" y1="61380" x2="50898" y2="57562"/>
                        <a14:foregroundMark x1="49002" y1="57122" x2="45609" y2="33186"/>
                        <a14:foregroundMark x1="45908" y1="45668" x2="42016" y2="27460"/>
                        <a14:foregroundMark x1="47006" y1="38473" x2="30938" y2="21439"/>
                        <a14:foregroundMark x1="38024" y1="31131" x2="22455" y2="13216"/>
                        <a14:foregroundMark x1="29840" y1="12041" x2="6986" y2="20264"/>
                        <a14:foregroundMark x1="25649" y1="12922" x2="5988" y2="26432"/>
                        <a14:foregroundMark x1="15968" y1="14537" x2="6487" y2="30984"/>
                        <a14:foregroundMark x1="22854" y1="19090" x2="6487" y2="39060"/>
                        <a14:foregroundMark x1="8782" y1="26138" x2="18862" y2="45962"/>
                        <a14:foregroundMark x1="9082" y1="29369" x2="21457" y2="44347"/>
                        <a14:foregroundMark x1="21457" y1="44347" x2="8782" y2="61674"/>
                        <a14:foregroundMark x1="19062" y1="44787" x2="8084" y2="62261"/>
                        <a14:foregroundMark x1="9082" y1="34802" x2="16667" y2="65932"/>
                        <a14:foregroundMark x1="12176" y1="41116" x2="18263" y2="59325"/>
                        <a14:foregroundMark x1="13273" y1="41850" x2="15170" y2="66373"/>
                        <a14:foregroundMark x1="8184" y1="47283" x2="17265" y2="44787"/>
                        <a14:foregroundMark x1="5888" y1="63730" x2="27246" y2="52129"/>
                        <a14:foregroundMark x1="10180" y1="62702" x2="34132" y2="48899"/>
                        <a14:foregroundMark x1="15569" y1="38620" x2="23453" y2="56828"/>
                        <a14:foregroundMark x1="23054" y1="38913" x2="24850" y2="55507"/>
                        <a14:foregroundMark x1="20259" y1="46402" x2="19361" y2="60206"/>
                        <a14:foregroundMark x1="8782" y1="46843" x2="25549" y2="55653"/>
                        <a14:foregroundMark x1="13772" y1="46109" x2="23653" y2="50514"/>
                        <a14:foregroundMark x1="29840" y1="43906" x2="29840" y2="43906"/>
                        <a14:foregroundMark x1="32934" y1="52570" x2="32934" y2="52570"/>
                        <a14:foregroundMark x1="27844" y1="48164" x2="27844" y2="48164"/>
                        <a14:foregroundMark x1="29840" y1="45228" x2="29840" y2="45228"/>
                        <a14:foregroundMark x1="29940" y1="48164" x2="29940" y2="48164"/>
                        <a14:foregroundMark x1="27844" y1="49192" x2="27844" y2="49192"/>
                        <a14:foregroundMark x1="32934" y1="47577" x2="32934" y2="47577"/>
                        <a14:foregroundMark x1="30739" y1="48899" x2="30739" y2="48899"/>
                        <a14:foregroundMark x1="29042" y1="47577" x2="29042" y2="47577"/>
                        <a14:foregroundMark x1="29042" y1="47283" x2="29042" y2="47283"/>
                        <a14:foregroundMark x1="29840" y1="37004" x2="28743" y2="59178"/>
                        <a14:foregroundMark x1="28942" y1="40675" x2="46806" y2="53891"/>
                        <a14:foregroundMark x1="32635" y1="52129" x2="38024" y2="59325"/>
                        <a14:foregroundMark x1="33034" y1="45962" x2="36926" y2="59178"/>
                        <a14:foregroundMark x1="34431" y1="41116" x2="31337" y2="55066"/>
                        <a14:foregroundMark x1="31337" y1="55066" x2="43613" y2="58737"/>
                        <a14:foregroundMark x1="33832" y1="56388" x2="44212" y2="52129"/>
                        <a14:foregroundMark x1="41617" y1="53744" x2="44411" y2="40235"/>
                        <a14:foregroundMark x1="44212" y1="48164" x2="35429" y2="59178"/>
                        <a14:foregroundMark x1="33433" y1="37004" x2="38024" y2="55507"/>
                        <a14:foregroundMark x1="34132" y1="42144" x2="36826" y2="53744"/>
                        <a14:foregroundMark x1="40918" y1="47283" x2="40918" y2="47283"/>
                        <a14:foregroundMark x1="34731" y1="51248" x2="34731" y2="51248"/>
                        <a14:foregroundMark x1="34731" y1="53010" x2="34731" y2="53010"/>
                        <a14:foregroundMark x1="16068" y1="24816" x2="49501" y2="4993"/>
                        <a14:foregroundMark x1="44012" y1="1322" x2="53293" y2="22026"/>
                        <a14:foregroundMark x1="48204" y1="2496" x2="53593" y2="13656"/>
                        <a14:foregroundMark x1="48703" y1="881" x2="57485" y2="17034"/>
                        <a14:foregroundMark x1="51896" y1="14831" x2="62176" y2="2496"/>
                        <a14:foregroundMark x1="54890" y1="6314" x2="62475" y2="294"/>
                        <a14:foregroundMark x1="54291" y1="9985" x2="56287" y2="4552"/>
                        <a14:foregroundMark x1="53593" y1="1322" x2="58583" y2="15419"/>
                        <a14:foregroundMark x1="54591" y1="7048" x2="59481" y2="18355"/>
                        <a14:foregroundMark x1="50998" y1="5727" x2="62575" y2="13656"/>
                        <a14:foregroundMark x1="59681" y1="6167" x2="65269" y2="13803"/>
                        <a14:foregroundMark x1="57485" y1="5286" x2="65968" y2="12922"/>
                        <a14:foregroundMark x1="61976" y1="2056" x2="61976" y2="2056"/>
                        <a14:foregroundMark x1="63673" y1="2203" x2="63972" y2="14391"/>
                        <a14:foregroundMark x1="60479" y1="10279" x2="69561" y2="1762"/>
                        <a14:foregroundMark x1="63373" y1="12775" x2="74351" y2="3377"/>
                        <a14:foregroundMark x1="67265" y1="5286" x2="77146" y2="12482"/>
                        <a14:foregroundMark x1="65669" y1="2203" x2="72655" y2="12482"/>
                        <a14:foregroundMark x1="64770" y1="8370" x2="80838" y2="11601"/>
                        <a14:foregroundMark x1="80040" y1="3231" x2="85629" y2="20705"/>
                        <a14:foregroundMark x1="73154" y1="5433" x2="88423" y2="11894"/>
                        <a14:foregroundMark x1="74850" y1="3671" x2="87226" y2="8811"/>
                        <a14:foregroundMark x1="72854" y1="4993" x2="88224" y2="7342"/>
                        <a14:foregroundMark x1="76946" y1="7048" x2="89920" y2="10426"/>
                        <a14:foregroundMark x1="83433" y1="7048" x2="95110" y2="8370"/>
                        <a14:foregroundMark x1="91218" y1="5433" x2="96008" y2="4993"/>
                        <a14:foregroundMark x1="94711" y1="4993" x2="94711" y2="4993"/>
                        <a14:foregroundMark x1="90619" y1="4112" x2="95509" y2="4993"/>
                        <a14:foregroundMark x1="91816" y1="2937" x2="94112" y2="14978"/>
                        <a14:foregroundMark x1="95110" y1="3231" x2="98204" y2="14391"/>
                        <a14:foregroundMark x1="96307" y1="7930" x2="96607" y2="21586"/>
                        <a14:foregroundMark x1="95110" y1="16446" x2="97405" y2="43612"/>
                        <a14:foregroundMark x1="84731" y1="19530" x2="82535" y2="24963"/>
                        <a14:foregroundMark x1="72355" y1="6314" x2="63174" y2="18355"/>
                        <a14:foregroundMark x1="53493" y1="8811" x2="47305" y2="18943"/>
                        <a14:foregroundMark x1="48204" y1="9985" x2="64970" y2="19971"/>
                        <a14:foregroundMark x1="62475" y1="3671" x2="70659" y2="15272"/>
                        <a14:foregroundMark x1="61677" y1="2203" x2="57784" y2="12775"/>
                        <a14:foregroundMark x1="37126" y1="8223" x2="24551" y2="24963"/>
                        <a14:foregroundMark x1="19661" y1="12335" x2="15469" y2="20852"/>
                        <a14:foregroundMark x1="6687" y1="4112" x2="4990" y2="15419"/>
                        <a14:foregroundMark x1="4591" y1="294" x2="4790" y2="21586"/>
                        <a14:foregroundMark x1="13273" y1="17768" x2="19062" y2="30690"/>
                        <a14:foregroundMark x1="21956" y1="15712" x2="24251" y2="33186"/>
                        <a14:foregroundMark x1="19162" y1="17327" x2="23952" y2="35095"/>
                        <a14:foregroundMark x1="22754" y1="17327" x2="18363" y2="37298"/>
                        <a14:foregroundMark x1="26148" y1="32452" x2="8084" y2="46843"/>
                        <a14:foregroundMark x1="8483" y1="40235" x2="12974" y2="57562"/>
                        <a14:foregroundMark x1="12475" y1="42584" x2="11776" y2="58297"/>
                        <a14:foregroundMark x1="11178" y1="50661" x2="8683" y2="58884"/>
                        <a14:foregroundMark x1="6487" y1="43612" x2="8683" y2="62115"/>
                        <a14:foregroundMark x1="5888" y1="46843" x2="7884" y2="57709"/>
                        <a14:foregroundMark x1="4291" y1="44640" x2="8383" y2="61674"/>
                        <a14:foregroundMark x1="5988" y1="48605" x2="7585" y2="72540"/>
                        <a14:foregroundMark x1="7385" y1="72540" x2="11876" y2="85022"/>
                        <a14:foregroundMark x1="10679" y1="84581" x2="10679" y2="84581"/>
                        <a14:foregroundMark x1="53293" y1="71806" x2="53293" y2="71806"/>
                        <a14:foregroundMark x1="54092" y1="76358" x2="54092" y2="76358"/>
                        <a14:foregroundMark x1="54691" y1="79148" x2="54691" y2="79148"/>
                        <a14:foregroundMark x1="54691" y1="79589" x2="54691" y2="79589"/>
                        <a14:foregroundMark x1="54890" y1="80323" x2="54890" y2="80323"/>
                        <a14:foregroundMark x1="54890" y1="80470" x2="54890" y2="80470"/>
                        <a14:backgroundMark x1="41118" y1="76946" x2="41118" y2="76946"/>
                        <a14:backgroundMark x1="42515" y1="76946" x2="42515" y2="76946"/>
                        <a14:backgroundMark x1="43413" y1="77386" x2="43413" y2="77386"/>
                        <a14:backgroundMark x1="44810" y1="76946" x2="44810" y2="76946"/>
                        <a14:backgroundMark x1="45309" y1="77093" x2="45309" y2="77093"/>
                        <a14:backgroundMark x1="46108" y1="77093" x2="46108" y2="77093"/>
                        <a14:backgroundMark x1="47305" y1="77093" x2="47305" y2="77093"/>
                        <a14:backgroundMark x1="48204" y1="77093" x2="48204" y2="77093"/>
                        <a14:backgroundMark x1="49800" y1="76358" x2="49800" y2="76358"/>
                        <a14:backgroundMark x1="44212" y1="76358" x2="45709" y2="81645"/>
                        <a14:backgroundMark x1="41916" y1="72540" x2="42814" y2="78414"/>
                        <a14:backgroundMark x1="43014" y1="75330" x2="43014" y2="75330"/>
                        <a14:backgroundMark x1="45709" y1="79589" x2="45709" y2="79589"/>
                        <a14:backgroundMark x1="47006" y1="77974" x2="47006" y2="77974"/>
                        <a14:backgroundMark x1="47106" y1="73421" x2="47106" y2="73421"/>
                        <a14:backgroundMark x1="48403" y1="75037" x2="48403" y2="75037"/>
                        <a14:backgroundMark x1="49501" y1="74596" x2="49800" y2="79148"/>
                        <a14:backgroundMark x1="49800" y1="75918" x2="49800" y2="75918"/>
                        <a14:backgroundMark x1="41717" y1="75771" x2="41717" y2="75771"/>
                        <a14:backgroundMark x1="41717" y1="77093" x2="42216" y2="80470"/>
                        <a14:backgroundMark x1="42315" y1="76946" x2="42814" y2="79883"/>
                        <a14:backgroundMark x1="49900" y1="78414" x2="49900" y2="78414"/>
                        <a14:backgroundMark x1="50699" y1="76946" x2="50699" y2="76946"/>
                      </a14:backgroundRemoval>
                    </a14:imgEffect>
                  </a14:imgLayer>
                </a14:imgProps>
              </a:ext>
              <a:ext uri="{28A0092B-C50C-407E-A947-70E740481C1C}">
                <a14:useLocalDpi xmlns:a14="http://schemas.microsoft.com/office/drawing/2010/main" val="0"/>
              </a:ext>
            </a:extLst>
          </a:blip>
          <a:stretch>
            <a:fillRect/>
          </a:stretch>
        </p:blipFill>
        <p:spPr>
          <a:xfrm>
            <a:off x="123632" y="1375874"/>
            <a:ext cx="6098080" cy="4143722"/>
          </a:xfrm>
          <a:prstGeom prst="rect">
            <a:avLst/>
          </a:prstGeom>
          <a:noFill/>
        </p:spPr>
      </p:pic>
    </p:spTree>
    <p:extLst>
      <p:ext uri="{BB962C8B-B14F-4D97-AF65-F5344CB8AC3E}">
        <p14:creationId xmlns:p14="http://schemas.microsoft.com/office/powerpoint/2010/main" val="3782794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适中&quot;,&quot;HeaderHeight&quot;:11.5,&quot;FooterHeight&quot;:6.0,&quot;SideMargin&quot;:5.0,&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ICON" val="#401120;"/>
</p:tagLst>
</file>

<file path=ppt/theme/theme1.xml><?xml version="1.0" encoding="utf-8"?>
<a:theme xmlns:a="http://schemas.openxmlformats.org/drawingml/2006/main" name="Office 主题​​">
  <a:themeElements>
    <a:clrScheme name="Office">
      <a:dk1>
        <a:srgbClr val="262626"/>
      </a:dk1>
      <a:lt1>
        <a:srgbClr val="FFFFFF"/>
      </a:lt1>
      <a:dk2>
        <a:srgbClr val="44546A"/>
      </a:dk2>
      <a:lt2>
        <a:srgbClr val="E7E6E6"/>
      </a:lt2>
      <a:accent1>
        <a:srgbClr val="025071"/>
      </a:accent1>
      <a:accent2>
        <a:srgbClr val="E6BB74"/>
      </a:accent2>
      <a:accent3>
        <a:srgbClr val="53D2DB"/>
      </a:accent3>
      <a:accent4>
        <a:srgbClr val="FFC05F"/>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2640</Words>
  <Application>Microsoft Office PowerPoint</Application>
  <PresentationFormat>宽屏</PresentationFormat>
  <Paragraphs>126</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宋体</vt:lpstr>
      <vt:lpstr>微软雅黑</vt:lpstr>
      <vt:lpstr>微软雅黑 Light</vt:lpstr>
      <vt:lpstr>Arial</vt:lpstr>
      <vt:lpstr>Arial Black</vt:lpstr>
      <vt:lpstr>Cambria Math</vt:lpstr>
      <vt:lpstr>Office 主题​​</vt:lpstr>
      <vt:lpstr>PowerPoint 演示文稿</vt:lpstr>
      <vt:lpstr>PowerPoint 演示文稿</vt:lpstr>
      <vt:lpstr>PowerPoint 演示文稿</vt:lpstr>
      <vt:lpstr>研究意义</vt:lpstr>
      <vt:lpstr>相关研究</vt:lpstr>
      <vt:lpstr>PowerPoint 演示文稿</vt:lpstr>
      <vt:lpstr>问题定义</vt:lpstr>
      <vt:lpstr>研究思路</vt:lpstr>
      <vt:lpstr>模型介绍</vt:lpstr>
      <vt:lpstr>模型模块介绍</vt:lpstr>
      <vt:lpstr>模型模块介绍</vt:lpstr>
      <vt:lpstr>模型模块介绍</vt:lpstr>
      <vt:lpstr>模型模块介绍</vt:lpstr>
      <vt:lpstr>强化学习训练</vt:lpstr>
      <vt:lpstr>PowerPoint 演示文稿</vt:lpstr>
      <vt:lpstr>实验步骤</vt:lpstr>
      <vt:lpstr>实验结果</vt:lpstr>
      <vt:lpstr>实验结果分析</vt:lpstr>
      <vt:lpstr>PowerPoint 演示文稿</vt:lpstr>
      <vt:lpstr>总结与展望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锦十七的原创PPT模板</dc:title>
  <dc:creator/>
  <cp:keywords>稻壳儿_锦十七</cp:keywords>
  <cp:lastModifiedBy>哲豪 徐</cp:lastModifiedBy>
  <cp:revision>32</cp:revision>
  <dcterms:created xsi:type="dcterms:W3CDTF">2020-06-19T09:06:00Z</dcterms:created>
  <dcterms:modified xsi:type="dcterms:W3CDTF">2022-05-11T07:45:06Z</dcterms:modified>
  <cp:category>https://www.docer.com/works?userid=418866232</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KSOTemplateUUID">
    <vt:lpwstr>v1.0_mb_47aKq/9k1HVORO/dnSXHeA==</vt:lpwstr>
  </property>
  <property fmtid="{D5CDD505-2E9C-101B-9397-08002B2CF9AE}" pid="4" name="ICV">
    <vt:lpwstr>0058A5C0D7E042E9B7BAF6B796377390</vt:lpwstr>
  </property>
</Properties>
</file>