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media/image1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73" r:id="rId11"/>
    <p:sldId id="272" r:id="rId12"/>
    <p:sldId id="264" r:id="rId13"/>
    <p:sldId id="269" r:id="rId14"/>
    <p:sldId id="271" r:id="rId15"/>
    <p:sldId id="270" r:id="rId16"/>
    <p:sldId id="265"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6231960" y="368208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609480" y="368208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609480" y="1604520"/>
            <a:ext cx="1097244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609480" y="1604520"/>
            <a:ext cx="1097244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pic>
        <p:nvPicPr>
          <p:cNvPr id="37" name="图片 36"/>
          <p:cNvPicPr/>
          <p:nvPr/>
        </p:nvPicPr>
        <p:blipFill>
          <a:blip r:embed="rId2"/>
          <a:stretch/>
        </p:blipFill>
        <p:spPr>
          <a:xfrm>
            <a:off x="3602880" y="1604520"/>
            <a:ext cx="4984920" cy="3977280"/>
          </a:xfrm>
          <a:prstGeom prst="rect">
            <a:avLst/>
          </a:prstGeom>
          <a:ln>
            <a:noFill/>
          </a:ln>
        </p:spPr>
      </p:pic>
      <p:pic>
        <p:nvPicPr>
          <p:cNvPr id="38" name="图片 37"/>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4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49" name="PlaceHolder 2"/>
          <p:cNvSpPr>
            <a:spLocks noGrp="1"/>
          </p:cNvSpPr>
          <p:nvPr>
            <p:ph type="body"/>
          </p:nvPr>
        </p:nvSpPr>
        <p:spPr>
          <a:xfrm>
            <a:off x="609480" y="1604520"/>
            <a:ext cx="1097244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51" name="PlaceHolder 2"/>
          <p:cNvSpPr>
            <a:spLocks noGrp="1"/>
          </p:cNvSpPr>
          <p:nvPr>
            <p:ph type="body"/>
          </p:nvPr>
        </p:nvSpPr>
        <p:spPr>
          <a:xfrm>
            <a:off x="609480" y="1604520"/>
            <a:ext cx="535428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52" name="PlaceHolder 3"/>
          <p:cNvSpPr>
            <a:spLocks noGrp="1"/>
          </p:cNvSpPr>
          <p:nvPr>
            <p:ph type="body"/>
          </p:nvPr>
        </p:nvSpPr>
        <p:spPr>
          <a:xfrm>
            <a:off x="6231960" y="1604520"/>
            <a:ext cx="535428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23880" y="1122480"/>
            <a:ext cx="9143640" cy="11066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57" name="PlaceHolder 3"/>
          <p:cNvSpPr>
            <a:spLocks noGrp="1"/>
          </p:cNvSpPr>
          <p:nvPr>
            <p:ph type="body"/>
          </p:nvPr>
        </p:nvSpPr>
        <p:spPr>
          <a:xfrm>
            <a:off x="609480" y="368208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58" name="PlaceHolder 4"/>
          <p:cNvSpPr>
            <a:spLocks noGrp="1"/>
          </p:cNvSpPr>
          <p:nvPr>
            <p:ph type="body"/>
          </p:nvPr>
        </p:nvSpPr>
        <p:spPr>
          <a:xfrm>
            <a:off x="6231960" y="1604520"/>
            <a:ext cx="535428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61" name="PlaceHolder 3"/>
          <p:cNvSpPr>
            <a:spLocks noGrp="1"/>
          </p:cNvSpPr>
          <p:nvPr>
            <p:ph type="body"/>
          </p:nvPr>
        </p:nvSpPr>
        <p:spPr>
          <a:xfrm>
            <a:off x="623196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62" name="PlaceHolder 4"/>
          <p:cNvSpPr>
            <a:spLocks noGrp="1"/>
          </p:cNvSpPr>
          <p:nvPr>
            <p:ph type="body"/>
          </p:nvPr>
        </p:nvSpPr>
        <p:spPr>
          <a:xfrm>
            <a:off x="6231960" y="368208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66" name="PlaceHolder 4"/>
          <p:cNvSpPr>
            <a:spLocks noGrp="1"/>
          </p:cNvSpPr>
          <p:nvPr>
            <p:ph type="body"/>
          </p:nvPr>
        </p:nvSpPr>
        <p:spPr>
          <a:xfrm>
            <a:off x="609480" y="3682080"/>
            <a:ext cx="1097244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68" name="PlaceHolder 2"/>
          <p:cNvSpPr>
            <a:spLocks noGrp="1"/>
          </p:cNvSpPr>
          <p:nvPr>
            <p:ph type="body"/>
          </p:nvPr>
        </p:nvSpPr>
        <p:spPr>
          <a:xfrm>
            <a:off x="609480" y="1604520"/>
            <a:ext cx="1097244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69" name="PlaceHolder 3"/>
          <p:cNvSpPr>
            <a:spLocks noGrp="1"/>
          </p:cNvSpPr>
          <p:nvPr>
            <p:ph type="body"/>
          </p:nvPr>
        </p:nvSpPr>
        <p:spPr>
          <a:xfrm>
            <a:off x="609480" y="3682080"/>
            <a:ext cx="1097244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73" name="PlaceHolder 4"/>
          <p:cNvSpPr>
            <a:spLocks noGrp="1"/>
          </p:cNvSpPr>
          <p:nvPr>
            <p:ph type="body"/>
          </p:nvPr>
        </p:nvSpPr>
        <p:spPr>
          <a:xfrm>
            <a:off x="6231960" y="368208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74" name="PlaceHolder 5"/>
          <p:cNvSpPr>
            <a:spLocks noGrp="1"/>
          </p:cNvSpPr>
          <p:nvPr>
            <p:ph type="body"/>
          </p:nvPr>
        </p:nvSpPr>
        <p:spPr>
          <a:xfrm>
            <a:off x="609480" y="368208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76" name="PlaceHolder 2"/>
          <p:cNvSpPr>
            <a:spLocks noGrp="1"/>
          </p:cNvSpPr>
          <p:nvPr>
            <p:ph type="body"/>
          </p:nvPr>
        </p:nvSpPr>
        <p:spPr>
          <a:xfrm>
            <a:off x="609480" y="1604520"/>
            <a:ext cx="1097244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77" name="PlaceHolder 3"/>
          <p:cNvSpPr>
            <a:spLocks noGrp="1"/>
          </p:cNvSpPr>
          <p:nvPr>
            <p:ph type="body"/>
          </p:nvPr>
        </p:nvSpPr>
        <p:spPr>
          <a:xfrm>
            <a:off x="609480" y="1604520"/>
            <a:ext cx="1097244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pic>
        <p:nvPicPr>
          <p:cNvPr id="78" name="图片 77"/>
          <p:cNvPicPr/>
          <p:nvPr/>
        </p:nvPicPr>
        <p:blipFill>
          <a:blip r:embed="rId2"/>
          <a:stretch/>
        </p:blipFill>
        <p:spPr>
          <a:xfrm>
            <a:off x="3602880" y="1604520"/>
            <a:ext cx="4984920" cy="3977280"/>
          </a:xfrm>
          <a:prstGeom prst="rect">
            <a:avLst/>
          </a:prstGeom>
          <a:ln>
            <a:noFill/>
          </a:ln>
        </p:spPr>
      </p:pic>
      <p:pic>
        <p:nvPicPr>
          <p:cNvPr id="79" name="图片 78"/>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609480" y="368208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6231960" y="1604520"/>
            <a:ext cx="535428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a:lnSpc>
                <a:spcPct val="100000"/>
              </a:lnSpc>
            </a:pPr>
            <a:r>
              <a:rPr lang="zh-CN" sz="6000" b="0" strike="noStrike" spc="-1">
                <a:solidFill>
                  <a:srgbClr val="000000"/>
                </a:solidFill>
                <a:uFill>
                  <a:solidFill>
                    <a:srgbClr val="FFFFFF"/>
                  </a:solidFill>
                </a:uFill>
                <a:latin typeface="Calibri Light"/>
              </a:rPr>
              <a:t>单击此处编辑母版标题样式</a:t>
            </a:r>
            <a:endParaRPr lang="zh-CN" sz="1800" b="0" strike="noStrike" spc="-1">
              <a:solidFill>
                <a:srgbClr val="000000"/>
              </a:solidFill>
              <a:uFill>
                <a:solidFill>
                  <a:srgbClr val="FFFFFF"/>
                </a:solidFill>
              </a:u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Calibri"/>
              </a:rPr>
              <a:t>6/24/19</a:t>
            </a:r>
            <a:endParaRPr lang="en-US" sz="14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50C3F19F-1CE7-42CE-B7D6-A7AB46FD8A4F}" type="slidenum">
              <a:rPr lang="en-US" sz="1200" b="0" strike="noStrike" spc="-1">
                <a:solidFill>
                  <a:srgbClr val="8B8B8B"/>
                </a:solidFill>
                <a:uFill>
                  <a:solidFill>
                    <a:srgbClr val="FFFFFF"/>
                  </a:solidFill>
                </a:uFill>
                <a:latin typeface="Calibri"/>
              </a:rPr>
              <a:t>‹#›</a:t>
            </a:fld>
            <a:endParaRPr lang="en-US" sz="1400" b="0" strike="noStrike" spc="-1">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zh-CN" sz="2800" b="0" strike="noStrike" spc="-1">
                <a:solidFill>
                  <a:srgbClr val="000000"/>
                </a:solidFill>
                <a:uFill>
                  <a:solidFill>
                    <a:srgbClr val="FFFFFF"/>
                  </a:solidFill>
                </a:uFill>
                <a:latin typeface="Calibri"/>
              </a:rPr>
              <a:t>单击鼠标编辑大纲文字格式</a:t>
            </a:r>
          </a:p>
          <a:p>
            <a:pPr marL="864000" lvl="1" indent="-324000">
              <a:buClr>
                <a:srgbClr val="000000"/>
              </a:buClr>
              <a:buSzPct val="75000"/>
              <a:buFont typeface="Symbol" charset="2"/>
              <a:buChar char=""/>
            </a:pPr>
            <a:r>
              <a:rPr lang="zh-CN" sz="2000" b="0" strike="noStrike" spc="-1">
                <a:solidFill>
                  <a:srgbClr val="000000"/>
                </a:solidFill>
                <a:uFill>
                  <a:solidFill>
                    <a:srgbClr val="FFFFFF"/>
                  </a:solidFill>
                </a:uFill>
                <a:latin typeface="Calibri"/>
              </a:rPr>
              <a:t>第二个大纲级</a:t>
            </a:r>
          </a:p>
          <a:p>
            <a:pPr marL="1296000" lvl="2" indent="-288000">
              <a:buClr>
                <a:srgbClr val="000000"/>
              </a:buClr>
              <a:buSzPct val="45000"/>
              <a:buFont typeface="Wingdings" charset="2"/>
              <a:buChar char=""/>
            </a:pPr>
            <a:r>
              <a:rPr lang="zh-CN" sz="1800" b="0" strike="noStrike" spc="-1">
                <a:solidFill>
                  <a:srgbClr val="000000"/>
                </a:solidFill>
                <a:uFill>
                  <a:solidFill>
                    <a:srgbClr val="FFFFFF"/>
                  </a:solidFill>
                </a:uFill>
                <a:latin typeface="Calibri"/>
              </a:rPr>
              <a:t>第三大纲级别</a:t>
            </a:r>
          </a:p>
          <a:p>
            <a:pPr marL="1728000" lvl="3" indent="-216000">
              <a:buClr>
                <a:srgbClr val="000000"/>
              </a:buClr>
              <a:buSzPct val="75000"/>
              <a:buFont typeface="Symbol" charset="2"/>
              <a:buChar char=""/>
            </a:pPr>
            <a:r>
              <a:rPr lang="zh-CN" sz="1800" b="0" strike="noStrike" spc="-1">
                <a:solidFill>
                  <a:srgbClr val="000000"/>
                </a:solidFill>
                <a:uFill>
                  <a:solidFill>
                    <a:srgbClr val="FFFFFF"/>
                  </a:solidFill>
                </a:uFill>
                <a:latin typeface="Calibri"/>
              </a:rPr>
              <a:t>第四大纲级别</a:t>
            </a:r>
          </a:p>
          <a:p>
            <a:pPr marL="2160000" lvl="4" indent="-216000">
              <a:buClr>
                <a:srgbClr val="000000"/>
              </a:buClr>
              <a:buSzPct val="45000"/>
              <a:buFont typeface="Wingdings" charset="2"/>
              <a:buChar char=""/>
            </a:pPr>
            <a:r>
              <a:rPr lang="zh-CN" sz="2000" b="0" strike="noStrike" spc="-1">
                <a:solidFill>
                  <a:srgbClr val="000000"/>
                </a:solidFill>
                <a:uFill>
                  <a:solidFill>
                    <a:srgbClr val="FFFFFF"/>
                  </a:solidFill>
                </a:uFill>
                <a:latin typeface="Calibri"/>
              </a:rPr>
              <a:t>第五大纲级别</a:t>
            </a:r>
          </a:p>
          <a:p>
            <a:pPr marL="2592000" lvl="5" indent="-216000">
              <a:buClr>
                <a:srgbClr val="000000"/>
              </a:buClr>
              <a:buSzPct val="45000"/>
              <a:buFont typeface="Wingdings" charset="2"/>
              <a:buChar char=""/>
            </a:pPr>
            <a:r>
              <a:rPr lang="zh-CN" sz="2000" b="0" strike="noStrike" spc="-1">
                <a:solidFill>
                  <a:srgbClr val="000000"/>
                </a:solidFill>
                <a:uFill>
                  <a:solidFill>
                    <a:srgbClr val="FFFFFF"/>
                  </a:solidFill>
                </a:uFill>
                <a:latin typeface="Calibri"/>
              </a:rPr>
              <a:t>第六大纲级别</a:t>
            </a:r>
          </a:p>
          <a:p>
            <a:pPr marL="3024000" lvl="6" indent="-216000">
              <a:buClr>
                <a:srgbClr val="000000"/>
              </a:buClr>
              <a:buSzPct val="45000"/>
              <a:buFont typeface="Wingdings" charset="2"/>
              <a:buChar char=""/>
            </a:pPr>
            <a:r>
              <a:rPr lang="zh-CN" sz="2000" b="0" strike="noStrike" spc="-1">
                <a:solidFill>
                  <a:srgbClr val="000000"/>
                </a:solidFill>
                <a:uFill>
                  <a:solidFill>
                    <a:srgbClr val="FFFFFF"/>
                  </a:solidFill>
                </a:uFill>
                <a:latin typeface="Calibri"/>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CustomShape 1"/>
          <p:cNvSpPr/>
          <p:nvPr/>
        </p:nvSpPr>
        <p:spPr>
          <a:xfrm>
            <a:off x="340920" y="257040"/>
            <a:ext cx="36000" cy="575640"/>
          </a:xfrm>
          <a:prstGeom prst="rect">
            <a:avLst/>
          </a:prstGeom>
          <a:solidFill>
            <a:srgbClr val="564B45"/>
          </a:solidFill>
          <a:ln>
            <a:noFill/>
          </a:ln>
        </p:spPr>
        <p:style>
          <a:lnRef idx="2">
            <a:schemeClr val="accent1">
              <a:shade val="50000"/>
            </a:schemeClr>
          </a:lnRef>
          <a:fillRef idx="1">
            <a:schemeClr val="accent1"/>
          </a:fillRef>
          <a:effectRef idx="0">
            <a:schemeClr val="accent1"/>
          </a:effectRef>
          <a:fontRef idx="minor"/>
        </p:style>
      </p:sp>
      <p:sp>
        <p:nvSpPr>
          <p:cNvPr id="40" name="CustomShape 2"/>
          <p:cNvSpPr/>
          <p:nvPr/>
        </p:nvSpPr>
        <p:spPr>
          <a:xfrm>
            <a:off x="437040" y="200160"/>
            <a:ext cx="6930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24488C"/>
                </a:solidFill>
                <a:uFill>
                  <a:solidFill>
                    <a:srgbClr val="FFFFFF"/>
                  </a:solidFill>
                </a:uFill>
                <a:latin typeface="微软雅黑"/>
                <a:ea typeface="微软雅黑"/>
              </a:rPr>
              <a:t>xxxx</a:t>
            </a:r>
            <a:endParaRPr lang="en-US" sz="1800" b="0" strike="noStrike" spc="-1">
              <a:solidFill>
                <a:srgbClr val="000000"/>
              </a:solidFill>
              <a:uFill>
                <a:solidFill>
                  <a:srgbClr val="FFFFFF"/>
                </a:solidFill>
              </a:uFill>
              <a:latin typeface="Arial"/>
            </a:endParaRPr>
          </a:p>
        </p:txBody>
      </p:sp>
      <p:sp>
        <p:nvSpPr>
          <p:cNvPr id="41" name="CustomShape 3"/>
          <p:cNvSpPr/>
          <p:nvPr/>
        </p:nvSpPr>
        <p:spPr>
          <a:xfrm>
            <a:off x="444960" y="568440"/>
            <a:ext cx="114660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564B45"/>
                </a:solidFill>
                <a:uFill>
                  <a:solidFill>
                    <a:srgbClr val="FFFFFF"/>
                  </a:solidFill>
                </a:uFill>
                <a:latin typeface="微软雅黑"/>
                <a:ea typeface="微软雅黑"/>
              </a:rPr>
              <a:t>xxxxxx</a:t>
            </a:r>
            <a:endParaRPr lang="en-US" sz="1800" b="0" strike="noStrike" spc="-1">
              <a:solidFill>
                <a:srgbClr val="000000"/>
              </a:solidFill>
              <a:uFill>
                <a:solidFill>
                  <a:srgbClr val="FFFFFF"/>
                </a:solidFill>
              </a:uFill>
              <a:latin typeface="Arial"/>
            </a:endParaRPr>
          </a:p>
        </p:txBody>
      </p:sp>
      <p:pic>
        <p:nvPicPr>
          <p:cNvPr id="42" name="图片 10"/>
          <p:cNvPicPr/>
          <p:nvPr/>
        </p:nvPicPr>
        <p:blipFill>
          <a:blip r:embed="rId14"/>
          <a:stretch/>
        </p:blipFill>
        <p:spPr>
          <a:xfrm>
            <a:off x="9465840" y="292680"/>
            <a:ext cx="2451960" cy="322920"/>
          </a:xfrm>
          <a:prstGeom prst="rect">
            <a:avLst/>
          </a:prstGeom>
          <a:ln>
            <a:noFill/>
          </a:ln>
        </p:spPr>
      </p:pic>
      <p:sp>
        <p:nvSpPr>
          <p:cNvPr id="43" name="CustomShape 4"/>
          <p:cNvSpPr/>
          <p:nvPr/>
        </p:nvSpPr>
        <p:spPr>
          <a:xfrm>
            <a:off x="0" y="6610320"/>
            <a:ext cx="12191760" cy="2473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b="0" strike="noStrike" spc="-1">
                <a:solidFill>
                  <a:srgbClr val="A6A6A6"/>
                </a:solidFill>
                <a:uFill>
                  <a:solidFill>
                    <a:srgbClr val="FFFFFF"/>
                  </a:solidFill>
                </a:uFill>
                <a:latin typeface="Calibri"/>
              </a:rPr>
              <a:t>Boocax.com</a:t>
            </a:r>
            <a:endParaRPr lang="en-US" sz="1800" b="0" strike="noStrike" spc="-1">
              <a:solidFill>
                <a:srgbClr val="000000"/>
              </a:solidFill>
              <a:uFill>
                <a:solidFill>
                  <a:srgbClr val="FFFFFF"/>
                </a:solidFill>
              </a:uFill>
              <a:latin typeface="Arial"/>
            </a:endParaRPr>
          </a:p>
        </p:txBody>
      </p:sp>
      <p:sp>
        <p:nvSpPr>
          <p:cNvPr id="44" name="PlaceHolder 5"/>
          <p:cNvSpPr>
            <a:spLocks noGrp="1"/>
          </p:cNvSpPr>
          <p:nvPr>
            <p:ph type="title"/>
          </p:nvPr>
        </p:nvSpPr>
        <p:spPr>
          <a:xfrm>
            <a:off x="609480" y="273600"/>
            <a:ext cx="10972440" cy="1144800"/>
          </a:xfrm>
          <a:prstGeom prst="rect">
            <a:avLst/>
          </a:prstGeom>
        </p:spPr>
        <p:txBody>
          <a:bodyPr lIns="0" tIns="0" rIns="0" bIns="0" anchor="ctr"/>
          <a:lstStyle/>
          <a:p>
            <a:r>
              <a:rPr lang="zh-CN" sz="1800" b="0" strike="noStrike" spc="-1">
                <a:solidFill>
                  <a:srgbClr val="000000"/>
                </a:solidFill>
                <a:uFill>
                  <a:solidFill>
                    <a:srgbClr val="FFFFFF"/>
                  </a:solidFill>
                </a:uFill>
                <a:latin typeface="Calibri"/>
              </a:rPr>
              <a:t>单击鼠标编辑标题文字格式</a:t>
            </a:r>
          </a:p>
        </p:txBody>
      </p:sp>
      <p:sp>
        <p:nvSpPr>
          <p:cNvPr id="45" name="PlaceHolder 6"/>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zh-CN" sz="2800" b="0" strike="noStrike" spc="-1">
                <a:solidFill>
                  <a:srgbClr val="000000"/>
                </a:solidFill>
                <a:uFill>
                  <a:solidFill>
                    <a:srgbClr val="FFFFFF"/>
                  </a:solidFill>
                </a:uFill>
                <a:latin typeface="Calibri"/>
              </a:rPr>
              <a:t>单击鼠标编辑大纲文字格式</a:t>
            </a:r>
          </a:p>
          <a:p>
            <a:pPr marL="864000" lvl="1" indent="-324000">
              <a:buClr>
                <a:srgbClr val="000000"/>
              </a:buClr>
              <a:buSzPct val="75000"/>
              <a:buFont typeface="Symbol" charset="2"/>
              <a:buChar char=""/>
            </a:pPr>
            <a:r>
              <a:rPr lang="zh-CN" sz="2000" b="0" strike="noStrike" spc="-1">
                <a:solidFill>
                  <a:srgbClr val="000000"/>
                </a:solidFill>
                <a:uFill>
                  <a:solidFill>
                    <a:srgbClr val="FFFFFF"/>
                  </a:solidFill>
                </a:uFill>
                <a:latin typeface="Calibri"/>
              </a:rPr>
              <a:t>第二个大纲级</a:t>
            </a:r>
          </a:p>
          <a:p>
            <a:pPr marL="1296000" lvl="2" indent="-288000">
              <a:buClr>
                <a:srgbClr val="000000"/>
              </a:buClr>
              <a:buSzPct val="45000"/>
              <a:buFont typeface="Wingdings" charset="2"/>
              <a:buChar char=""/>
            </a:pPr>
            <a:r>
              <a:rPr lang="zh-CN" sz="1800" b="0" strike="noStrike" spc="-1">
                <a:solidFill>
                  <a:srgbClr val="000000"/>
                </a:solidFill>
                <a:uFill>
                  <a:solidFill>
                    <a:srgbClr val="FFFFFF"/>
                  </a:solidFill>
                </a:uFill>
                <a:latin typeface="Calibri"/>
              </a:rPr>
              <a:t>第三大纲级别</a:t>
            </a:r>
          </a:p>
          <a:p>
            <a:pPr marL="1728000" lvl="3" indent="-216000">
              <a:buClr>
                <a:srgbClr val="000000"/>
              </a:buClr>
              <a:buSzPct val="75000"/>
              <a:buFont typeface="Symbol" charset="2"/>
              <a:buChar char=""/>
            </a:pPr>
            <a:r>
              <a:rPr lang="zh-CN" sz="1800" b="0" strike="noStrike" spc="-1">
                <a:solidFill>
                  <a:srgbClr val="000000"/>
                </a:solidFill>
                <a:uFill>
                  <a:solidFill>
                    <a:srgbClr val="FFFFFF"/>
                  </a:solidFill>
                </a:uFill>
                <a:latin typeface="Calibri"/>
              </a:rPr>
              <a:t>第四大纲级别</a:t>
            </a:r>
          </a:p>
          <a:p>
            <a:pPr marL="2160000" lvl="4" indent="-216000">
              <a:buClr>
                <a:srgbClr val="000000"/>
              </a:buClr>
              <a:buSzPct val="45000"/>
              <a:buFont typeface="Wingdings" charset="2"/>
              <a:buChar char=""/>
            </a:pPr>
            <a:r>
              <a:rPr lang="zh-CN" sz="2000" b="0" strike="noStrike" spc="-1">
                <a:solidFill>
                  <a:srgbClr val="000000"/>
                </a:solidFill>
                <a:uFill>
                  <a:solidFill>
                    <a:srgbClr val="FFFFFF"/>
                  </a:solidFill>
                </a:uFill>
                <a:latin typeface="Calibri"/>
              </a:rPr>
              <a:t>第五大纲级别</a:t>
            </a:r>
          </a:p>
          <a:p>
            <a:pPr marL="2592000" lvl="5" indent="-216000">
              <a:buClr>
                <a:srgbClr val="000000"/>
              </a:buClr>
              <a:buSzPct val="45000"/>
              <a:buFont typeface="Wingdings" charset="2"/>
              <a:buChar char=""/>
            </a:pPr>
            <a:r>
              <a:rPr lang="zh-CN" sz="2000" b="0" strike="noStrike" spc="-1">
                <a:solidFill>
                  <a:srgbClr val="000000"/>
                </a:solidFill>
                <a:uFill>
                  <a:solidFill>
                    <a:srgbClr val="FFFFFF"/>
                  </a:solidFill>
                </a:uFill>
                <a:latin typeface="Calibri"/>
              </a:rPr>
              <a:t>第六大纲级别</a:t>
            </a:r>
          </a:p>
          <a:p>
            <a:pPr marL="3024000" lvl="6" indent="-216000">
              <a:buClr>
                <a:srgbClr val="000000"/>
              </a:buClr>
              <a:buSzPct val="45000"/>
              <a:buFont typeface="Wingdings" charset="2"/>
              <a:buChar char=""/>
            </a:pPr>
            <a:r>
              <a:rPr lang="zh-CN" sz="2000" b="0" strike="noStrike" spc="-1">
                <a:solidFill>
                  <a:srgbClr val="000000"/>
                </a:solidFill>
                <a:uFill>
                  <a:solidFill>
                    <a:srgbClr val="FFFFFF"/>
                  </a:solidFill>
                </a:uFill>
                <a:latin typeface="Calibri"/>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cnblogs.com/Jessica-jie/p/7510931.html"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s://www.cnblogs.com/JiePro/p/sift_3.html" TargetMode="External"/><Relationship Id="rId1" Type="http://schemas.openxmlformats.org/officeDocument/2006/relationships/slideLayout" Target="../slideLayouts/slideLayout14.xml"/><Relationship Id="rId5" Type="http://schemas.openxmlformats.org/officeDocument/2006/relationships/image" Target="../media/image16.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0" y="-4680"/>
            <a:ext cx="12191760" cy="4944960"/>
          </a:xfrm>
          <a:prstGeom prst="rect">
            <a:avLst/>
          </a:prstGeom>
          <a:gradFill>
            <a:gsLst>
              <a:gs pos="0">
                <a:srgbClr val="0E1A40"/>
              </a:gs>
              <a:gs pos="100000">
                <a:srgbClr val="2F5EB0"/>
              </a:gs>
            </a:gsLst>
            <a:lin ang="13800000"/>
          </a:gradFill>
          <a:ln>
            <a:noFill/>
          </a:ln>
        </p:spPr>
        <p:style>
          <a:lnRef idx="2">
            <a:schemeClr val="accent1">
              <a:shade val="50000"/>
            </a:schemeClr>
          </a:lnRef>
          <a:fillRef idx="1">
            <a:schemeClr val="accent1"/>
          </a:fillRef>
          <a:effectRef idx="0">
            <a:schemeClr val="accent1"/>
          </a:effectRef>
          <a:fontRef idx="minor"/>
        </p:style>
      </p:sp>
      <p:sp>
        <p:nvSpPr>
          <p:cNvPr id="81" name="CustomShape 2"/>
          <p:cNvSpPr/>
          <p:nvPr/>
        </p:nvSpPr>
        <p:spPr>
          <a:xfrm>
            <a:off x="0" y="4940640"/>
            <a:ext cx="12191760" cy="125280"/>
          </a:xfrm>
          <a:prstGeom prst="rect">
            <a:avLst/>
          </a:prstGeom>
          <a:solidFill>
            <a:srgbClr val="1C2747"/>
          </a:solidFill>
          <a:ln>
            <a:noFill/>
          </a:ln>
        </p:spPr>
        <p:style>
          <a:lnRef idx="2">
            <a:schemeClr val="accent1">
              <a:shade val="50000"/>
            </a:schemeClr>
          </a:lnRef>
          <a:fillRef idx="1">
            <a:schemeClr val="accent1"/>
          </a:fillRef>
          <a:effectRef idx="0">
            <a:schemeClr val="accent1"/>
          </a:effectRef>
          <a:fontRef idx="minor"/>
        </p:style>
      </p:sp>
      <p:sp>
        <p:nvSpPr>
          <p:cNvPr id="82" name="CustomShape 3"/>
          <p:cNvSpPr/>
          <p:nvPr/>
        </p:nvSpPr>
        <p:spPr>
          <a:xfrm rot="5400000">
            <a:off x="-352800" y="2303280"/>
            <a:ext cx="1311480" cy="650880"/>
          </a:xfrm>
          <a:prstGeom prst="triangle">
            <a:avLst>
              <a:gd name="adj" fmla="val 50000"/>
            </a:avLst>
          </a:prstGeom>
          <a:solidFill>
            <a:srgbClr val="8FAADD"/>
          </a:solidFill>
          <a:ln>
            <a:noFill/>
          </a:ln>
        </p:spPr>
        <p:style>
          <a:lnRef idx="2">
            <a:schemeClr val="accent1">
              <a:shade val="50000"/>
            </a:schemeClr>
          </a:lnRef>
          <a:fillRef idx="1">
            <a:schemeClr val="accent1"/>
          </a:fillRef>
          <a:effectRef idx="0">
            <a:schemeClr val="accent1"/>
          </a:effectRef>
          <a:fontRef idx="minor"/>
        </p:style>
      </p:sp>
      <p:sp>
        <p:nvSpPr>
          <p:cNvPr id="83" name="CustomShape 4"/>
          <p:cNvSpPr/>
          <p:nvPr/>
        </p:nvSpPr>
        <p:spPr>
          <a:xfrm rot="2707800">
            <a:off x="837720" y="2739600"/>
            <a:ext cx="331920" cy="331920"/>
          </a:xfrm>
          <a:prstGeom prst="rect">
            <a:avLst/>
          </a:prstGeom>
          <a:solidFill>
            <a:srgbClr val="8FAADD"/>
          </a:solidFill>
          <a:ln>
            <a:noFill/>
          </a:ln>
        </p:spPr>
        <p:style>
          <a:lnRef idx="2">
            <a:schemeClr val="accent1">
              <a:shade val="50000"/>
            </a:schemeClr>
          </a:lnRef>
          <a:fillRef idx="1">
            <a:schemeClr val="accent1"/>
          </a:fillRef>
          <a:effectRef idx="0">
            <a:schemeClr val="accent1"/>
          </a:effectRef>
          <a:fontRef idx="minor"/>
        </p:style>
      </p:sp>
      <p:sp>
        <p:nvSpPr>
          <p:cNvPr id="84" name="CustomShape 5"/>
          <p:cNvSpPr/>
          <p:nvPr/>
        </p:nvSpPr>
        <p:spPr>
          <a:xfrm rot="2707800">
            <a:off x="804240" y="2463840"/>
            <a:ext cx="171000" cy="171000"/>
          </a:xfrm>
          <a:prstGeom prst="rect">
            <a:avLst/>
          </a:prstGeom>
          <a:solidFill>
            <a:srgbClr val="8FAADD"/>
          </a:solidFill>
          <a:ln>
            <a:noFill/>
          </a:ln>
        </p:spPr>
        <p:style>
          <a:lnRef idx="2">
            <a:schemeClr val="accent1">
              <a:shade val="50000"/>
            </a:schemeClr>
          </a:lnRef>
          <a:fillRef idx="1">
            <a:schemeClr val="accent1"/>
          </a:fillRef>
          <a:effectRef idx="0">
            <a:schemeClr val="accent1"/>
          </a:effectRef>
          <a:fontRef idx="minor"/>
        </p:style>
      </p:sp>
      <p:sp>
        <p:nvSpPr>
          <p:cNvPr id="85" name="CustomShape 6"/>
          <p:cNvSpPr/>
          <p:nvPr/>
        </p:nvSpPr>
        <p:spPr>
          <a:xfrm>
            <a:off x="8621640" y="5690160"/>
            <a:ext cx="715320" cy="719280"/>
          </a:xfrm>
          <a:prstGeom prst="ellipse">
            <a:avLst/>
          </a:prstGeom>
          <a:gradFill>
            <a:gsLst>
              <a:gs pos="0">
                <a:srgbClr val="0E1A40"/>
              </a:gs>
              <a:gs pos="100000">
                <a:srgbClr val="2F5EB0"/>
              </a:gs>
            </a:gsLst>
            <a:lin ang="13800000"/>
          </a:gradFill>
          <a:ln>
            <a:noFill/>
          </a:ln>
        </p:spPr>
        <p:style>
          <a:lnRef idx="2">
            <a:schemeClr val="accent5">
              <a:shade val="50000"/>
            </a:schemeClr>
          </a:lnRef>
          <a:fillRef idx="1">
            <a:schemeClr val="accent5"/>
          </a:fillRef>
          <a:effectRef idx="0">
            <a:schemeClr val="accent5"/>
          </a:effectRef>
          <a:fontRef idx="minor"/>
        </p:style>
      </p:sp>
      <p:sp>
        <p:nvSpPr>
          <p:cNvPr id="86" name="CustomShape 7"/>
          <p:cNvSpPr/>
          <p:nvPr/>
        </p:nvSpPr>
        <p:spPr>
          <a:xfrm>
            <a:off x="8781840" y="5851440"/>
            <a:ext cx="394920" cy="397080"/>
          </a:xfrm>
          <a:custGeom>
            <a:avLst/>
            <a:gdLst/>
            <a:ahLst/>
            <a:cxnLst/>
            <a:rect l="l" t="t" r="r" b="b"/>
            <a:pathLst>
              <a:path w="200" h="200">
                <a:moveTo>
                  <a:pt x="180" y="200"/>
                </a:moveTo>
                <a:cubicBezTo>
                  <a:pt x="20" y="200"/>
                  <a:pt x="20" y="200"/>
                  <a:pt x="20" y="200"/>
                </a:cubicBezTo>
                <a:cubicBezTo>
                  <a:pt x="9" y="200"/>
                  <a:pt x="0" y="191"/>
                  <a:pt x="0" y="180"/>
                </a:cubicBezTo>
                <a:cubicBezTo>
                  <a:pt x="0" y="88"/>
                  <a:pt x="0" y="88"/>
                  <a:pt x="0" y="88"/>
                </a:cubicBezTo>
                <a:cubicBezTo>
                  <a:pt x="12" y="88"/>
                  <a:pt x="12" y="88"/>
                  <a:pt x="12" y="88"/>
                </a:cubicBezTo>
                <a:cubicBezTo>
                  <a:pt x="12" y="123"/>
                  <a:pt x="12" y="168"/>
                  <a:pt x="12" y="168"/>
                </a:cubicBezTo>
                <a:cubicBezTo>
                  <a:pt x="12" y="179"/>
                  <a:pt x="25" y="188"/>
                  <a:pt x="36" y="188"/>
                </a:cubicBezTo>
                <a:cubicBezTo>
                  <a:pt x="164" y="188"/>
                  <a:pt x="164" y="188"/>
                  <a:pt x="164" y="188"/>
                </a:cubicBezTo>
                <a:cubicBezTo>
                  <a:pt x="175" y="188"/>
                  <a:pt x="188" y="179"/>
                  <a:pt x="188" y="168"/>
                </a:cubicBezTo>
                <a:cubicBezTo>
                  <a:pt x="188" y="168"/>
                  <a:pt x="188" y="122"/>
                  <a:pt x="187" y="88"/>
                </a:cubicBezTo>
                <a:cubicBezTo>
                  <a:pt x="200" y="88"/>
                  <a:pt x="200" y="88"/>
                  <a:pt x="200" y="88"/>
                </a:cubicBezTo>
                <a:cubicBezTo>
                  <a:pt x="200" y="180"/>
                  <a:pt x="200" y="180"/>
                  <a:pt x="200" y="180"/>
                </a:cubicBezTo>
                <a:cubicBezTo>
                  <a:pt x="200" y="191"/>
                  <a:pt x="191" y="200"/>
                  <a:pt x="180" y="200"/>
                </a:cubicBezTo>
                <a:close/>
                <a:moveTo>
                  <a:pt x="155" y="137"/>
                </a:moveTo>
                <a:cubicBezTo>
                  <a:pt x="156" y="139"/>
                  <a:pt x="157" y="141"/>
                  <a:pt x="157" y="144"/>
                </a:cubicBezTo>
                <a:cubicBezTo>
                  <a:pt x="157" y="148"/>
                  <a:pt x="156" y="152"/>
                  <a:pt x="154" y="155"/>
                </a:cubicBezTo>
                <a:cubicBezTo>
                  <a:pt x="152" y="158"/>
                  <a:pt x="149" y="161"/>
                  <a:pt x="145" y="163"/>
                </a:cubicBezTo>
                <a:cubicBezTo>
                  <a:pt x="142" y="165"/>
                  <a:pt x="137" y="165"/>
                  <a:pt x="131" y="165"/>
                </a:cubicBezTo>
                <a:cubicBezTo>
                  <a:pt x="126" y="165"/>
                  <a:pt x="121" y="165"/>
                  <a:pt x="118" y="163"/>
                </a:cubicBezTo>
                <a:cubicBezTo>
                  <a:pt x="114" y="162"/>
                  <a:pt x="112" y="160"/>
                  <a:pt x="110" y="157"/>
                </a:cubicBezTo>
                <a:cubicBezTo>
                  <a:pt x="107" y="155"/>
                  <a:pt x="106" y="152"/>
                  <a:pt x="105" y="148"/>
                </a:cubicBezTo>
                <a:cubicBezTo>
                  <a:pt x="122" y="145"/>
                  <a:pt x="122" y="145"/>
                  <a:pt x="122" y="145"/>
                </a:cubicBezTo>
                <a:cubicBezTo>
                  <a:pt x="123" y="149"/>
                  <a:pt x="124" y="151"/>
                  <a:pt x="125" y="153"/>
                </a:cubicBezTo>
                <a:cubicBezTo>
                  <a:pt x="127" y="154"/>
                  <a:pt x="129" y="155"/>
                  <a:pt x="131" y="155"/>
                </a:cubicBezTo>
                <a:cubicBezTo>
                  <a:pt x="133" y="155"/>
                  <a:pt x="135" y="154"/>
                  <a:pt x="137" y="152"/>
                </a:cubicBezTo>
                <a:cubicBezTo>
                  <a:pt x="138" y="150"/>
                  <a:pt x="139" y="148"/>
                  <a:pt x="139" y="145"/>
                </a:cubicBezTo>
                <a:cubicBezTo>
                  <a:pt x="139" y="142"/>
                  <a:pt x="138" y="140"/>
                  <a:pt x="137" y="139"/>
                </a:cubicBezTo>
                <a:cubicBezTo>
                  <a:pt x="135" y="137"/>
                  <a:pt x="133" y="136"/>
                  <a:pt x="131" y="136"/>
                </a:cubicBezTo>
                <a:cubicBezTo>
                  <a:pt x="129" y="136"/>
                  <a:pt x="127" y="136"/>
                  <a:pt x="125" y="137"/>
                </a:cubicBezTo>
                <a:cubicBezTo>
                  <a:pt x="126" y="125"/>
                  <a:pt x="126" y="125"/>
                  <a:pt x="126" y="125"/>
                </a:cubicBezTo>
                <a:cubicBezTo>
                  <a:pt x="127" y="125"/>
                  <a:pt x="128" y="125"/>
                  <a:pt x="128" y="125"/>
                </a:cubicBezTo>
                <a:cubicBezTo>
                  <a:pt x="130" y="125"/>
                  <a:pt x="132" y="124"/>
                  <a:pt x="134" y="123"/>
                </a:cubicBezTo>
                <a:cubicBezTo>
                  <a:pt x="135" y="121"/>
                  <a:pt x="136" y="119"/>
                  <a:pt x="136" y="117"/>
                </a:cubicBezTo>
                <a:cubicBezTo>
                  <a:pt x="136" y="116"/>
                  <a:pt x="136" y="114"/>
                  <a:pt x="134" y="113"/>
                </a:cubicBezTo>
                <a:cubicBezTo>
                  <a:pt x="133" y="112"/>
                  <a:pt x="132" y="111"/>
                  <a:pt x="130" y="111"/>
                </a:cubicBezTo>
                <a:cubicBezTo>
                  <a:pt x="128" y="111"/>
                  <a:pt x="126" y="112"/>
                  <a:pt x="125" y="113"/>
                </a:cubicBezTo>
                <a:cubicBezTo>
                  <a:pt x="123" y="114"/>
                  <a:pt x="123" y="116"/>
                  <a:pt x="122" y="120"/>
                </a:cubicBezTo>
                <a:cubicBezTo>
                  <a:pt x="106" y="117"/>
                  <a:pt x="106" y="117"/>
                  <a:pt x="106" y="117"/>
                </a:cubicBezTo>
                <a:cubicBezTo>
                  <a:pt x="107" y="111"/>
                  <a:pt x="110" y="107"/>
                  <a:pt x="113" y="104"/>
                </a:cubicBezTo>
                <a:cubicBezTo>
                  <a:pt x="117" y="102"/>
                  <a:pt x="123" y="100"/>
                  <a:pt x="130" y="100"/>
                </a:cubicBezTo>
                <a:cubicBezTo>
                  <a:pt x="138" y="100"/>
                  <a:pt x="144" y="102"/>
                  <a:pt x="148" y="105"/>
                </a:cubicBezTo>
                <a:cubicBezTo>
                  <a:pt x="152" y="108"/>
                  <a:pt x="153" y="112"/>
                  <a:pt x="153" y="116"/>
                </a:cubicBezTo>
                <a:cubicBezTo>
                  <a:pt x="153" y="119"/>
                  <a:pt x="153" y="122"/>
                  <a:pt x="151" y="124"/>
                </a:cubicBezTo>
                <a:cubicBezTo>
                  <a:pt x="150" y="126"/>
                  <a:pt x="147" y="128"/>
                  <a:pt x="144" y="130"/>
                </a:cubicBezTo>
                <a:cubicBezTo>
                  <a:pt x="147" y="130"/>
                  <a:pt x="149" y="131"/>
                  <a:pt x="150" y="132"/>
                </a:cubicBezTo>
                <a:cubicBezTo>
                  <a:pt x="152" y="133"/>
                  <a:pt x="154" y="135"/>
                  <a:pt x="155" y="137"/>
                </a:cubicBezTo>
                <a:close/>
                <a:moveTo>
                  <a:pt x="95" y="164"/>
                </a:moveTo>
                <a:cubicBezTo>
                  <a:pt x="43" y="164"/>
                  <a:pt x="43" y="164"/>
                  <a:pt x="43" y="164"/>
                </a:cubicBezTo>
                <a:cubicBezTo>
                  <a:pt x="44" y="159"/>
                  <a:pt x="45" y="154"/>
                  <a:pt x="48" y="150"/>
                </a:cubicBezTo>
                <a:cubicBezTo>
                  <a:pt x="51" y="145"/>
                  <a:pt x="57" y="140"/>
                  <a:pt x="66" y="134"/>
                </a:cubicBezTo>
                <a:cubicBezTo>
                  <a:pt x="71" y="130"/>
                  <a:pt x="74" y="127"/>
                  <a:pt x="75" y="125"/>
                </a:cubicBezTo>
                <a:cubicBezTo>
                  <a:pt x="77" y="123"/>
                  <a:pt x="78" y="121"/>
                  <a:pt x="78" y="119"/>
                </a:cubicBezTo>
                <a:cubicBezTo>
                  <a:pt x="78" y="117"/>
                  <a:pt x="77" y="116"/>
                  <a:pt x="75" y="114"/>
                </a:cubicBezTo>
                <a:cubicBezTo>
                  <a:pt x="74" y="113"/>
                  <a:pt x="72" y="112"/>
                  <a:pt x="70" y="112"/>
                </a:cubicBezTo>
                <a:cubicBezTo>
                  <a:pt x="68" y="112"/>
                  <a:pt x="66" y="113"/>
                  <a:pt x="65" y="114"/>
                </a:cubicBezTo>
                <a:cubicBezTo>
                  <a:pt x="63" y="116"/>
                  <a:pt x="62" y="117"/>
                  <a:pt x="62" y="120"/>
                </a:cubicBezTo>
                <a:cubicBezTo>
                  <a:pt x="44" y="120"/>
                  <a:pt x="44" y="120"/>
                  <a:pt x="44" y="120"/>
                </a:cubicBezTo>
                <a:cubicBezTo>
                  <a:pt x="45" y="115"/>
                  <a:pt x="46" y="112"/>
                  <a:pt x="48" y="109"/>
                </a:cubicBezTo>
                <a:cubicBezTo>
                  <a:pt x="50" y="106"/>
                  <a:pt x="52" y="104"/>
                  <a:pt x="56" y="102"/>
                </a:cubicBezTo>
                <a:cubicBezTo>
                  <a:pt x="59" y="101"/>
                  <a:pt x="64" y="100"/>
                  <a:pt x="70" y="100"/>
                </a:cubicBezTo>
                <a:cubicBezTo>
                  <a:pt x="76" y="100"/>
                  <a:pt x="81" y="101"/>
                  <a:pt x="84" y="102"/>
                </a:cubicBezTo>
                <a:cubicBezTo>
                  <a:pt x="87" y="104"/>
                  <a:pt x="90" y="106"/>
                  <a:pt x="92" y="109"/>
                </a:cubicBezTo>
                <a:cubicBezTo>
                  <a:pt x="94" y="112"/>
                  <a:pt x="95" y="115"/>
                  <a:pt x="95" y="119"/>
                </a:cubicBezTo>
                <a:cubicBezTo>
                  <a:pt x="95" y="122"/>
                  <a:pt x="94" y="126"/>
                  <a:pt x="92" y="130"/>
                </a:cubicBezTo>
                <a:cubicBezTo>
                  <a:pt x="89" y="133"/>
                  <a:pt x="85" y="137"/>
                  <a:pt x="79" y="141"/>
                </a:cubicBezTo>
                <a:cubicBezTo>
                  <a:pt x="76" y="144"/>
                  <a:pt x="73" y="145"/>
                  <a:pt x="72" y="146"/>
                </a:cubicBezTo>
                <a:cubicBezTo>
                  <a:pt x="71" y="147"/>
                  <a:pt x="70" y="148"/>
                  <a:pt x="68" y="150"/>
                </a:cubicBezTo>
                <a:cubicBezTo>
                  <a:pt x="95" y="150"/>
                  <a:pt x="95" y="150"/>
                  <a:pt x="95" y="150"/>
                </a:cubicBezTo>
                <a:lnTo>
                  <a:pt x="95" y="164"/>
                </a:lnTo>
                <a:close/>
                <a:moveTo>
                  <a:pt x="0" y="36"/>
                </a:moveTo>
                <a:cubicBezTo>
                  <a:pt x="0" y="25"/>
                  <a:pt x="9" y="16"/>
                  <a:pt x="20" y="16"/>
                </a:cubicBezTo>
                <a:cubicBezTo>
                  <a:pt x="28" y="16"/>
                  <a:pt x="28" y="16"/>
                  <a:pt x="28" y="16"/>
                </a:cubicBezTo>
                <a:cubicBezTo>
                  <a:pt x="28" y="56"/>
                  <a:pt x="28" y="56"/>
                  <a:pt x="28" y="56"/>
                </a:cubicBezTo>
                <a:cubicBezTo>
                  <a:pt x="28" y="65"/>
                  <a:pt x="35" y="72"/>
                  <a:pt x="44" y="72"/>
                </a:cubicBezTo>
                <a:cubicBezTo>
                  <a:pt x="53" y="72"/>
                  <a:pt x="60" y="65"/>
                  <a:pt x="60" y="56"/>
                </a:cubicBezTo>
                <a:cubicBezTo>
                  <a:pt x="60" y="16"/>
                  <a:pt x="60" y="16"/>
                  <a:pt x="60" y="16"/>
                </a:cubicBezTo>
                <a:cubicBezTo>
                  <a:pt x="140" y="16"/>
                  <a:pt x="140" y="16"/>
                  <a:pt x="140" y="16"/>
                </a:cubicBezTo>
                <a:cubicBezTo>
                  <a:pt x="140" y="56"/>
                  <a:pt x="140" y="56"/>
                  <a:pt x="140" y="56"/>
                </a:cubicBezTo>
                <a:cubicBezTo>
                  <a:pt x="140" y="65"/>
                  <a:pt x="147" y="72"/>
                  <a:pt x="156" y="72"/>
                </a:cubicBezTo>
                <a:cubicBezTo>
                  <a:pt x="165" y="72"/>
                  <a:pt x="172" y="65"/>
                  <a:pt x="172" y="56"/>
                </a:cubicBezTo>
                <a:cubicBezTo>
                  <a:pt x="172" y="16"/>
                  <a:pt x="172" y="16"/>
                  <a:pt x="172" y="16"/>
                </a:cubicBezTo>
                <a:cubicBezTo>
                  <a:pt x="180" y="16"/>
                  <a:pt x="180" y="16"/>
                  <a:pt x="180" y="16"/>
                </a:cubicBezTo>
                <a:cubicBezTo>
                  <a:pt x="191" y="16"/>
                  <a:pt x="200" y="25"/>
                  <a:pt x="200" y="36"/>
                </a:cubicBezTo>
                <a:cubicBezTo>
                  <a:pt x="200" y="80"/>
                  <a:pt x="200" y="80"/>
                  <a:pt x="200" y="80"/>
                </a:cubicBezTo>
                <a:cubicBezTo>
                  <a:pt x="114" y="80"/>
                  <a:pt x="96" y="80"/>
                  <a:pt x="0" y="80"/>
                </a:cubicBezTo>
                <a:lnTo>
                  <a:pt x="0" y="36"/>
                </a:lnTo>
                <a:close/>
                <a:moveTo>
                  <a:pt x="156" y="64"/>
                </a:moveTo>
                <a:cubicBezTo>
                  <a:pt x="149" y="64"/>
                  <a:pt x="144" y="59"/>
                  <a:pt x="144" y="52"/>
                </a:cubicBezTo>
                <a:cubicBezTo>
                  <a:pt x="144" y="12"/>
                  <a:pt x="144" y="12"/>
                  <a:pt x="144" y="12"/>
                </a:cubicBezTo>
                <a:cubicBezTo>
                  <a:pt x="144" y="6"/>
                  <a:pt x="149" y="0"/>
                  <a:pt x="156" y="0"/>
                </a:cubicBezTo>
                <a:cubicBezTo>
                  <a:pt x="162" y="0"/>
                  <a:pt x="168" y="6"/>
                  <a:pt x="168" y="12"/>
                </a:cubicBezTo>
                <a:cubicBezTo>
                  <a:pt x="168" y="52"/>
                  <a:pt x="168" y="52"/>
                  <a:pt x="168" y="52"/>
                </a:cubicBezTo>
                <a:cubicBezTo>
                  <a:pt x="168" y="59"/>
                  <a:pt x="162" y="64"/>
                  <a:pt x="156" y="64"/>
                </a:cubicBezTo>
                <a:close/>
                <a:moveTo>
                  <a:pt x="44" y="64"/>
                </a:moveTo>
                <a:cubicBezTo>
                  <a:pt x="37" y="64"/>
                  <a:pt x="32" y="59"/>
                  <a:pt x="32" y="52"/>
                </a:cubicBezTo>
                <a:cubicBezTo>
                  <a:pt x="32" y="12"/>
                  <a:pt x="32" y="12"/>
                  <a:pt x="32" y="12"/>
                </a:cubicBezTo>
                <a:cubicBezTo>
                  <a:pt x="32" y="6"/>
                  <a:pt x="37" y="0"/>
                  <a:pt x="44" y="0"/>
                </a:cubicBezTo>
                <a:cubicBezTo>
                  <a:pt x="50" y="0"/>
                  <a:pt x="56" y="6"/>
                  <a:pt x="56" y="12"/>
                </a:cubicBezTo>
                <a:cubicBezTo>
                  <a:pt x="56" y="52"/>
                  <a:pt x="56" y="52"/>
                  <a:pt x="56" y="52"/>
                </a:cubicBezTo>
                <a:cubicBezTo>
                  <a:pt x="56" y="59"/>
                  <a:pt x="50" y="64"/>
                  <a:pt x="44" y="64"/>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87" name="CustomShape 8"/>
          <p:cNvSpPr/>
          <p:nvPr/>
        </p:nvSpPr>
        <p:spPr>
          <a:xfrm>
            <a:off x="9389880" y="5887440"/>
            <a:ext cx="1573560" cy="343080"/>
          </a:xfrm>
          <a:prstGeom prst="rect">
            <a:avLst/>
          </a:prstGeom>
          <a:noFill/>
          <a:ln>
            <a:noFill/>
          </a:ln>
        </p:spPr>
        <p:style>
          <a:lnRef idx="0">
            <a:scrgbClr r="0" g="0" b="0"/>
          </a:lnRef>
          <a:fillRef idx="0">
            <a:scrgbClr r="0" g="0" b="0"/>
          </a:fillRef>
          <a:effectRef idx="0">
            <a:scrgbClr r="0" g="0" b="0"/>
          </a:effectRef>
          <a:fontRef idx="minor"/>
        </p:style>
        <p:txBody>
          <a:bodyPr wrap="none" lIns="68400" tIns="34200" rIns="68400" bIns="34200"/>
          <a:lstStyle/>
          <a:p>
            <a:pPr>
              <a:lnSpc>
                <a:spcPct val="100000"/>
              </a:lnSpc>
            </a:pPr>
            <a:r>
              <a:rPr lang="en-US" sz="1800" b="0" strike="noStrike" spc="-1">
                <a:solidFill>
                  <a:srgbClr val="2F5EB0"/>
                </a:solidFill>
                <a:uFill>
                  <a:solidFill>
                    <a:srgbClr val="FFFFFF"/>
                  </a:solidFill>
                </a:uFill>
                <a:latin typeface="微软雅黑"/>
                <a:ea typeface="微软雅黑"/>
              </a:rPr>
              <a:t>日期：2019.6</a:t>
            </a:r>
            <a:endParaRPr lang="en-US" sz="1800" b="0" strike="noStrike" spc="-1">
              <a:solidFill>
                <a:srgbClr val="000000"/>
              </a:solidFill>
              <a:uFill>
                <a:solidFill>
                  <a:srgbClr val="FFFFFF"/>
                </a:solidFill>
              </a:uFill>
              <a:latin typeface="Arial"/>
            </a:endParaRPr>
          </a:p>
        </p:txBody>
      </p:sp>
      <p:sp>
        <p:nvSpPr>
          <p:cNvPr id="88" name="CustomShape 9"/>
          <p:cNvSpPr/>
          <p:nvPr/>
        </p:nvSpPr>
        <p:spPr>
          <a:xfrm>
            <a:off x="9455760" y="6260400"/>
            <a:ext cx="599400" cy="39960"/>
          </a:xfrm>
          <a:prstGeom prst="rect">
            <a:avLst/>
          </a:prstGeom>
          <a:solidFill>
            <a:srgbClr val="2F5EB0"/>
          </a:solidFill>
          <a:ln>
            <a:noFill/>
          </a:ln>
        </p:spPr>
        <p:style>
          <a:lnRef idx="2">
            <a:schemeClr val="accent1">
              <a:shade val="50000"/>
            </a:schemeClr>
          </a:lnRef>
          <a:fillRef idx="1">
            <a:schemeClr val="accent1"/>
          </a:fillRef>
          <a:effectRef idx="0">
            <a:schemeClr val="accent1"/>
          </a:effectRef>
          <a:fontRef idx="minor"/>
        </p:style>
      </p:sp>
      <p:sp>
        <p:nvSpPr>
          <p:cNvPr id="89" name="CustomShape 10"/>
          <p:cNvSpPr/>
          <p:nvPr/>
        </p:nvSpPr>
        <p:spPr>
          <a:xfrm>
            <a:off x="10055520" y="6260400"/>
            <a:ext cx="1079640" cy="39960"/>
          </a:xfrm>
          <a:prstGeom prst="rect">
            <a:avLst/>
          </a:prstGeom>
          <a:solidFill>
            <a:srgbClr val="8FAADD"/>
          </a:solidFill>
          <a:ln>
            <a:noFill/>
          </a:ln>
        </p:spPr>
        <p:style>
          <a:lnRef idx="2">
            <a:schemeClr val="accent1">
              <a:shade val="50000"/>
            </a:schemeClr>
          </a:lnRef>
          <a:fillRef idx="1">
            <a:schemeClr val="accent1"/>
          </a:fillRef>
          <a:effectRef idx="0">
            <a:schemeClr val="accent1"/>
          </a:effectRef>
          <a:fontRef idx="minor"/>
        </p:style>
      </p:sp>
      <p:sp>
        <p:nvSpPr>
          <p:cNvPr id="90" name="CustomShape 11"/>
          <p:cNvSpPr/>
          <p:nvPr/>
        </p:nvSpPr>
        <p:spPr>
          <a:xfrm>
            <a:off x="1980360" y="1929240"/>
            <a:ext cx="8136360" cy="821520"/>
          </a:xfrm>
          <a:prstGeom prst="rect">
            <a:avLst/>
          </a:prstGeom>
          <a:noFill/>
          <a:ln>
            <a:noFill/>
          </a:ln>
          <a:effectLst>
            <a:glow rad="63500">
              <a:schemeClr val="bg1">
                <a:alpha val="94000"/>
              </a:schemeClr>
            </a:glow>
            <a:outerShdw blurRad="50800" dist="38100" algn="l" rotWithShape="0">
              <a:srgbClr val="000000">
                <a:alpha val="40000"/>
              </a:srgbClr>
            </a:outerShdw>
          </a:effectLst>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4800" b="1" strike="noStrike" spc="-1">
                <a:solidFill>
                  <a:srgbClr val="8FAADD"/>
                </a:solidFill>
                <a:uFill>
                  <a:solidFill>
                    <a:srgbClr val="FFFFFF"/>
                  </a:solidFill>
                </a:uFill>
                <a:latin typeface="微软雅黑"/>
                <a:ea typeface="微软雅黑"/>
              </a:rPr>
              <a:t>基于轮廓的目标检测与定位</a:t>
            </a:r>
            <a:endParaRPr lang="en-US" sz="1800" b="0" strike="noStrike" spc="-1">
              <a:solidFill>
                <a:srgbClr val="000000"/>
              </a:solidFill>
              <a:uFill>
                <a:solidFill>
                  <a:srgbClr val="FFFFFF"/>
                </a:solidFill>
              </a:uFill>
              <a:latin typeface="Arial"/>
            </a:endParaRPr>
          </a:p>
        </p:txBody>
      </p:sp>
      <p:sp>
        <p:nvSpPr>
          <p:cNvPr id="91" name="CustomShape 12"/>
          <p:cNvSpPr/>
          <p:nvPr/>
        </p:nvSpPr>
        <p:spPr>
          <a:xfrm>
            <a:off x="2617560" y="6169320"/>
            <a:ext cx="599400" cy="39960"/>
          </a:xfrm>
          <a:prstGeom prst="rect">
            <a:avLst/>
          </a:prstGeom>
          <a:solidFill>
            <a:srgbClr val="2F5EB0"/>
          </a:solidFill>
          <a:ln>
            <a:noFill/>
          </a:ln>
        </p:spPr>
        <p:style>
          <a:lnRef idx="2">
            <a:schemeClr val="accent1">
              <a:shade val="50000"/>
            </a:schemeClr>
          </a:lnRef>
          <a:fillRef idx="1">
            <a:schemeClr val="accent1"/>
          </a:fillRef>
          <a:effectRef idx="0">
            <a:schemeClr val="accent1"/>
          </a:effectRef>
          <a:fontRef idx="minor"/>
        </p:style>
      </p:sp>
      <p:sp>
        <p:nvSpPr>
          <p:cNvPr id="92" name="CustomShape 13"/>
          <p:cNvSpPr/>
          <p:nvPr/>
        </p:nvSpPr>
        <p:spPr>
          <a:xfrm>
            <a:off x="3232440" y="6169320"/>
            <a:ext cx="1079640" cy="39960"/>
          </a:xfrm>
          <a:prstGeom prst="rect">
            <a:avLst/>
          </a:prstGeom>
          <a:solidFill>
            <a:srgbClr val="8FAADD"/>
          </a:solidFill>
          <a:ln>
            <a:noFill/>
          </a:ln>
        </p:spPr>
        <p:style>
          <a:lnRef idx="2">
            <a:schemeClr val="accent1">
              <a:shade val="50000"/>
            </a:schemeClr>
          </a:lnRef>
          <a:fillRef idx="1">
            <a:schemeClr val="accent1"/>
          </a:fillRef>
          <a:effectRef idx="0">
            <a:schemeClr val="accent1"/>
          </a:effectRef>
          <a:fontRef idx="minor"/>
        </p:style>
      </p:sp>
      <p:sp>
        <p:nvSpPr>
          <p:cNvPr id="93" name="CustomShape 14"/>
          <p:cNvSpPr/>
          <p:nvPr/>
        </p:nvSpPr>
        <p:spPr>
          <a:xfrm>
            <a:off x="1733040" y="5599800"/>
            <a:ext cx="715320" cy="719640"/>
          </a:xfrm>
          <a:prstGeom prst="ellipse">
            <a:avLst/>
          </a:prstGeom>
          <a:gradFill>
            <a:gsLst>
              <a:gs pos="0">
                <a:srgbClr val="0E1A40"/>
              </a:gs>
              <a:gs pos="100000">
                <a:srgbClr val="2F5EB0"/>
              </a:gs>
            </a:gsLst>
            <a:lin ang="13800000"/>
          </a:gradFill>
          <a:ln>
            <a:noFill/>
          </a:ln>
        </p:spPr>
        <p:style>
          <a:lnRef idx="2">
            <a:schemeClr val="accent5">
              <a:shade val="50000"/>
            </a:schemeClr>
          </a:lnRef>
          <a:fillRef idx="1">
            <a:schemeClr val="accent5"/>
          </a:fillRef>
          <a:effectRef idx="0">
            <a:schemeClr val="accent5"/>
          </a:effectRef>
          <a:fontRef idx="minor"/>
        </p:style>
      </p:sp>
      <p:sp>
        <p:nvSpPr>
          <p:cNvPr id="94" name="CustomShape 15"/>
          <p:cNvSpPr/>
          <p:nvPr/>
        </p:nvSpPr>
        <p:spPr>
          <a:xfrm>
            <a:off x="1980360" y="5790960"/>
            <a:ext cx="265320" cy="400320"/>
          </a:xfrm>
          <a:custGeom>
            <a:avLst/>
            <a:gdLst/>
            <a:ahLst/>
            <a:cxnLst/>
            <a:rect l="l" t="t" r="r" b="b"/>
            <a:pathLst>
              <a:path w="122" h="184">
                <a:moveTo>
                  <a:pt x="92" y="98"/>
                </a:moveTo>
                <a:lnTo>
                  <a:pt x="80" y="55"/>
                </a:lnTo>
                <a:lnTo>
                  <a:pt x="111" y="73"/>
                </a:lnTo>
                <a:lnTo>
                  <a:pt x="122" y="117"/>
                </a:lnTo>
                <a:lnTo>
                  <a:pt x="92" y="98"/>
                </a:lnTo>
                <a:close/>
                <a:moveTo>
                  <a:pt x="31" y="36"/>
                </a:moveTo>
                <a:lnTo>
                  <a:pt x="18" y="0"/>
                </a:lnTo>
                <a:lnTo>
                  <a:pt x="80" y="0"/>
                </a:lnTo>
                <a:lnTo>
                  <a:pt x="67" y="36"/>
                </a:lnTo>
                <a:lnTo>
                  <a:pt x="31" y="36"/>
                </a:lnTo>
                <a:close/>
                <a:moveTo>
                  <a:pt x="67" y="43"/>
                </a:moveTo>
                <a:lnTo>
                  <a:pt x="89" y="112"/>
                </a:lnTo>
                <a:lnTo>
                  <a:pt x="90" y="112"/>
                </a:lnTo>
                <a:lnTo>
                  <a:pt x="89" y="113"/>
                </a:lnTo>
                <a:lnTo>
                  <a:pt x="98" y="141"/>
                </a:lnTo>
                <a:lnTo>
                  <a:pt x="49" y="184"/>
                </a:lnTo>
                <a:lnTo>
                  <a:pt x="0" y="141"/>
                </a:lnTo>
                <a:lnTo>
                  <a:pt x="31" y="43"/>
                </a:lnTo>
                <a:lnTo>
                  <a:pt x="67" y="43"/>
                </a:lnTo>
                <a:close/>
                <a:moveTo>
                  <a:pt x="55" y="55"/>
                </a:moveTo>
                <a:lnTo>
                  <a:pt x="43" y="55"/>
                </a:lnTo>
                <a:lnTo>
                  <a:pt x="35" y="81"/>
                </a:lnTo>
                <a:lnTo>
                  <a:pt x="56" y="60"/>
                </a:lnTo>
                <a:lnTo>
                  <a:pt x="55" y="55"/>
                </a:lnTo>
                <a:close/>
                <a:moveTo>
                  <a:pt x="49" y="166"/>
                </a:moveTo>
                <a:lnTo>
                  <a:pt x="80" y="135"/>
                </a:lnTo>
                <a:lnTo>
                  <a:pt x="77" y="125"/>
                </a:lnTo>
                <a:lnTo>
                  <a:pt x="43" y="160"/>
                </a:lnTo>
                <a:lnTo>
                  <a:pt x="49" y="166"/>
                </a:lnTo>
                <a:close/>
                <a:moveTo>
                  <a:pt x="33" y="149"/>
                </a:moveTo>
                <a:lnTo>
                  <a:pt x="72" y="110"/>
                </a:lnTo>
                <a:lnTo>
                  <a:pt x="68" y="98"/>
                </a:lnTo>
                <a:lnTo>
                  <a:pt x="25" y="141"/>
                </a:lnTo>
                <a:lnTo>
                  <a:pt x="33" y="149"/>
                </a:lnTo>
                <a:close/>
                <a:moveTo>
                  <a:pt x="21" y="128"/>
                </a:moveTo>
                <a:lnTo>
                  <a:pt x="64" y="84"/>
                </a:lnTo>
                <a:lnTo>
                  <a:pt x="61" y="73"/>
                </a:lnTo>
                <a:lnTo>
                  <a:pt x="27" y="106"/>
                </a:lnTo>
                <a:lnTo>
                  <a:pt x="21" y="128"/>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95" name="CustomShape 16"/>
          <p:cNvSpPr/>
          <p:nvPr/>
        </p:nvSpPr>
        <p:spPr>
          <a:xfrm>
            <a:off x="2608920" y="5786280"/>
            <a:ext cx="1751040" cy="343080"/>
          </a:xfrm>
          <a:prstGeom prst="rect">
            <a:avLst/>
          </a:prstGeom>
          <a:noFill/>
          <a:ln>
            <a:noFill/>
          </a:ln>
        </p:spPr>
        <p:style>
          <a:lnRef idx="0">
            <a:scrgbClr r="0" g="0" b="0"/>
          </a:lnRef>
          <a:fillRef idx="0">
            <a:scrgbClr r="0" g="0" b="0"/>
          </a:fillRef>
          <a:effectRef idx="0">
            <a:scrgbClr r="0" g="0" b="0"/>
          </a:effectRef>
          <a:fontRef idx="minor"/>
        </p:style>
        <p:txBody>
          <a:bodyPr lIns="68400" tIns="34200" rIns="68400" bIns="34200"/>
          <a:lstStyle/>
          <a:p>
            <a:pPr>
              <a:lnSpc>
                <a:spcPct val="100000"/>
              </a:lnSpc>
            </a:pPr>
            <a:r>
              <a:rPr lang="en-US" sz="1800" b="0" strike="noStrike" spc="-1">
                <a:solidFill>
                  <a:srgbClr val="2F5EB0"/>
                </a:solidFill>
                <a:uFill>
                  <a:solidFill>
                    <a:srgbClr val="FFFFFF"/>
                  </a:solidFill>
                </a:uFill>
                <a:latin typeface="微软雅黑"/>
                <a:ea typeface="微软雅黑"/>
              </a:rPr>
              <a:t>布 科 思 科 技</a:t>
            </a:r>
            <a:endParaRPr lang="en-US" sz="1800" b="0" strike="noStrike" spc="-1">
              <a:solidFill>
                <a:srgbClr val="000000"/>
              </a:solidFill>
              <a:uFill>
                <a:solidFill>
                  <a:srgbClr val="FFFFFF"/>
                </a:solidFill>
              </a:uFill>
              <a:latin typeface="Arial"/>
            </a:endParaRPr>
          </a:p>
        </p:txBody>
      </p:sp>
      <p:pic>
        <p:nvPicPr>
          <p:cNvPr id="96" name="图片 30"/>
          <p:cNvPicPr/>
          <p:nvPr/>
        </p:nvPicPr>
        <p:blipFill>
          <a:blip r:embed="rId2"/>
          <a:stretch/>
        </p:blipFill>
        <p:spPr>
          <a:xfrm>
            <a:off x="9442800" y="582120"/>
            <a:ext cx="2215440" cy="291240"/>
          </a:xfrm>
          <a:prstGeom prst="rect">
            <a:avLst/>
          </a:prstGeom>
          <a:ln>
            <a:noFill/>
          </a:ln>
          <a:effectLst>
            <a:outerShdw blurRad="50800" dist="38100" dir="2700000" algn="tl" rotWithShape="0">
              <a:srgbClr val="000000">
                <a:alpha val="40000"/>
              </a:srgbClr>
            </a:outerShdw>
            <a:reflection blurRad="6350" stA="71000" endPos="50000" dir="5400000" sy="-100000" algn="bl" rotWithShape="0"/>
          </a:effectLst>
        </p:spPr>
      </p:pic>
      <p:sp>
        <p:nvSpPr>
          <p:cNvPr id="97" name="CustomShape 17"/>
          <p:cNvSpPr/>
          <p:nvPr/>
        </p:nvSpPr>
        <p:spPr>
          <a:xfrm>
            <a:off x="2508480" y="6189840"/>
            <a:ext cx="19857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rPr>
              <a:t>www.boocax.com</a:t>
            </a:r>
            <a:endParaRPr lang="en-US" sz="1800" b="0" strike="noStrike" spc="-1">
              <a:solidFill>
                <a:srgbClr val="000000"/>
              </a:solidFill>
              <a:uFill>
                <a:solidFill>
                  <a:srgbClr val="FFFFFF"/>
                </a:solidFill>
              </a:uFill>
              <a:latin typeface="Arial"/>
            </a:endParaRPr>
          </a:p>
        </p:txBody>
      </p:sp>
    </p:spTree>
  </p:cSld>
  <p:clrMapOvr>
    <a:masterClrMapping/>
  </p:clrMapOvr>
  <p:transition advTm="0">
    <p:cover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2A49E286-F474-4619-854B-5312616D6301}"/>
              </a:ext>
            </a:extLst>
          </p:cNvPr>
          <p:cNvSpPr/>
          <p:nvPr/>
        </p:nvSpPr>
        <p:spPr>
          <a:xfrm>
            <a:off x="840960" y="1037880"/>
            <a:ext cx="25570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dirty="0" err="1">
                <a:solidFill>
                  <a:srgbClr val="000000"/>
                </a:solidFill>
                <a:uFill>
                  <a:solidFill>
                    <a:srgbClr val="FFFFFF"/>
                  </a:solidFill>
                </a:uFill>
                <a:latin typeface="Calibri"/>
              </a:rPr>
              <a:t>特征提取：特征点匹配</a:t>
            </a:r>
            <a:r>
              <a:rPr lang="en-US" sz="1800" b="1" strike="noStrike" spc="-1" dirty="0">
                <a:solidFill>
                  <a:srgbClr val="000000"/>
                </a:solidFill>
                <a:uFill>
                  <a:solidFill>
                    <a:srgbClr val="FFFFFF"/>
                  </a:solidFill>
                </a:uFill>
                <a:latin typeface="Calibri"/>
              </a:rPr>
              <a:t> </a:t>
            </a:r>
            <a:r>
              <a:rPr lang="en-US" altLang="zh-CN" sz="1800" b="1" strike="noStrike" spc="-1" dirty="0">
                <a:solidFill>
                  <a:srgbClr val="000000"/>
                </a:solidFill>
                <a:uFill>
                  <a:solidFill>
                    <a:srgbClr val="FFFFFF"/>
                  </a:solidFill>
                </a:uFill>
                <a:latin typeface="Calibri"/>
              </a:rPr>
              <a:t>------</a:t>
            </a:r>
            <a:r>
              <a:rPr lang="en-US" altLang="zh-CN" spc="-1" dirty="0">
                <a:solidFill>
                  <a:srgbClr val="000000"/>
                </a:solidFill>
                <a:uFill>
                  <a:solidFill>
                    <a:srgbClr val="FFFFFF"/>
                  </a:solidFill>
                </a:uFill>
              </a:rPr>
              <a:t> </a:t>
            </a:r>
            <a:r>
              <a:rPr lang="en-US" altLang="zh-CN" spc="-1" dirty="0" err="1">
                <a:solidFill>
                  <a:srgbClr val="000000"/>
                </a:solidFill>
                <a:uFill>
                  <a:solidFill>
                    <a:srgbClr val="FFFFFF"/>
                  </a:solidFill>
                </a:uFill>
              </a:rPr>
              <a:t>基于</a:t>
            </a:r>
            <a:r>
              <a:rPr lang="zh-CN" altLang="en-US" spc="-1" dirty="0">
                <a:solidFill>
                  <a:srgbClr val="000000"/>
                </a:solidFill>
                <a:uFill>
                  <a:solidFill>
                    <a:srgbClr val="FFFFFF"/>
                  </a:solidFill>
                </a:uFill>
              </a:rPr>
              <a:t>动态规划</a:t>
            </a:r>
            <a:endParaRPr lang="en-US" sz="1800" b="0" strike="noStrike" spc="-1" dirty="0">
              <a:solidFill>
                <a:srgbClr val="000000"/>
              </a:solidFill>
              <a:uFill>
                <a:solidFill>
                  <a:srgbClr val="FFFFFF"/>
                </a:solidFill>
              </a:uFill>
              <a:latin typeface="Arial"/>
            </a:endParaRPr>
          </a:p>
        </p:txBody>
      </p:sp>
      <p:sp>
        <p:nvSpPr>
          <p:cNvPr id="5" name="TextShape 7">
            <a:extLst>
              <a:ext uri="{FF2B5EF4-FFF2-40B4-BE49-F238E27FC236}">
                <a16:creationId xmlns:a16="http://schemas.microsoft.com/office/drawing/2014/main" id="{52068551-7A6B-430A-A603-9CA42F0CE9C9}"/>
              </a:ext>
            </a:extLst>
          </p:cNvPr>
          <p:cNvSpPr txBox="1"/>
          <p:nvPr/>
        </p:nvSpPr>
        <p:spPr>
          <a:xfrm>
            <a:off x="10152000" y="3020040"/>
            <a:ext cx="864000" cy="1443960"/>
          </a:xfrm>
          <a:prstGeom prst="rect">
            <a:avLst/>
          </a:prstGeom>
          <a:noFill/>
          <a:ln>
            <a:noFill/>
          </a:ln>
        </p:spPr>
        <p:txBody>
          <a:bodyPr lIns="90000" tIns="45000" rIns="90000" bIns="45000"/>
          <a:lstStyle/>
          <a:p>
            <a:r>
              <a:rPr lang="en-US" sz="1800" b="0" strike="noStrike" spc="-1" dirty="0" err="1">
                <a:solidFill>
                  <a:srgbClr val="000000"/>
                </a:solidFill>
                <a:uFill>
                  <a:solidFill>
                    <a:srgbClr val="FFFFFF"/>
                  </a:solidFill>
                </a:uFill>
                <a:latin typeface="Arial"/>
              </a:rPr>
              <a:t>基于</a:t>
            </a:r>
            <a:r>
              <a:rPr lang="zh-CN" altLang="en-US" sz="1800" b="0" strike="noStrike" spc="-1" dirty="0">
                <a:solidFill>
                  <a:srgbClr val="000000"/>
                </a:solidFill>
                <a:uFill>
                  <a:solidFill>
                    <a:srgbClr val="FFFFFF"/>
                  </a:solidFill>
                </a:uFill>
                <a:latin typeface="Arial"/>
              </a:rPr>
              <a:t>动态规划的</a:t>
            </a:r>
            <a:r>
              <a:rPr lang="en-US" sz="1800" b="0" strike="noStrike" spc="-1" dirty="0" err="1">
                <a:solidFill>
                  <a:srgbClr val="000000"/>
                </a:solidFill>
                <a:uFill>
                  <a:solidFill>
                    <a:srgbClr val="FFFFFF"/>
                  </a:solidFill>
                </a:uFill>
                <a:latin typeface="Arial"/>
              </a:rPr>
              <a:t>匹配</a:t>
            </a: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39130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788400" y="1146960"/>
            <a:ext cx="11307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dirty="0" err="1">
                <a:solidFill>
                  <a:srgbClr val="000000"/>
                </a:solidFill>
                <a:uFill>
                  <a:solidFill>
                    <a:srgbClr val="FFFFFF"/>
                  </a:solidFill>
                </a:uFill>
                <a:latin typeface="Calibri"/>
              </a:rPr>
              <a:t>位姿计算</a:t>
            </a:r>
            <a:endParaRPr lang="en-US" sz="1800" b="0" strike="noStrike" spc="-1" dirty="0">
              <a:solidFill>
                <a:srgbClr val="000000"/>
              </a:solidFill>
              <a:uFill>
                <a:solidFill>
                  <a:srgbClr val="FFFFFF"/>
                </a:solidFill>
              </a:uFill>
              <a:latin typeface="Arial"/>
            </a:endParaRPr>
          </a:p>
        </p:txBody>
      </p:sp>
      <p:sp>
        <p:nvSpPr>
          <p:cNvPr id="147" name="CustomShape 2"/>
          <p:cNvSpPr/>
          <p:nvPr/>
        </p:nvSpPr>
        <p:spPr>
          <a:xfrm>
            <a:off x="1911240" y="2152080"/>
            <a:ext cx="1555920" cy="4777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1" strike="noStrike" spc="-1">
                <a:solidFill>
                  <a:srgbClr val="000000"/>
                </a:solidFill>
                <a:uFill>
                  <a:solidFill>
                    <a:srgbClr val="FFFFFF"/>
                  </a:solidFill>
                </a:uFill>
                <a:latin typeface="Calibri"/>
              </a:rPr>
              <a:t>两幅图像匹对点</a:t>
            </a:r>
            <a:endParaRPr lang="en-US" sz="1800" b="0" strike="noStrike" spc="-1">
              <a:solidFill>
                <a:srgbClr val="000000"/>
              </a:solidFill>
              <a:uFill>
                <a:solidFill>
                  <a:srgbClr val="FFFFFF"/>
                </a:solidFill>
              </a:uFill>
              <a:latin typeface="Arial"/>
            </a:endParaRPr>
          </a:p>
        </p:txBody>
      </p:sp>
      <p:sp>
        <p:nvSpPr>
          <p:cNvPr id="148" name="CustomShape 3"/>
          <p:cNvSpPr/>
          <p:nvPr/>
        </p:nvSpPr>
        <p:spPr>
          <a:xfrm>
            <a:off x="4684680" y="2152080"/>
            <a:ext cx="1485720" cy="4777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b="1" strike="noStrike" spc="-1">
                <a:solidFill>
                  <a:srgbClr val="000000"/>
                </a:solidFill>
                <a:uFill>
                  <a:solidFill>
                    <a:srgbClr val="FFFFFF"/>
                  </a:solidFill>
                </a:uFill>
                <a:latin typeface="Calibri"/>
              </a:rPr>
              <a:t>对极几何（F或H矩阵）</a:t>
            </a:r>
            <a:endParaRPr lang="en-US" sz="1800" b="0" strike="noStrike" spc="-1">
              <a:solidFill>
                <a:srgbClr val="000000"/>
              </a:solidFill>
              <a:uFill>
                <a:solidFill>
                  <a:srgbClr val="FFFFFF"/>
                </a:solidFill>
              </a:uFill>
              <a:latin typeface="Arial"/>
            </a:endParaRPr>
          </a:p>
        </p:txBody>
      </p:sp>
      <p:sp>
        <p:nvSpPr>
          <p:cNvPr id="149" name="CustomShape 4"/>
          <p:cNvSpPr/>
          <p:nvPr/>
        </p:nvSpPr>
        <p:spPr>
          <a:xfrm>
            <a:off x="7374600" y="2152080"/>
            <a:ext cx="1786320" cy="4777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b="1" strike="noStrike" spc="-1">
                <a:solidFill>
                  <a:srgbClr val="000000"/>
                </a:solidFill>
                <a:uFill>
                  <a:solidFill>
                    <a:srgbClr val="FFFFFF"/>
                  </a:solidFill>
                </a:uFill>
                <a:latin typeface="Calibri"/>
              </a:rPr>
              <a:t>两图像位姿关系</a:t>
            </a:r>
            <a:endParaRPr lang="en-US" sz="1800" b="0" strike="noStrike" spc="-1">
              <a:solidFill>
                <a:srgbClr val="000000"/>
              </a:solidFill>
              <a:uFill>
                <a:solidFill>
                  <a:srgbClr val="FFFFFF"/>
                </a:solidFill>
              </a:uFill>
              <a:latin typeface="Arial"/>
            </a:endParaRPr>
          </a:p>
        </p:txBody>
      </p:sp>
      <p:sp>
        <p:nvSpPr>
          <p:cNvPr id="150" name="CustomShape 5"/>
          <p:cNvSpPr/>
          <p:nvPr/>
        </p:nvSpPr>
        <p:spPr>
          <a:xfrm>
            <a:off x="3480480" y="2340720"/>
            <a:ext cx="1203480" cy="14652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51" name="CustomShape 6"/>
          <p:cNvSpPr/>
          <p:nvPr/>
        </p:nvSpPr>
        <p:spPr>
          <a:xfrm>
            <a:off x="6170760" y="2340720"/>
            <a:ext cx="1203480" cy="14652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52" name="CustomShape 7"/>
          <p:cNvSpPr/>
          <p:nvPr/>
        </p:nvSpPr>
        <p:spPr>
          <a:xfrm>
            <a:off x="1275120" y="1605600"/>
            <a:ext cx="35420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err="1">
                <a:solidFill>
                  <a:srgbClr val="000000"/>
                </a:solidFill>
                <a:uFill>
                  <a:solidFill>
                    <a:srgbClr val="FFFFFF"/>
                  </a:solidFill>
                </a:uFill>
                <a:latin typeface="Calibri"/>
              </a:rPr>
              <a:t>对极</a:t>
            </a:r>
            <a:r>
              <a:rPr lang="zh-CN" altLang="en-US" sz="1800" b="0" strike="noStrike" spc="-1" dirty="0">
                <a:solidFill>
                  <a:srgbClr val="000000"/>
                </a:solidFill>
                <a:uFill>
                  <a:solidFill>
                    <a:srgbClr val="FFFFFF"/>
                  </a:solidFill>
                </a:uFill>
                <a:latin typeface="Calibri"/>
              </a:rPr>
              <a:t>几何</a:t>
            </a:r>
            <a:r>
              <a:rPr lang="en-US" sz="1800" b="0" strike="noStrike" spc="-1" dirty="0">
                <a:solidFill>
                  <a:srgbClr val="000000"/>
                </a:solidFill>
                <a:uFill>
                  <a:solidFill>
                    <a:srgbClr val="FFFFFF"/>
                  </a:solidFill>
                </a:uFill>
                <a:latin typeface="Calibri"/>
              </a:rPr>
              <a:t>（至少8对匹配点）：</a:t>
            </a:r>
            <a:endParaRPr lang="en-US" sz="1800" b="0" strike="noStrike" spc="-1" dirty="0">
              <a:solidFill>
                <a:srgbClr val="000000"/>
              </a:solidFill>
              <a:uFill>
                <a:solidFill>
                  <a:srgbClr val="FFFFFF"/>
                </a:solidFill>
              </a:uFill>
              <a:latin typeface="Arial"/>
            </a:endParaRPr>
          </a:p>
        </p:txBody>
      </p:sp>
      <p:sp>
        <p:nvSpPr>
          <p:cNvPr id="153" name="CustomShape 8"/>
          <p:cNvSpPr/>
          <p:nvPr/>
        </p:nvSpPr>
        <p:spPr>
          <a:xfrm>
            <a:off x="1253880" y="2841840"/>
            <a:ext cx="48502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Calibri"/>
              </a:rPr>
              <a:t>P3P(至少4对匹配点，三个计算，一个验证）</a:t>
            </a:r>
            <a:endParaRPr lang="en-US" sz="1800" b="0" strike="noStrike" spc="-1">
              <a:solidFill>
                <a:srgbClr val="000000"/>
              </a:solidFill>
              <a:uFill>
                <a:solidFill>
                  <a:srgbClr val="FFFFFF"/>
                </a:solidFill>
              </a:uFill>
              <a:latin typeface="Arial"/>
            </a:endParaRPr>
          </a:p>
        </p:txBody>
      </p:sp>
      <p:sp>
        <p:nvSpPr>
          <p:cNvPr id="154" name="CustomShape 9"/>
          <p:cNvSpPr/>
          <p:nvPr/>
        </p:nvSpPr>
        <p:spPr>
          <a:xfrm>
            <a:off x="1911240" y="3599640"/>
            <a:ext cx="1555920" cy="4777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1" strike="noStrike" spc="-1">
                <a:solidFill>
                  <a:srgbClr val="000000"/>
                </a:solidFill>
                <a:uFill>
                  <a:solidFill>
                    <a:srgbClr val="FFFFFF"/>
                  </a:solidFill>
                </a:uFill>
                <a:latin typeface="Calibri"/>
              </a:rPr>
              <a:t>世界坐标系的点与图像上的匹配点</a:t>
            </a:r>
            <a:endParaRPr lang="en-US" sz="1800" b="0" strike="noStrike" spc="-1">
              <a:solidFill>
                <a:srgbClr val="000000"/>
              </a:solidFill>
              <a:uFill>
                <a:solidFill>
                  <a:srgbClr val="FFFFFF"/>
                </a:solidFill>
              </a:uFill>
              <a:latin typeface="Arial"/>
            </a:endParaRPr>
          </a:p>
        </p:txBody>
      </p:sp>
      <p:sp>
        <p:nvSpPr>
          <p:cNvPr id="155" name="CustomShape 10"/>
          <p:cNvSpPr/>
          <p:nvPr/>
        </p:nvSpPr>
        <p:spPr>
          <a:xfrm>
            <a:off x="4684680" y="3599640"/>
            <a:ext cx="1485720" cy="4777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b="1" strike="noStrike" spc="-1">
                <a:solidFill>
                  <a:srgbClr val="000000"/>
                </a:solidFill>
                <a:uFill>
                  <a:solidFill>
                    <a:srgbClr val="FFFFFF"/>
                  </a:solidFill>
                </a:uFill>
                <a:latin typeface="Calibri"/>
              </a:rPr>
              <a:t>P3P</a:t>
            </a:r>
            <a:endParaRPr lang="en-US" sz="1800" b="0" strike="noStrike" spc="-1">
              <a:solidFill>
                <a:srgbClr val="000000"/>
              </a:solidFill>
              <a:uFill>
                <a:solidFill>
                  <a:srgbClr val="FFFFFF"/>
                </a:solidFill>
              </a:uFill>
              <a:latin typeface="Arial"/>
            </a:endParaRPr>
          </a:p>
        </p:txBody>
      </p:sp>
      <p:sp>
        <p:nvSpPr>
          <p:cNvPr id="156" name="CustomShape 11"/>
          <p:cNvSpPr/>
          <p:nvPr/>
        </p:nvSpPr>
        <p:spPr>
          <a:xfrm>
            <a:off x="7374600" y="3599640"/>
            <a:ext cx="1786320" cy="4777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b="1" strike="noStrike" spc="-1">
                <a:solidFill>
                  <a:srgbClr val="000000"/>
                </a:solidFill>
                <a:uFill>
                  <a:solidFill>
                    <a:srgbClr val="FFFFFF"/>
                  </a:solidFill>
                </a:uFill>
                <a:latin typeface="Calibri"/>
              </a:rPr>
              <a:t>相机在世界坐标系的变换R，t</a:t>
            </a:r>
            <a:endParaRPr lang="en-US" sz="1800" b="0" strike="noStrike" spc="-1">
              <a:solidFill>
                <a:srgbClr val="000000"/>
              </a:solidFill>
              <a:uFill>
                <a:solidFill>
                  <a:srgbClr val="FFFFFF"/>
                </a:solidFill>
              </a:uFill>
              <a:latin typeface="Arial"/>
            </a:endParaRPr>
          </a:p>
        </p:txBody>
      </p:sp>
      <p:sp>
        <p:nvSpPr>
          <p:cNvPr id="157" name="CustomShape 12"/>
          <p:cNvSpPr/>
          <p:nvPr/>
        </p:nvSpPr>
        <p:spPr>
          <a:xfrm>
            <a:off x="3480480" y="3788280"/>
            <a:ext cx="1203480" cy="14652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58" name="CustomShape 13"/>
          <p:cNvSpPr/>
          <p:nvPr/>
        </p:nvSpPr>
        <p:spPr>
          <a:xfrm>
            <a:off x="6170760" y="3788280"/>
            <a:ext cx="1203480" cy="14652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Tree>
  </p:cSld>
  <p:clrMapOvr>
    <a:masterClrMapping/>
  </p:clrMapOvr>
  <p:transition advTm="0">
    <p:cover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A98C737-FE3E-4046-8ECD-F8EEE68FAACF}"/>
              </a:ext>
            </a:extLst>
          </p:cNvPr>
          <p:cNvSpPr/>
          <p:nvPr/>
        </p:nvSpPr>
        <p:spPr>
          <a:xfrm>
            <a:off x="925869" y="953895"/>
            <a:ext cx="2505494" cy="369332"/>
          </a:xfrm>
          <a:prstGeom prst="rect">
            <a:avLst/>
          </a:prstGeom>
        </p:spPr>
        <p:txBody>
          <a:bodyPr wrap="none">
            <a:spAutoFit/>
          </a:bodyPr>
          <a:lstStyle/>
          <a:p>
            <a:r>
              <a:rPr lang="en-US" altLang="zh-CN" b="1" spc="-1" dirty="0" err="1">
                <a:solidFill>
                  <a:srgbClr val="000000"/>
                </a:solidFill>
                <a:uFill>
                  <a:solidFill>
                    <a:srgbClr val="FFFFFF"/>
                  </a:solidFill>
                </a:uFill>
                <a:latin typeface="Calibri"/>
              </a:rPr>
              <a:t>位姿计算</a:t>
            </a:r>
            <a:r>
              <a:rPr lang="en-US" altLang="zh-CN" b="1" spc="-1" dirty="0">
                <a:solidFill>
                  <a:srgbClr val="000000"/>
                </a:solidFill>
                <a:uFill>
                  <a:solidFill>
                    <a:srgbClr val="FFFFFF"/>
                  </a:solidFill>
                </a:uFill>
                <a:latin typeface="Calibri"/>
              </a:rPr>
              <a:t> ------</a:t>
            </a:r>
            <a:r>
              <a:rPr lang="zh-CN" altLang="en-US" b="1" spc="-1" dirty="0">
                <a:solidFill>
                  <a:srgbClr val="000000"/>
                </a:solidFill>
                <a:uFill>
                  <a:solidFill>
                    <a:srgbClr val="FFFFFF"/>
                  </a:solidFill>
                </a:uFill>
                <a:latin typeface="Calibri"/>
              </a:rPr>
              <a:t>对极约束</a:t>
            </a:r>
            <a:endParaRPr lang="zh-CN" altLang="en-US" dirty="0"/>
          </a:p>
        </p:txBody>
      </p:sp>
      <p:pic>
        <p:nvPicPr>
          <p:cNvPr id="5" name="图片 4">
            <a:extLst>
              <a:ext uri="{FF2B5EF4-FFF2-40B4-BE49-F238E27FC236}">
                <a16:creationId xmlns:a16="http://schemas.microsoft.com/office/drawing/2014/main" id="{87EB9850-7F06-4AA8-BC52-D8C0E2E1DD65}"/>
              </a:ext>
            </a:extLst>
          </p:cNvPr>
          <p:cNvPicPr>
            <a:picLocks noChangeAspect="1"/>
          </p:cNvPicPr>
          <p:nvPr/>
        </p:nvPicPr>
        <p:blipFill>
          <a:blip r:embed="rId2"/>
          <a:stretch>
            <a:fillRect/>
          </a:stretch>
        </p:blipFill>
        <p:spPr>
          <a:xfrm>
            <a:off x="4296793" y="717578"/>
            <a:ext cx="7426771" cy="5736488"/>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88B84C3-1A30-4815-A9F3-5EF17215183D}"/>
                  </a:ext>
                </a:extLst>
              </p:cNvPr>
              <p:cNvSpPr txBox="1"/>
              <p:nvPr/>
            </p:nvSpPr>
            <p:spPr>
              <a:xfrm>
                <a:off x="1242873" y="2262897"/>
                <a:ext cx="1056443" cy="2778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𝐸</m:t>
                      </m:r>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𝑡</m:t>
                          </m:r>
                        </m:e>
                        <m:sup>
                          <m:r>
                            <a:rPr lang="zh-CN" altLang="en-US" i="1">
                              <a:latin typeface="Cambria Math" panose="02040503050406030204" pitchFamily="18" charset="0"/>
                            </a:rPr>
                            <m:t>𝛬</m:t>
                          </m:r>
                        </m:sup>
                      </m:sSup>
                      <m:r>
                        <a:rPr lang="zh-CN" altLang="en-US" i="1">
                          <a:latin typeface="Cambria Math" panose="02040503050406030204" pitchFamily="18" charset="0"/>
                        </a:rPr>
                        <m:t>𝑅</m:t>
                      </m:r>
                    </m:oMath>
                  </m:oMathPara>
                </a14:m>
                <a:endParaRPr lang="zh-CN" altLang="en-US" dirty="0"/>
              </a:p>
            </p:txBody>
          </p:sp>
        </mc:Choice>
        <mc:Fallback xmlns="">
          <p:sp>
            <p:nvSpPr>
              <p:cNvPr id="6" name="文本框 5">
                <a:extLst>
                  <a:ext uri="{FF2B5EF4-FFF2-40B4-BE49-F238E27FC236}">
                    <a16:creationId xmlns:a16="http://schemas.microsoft.com/office/drawing/2014/main" id="{288B84C3-1A30-4815-A9F3-5EF17215183D}"/>
                  </a:ext>
                </a:extLst>
              </p:cNvPr>
              <p:cNvSpPr txBox="1">
                <a:spLocks noRot="1" noChangeAspect="1" noMove="1" noResize="1" noEditPoints="1" noAdjustHandles="1" noChangeArrowheads="1" noChangeShapeType="1" noTextEdit="1"/>
              </p:cNvSpPr>
              <p:nvPr/>
            </p:nvSpPr>
            <p:spPr>
              <a:xfrm>
                <a:off x="1242873" y="2262897"/>
                <a:ext cx="1056443" cy="277897"/>
              </a:xfrm>
              <a:prstGeom prst="rect">
                <a:avLst/>
              </a:prstGeom>
              <a:blipFill>
                <a:blip r:embed="rId3"/>
                <a:stretch>
                  <a:fillRect b="-108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E867402-1098-4BB5-A634-61C0673FEA7F}"/>
                  </a:ext>
                </a:extLst>
              </p:cNvPr>
              <p:cNvSpPr txBox="1"/>
              <p:nvPr/>
            </p:nvSpPr>
            <p:spPr>
              <a:xfrm>
                <a:off x="1242873" y="2889681"/>
                <a:ext cx="14898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𝐸</m:t>
                      </m:r>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en-US" altLang="zh-CN" b="0" i="1" smtClean="0">
                              <a:latin typeface="Cambria Math" panose="02040503050406030204" pitchFamily="18" charset="0"/>
                            </a:rPr>
                            <m:t>𝐾</m:t>
                          </m:r>
                        </m:e>
                        <m:sup>
                          <m:r>
                            <a:rPr lang="zh-CN" altLang="en-US" i="0">
                              <a:latin typeface="Cambria Math" panose="02040503050406030204" pitchFamily="18" charset="0"/>
                            </a:rPr>
                            <m:t>−</m:t>
                          </m:r>
                          <m:r>
                            <a:rPr lang="zh-CN" altLang="en-US" i="1">
                              <a:latin typeface="Cambria Math" panose="02040503050406030204" pitchFamily="18" charset="0"/>
                            </a:rPr>
                            <m:t>𝑇</m:t>
                          </m:r>
                        </m:sup>
                      </m:sSup>
                      <m:r>
                        <a:rPr lang="zh-CN" altLang="en-US" i="1">
                          <a:latin typeface="Cambria Math" panose="02040503050406030204" pitchFamily="18" charset="0"/>
                        </a:rPr>
                        <m:t>𝐸</m:t>
                      </m:r>
                      <m:sSup>
                        <m:sSupPr>
                          <m:ctrlPr>
                            <a:rPr lang="zh-CN" altLang="en-US" i="1">
                              <a:latin typeface="Cambria Math" panose="02040503050406030204" pitchFamily="18" charset="0"/>
                            </a:rPr>
                          </m:ctrlPr>
                        </m:sSupPr>
                        <m:e>
                          <m:r>
                            <a:rPr lang="en-US" altLang="zh-CN" b="0" i="1" smtClean="0">
                              <a:latin typeface="Cambria Math" panose="02040503050406030204" pitchFamily="18" charset="0"/>
                            </a:rPr>
                            <m:t>𝐾</m:t>
                          </m:r>
                        </m:e>
                        <m:sup>
                          <m:r>
                            <a:rPr lang="zh-CN" altLang="en-US" i="0">
                              <a:latin typeface="Cambria Math" panose="02040503050406030204" pitchFamily="18" charset="0"/>
                            </a:rPr>
                            <m:t>−1</m:t>
                          </m:r>
                        </m:sup>
                      </m:sSup>
                    </m:oMath>
                  </m:oMathPara>
                </a14:m>
                <a:endParaRPr lang="zh-CN" altLang="en-US" dirty="0"/>
              </a:p>
            </p:txBody>
          </p:sp>
        </mc:Choice>
        <mc:Fallback xmlns="">
          <p:sp>
            <p:nvSpPr>
              <p:cNvPr id="7" name="文本框 6">
                <a:extLst>
                  <a:ext uri="{FF2B5EF4-FFF2-40B4-BE49-F238E27FC236}">
                    <a16:creationId xmlns:a16="http://schemas.microsoft.com/office/drawing/2014/main" id="{5E867402-1098-4BB5-A634-61C0673FEA7F}"/>
                  </a:ext>
                </a:extLst>
              </p:cNvPr>
              <p:cNvSpPr txBox="1">
                <a:spLocks noRot="1" noChangeAspect="1" noMove="1" noResize="1" noEditPoints="1" noAdjustHandles="1" noChangeArrowheads="1" noChangeShapeType="1" noTextEdit="1"/>
              </p:cNvSpPr>
              <p:nvPr/>
            </p:nvSpPr>
            <p:spPr>
              <a:xfrm>
                <a:off x="1242873" y="2889681"/>
                <a:ext cx="1489830" cy="276999"/>
              </a:xfrm>
              <a:prstGeom prst="rect">
                <a:avLst/>
              </a:prstGeom>
              <a:blipFill>
                <a:blip r:embed="rId4"/>
                <a:stretch>
                  <a:fillRect l="-3279" t="-2222" r="-820"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0273DC6-86DC-4012-A60C-436E0DD5A359}"/>
                  </a:ext>
                </a:extLst>
              </p:cNvPr>
              <p:cNvSpPr txBox="1"/>
              <p:nvPr/>
            </p:nvSpPr>
            <p:spPr>
              <a:xfrm>
                <a:off x="925869" y="3550898"/>
                <a:ext cx="2027799" cy="2808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latin typeface="Cambria Math" panose="02040503050406030204" pitchFamily="18" charset="0"/>
                            </a:rPr>
                          </m:ctrlPr>
                        </m:sSubSupPr>
                        <m:e>
                          <m:r>
                            <a:rPr lang="zh-CN" altLang="en-US" i="1">
                              <a:latin typeface="Cambria Math" panose="02040503050406030204" pitchFamily="18" charset="0"/>
                            </a:rPr>
                            <m:t>𝑥</m:t>
                          </m:r>
                        </m:e>
                        <m:sub>
                          <m:r>
                            <a:rPr lang="zh-CN" altLang="en-US" i="0">
                              <a:latin typeface="Cambria Math" panose="02040503050406030204" pitchFamily="18" charset="0"/>
                            </a:rPr>
                            <m:t>2</m:t>
                          </m:r>
                        </m:sub>
                        <m:sup>
                          <m:r>
                            <a:rPr lang="zh-CN" altLang="en-US" i="1">
                              <a:latin typeface="Cambria Math" panose="02040503050406030204" pitchFamily="18" charset="0"/>
                            </a:rPr>
                            <m:t>𝑇</m:t>
                          </m:r>
                        </m:sup>
                      </m:sSubSup>
                      <m:r>
                        <a:rPr lang="zh-CN" altLang="en-US" i="1">
                          <a:latin typeface="Cambria Math" panose="02040503050406030204" pitchFamily="18" charset="0"/>
                        </a:rPr>
                        <m:t>𝐸</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0">
                              <a:latin typeface="Cambria Math" panose="02040503050406030204" pitchFamily="18" charset="0"/>
                            </a:rPr>
                            <m:t>2</m:t>
                          </m:r>
                        </m:sub>
                      </m:sSub>
                      <m:r>
                        <a:rPr lang="zh-CN" altLang="en-US" i="1">
                          <a:latin typeface="Cambria Math" panose="02040503050406030204" pitchFamily="18" charset="0"/>
                        </a:rPr>
                        <m:t>𝐹</m:t>
                      </m:r>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0">
                              <a:latin typeface="Cambria Math" panose="02040503050406030204" pitchFamily="18" charset="0"/>
                            </a:rPr>
                            <m:t>1</m:t>
                          </m:r>
                        </m:sub>
                      </m:sSub>
                      <m:r>
                        <a:rPr lang="zh-CN" altLang="en-US" i="0">
                          <a:latin typeface="Cambria Math" panose="02040503050406030204" pitchFamily="18" charset="0"/>
                        </a:rPr>
                        <m:t>=0</m:t>
                      </m:r>
                    </m:oMath>
                  </m:oMathPara>
                </a14:m>
                <a:endParaRPr lang="zh-CN" altLang="en-US" dirty="0"/>
              </a:p>
            </p:txBody>
          </p:sp>
        </mc:Choice>
        <mc:Fallback xmlns="">
          <p:sp>
            <p:nvSpPr>
              <p:cNvPr id="8" name="文本框 7">
                <a:extLst>
                  <a:ext uri="{FF2B5EF4-FFF2-40B4-BE49-F238E27FC236}">
                    <a16:creationId xmlns:a16="http://schemas.microsoft.com/office/drawing/2014/main" id="{D0273DC6-86DC-4012-A60C-436E0DD5A359}"/>
                  </a:ext>
                </a:extLst>
              </p:cNvPr>
              <p:cNvSpPr txBox="1">
                <a:spLocks noRot="1" noChangeAspect="1" noMove="1" noResize="1" noEditPoints="1" noAdjustHandles="1" noChangeArrowheads="1" noChangeShapeType="1" noTextEdit="1"/>
              </p:cNvSpPr>
              <p:nvPr/>
            </p:nvSpPr>
            <p:spPr>
              <a:xfrm>
                <a:off x="925869" y="3550898"/>
                <a:ext cx="2027799" cy="280846"/>
              </a:xfrm>
              <a:prstGeom prst="rect">
                <a:avLst/>
              </a:prstGeom>
              <a:blipFill>
                <a:blip r:embed="rId5"/>
                <a:stretch>
                  <a:fillRect l="-901" r="-1802" b="-25532"/>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9EC151A2-E36E-46A4-B75E-7777FC6FD104}"/>
              </a:ext>
            </a:extLst>
          </p:cNvPr>
          <p:cNvSpPr txBox="1"/>
          <p:nvPr/>
        </p:nvSpPr>
        <p:spPr>
          <a:xfrm>
            <a:off x="630315" y="1953087"/>
            <a:ext cx="2801048" cy="2254929"/>
          </a:xfrm>
          <a:prstGeom prst="rect">
            <a:avLst/>
          </a:prstGeom>
          <a:noFill/>
          <a:ln w="38100">
            <a:solidFill>
              <a:schemeClr val="tx1"/>
            </a:solidFill>
          </a:ln>
        </p:spPr>
        <p:txBody>
          <a:bodyPr wrap="square" rtlCol="0">
            <a:spAutoFit/>
          </a:bodyPr>
          <a:lstStyle/>
          <a:p>
            <a:endParaRPr lang="zh-CN" altLang="en-US" dirty="0"/>
          </a:p>
        </p:txBody>
      </p:sp>
      <p:sp>
        <p:nvSpPr>
          <p:cNvPr id="10" name="文本框 9">
            <a:extLst>
              <a:ext uri="{FF2B5EF4-FFF2-40B4-BE49-F238E27FC236}">
                <a16:creationId xmlns:a16="http://schemas.microsoft.com/office/drawing/2014/main" id="{0143F8C7-C0E2-496A-A8BF-A7D60CC2DD6F}"/>
              </a:ext>
            </a:extLst>
          </p:cNvPr>
          <p:cNvSpPr txBox="1"/>
          <p:nvPr/>
        </p:nvSpPr>
        <p:spPr>
          <a:xfrm>
            <a:off x="468436" y="4592234"/>
            <a:ext cx="3240350" cy="646331"/>
          </a:xfrm>
          <a:prstGeom prst="rect">
            <a:avLst/>
          </a:prstGeom>
          <a:noFill/>
        </p:spPr>
        <p:txBody>
          <a:bodyPr wrap="square" rtlCol="0">
            <a:spAutoFit/>
          </a:bodyPr>
          <a:lstStyle/>
          <a:p>
            <a:r>
              <a:rPr lang="zh-CN" altLang="en-US" dirty="0"/>
              <a:t>已知配对点和内参</a:t>
            </a:r>
            <a:r>
              <a:rPr lang="en-US" altLang="zh-CN" dirty="0"/>
              <a:t>K</a:t>
            </a:r>
            <a:r>
              <a:rPr lang="zh-CN" altLang="en-US" dirty="0"/>
              <a:t>，求位姿变换</a:t>
            </a:r>
            <a:r>
              <a:rPr lang="en-US" altLang="zh-CN" dirty="0"/>
              <a:t>R</a:t>
            </a:r>
            <a:r>
              <a:rPr lang="zh-CN" altLang="en-US" dirty="0"/>
              <a:t>和</a:t>
            </a:r>
            <a:r>
              <a:rPr lang="en-US" altLang="zh-CN" dirty="0"/>
              <a:t>t</a:t>
            </a:r>
            <a:r>
              <a:rPr lang="zh-CN" altLang="en-US" dirty="0"/>
              <a:t>。</a:t>
            </a:r>
          </a:p>
        </p:txBody>
      </p:sp>
    </p:spTree>
    <p:extLst>
      <p:ext uri="{BB962C8B-B14F-4D97-AF65-F5344CB8AC3E}">
        <p14:creationId xmlns:p14="http://schemas.microsoft.com/office/powerpoint/2010/main" val="1414362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3836996-8559-4E66-BBDB-5F0A6C39CDF3}"/>
              </a:ext>
            </a:extLst>
          </p:cNvPr>
          <p:cNvPicPr>
            <a:picLocks noChangeAspect="1"/>
          </p:cNvPicPr>
          <p:nvPr/>
        </p:nvPicPr>
        <p:blipFill>
          <a:blip r:embed="rId2"/>
          <a:stretch>
            <a:fillRect/>
          </a:stretch>
        </p:blipFill>
        <p:spPr>
          <a:xfrm>
            <a:off x="4223087" y="648069"/>
            <a:ext cx="5974186" cy="6121153"/>
          </a:xfrm>
          <a:prstGeom prst="rect">
            <a:avLst/>
          </a:prstGeom>
        </p:spPr>
      </p:pic>
      <p:sp>
        <p:nvSpPr>
          <p:cNvPr id="5" name="矩形 4">
            <a:extLst>
              <a:ext uri="{FF2B5EF4-FFF2-40B4-BE49-F238E27FC236}">
                <a16:creationId xmlns:a16="http://schemas.microsoft.com/office/drawing/2014/main" id="{CAFC91CF-8864-4BF4-BB97-C59DCBB571B1}"/>
              </a:ext>
            </a:extLst>
          </p:cNvPr>
          <p:cNvSpPr/>
          <p:nvPr/>
        </p:nvSpPr>
        <p:spPr>
          <a:xfrm>
            <a:off x="377785" y="1033794"/>
            <a:ext cx="2505494" cy="369332"/>
          </a:xfrm>
          <a:prstGeom prst="rect">
            <a:avLst/>
          </a:prstGeom>
        </p:spPr>
        <p:txBody>
          <a:bodyPr wrap="none">
            <a:spAutoFit/>
          </a:bodyPr>
          <a:lstStyle/>
          <a:p>
            <a:r>
              <a:rPr lang="en-US" altLang="zh-CN" b="1" spc="-1" dirty="0" err="1">
                <a:solidFill>
                  <a:srgbClr val="000000"/>
                </a:solidFill>
                <a:uFill>
                  <a:solidFill>
                    <a:srgbClr val="FFFFFF"/>
                  </a:solidFill>
                </a:uFill>
                <a:latin typeface="Calibri"/>
              </a:rPr>
              <a:t>位姿计算</a:t>
            </a:r>
            <a:r>
              <a:rPr lang="en-US" altLang="zh-CN" b="1" spc="-1" dirty="0">
                <a:solidFill>
                  <a:srgbClr val="000000"/>
                </a:solidFill>
                <a:uFill>
                  <a:solidFill>
                    <a:srgbClr val="FFFFFF"/>
                  </a:solidFill>
                </a:uFill>
                <a:latin typeface="Calibri"/>
              </a:rPr>
              <a:t> ------</a:t>
            </a:r>
            <a:r>
              <a:rPr lang="zh-CN" altLang="en-US" b="1" spc="-1" dirty="0">
                <a:solidFill>
                  <a:srgbClr val="000000"/>
                </a:solidFill>
                <a:uFill>
                  <a:solidFill>
                    <a:srgbClr val="FFFFFF"/>
                  </a:solidFill>
                </a:uFill>
                <a:latin typeface="Calibri"/>
              </a:rPr>
              <a:t>单应矩阵</a:t>
            </a:r>
            <a:endParaRPr lang="zh-CN" altLang="en-US"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37896AA-85F6-488E-8E32-030AE7B0F280}"/>
                  </a:ext>
                </a:extLst>
              </p:cNvPr>
              <p:cNvSpPr txBox="1"/>
              <p:nvPr/>
            </p:nvSpPr>
            <p:spPr>
              <a:xfrm>
                <a:off x="1134659" y="1930893"/>
                <a:ext cx="9917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𝑝</m:t>
                          </m:r>
                        </m:e>
                        <m:sub>
                          <m:r>
                            <a:rPr lang="zh-CN" altLang="en-US" i="0">
                              <a:latin typeface="Cambria Math" panose="02040503050406030204" pitchFamily="18" charset="0"/>
                            </a:rPr>
                            <m:t>2</m:t>
                          </m:r>
                        </m:sub>
                      </m:sSub>
                      <m:r>
                        <a:rPr lang="zh-CN" altLang="en-US" i="0">
                          <a:latin typeface="Cambria Math" panose="02040503050406030204" pitchFamily="18" charset="0"/>
                        </a:rPr>
                        <m:t>=</m:t>
                      </m:r>
                      <m:r>
                        <a:rPr lang="zh-CN" altLang="en-US" i="1">
                          <a:latin typeface="Cambria Math" panose="02040503050406030204" pitchFamily="18" charset="0"/>
                        </a:rPr>
                        <m:t>𝐻</m:t>
                      </m:r>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0">
                              <a:latin typeface="Cambria Math" panose="02040503050406030204" pitchFamily="18" charset="0"/>
                            </a:rPr>
                            <m:t>1</m:t>
                          </m:r>
                        </m:sub>
                      </m:sSub>
                    </m:oMath>
                  </m:oMathPara>
                </a14:m>
                <a:endParaRPr lang="zh-CN" altLang="en-US" dirty="0"/>
              </a:p>
            </p:txBody>
          </p:sp>
        </mc:Choice>
        <mc:Fallback xmlns="">
          <p:sp>
            <p:nvSpPr>
              <p:cNvPr id="6" name="文本框 5">
                <a:extLst>
                  <a:ext uri="{FF2B5EF4-FFF2-40B4-BE49-F238E27FC236}">
                    <a16:creationId xmlns:a16="http://schemas.microsoft.com/office/drawing/2014/main" id="{937896AA-85F6-488E-8E32-030AE7B0F280}"/>
                  </a:ext>
                </a:extLst>
              </p:cNvPr>
              <p:cNvSpPr txBox="1">
                <a:spLocks noRot="1" noChangeAspect="1" noMove="1" noResize="1" noEditPoints="1" noAdjustHandles="1" noChangeArrowheads="1" noChangeShapeType="1" noTextEdit="1"/>
              </p:cNvSpPr>
              <p:nvPr/>
            </p:nvSpPr>
            <p:spPr>
              <a:xfrm>
                <a:off x="1134659" y="1930893"/>
                <a:ext cx="991746" cy="276999"/>
              </a:xfrm>
              <a:prstGeom prst="rect">
                <a:avLst/>
              </a:prstGeom>
              <a:blipFill>
                <a:blip r:embed="rId3"/>
                <a:stretch>
                  <a:fillRect l="-4908" r="-1227" b="-28889"/>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79E7AE8D-A422-4301-9613-9411EFE3657D}"/>
              </a:ext>
            </a:extLst>
          </p:cNvPr>
          <p:cNvSpPr txBox="1"/>
          <p:nvPr/>
        </p:nvSpPr>
        <p:spPr>
          <a:xfrm>
            <a:off x="719091" y="2938509"/>
            <a:ext cx="2938509" cy="923330"/>
          </a:xfrm>
          <a:prstGeom prst="rect">
            <a:avLst/>
          </a:prstGeom>
          <a:noFill/>
        </p:spPr>
        <p:txBody>
          <a:bodyPr wrap="square" rtlCol="0">
            <a:spAutoFit/>
          </a:bodyPr>
          <a:lstStyle/>
          <a:p>
            <a:r>
              <a:rPr lang="zh-CN" altLang="en-US" dirty="0"/>
              <a:t>通过在同一平面上的空间点到两帧图像上的位置来求解相机之间的位姿变换矩阵。</a:t>
            </a:r>
          </a:p>
        </p:txBody>
      </p:sp>
    </p:spTree>
    <p:extLst>
      <p:ext uri="{BB962C8B-B14F-4D97-AF65-F5344CB8AC3E}">
        <p14:creationId xmlns:p14="http://schemas.microsoft.com/office/powerpoint/2010/main" val="498398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8D1BE5F-F4B2-4159-A864-5F45E97A515A}"/>
              </a:ext>
            </a:extLst>
          </p:cNvPr>
          <p:cNvSpPr/>
          <p:nvPr/>
        </p:nvSpPr>
        <p:spPr>
          <a:xfrm>
            <a:off x="810204" y="971650"/>
            <a:ext cx="2506007" cy="369332"/>
          </a:xfrm>
          <a:prstGeom prst="rect">
            <a:avLst/>
          </a:prstGeom>
        </p:spPr>
        <p:txBody>
          <a:bodyPr wrap="none">
            <a:spAutoFit/>
          </a:bodyPr>
          <a:lstStyle/>
          <a:p>
            <a:r>
              <a:rPr lang="en-US" altLang="zh-CN" b="1" spc="-1" dirty="0" err="1">
                <a:solidFill>
                  <a:srgbClr val="000000"/>
                </a:solidFill>
                <a:uFill>
                  <a:solidFill>
                    <a:srgbClr val="FFFFFF"/>
                  </a:solidFill>
                </a:uFill>
                <a:latin typeface="Calibri"/>
              </a:rPr>
              <a:t>位姿计算</a:t>
            </a:r>
            <a:r>
              <a:rPr lang="en-US" altLang="zh-CN" b="1" spc="-1" dirty="0">
                <a:solidFill>
                  <a:srgbClr val="000000"/>
                </a:solidFill>
                <a:uFill>
                  <a:solidFill>
                    <a:srgbClr val="FFFFFF"/>
                  </a:solidFill>
                </a:uFill>
                <a:latin typeface="Calibri"/>
              </a:rPr>
              <a:t> ------</a:t>
            </a:r>
            <a:r>
              <a:rPr lang="zh-CN" altLang="en-US" b="1" i="0" dirty="0">
                <a:solidFill>
                  <a:srgbClr val="4F4F4F"/>
                </a:solidFill>
                <a:effectLst/>
                <a:latin typeface="Microsoft YaHei" panose="020B0503020204020204" pitchFamily="34" charset="-122"/>
                <a:ea typeface="Microsoft YaHei" panose="020B0503020204020204" pitchFamily="34" charset="-122"/>
              </a:rPr>
              <a:t>三角测量</a:t>
            </a:r>
          </a:p>
        </p:txBody>
      </p:sp>
      <p:pic>
        <p:nvPicPr>
          <p:cNvPr id="5" name="图片 4">
            <a:extLst>
              <a:ext uri="{FF2B5EF4-FFF2-40B4-BE49-F238E27FC236}">
                <a16:creationId xmlns:a16="http://schemas.microsoft.com/office/drawing/2014/main" id="{4F69E4DF-DD76-44BC-BF23-0C1918155F9F}"/>
              </a:ext>
            </a:extLst>
          </p:cNvPr>
          <p:cNvPicPr>
            <a:picLocks noChangeAspect="1"/>
          </p:cNvPicPr>
          <p:nvPr/>
        </p:nvPicPr>
        <p:blipFill>
          <a:blip r:embed="rId2"/>
          <a:stretch>
            <a:fillRect/>
          </a:stretch>
        </p:blipFill>
        <p:spPr>
          <a:xfrm>
            <a:off x="4591583" y="971650"/>
            <a:ext cx="6396911" cy="5135732"/>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15EA8D6-3B92-49EB-98EC-25C8864D235A}"/>
                  </a:ext>
                </a:extLst>
              </p:cNvPr>
              <p:cNvSpPr txBox="1"/>
              <p:nvPr/>
            </p:nvSpPr>
            <p:spPr>
              <a:xfrm>
                <a:off x="987988" y="3539516"/>
                <a:ext cx="1977273" cy="2824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𝑠</m:t>
                          </m:r>
                        </m:e>
                        <m:sub>
                          <m:r>
                            <a:rPr lang="zh-CN" altLang="en-US" i="0">
                              <a:latin typeface="Cambria Math" panose="02040503050406030204" pitchFamily="18" charset="0"/>
                            </a:rPr>
                            <m:t>1</m:t>
                          </m:r>
                        </m:sub>
                      </m:sSub>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𝑥</m:t>
                          </m:r>
                        </m:e>
                        <m:sub>
                          <m:r>
                            <a:rPr lang="zh-CN" altLang="en-US" i="0">
                              <a:latin typeface="Cambria Math" panose="02040503050406030204" pitchFamily="18" charset="0"/>
                            </a:rPr>
                            <m:t>2</m:t>
                          </m:r>
                        </m:sub>
                        <m:sup>
                          <m:r>
                            <a:rPr lang="zh-CN" altLang="en-US" i="1">
                              <a:latin typeface="Cambria Math" panose="02040503050406030204" pitchFamily="18" charset="0"/>
                            </a:rPr>
                            <m:t>𝛬</m:t>
                          </m:r>
                        </m:sup>
                      </m:sSubSup>
                      <m:r>
                        <a:rPr lang="zh-CN" altLang="en-US" i="1">
                          <a:latin typeface="Cambria Math" panose="02040503050406030204" pitchFamily="18" charset="0"/>
                        </a:rPr>
                        <m:t>𝑅</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sub>
                      </m:sSub>
                      <m:r>
                        <a:rPr lang="zh-CN" altLang="en-US" i="0">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𝑥</m:t>
                          </m:r>
                        </m:e>
                        <m:sub>
                          <m:r>
                            <a:rPr lang="zh-CN" altLang="en-US" i="0">
                              <a:latin typeface="Cambria Math" panose="02040503050406030204" pitchFamily="18" charset="0"/>
                            </a:rPr>
                            <m:t>2</m:t>
                          </m:r>
                        </m:sub>
                        <m:sup>
                          <m:r>
                            <a:rPr lang="zh-CN" altLang="en-US" i="1">
                              <a:latin typeface="Cambria Math" panose="02040503050406030204" pitchFamily="18" charset="0"/>
                            </a:rPr>
                            <m:t>𝛬</m:t>
                          </m:r>
                        </m:sup>
                      </m:sSubSup>
                      <m:r>
                        <a:rPr lang="zh-CN" altLang="en-US" i="1">
                          <a:latin typeface="Cambria Math" panose="02040503050406030204" pitchFamily="18" charset="0"/>
                        </a:rPr>
                        <m:t>𝑡</m:t>
                      </m:r>
                      <m:r>
                        <a:rPr lang="zh-CN" altLang="en-US" i="0">
                          <a:latin typeface="Cambria Math" panose="02040503050406030204" pitchFamily="18" charset="0"/>
                        </a:rPr>
                        <m:t>=0</m:t>
                      </m:r>
                    </m:oMath>
                  </m:oMathPara>
                </a14:m>
                <a:endParaRPr lang="zh-CN" altLang="en-US" dirty="0"/>
              </a:p>
            </p:txBody>
          </p:sp>
        </mc:Choice>
        <mc:Fallback xmlns="">
          <p:sp>
            <p:nvSpPr>
              <p:cNvPr id="7" name="文本框 6">
                <a:extLst>
                  <a:ext uri="{FF2B5EF4-FFF2-40B4-BE49-F238E27FC236}">
                    <a16:creationId xmlns:a16="http://schemas.microsoft.com/office/drawing/2014/main" id="{515EA8D6-3B92-49EB-98EC-25C8864D235A}"/>
                  </a:ext>
                </a:extLst>
              </p:cNvPr>
              <p:cNvSpPr txBox="1">
                <a:spLocks noRot="1" noChangeAspect="1" noMove="1" noResize="1" noEditPoints="1" noAdjustHandles="1" noChangeArrowheads="1" noChangeShapeType="1" noTextEdit="1"/>
              </p:cNvSpPr>
              <p:nvPr/>
            </p:nvSpPr>
            <p:spPr>
              <a:xfrm>
                <a:off x="987988" y="3539516"/>
                <a:ext cx="1977273" cy="282450"/>
              </a:xfrm>
              <a:prstGeom prst="rect">
                <a:avLst/>
              </a:prstGeom>
              <a:blipFill>
                <a:blip r:embed="rId3"/>
                <a:stretch>
                  <a:fillRect l="-926" r="-2469" b="-19565"/>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4EB34AD7-7F5F-4174-8403-69823D95174D}"/>
              </a:ext>
            </a:extLst>
          </p:cNvPr>
          <p:cNvSpPr txBox="1"/>
          <p:nvPr/>
        </p:nvSpPr>
        <p:spPr>
          <a:xfrm>
            <a:off x="488272" y="1518082"/>
            <a:ext cx="3506679" cy="646331"/>
          </a:xfrm>
          <a:prstGeom prst="rect">
            <a:avLst/>
          </a:prstGeom>
          <a:noFill/>
        </p:spPr>
        <p:txBody>
          <a:bodyPr wrap="square" rtlCol="0">
            <a:spAutoFit/>
          </a:bodyPr>
          <a:lstStyle/>
          <a:p>
            <a:r>
              <a:rPr lang="zh-CN" altLang="en-US" dirty="0"/>
              <a:t>已知</a:t>
            </a:r>
            <a:r>
              <a:rPr lang="en-US" altLang="zh-CN" dirty="0"/>
              <a:t>R</a:t>
            </a:r>
            <a:r>
              <a:rPr lang="zh-CN" altLang="en-US" dirty="0"/>
              <a:t>，</a:t>
            </a:r>
            <a:r>
              <a:rPr lang="en-US" altLang="zh-CN" dirty="0"/>
              <a:t>t</a:t>
            </a:r>
            <a:r>
              <a:rPr lang="zh-CN" altLang="en-US" dirty="0"/>
              <a:t>，</a:t>
            </a:r>
            <a:r>
              <a:rPr lang="en-US" altLang="zh-CN" dirty="0"/>
              <a:t>x</a:t>
            </a:r>
            <a:r>
              <a:rPr lang="zh-CN" altLang="en-US" dirty="0"/>
              <a:t>，</a:t>
            </a:r>
            <a:r>
              <a:rPr lang="en-US" altLang="zh-CN" dirty="0"/>
              <a:t>k</a:t>
            </a:r>
            <a:r>
              <a:rPr lang="zh-CN" altLang="en-US" dirty="0"/>
              <a:t>，求深度</a:t>
            </a:r>
            <a:r>
              <a:rPr lang="en-US" altLang="zh-CN" dirty="0"/>
              <a:t>s</a:t>
            </a:r>
            <a:r>
              <a:rPr lang="zh-CN" altLang="en-US" dirty="0"/>
              <a:t>，进一步也可以求出点的空间坐标</a:t>
            </a:r>
          </a:p>
        </p:txBody>
      </p:sp>
    </p:spTree>
    <p:extLst>
      <p:ext uri="{BB962C8B-B14F-4D97-AF65-F5344CB8AC3E}">
        <p14:creationId xmlns:p14="http://schemas.microsoft.com/office/powerpoint/2010/main" val="953408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 name="图片 72"/>
          <p:cNvPicPr/>
          <p:nvPr/>
        </p:nvPicPr>
        <p:blipFill>
          <a:blip r:embed="rId2"/>
          <a:stretch/>
        </p:blipFill>
        <p:spPr>
          <a:xfrm>
            <a:off x="1800" y="382320"/>
            <a:ext cx="1972440" cy="559800"/>
          </a:xfrm>
          <a:prstGeom prst="rect">
            <a:avLst/>
          </a:prstGeom>
          <a:ln>
            <a:noFill/>
          </a:ln>
        </p:spPr>
      </p:pic>
      <p:sp>
        <p:nvSpPr>
          <p:cNvPr id="160" name="CustomShape 1"/>
          <p:cNvSpPr/>
          <p:nvPr/>
        </p:nvSpPr>
        <p:spPr>
          <a:xfrm>
            <a:off x="0" y="-4680"/>
            <a:ext cx="12191760" cy="4487400"/>
          </a:xfrm>
          <a:prstGeom prst="rect">
            <a:avLst/>
          </a:prstGeom>
          <a:gradFill>
            <a:gsLst>
              <a:gs pos="0">
                <a:srgbClr val="0E1A40"/>
              </a:gs>
              <a:gs pos="100000">
                <a:srgbClr val="2F5EB0"/>
              </a:gs>
            </a:gsLst>
            <a:lin ang="13800000"/>
          </a:gradFill>
          <a:ln>
            <a:noFill/>
          </a:ln>
        </p:spPr>
        <p:style>
          <a:lnRef idx="2">
            <a:schemeClr val="accent1">
              <a:shade val="50000"/>
            </a:schemeClr>
          </a:lnRef>
          <a:fillRef idx="1">
            <a:schemeClr val="accent1"/>
          </a:fillRef>
          <a:effectRef idx="0">
            <a:schemeClr val="accent1"/>
          </a:effectRef>
          <a:fontRef idx="minor"/>
        </p:style>
      </p:sp>
      <p:sp>
        <p:nvSpPr>
          <p:cNvPr id="161" name="CustomShape 2"/>
          <p:cNvSpPr/>
          <p:nvPr/>
        </p:nvSpPr>
        <p:spPr>
          <a:xfrm rot="2707800">
            <a:off x="738000" y="2747880"/>
            <a:ext cx="331920" cy="331920"/>
          </a:xfrm>
          <a:prstGeom prst="rect">
            <a:avLst/>
          </a:prstGeom>
          <a:solidFill>
            <a:srgbClr val="8FAADD">
              <a:alpha val="36000"/>
            </a:srgbClr>
          </a:solidFill>
          <a:ln>
            <a:noFill/>
          </a:ln>
        </p:spPr>
        <p:style>
          <a:lnRef idx="2">
            <a:schemeClr val="accent1">
              <a:shade val="50000"/>
            </a:schemeClr>
          </a:lnRef>
          <a:fillRef idx="1">
            <a:schemeClr val="accent1"/>
          </a:fillRef>
          <a:effectRef idx="0">
            <a:schemeClr val="accent1"/>
          </a:effectRef>
          <a:fontRef idx="minor"/>
        </p:style>
      </p:sp>
      <p:pic>
        <p:nvPicPr>
          <p:cNvPr id="162" name="图片 20"/>
          <p:cNvPicPr/>
          <p:nvPr/>
        </p:nvPicPr>
        <p:blipFill>
          <a:blip r:embed="rId3"/>
          <a:stretch/>
        </p:blipFill>
        <p:spPr>
          <a:xfrm>
            <a:off x="4051800" y="808200"/>
            <a:ext cx="3739680" cy="492120"/>
          </a:xfrm>
          <a:prstGeom prst="rect">
            <a:avLst/>
          </a:prstGeom>
          <a:ln>
            <a:noFill/>
          </a:ln>
          <a:effectLst>
            <a:outerShdw blurRad="50800" dist="38100" dir="2700000" algn="tl" rotWithShape="0">
              <a:srgbClr val="000000">
                <a:alpha val="40000"/>
              </a:srgbClr>
            </a:outerShdw>
          </a:effectLst>
        </p:spPr>
      </p:pic>
      <p:sp>
        <p:nvSpPr>
          <p:cNvPr id="163" name="CustomShape 3"/>
          <p:cNvSpPr/>
          <p:nvPr/>
        </p:nvSpPr>
        <p:spPr>
          <a:xfrm>
            <a:off x="4599360" y="5928840"/>
            <a:ext cx="2644200" cy="470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400" b="0" strike="noStrike" spc="299">
                <a:solidFill>
                  <a:srgbClr val="595959"/>
                </a:solidFill>
                <a:uFill>
                  <a:solidFill>
                    <a:srgbClr val="FFFFFF"/>
                  </a:solidFill>
                </a:uFill>
                <a:latin typeface="微软雅黑"/>
                <a:ea typeface="微软雅黑"/>
              </a:rPr>
              <a:t> 北京布科思科技有限公司</a:t>
            </a:r>
            <a:endParaRPr lang="en-US" sz="1800" b="0" strike="noStrike" spc="-1">
              <a:solidFill>
                <a:srgbClr val="000000"/>
              </a:solidFill>
              <a:uFill>
                <a:solidFill>
                  <a:srgbClr val="FFFFFF"/>
                </a:solidFill>
              </a:uFill>
              <a:latin typeface="Arial"/>
            </a:endParaRPr>
          </a:p>
          <a:p>
            <a:pPr algn="ctr">
              <a:lnSpc>
                <a:spcPct val="100000"/>
              </a:lnSpc>
            </a:pPr>
            <a:r>
              <a:rPr lang="en-US" sz="1100" b="0" strike="noStrike" spc="-1">
                <a:solidFill>
                  <a:srgbClr val="595959"/>
                </a:solidFill>
                <a:uFill>
                  <a:solidFill>
                    <a:srgbClr val="FFFFFF"/>
                  </a:solidFill>
                </a:uFill>
                <a:latin typeface="微软雅黑"/>
                <a:ea typeface="微软雅黑"/>
              </a:rPr>
              <a:t>  Beijing BooCax Technology Co., Ltd. </a:t>
            </a:r>
            <a:endParaRPr lang="en-US" sz="1800" b="0" strike="noStrike" spc="-1">
              <a:solidFill>
                <a:srgbClr val="000000"/>
              </a:solidFill>
              <a:uFill>
                <a:solidFill>
                  <a:srgbClr val="FFFFFF"/>
                </a:solidFill>
              </a:uFill>
              <a:latin typeface="Arial"/>
            </a:endParaRPr>
          </a:p>
        </p:txBody>
      </p:sp>
      <p:sp>
        <p:nvSpPr>
          <p:cNvPr id="164" name="CustomShape 4"/>
          <p:cNvSpPr/>
          <p:nvPr/>
        </p:nvSpPr>
        <p:spPr>
          <a:xfrm>
            <a:off x="3114000" y="2621520"/>
            <a:ext cx="5615640" cy="3053880"/>
          </a:xfrm>
          <a:prstGeom prst="rect">
            <a:avLst/>
          </a:prstGeom>
          <a:solidFill>
            <a:schemeClr val="bg1"/>
          </a:solidFill>
          <a:ln>
            <a:noFill/>
          </a:ln>
          <a:effectLst>
            <a:outerShdw blurRad="50800" dist="25400" dir="5400000" algn="ctr" rotWithShape="0">
              <a:schemeClr val="tx1">
                <a:lumMod val="75000"/>
                <a:lumOff val="25000"/>
                <a:alpha val="97000"/>
              </a:schemeClr>
            </a:outerShdw>
          </a:effectLst>
        </p:spPr>
        <p:style>
          <a:lnRef idx="2">
            <a:schemeClr val="accent1">
              <a:shade val="50000"/>
            </a:schemeClr>
          </a:lnRef>
          <a:fillRef idx="1">
            <a:schemeClr val="accent1"/>
          </a:fillRef>
          <a:effectRef idx="0">
            <a:schemeClr val="accent1"/>
          </a:effectRef>
          <a:fontRef idx="minor"/>
        </p:style>
      </p:sp>
      <p:sp>
        <p:nvSpPr>
          <p:cNvPr id="165" name="CustomShape 5"/>
          <p:cNvSpPr/>
          <p:nvPr/>
        </p:nvSpPr>
        <p:spPr>
          <a:xfrm>
            <a:off x="3624840" y="4093920"/>
            <a:ext cx="279720" cy="359640"/>
          </a:xfrm>
          <a:custGeom>
            <a:avLst/>
            <a:gdLst/>
            <a:ahLst/>
            <a:cxnLst/>
            <a:rect l="l" t="t" r="r" b="b"/>
            <a:pathLst>
              <a:path w="472" h="619">
                <a:moveTo>
                  <a:pt x="236" y="0"/>
                </a:moveTo>
                <a:lnTo>
                  <a:pt x="236" y="0"/>
                </a:lnTo>
                <a:cubicBezTo>
                  <a:pt x="104" y="0"/>
                  <a:pt x="0" y="103"/>
                  <a:pt x="0" y="235"/>
                </a:cubicBezTo>
                <a:cubicBezTo>
                  <a:pt x="0" y="323"/>
                  <a:pt x="192" y="618"/>
                  <a:pt x="236" y="618"/>
                </a:cubicBezTo>
                <a:cubicBezTo>
                  <a:pt x="280" y="618"/>
                  <a:pt x="471" y="323"/>
                  <a:pt x="471" y="235"/>
                </a:cubicBezTo>
                <a:cubicBezTo>
                  <a:pt x="471" y="103"/>
                  <a:pt x="368" y="0"/>
                  <a:pt x="236" y="0"/>
                </a:cubicBezTo>
                <a:close/>
                <a:moveTo>
                  <a:pt x="236" y="559"/>
                </a:moveTo>
                <a:lnTo>
                  <a:pt x="236" y="559"/>
                </a:lnTo>
                <a:cubicBezTo>
                  <a:pt x="207" y="559"/>
                  <a:pt x="45" y="309"/>
                  <a:pt x="45" y="235"/>
                </a:cubicBezTo>
                <a:cubicBezTo>
                  <a:pt x="45" y="117"/>
                  <a:pt x="133" y="29"/>
                  <a:pt x="236" y="29"/>
                </a:cubicBezTo>
                <a:cubicBezTo>
                  <a:pt x="339" y="29"/>
                  <a:pt x="427" y="117"/>
                  <a:pt x="427" y="235"/>
                </a:cubicBezTo>
                <a:cubicBezTo>
                  <a:pt x="427" y="309"/>
                  <a:pt x="266" y="559"/>
                  <a:pt x="236" y="559"/>
                </a:cubicBezTo>
                <a:close/>
                <a:moveTo>
                  <a:pt x="236" y="132"/>
                </a:moveTo>
                <a:lnTo>
                  <a:pt x="236" y="132"/>
                </a:lnTo>
                <a:cubicBezTo>
                  <a:pt x="177" y="132"/>
                  <a:pt x="133" y="176"/>
                  <a:pt x="133" y="235"/>
                </a:cubicBezTo>
                <a:cubicBezTo>
                  <a:pt x="133" y="279"/>
                  <a:pt x="177" y="323"/>
                  <a:pt x="236" y="323"/>
                </a:cubicBezTo>
                <a:cubicBezTo>
                  <a:pt x="295" y="323"/>
                  <a:pt x="339" y="279"/>
                  <a:pt x="339" y="235"/>
                </a:cubicBezTo>
                <a:cubicBezTo>
                  <a:pt x="339" y="176"/>
                  <a:pt x="295" y="132"/>
                  <a:pt x="236" y="132"/>
                </a:cubicBezTo>
                <a:close/>
                <a:moveTo>
                  <a:pt x="236" y="294"/>
                </a:moveTo>
                <a:lnTo>
                  <a:pt x="236" y="294"/>
                </a:lnTo>
                <a:cubicBezTo>
                  <a:pt x="207" y="294"/>
                  <a:pt x="177" y="264"/>
                  <a:pt x="177" y="235"/>
                </a:cubicBezTo>
                <a:cubicBezTo>
                  <a:pt x="177" y="191"/>
                  <a:pt x="207" y="176"/>
                  <a:pt x="236" y="176"/>
                </a:cubicBezTo>
                <a:cubicBezTo>
                  <a:pt x="266" y="176"/>
                  <a:pt x="295" y="191"/>
                  <a:pt x="295" y="235"/>
                </a:cubicBezTo>
                <a:cubicBezTo>
                  <a:pt x="295" y="264"/>
                  <a:pt x="266" y="294"/>
                  <a:pt x="236" y="294"/>
                </a:cubicBezTo>
                <a:close/>
              </a:path>
            </a:pathLst>
          </a:custGeom>
          <a:solidFill>
            <a:srgbClr val="3362B1"/>
          </a:solidFill>
          <a:ln>
            <a:noFill/>
          </a:ln>
        </p:spPr>
        <p:style>
          <a:lnRef idx="2">
            <a:schemeClr val="accent1">
              <a:shade val="50000"/>
            </a:schemeClr>
          </a:lnRef>
          <a:fillRef idx="1">
            <a:schemeClr val="accent1"/>
          </a:fillRef>
          <a:effectRef idx="0">
            <a:schemeClr val="accent1"/>
          </a:effectRef>
          <a:fontRef idx="minor"/>
        </p:style>
      </p:sp>
      <p:sp>
        <p:nvSpPr>
          <p:cNvPr id="166" name="CustomShape 6"/>
          <p:cNvSpPr/>
          <p:nvPr/>
        </p:nvSpPr>
        <p:spPr>
          <a:xfrm>
            <a:off x="3627720" y="3580920"/>
            <a:ext cx="279720" cy="215640"/>
          </a:xfrm>
          <a:custGeom>
            <a:avLst/>
            <a:gdLst/>
            <a:ahLst/>
            <a:cxnLst/>
            <a:rect l="l" t="t" r="r" b="b"/>
            <a:pathLst>
              <a:path w="619" h="472">
                <a:moveTo>
                  <a:pt x="545" y="0"/>
                </a:moveTo>
                <a:lnTo>
                  <a:pt x="545" y="0"/>
                </a:lnTo>
                <a:cubicBezTo>
                  <a:pt x="73" y="0"/>
                  <a:pt x="73" y="0"/>
                  <a:pt x="73" y="0"/>
                </a:cubicBezTo>
                <a:cubicBezTo>
                  <a:pt x="29" y="0"/>
                  <a:pt x="0" y="30"/>
                  <a:pt x="0" y="73"/>
                </a:cubicBezTo>
                <a:cubicBezTo>
                  <a:pt x="0" y="397"/>
                  <a:pt x="0" y="397"/>
                  <a:pt x="0" y="397"/>
                </a:cubicBezTo>
                <a:cubicBezTo>
                  <a:pt x="0" y="442"/>
                  <a:pt x="29" y="471"/>
                  <a:pt x="73" y="471"/>
                </a:cubicBezTo>
                <a:cubicBezTo>
                  <a:pt x="545" y="471"/>
                  <a:pt x="545" y="471"/>
                  <a:pt x="545" y="471"/>
                </a:cubicBezTo>
                <a:cubicBezTo>
                  <a:pt x="589" y="471"/>
                  <a:pt x="618" y="442"/>
                  <a:pt x="618" y="397"/>
                </a:cubicBezTo>
                <a:cubicBezTo>
                  <a:pt x="618" y="73"/>
                  <a:pt x="618" y="73"/>
                  <a:pt x="618" y="73"/>
                </a:cubicBezTo>
                <a:cubicBezTo>
                  <a:pt x="618" y="30"/>
                  <a:pt x="589" y="0"/>
                  <a:pt x="545" y="0"/>
                </a:cubicBezTo>
                <a:close/>
                <a:moveTo>
                  <a:pt x="559" y="44"/>
                </a:moveTo>
                <a:lnTo>
                  <a:pt x="559" y="44"/>
                </a:lnTo>
                <a:cubicBezTo>
                  <a:pt x="309" y="235"/>
                  <a:pt x="309" y="235"/>
                  <a:pt x="309" y="235"/>
                </a:cubicBezTo>
                <a:cubicBezTo>
                  <a:pt x="59" y="44"/>
                  <a:pt x="59" y="44"/>
                  <a:pt x="59" y="44"/>
                </a:cubicBezTo>
                <a:lnTo>
                  <a:pt x="559" y="44"/>
                </a:lnTo>
                <a:close/>
                <a:moveTo>
                  <a:pt x="29" y="397"/>
                </a:moveTo>
                <a:lnTo>
                  <a:pt x="29" y="397"/>
                </a:lnTo>
                <a:cubicBezTo>
                  <a:pt x="29" y="73"/>
                  <a:pt x="29" y="73"/>
                  <a:pt x="29" y="73"/>
                </a:cubicBezTo>
                <a:cubicBezTo>
                  <a:pt x="206" y="221"/>
                  <a:pt x="206" y="221"/>
                  <a:pt x="206" y="221"/>
                </a:cubicBezTo>
                <a:cubicBezTo>
                  <a:pt x="29" y="397"/>
                  <a:pt x="29" y="397"/>
                  <a:pt x="29" y="397"/>
                </a:cubicBezTo>
                <a:close/>
                <a:moveTo>
                  <a:pt x="59" y="427"/>
                </a:moveTo>
                <a:lnTo>
                  <a:pt x="59" y="427"/>
                </a:lnTo>
                <a:cubicBezTo>
                  <a:pt x="236" y="235"/>
                  <a:pt x="236" y="235"/>
                  <a:pt x="236" y="235"/>
                </a:cubicBezTo>
                <a:cubicBezTo>
                  <a:pt x="309" y="294"/>
                  <a:pt x="309" y="294"/>
                  <a:pt x="309" y="294"/>
                </a:cubicBezTo>
                <a:cubicBezTo>
                  <a:pt x="368" y="235"/>
                  <a:pt x="368" y="235"/>
                  <a:pt x="368" y="235"/>
                </a:cubicBezTo>
                <a:cubicBezTo>
                  <a:pt x="559" y="427"/>
                  <a:pt x="559" y="427"/>
                  <a:pt x="559" y="427"/>
                </a:cubicBezTo>
                <a:cubicBezTo>
                  <a:pt x="545" y="427"/>
                  <a:pt x="73" y="427"/>
                  <a:pt x="59" y="427"/>
                </a:cubicBezTo>
                <a:close/>
                <a:moveTo>
                  <a:pt x="589" y="397"/>
                </a:moveTo>
                <a:lnTo>
                  <a:pt x="589" y="397"/>
                </a:lnTo>
                <a:lnTo>
                  <a:pt x="589" y="397"/>
                </a:lnTo>
                <a:cubicBezTo>
                  <a:pt x="412" y="221"/>
                  <a:pt x="412" y="221"/>
                  <a:pt x="412" y="221"/>
                </a:cubicBezTo>
                <a:cubicBezTo>
                  <a:pt x="589" y="73"/>
                  <a:pt x="589" y="73"/>
                  <a:pt x="589" y="73"/>
                </a:cubicBezTo>
                <a:lnTo>
                  <a:pt x="589" y="397"/>
                </a:lnTo>
                <a:close/>
              </a:path>
            </a:pathLst>
          </a:custGeom>
          <a:solidFill>
            <a:srgbClr val="3362B1"/>
          </a:solidFill>
          <a:ln>
            <a:noFill/>
          </a:ln>
        </p:spPr>
        <p:style>
          <a:lnRef idx="2">
            <a:schemeClr val="accent1">
              <a:shade val="50000"/>
            </a:schemeClr>
          </a:lnRef>
          <a:fillRef idx="1">
            <a:schemeClr val="accent1"/>
          </a:fillRef>
          <a:effectRef idx="0">
            <a:schemeClr val="accent1"/>
          </a:effectRef>
          <a:fontRef idx="minor"/>
        </p:style>
      </p:sp>
      <p:sp>
        <p:nvSpPr>
          <p:cNvPr id="167" name="CustomShape 7"/>
          <p:cNvSpPr/>
          <p:nvPr/>
        </p:nvSpPr>
        <p:spPr>
          <a:xfrm>
            <a:off x="3627720" y="3137400"/>
            <a:ext cx="279720" cy="288000"/>
          </a:xfrm>
          <a:custGeom>
            <a:avLst/>
            <a:gdLst/>
            <a:ahLst/>
            <a:cxnLst/>
            <a:rect l="l" t="t" r="r" b="b"/>
            <a:pathLst>
              <a:path w="634" h="619">
                <a:moveTo>
                  <a:pt x="603" y="74"/>
                </a:moveTo>
                <a:lnTo>
                  <a:pt x="603" y="74"/>
                </a:lnTo>
                <a:cubicBezTo>
                  <a:pt x="545" y="15"/>
                  <a:pt x="545" y="15"/>
                  <a:pt x="545" y="15"/>
                </a:cubicBezTo>
                <a:cubicBezTo>
                  <a:pt x="530" y="0"/>
                  <a:pt x="500" y="0"/>
                  <a:pt x="486" y="15"/>
                </a:cubicBezTo>
                <a:cubicBezTo>
                  <a:pt x="412" y="133"/>
                  <a:pt x="412" y="133"/>
                  <a:pt x="412" y="133"/>
                </a:cubicBezTo>
                <a:cubicBezTo>
                  <a:pt x="398" y="147"/>
                  <a:pt x="398" y="176"/>
                  <a:pt x="412" y="191"/>
                </a:cubicBezTo>
                <a:cubicBezTo>
                  <a:pt x="441" y="221"/>
                  <a:pt x="441" y="221"/>
                  <a:pt x="441" y="221"/>
                </a:cubicBezTo>
                <a:cubicBezTo>
                  <a:pt x="412" y="250"/>
                  <a:pt x="382" y="294"/>
                  <a:pt x="353" y="324"/>
                </a:cubicBezTo>
                <a:cubicBezTo>
                  <a:pt x="309" y="368"/>
                  <a:pt x="265" y="397"/>
                  <a:pt x="235" y="427"/>
                </a:cubicBezTo>
                <a:cubicBezTo>
                  <a:pt x="191" y="397"/>
                  <a:pt x="191" y="397"/>
                  <a:pt x="191" y="397"/>
                </a:cubicBezTo>
                <a:cubicBezTo>
                  <a:pt x="177" y="383"/>
                  <a:pt x="162" y="383"/>
                  <a:pt x="132" y="397"/>
                </a:cubicBezTo>
                <a:cubicBezTo>
                  <a:pt x="29" y="486"/>
                  <a:pt x="29" y="486"/>
                  <a:pt x="29" y="486"/>
                </a:cubicBezTo>
                <a:cubicBezTo>
                  <a:pt x="0" y="500"/>
                  <a:pt x="15" y="515"/>
                  <a:pt x="29" y="530"/>
                </a:cubicBezTo>
                <a:cubicBezTo>
                  <a:pt x="88" y="589"/>
                  <a:pt x="88" y="589"/>
                  <a:pt x="88" y="589"/>
                </a:cubicBezTo>
                <a:cubicBezTo>
                  <a:pt x="118" y="618"/>
                  <a:pt x="147" y="618"/>
                  <a:pt x="191" y="589"/>
                </a:cubicBezTo>
                <a:cubicBezTo>
                  <a:pt x="191" y="589"/>
                  <a:pt x="324" y="530"/>
                  <a:pt x="427" y="412"/>
                </a:cubicBezTo>
                <a:cubicBezTo>
                  <a:pt x="530" y="324"/>
                  <a:pt x="603" y="191"/>
                  <a:pt x="603" y="191"/>
                </a:cubicBezTo>
                <a:cubicBezTo>
                  <a:pt x="618" y="147"/>
                  <a:pt x="633" y="103"/>
                  <a:pt x="603" y="74"/>
                </a:cubicBezTo>
                <a:close/>
                <a:moveTo>
                  <a:pt x="574" y="162"/>
                </a:moveTo>
                <a:lnTo>
                  <a:pt x="574" y="162"/>
                </a:lnTo>
                <a:cubicBezTo>
                  <a:pt x="545" y="221"/>
                  <a:pt x="471" y="324"/>
                  <a:pt x="412" y="383"/>
                </a:cubicBezTo>
                <a:cubicBezTo>
                  <a:pt x="339" y="456"/>
                  <a:pt x="162" y="559"/>
                  <a:pt x="162" y="559"/>
                </a:cubicBezTo>
                <a:cubicBezTo>
                  <a:pt x="147" y="574"/>
                  <a:pt x="118" y="574"/>
                  <a:pt x="103" y="559"/>
                </a:cubicBezTo>
                <a:cubicBezTo>
                  <a:pt x="73" y="530"/>
                  <a:pt x="73" y="530"/>
                  <a:pt x="73" y="530"/>
                </a:cubicBezTo>
                <a:cubicBezTo>
                  <a:pt x="59" y="515"/>
                  <a:pt x="59" y="500"/>
                  <a:pt x="73" y="486"/>
                </a:cubicBezTo>
                <a:cubicBezTo>
                  <a:pt x="147" y="442"/>
                  <a:pt x="147" y="442"/>
                  <a:pt x="147" y="442"/>
                </a:cubicBezTo>
                <a:cubicBezTo>
                  <a:pt x="162" y="427"/>
                  <a:pt x="177" y="427"/>
                  <a:pt x="177" y="442"/>
                </a:cubicBezTo>
                <a:cubicBezTo>
                  <a:pt x="221" y="486"/>
                  <a:pt x="221" y="486"/>
                  <a:pt x="221" y="486"/>
                </a:cubicBezTo>
                <a:cubicBezTo>
                  <a:pt x="235" y="471"/>
                  <a:pt x="398" y="368"/>
                  <a:pt x="500" y="221"/>
                </a:cubicBezTo>
                <a:cubicBezTo>
                  <a:pt x="441" y="176"/>
                  <a:pt x="441" y="176"/>
                  <a:pt x="441" y="176"/>
                </a:cubicBezTo>
                <a:cubicBezTo>
                  <a:pt x="441" y="162"/>
                  <a:pt x="441" y="147"/>
                  <a:pt x="441" y="133"/>
                </a:cubicBezTo>
                <a:cubicBezTo>
                  <a:pt x="500" y="59"/>
                  <a:pt x="500" y="59"/>
                  <a:pt x="500" y="59"/>
                </a:cubicBezTo>
                <a:cubicBezTo>
                  <a:pt x="515" y="44"/>
                  <a:pt x="530" y="59"/>
                  <a:pt x="545" y="59"/>
                </a:cubicBezTo>
                <a:cubicBezTo>
                  <a:pt x="574" y="103"/>
                  <a:pt x="574" y="103"/>
                  <a:pt x="574" y="103"/>
                </a:cubicBezTo>
                <a:cubicBezTo>
                  <a:pt x="589" y="117"/>
                  <a:pt x="589" y="147"/>
                  <a:pt x="574" y="162"/>
                </a:cubicBezTo>
                <a:close/>
              </a:path>
            </a:pathLst>
          </a:custGeom>
          <a:solidFill>
            <a:srgbClr val="3362B1"/>
          </a:solidFill>
          <a:ln>
            <a:noFill/>
          </a:ln>
        </p:spPr>
        <p:style>
          <a:lnRef idx="2">
            <a:schemeClr val="accent1">
              <a:shade val="50000"/>
            </a:schemeClr>
          </a:lnRef>
          <a:fillRef idx="1">
            <a:schemeClr val="accent1"/>
          </a:fillRef>
          <a:effectRef idx="0">
            <a:schemeClr val="accent1"/>
          </a:effectRef>
          <a:fontRef idx="minor"/>
        </p:style>
      </p:sp>
      <p:sp>
        <p:nvSpPr>
          <p:cNvPr id="168" name="CustomShape 8"/>
          <p:cNvSpPr/>
          <p:nvPr/>
        </p:nvSpPr>
        <p:spPr>
          <a:xfrm>
            <a:off x="4129560" y="3542040"/>
            <a:ext cx="170496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200" b="0" strike="noStrike" spc="-1">
                <a:solidFill>
                  <a:srgbClr val="3362B1"/>
                </a:solidFill>
                <a:uFill>
                  <a:solidFill>
                    <a:srgbClr val="FFFFFF"/>
                  </a:solidFill>
                </a:uFill>
                <a:latin typeface="微软雅黑"/>
                <a:ea typeface="微软雅黑"/>
              </a:rPr>
              <a:t>boocax@boocax.com</a:t>
            </a:r>
            <a:endParaRPr lang="en-US" sz="1800" b="0" strike="noStrike" spc="-1">
              <a:solidFill>
                <a:srgbClr val="000000"/>
              </a:solidFill>
              <a:uFill>
                <a:solidFill>
                  <a:srgbClr val="FFFFFF"/>
                </a:solidFill>
              </a:uFill>
              <a:latin typeface="Arial"/>
            </a:endParaRPr>
          </a:p>
        </p:txBody>
      </p:sp>
      <p:sp>
        <p:nvSpPr>
          <p:cNvPr id="169" name="CustomShape 9"/>
          <p:cNvSpPr/>
          <p:nvPr/>
        </p:nvSpPr>
        <p:spPr>
          <a:xfrm>
            <a:off x="4098960" y="4039200"/>
            <a:ext cx="2512440" cy="118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3362B1"/>
                </a:solidFill>
                <a:uFill>
                  <a:solidFill>
                    <a:srgbClr val="FFFFFF"/>
                  </a:solidFill>
                </a:uFill>
                <a:latin typeface="微软雅黑"/>
                <a:ea typeface="微软雅黑"/>
              </a:rPr>
              <a:t>北京市海淀区永泰园建金中心606</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3362B1"/>
                </a:solidFill>
                <a:uFill>
                  <a:solidFill>
                    <a:srgbClr val="FFFFFF"/>
                  </a:solidFill>
                </a:uFill>
                <a:latin typeface="微软雅黑"/>
                <a:ea typeface="微软雅黑"/>
              </a:rPr>
              <a:t>深圳市宝安区福安机器人智造产业园10栋3楼</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3362B1"/>
                </a:solidFill>
                <a:uFill>
                  <a:solidFill>
                    <a:srgbClr val="FFFFFF"/>
                  </a:solidFill>
                </a:uFill>
                <a:latin typeface="微软雅黑"/>
                <a:ea typeface="微软雅黑"/>
              </a:rPr>
              <a:t>山东邹城市恒丰路269号</a:t>
            </a:r>
            <a:endParaRPr lang="en-US" sz="1800" b="0" strike="noStrike" spc="-1">
              <a:solidFill>
                <a:srgbClr val="000000"/>
              </a:solidFill>
              <a:uFill>
                <a:solidFill>
                  <a:srgbClr val="FFFFFF"/>
                </a:solidFill>
              </a:uFill>
              <a:latin typeface="Arial"/>
            </a:endParaRPr>
          </a:p>
        </p:txBody>
      </p:sp>
      <p:sp>
        <p:nvSpPr>
          <p:cNvPr id="170" name="CustomShape 10"/>
          <p:cNvSpPr/>
          <p:nvPr/>
        </p:nvSpPr>
        <p:spPr>
          <a:xfrm>
            <a:off x="4131720" y="3142080"/>
            <a:ext cx="117324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200" b="0" strike="noStrike" spc="-1">
                <a:solidFill>
                  <a:srgbClr val="3362B1"/>
                </a:solidFill>
                <a:uFill>
                  <a:solidFill>
                    <a:srgbClr val="FFFFFF"/>
                  </a:solidFill>
                </a:uFill>
                <a:latin typeface="微软雅黑"/>
                <a:ea typeface="微软雅黑"/>
              </a:rPr>
              <a:t>010-64101228</a:t>
            </a:r>
            <a:endParaRPr lang="en-US" sz="1800" b="0" strike="noStrike" spc="-1">
              <a:solidFill>
                <a:srgbClr val="000000"/>
              </a:solidFill>
              <a:uFill>
                <a:solidFill>
                  <a:srgbClr val="FFFFFF"/>
                </a:solidFill>
              </a:uFill>
              <a:latin typeface="Arial"/>
            </a:endParaRPr>
          </a:p>
        </p:txBody>
      </p:sp>
      <p:sp>
        <p:nvSpPr>
          <p:cNvPr id="171" name="CustomShape 11"/>
          <p:cNvSpPr/>
          <p:nvPr/>
        </p:nvSpPr>
        <p:spPr>
          <a:xfrm>
            <a:off x="3114000" y="1672920"/>
            <a:ext cx="5615640" cy="573840"/>
          </a:xfrm>
          <a:prstGeom prst="flowChartExtract">
            <a:avLst/>
          </a:prstGeom>
          <a:solidFill>
            <a:srgbClr val="31BAB4">
              <a:alpha val="19000"/>
            </a:srgbClr>
          </a:solidFill>
          <a:ln>
            <a:noFill/>
          </a:ln>
        </p:spPr>
        <p:style>
          <a:lnRef idx="2">
            <a:schemeClr val="accent1">
              <a:shade val="50000"/>
            </a:schemeClr>
          </a:lnRef>
          <a:fillRef idx="1">
            <a:schemeClr val="accent1"/>
          </a:fillRef>
          <a:effectRef idx="0">
            <a:schemeClr val="accent1"/>
          </a:effectRef>
          <a:fontRef idx="minor"/>
        </p:style>
      </p:sp>
      <p:sp>
        <p:nvSpPr>
          <p:cNvPr id="172" name="CustomShape 12"/>
          <p:cNvSpPr/>
          <p:nvPr/>
        </p:nvSpPr>
        <p:spPr>
          <a:xfrm>
            <a:off x="5320800" y="1828800"/>
            <a:ext cx="13845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FFFFFF"/>
                </a:solidFill>
                <a:uFill>
                  <a:solidFill>
                    <a:srgbClr val="FFFFFF"/>
                  </a:solidFill>
                </a:uFill>
                <a:latin typeface="微软雅黑"/>
                <a:ea typeface="微软雅黑"/>
              </a:rPr>
              <a:t>Keep Moving</a:t>
            </a:r>
            <a:endParaRPr lang="en-US" sz="1800" b="0" strike="noStrike" spc="-1">
              <a:solidFill>
                <a:srgbClr val="000000"/>
              </a:solidFill>
              <a:uFill>
                <a:solidFill>
                  <a:srgbClr val="FFFFFF"/>
                </a:solidFill>
              </a:uFill>
              <a:latin typeface="Arial"/>
            </a:endParaRPr>
          </a:p>
        </p:txBody>
      </p:sp>
      <p:sp>
        <p:nvSpPr>
          <p:cNvPr id="173" name="CustomShape 13"/>
          <p:cNvSpPr/>
          <p:nvPr/>
        </p:nvSpPr>
        <p:spPr>
          <a:xfrm rot="5400000">
            <a:off x="-352800" y="2303280"/>
            <a:ext cx="1311480" cy="650880"/>
          </a:xfrm>
          <a:prstGeom prst="triangle">
            <a:avLst>
              <a:gd name="adj" fmla="val 50000"/>
            </a:avLst>
          </a:prstGeom>
          <a:solidFill>
            <a:srgbClr val="8FAADD">
              <a:alpha val="38000"/>
            </a:srgbClr>
          </a:solidFill>
          <a:ln>
            <a:noFill/>
          </a:ln>
        </p:spPr>
        <p:style>
          <a:lnRef idx="2">
            <a:schemeClr val="accent1">
              <a:shade val="50000"/>
            </a:schemeClr>
          </a:lnRef>
          <a:fillRef idx="1">
            <a:schemeClr val="accent1"/>
          </a:fillRef>
          <a:effectRef idx="0">
            <a:schemeClr val="accent1"/>
          </a:effectRef>
          <a:fontRef idx="minor"/>
        </p:style>
      </p:sp>
      <p:pic>
        <p:nvPicPr>
          <p:cNvPr id="174" name="图片 33"/>
          <p:cNvPicPr/>
          <p:nvPr/>
        </p:nvPicPr>
        <p:blipFill>
          <a:blip r:embed="rId4"/>
          <a:stretch/>
        </p:blipFill>
        <p:spPr>
          <a:xfrm>
            <a:off x="6705720" y="3149640"/>
            <a:ext cx="1923120" cy="1923120"/>
          </a:xfrm>
          <a:prstGeom prst="rect">
            <a:avLst/>
          </a:prstGeom>
          <a:ln>
            <a:noFill/>
          </a:ln>
        </p:spPr>
      </p:pic>
      <p:sp>
        <p:nvSpPr>
          <p:cNvPr id="175" name="CustomShape 14"/>
          <p:cNvSpPr/>
          <p:nvPr/>
        </p:nvSpPr>
        <p:spPr>
          <a:xfrm rot="2707800">
            <a:off x="804240" y="2463840"/>
            <a:ext cx="171000" cy="171000"/>
          </a:xfrm>
          <a:prstGeom prst="rect">
            <a:avLst/>
          </a:prstGeom>
          <a:solidFill>
            <a:srgbClr val="8FAADD">
              <a:alpha val="36000"/>
            </a:srgbClr>
          </a:solidFill>
          <a:ln>
            <a:noFill/>
          </a:ln>
        </p:spPr>
        <p:style>
          <a:lnRef idx="2">
            <a:schemeClr val="accent1">
              <a:shade val="50000"/>
            </a:schemeClr>
          </a:lnRef>
          <a:fillRef idx="1">
            <a:schemeClr val="accent1"/>
          </a:fillRef>
          <a:effectRef idx="0">
            <a:schemeClr val="accent1"/>
          </a:effectRef>
          <a:fontRef idx="minor"/>
        </p:style>
      </p:sp>
      <p:sp>
        <p:nvSpPr>
          <p:cNvPr id="176" name="CustomShape 15"/>
          <p:cNvSpPr/>
          <p:nvPr/>
        </p:nvSpPr>
        <p:spPr>
          <a:xfrm>
            <a:off x="3114000" y="2251440"/>
            <a:ext cx="5615640" cy="333720"/>
          </a:xfrm>
          <a:prstGeom prst="rect">
            <a:avLst/>
          </a:prstGeom>
          <a:solidFill>
            <a:srgbClr val="B8BDB5">
              <a:alpha val="30000"/>
            </a:srgbClr>
          </a:solid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0" strike="noStrike" spc="-1">
                <a:solidFill>
                  <a:srgbClr val="FFFFFF"/>
                </a:solidFill>
                <a:uFill>
                  <a:solidFill>
                    <a:srgbClr val="FFFFFF"/>
                  </a:solidFill>
                </a:uFill>
                <a:latin typeface="微软雅黑"/>
                <a:ea typeface="微软雅黑"/>
              </a:rPr>
              <a:t>轻物流搬运机器人领导品牌</a:t>
            </a:r>
            <a:endParaRPr lang="en-US" sz="1800" b="0" strike="noStrike" spc="-1">
              <a:solidFill>
                <a:srgbClr val="000000"/>
              </a:solidFill>
              <a:uFill>
                <a:solidFill>
                  <a:srgbClr val="FFFFFF"/>
                </a:solidFill>
              </a:uFill>
              <a:latin typeface="Arial"/>
            </a:endParaRPr>
          </a:p>
        </p:txBody>
      </p:sp>
    </p:spTree>
  </p:cSld>
  <p:clrMapOvr>
    <a:masterClrMapping/>
  </p:clrMapOvr>
  <p:transition advTm="0">
    <p:cover dir="r"/>
  </p:transition>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42" presetClass="entr" fill="hold" nodeType="after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additive="repl">
                                        <p:cTn id="7" dur="500"/>
                                        <p:tgtEl>
                                          <p:spTgt spid="160"/>
                                        </p:tgtEl>
                                      </p:cBhvr>
                                    </p:animEffect>
                                    <p:anim calcmode="lin" valueType="num">
                                      <p:cBhvr additive="repl">
                                        <p:cTn id="8" dur="500" fill="hold"/>
                                        <p:tgtEl>
                                          <p:spTgt spid="160"/>
                                        </p:tgtEl>
                                        <p:attrNameLst>
                                          <p:attrName>ppt_x</p:attrName>
                                        </p:attrNameLst>
                                      </p:cBhvr>
                                      <p:tavLst>
                                        <p:tav tm="0">
                                          <p:val>
                                            <p:strVal val="#ppt_x"/>
                                          </p:val>
                                        </p:tav>
                                        <p:tav tm="100000">
                                          <p:val>
                                            <p:strVal val="#ppt_x"/>
                                          </p:val>
                                        </p:tav>
                                      </p:tavLst>
                                    </p:anim>
                                    <p:anim calcmode="lin" valueType="num">
                                      <p:cBhvr additive="repl">
                                        <p:cTn id="9" dur="500" fill="hold"/>
                                        <p:tgtEl>
                                          <p:spTgt spid="160"/>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250"/>
                                  </p:stCondLst>
                                  <p:childTnLst>
                                    <p:set>
                                      <p:cBhvr>
                                        <p:cTn id="11" dur="1" fill="hold">
                                          <p:stCondLst>
                                            <p:cond delay="0"/>
                                          </p:stCondLst>
                                        </p:cTn>
                                        <p:tgtEl>
                                          <p:spTgt spid="173"/>
                                        </p:tgtEl>
                                        <p:attrNameLst>
                                          <p:attrName>style.visibility</p:attrName>
                                        </p:attrNameLst>
                                      </p:cBhvr>
                                      <p:to>
                                        <p:strVal val="visible"/>
                                      </p:to>
                                    </p:set>
                                    <p:anim calcmode="lin" valueType="num">
                                      <p:cBhvr additive="repl">
                                        <p:cTn id="12" dur="500" fill="hold"/>
                                        <p:tgtEl>
                                          <p:spTgt spid="173"/>
                                        </p:tgtEl>
                                        <p:attrNameLst>
                                          <p:attrName>ppt_x</p:attrName>
                                        </p:attrNameLst>
                                      </p:cBhvr>
                                      <p:tavLst>
                                        <p:tav tm="0">
                                          <p:val>
                                            <p:strVal val="0-#ppt_w/2"/>
                                          </p:val>
                                        </p:tav>
                                        <p:tav tm="100000">
                                          <p:val>
                                            <p:strVal val="#ppt_x"/>
                                          </p:val>
                                        </p:tav>
                                      </p:tavLst>
                                    </p:anim>
                                    <p:anim calcmode="lin" valueType="num">
                                      <p:cBhvr additive="repl">
                                        <p:cTn id="13" dur="500" fill="hold"/>
                                        <p:tgtEl>
                                          <p:spTgt spid="173"/>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250"/>
                                  </p:stCondLst>
                                  <p:childTnLst>
                                    <p:set>
                                      <p:cBhvr>
                                        <p:cTn id="15" dur="1" fill="hold">
                                          <p:stCondLst>
                                            <p:cond delay="0"/>
                                          </p:stCondLst>
                                        </p:cTn>
                                        <p:tgtEl>
                                          <p:spTgt spid="161"/>
                                        </p:tgtEl>
                                        <p:attrNameLst>
                                          <p:attrName>style.visibility</p:attrName>
                                        </p:attrNameLst>
                                      </p:cBhvr>
                                      <p:to>
                                        <p:strVal val="visible"/>
                                      </p:to>
                                    </p:set>
                                    <p:anim calcmode="lin" valueType="num">
                                      <p:cBhvr additive="repl">
                                        <p:cTn id="16" dur="500" fill="hold"/>
                                        <p:tgtEl>
                                          <p:spTgt spid="161"/>
                                        </p:tgtEl>
                                        <p:attrNameLst>
                                          <p:attrName>ppt_x</p:attrName>
                                        </p:attrNameLst>
                                      </p:cBhvr>
                                      <p:tavLst>
                                        <p:tav tm="0">
                                          <p:val>
                                            <p:strVal val="0-#ppt_w/2"/>
                                          </p:val>
                                        </p:tav>
                                        <p:tav tm="100000">
                                          <p:val>
                                            <p:strVal val="#ppt_x"/>
                                          </p:val>
                                        </p:tav>
                                      </p:tavLst>
                                    </p:anim>
                                    <p:anim calcmode="lin" valueType="num">
                                      <p:cBhvr additive="repl">
                                        <p:cTn id="17" dur="500" fill="hold"/>
                                        <p:tgtEl>
                                          <p:spTgt spid="161"/>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250"/>
                                  </p:stCondLst>
                                  <p:childTnLst>
                                    <p:set>
                                      <p:cBhvr>
                                        <p:cTn id="19" dur="1" fill="hold">
                                          <p:stCondLst>
                                            <p:cond delay="0"/>
                                          </p:stCondLst>
                                        </p:cTn>
                                        <p:tgtEl>
                                          <p:spTgt spid="175"/>
                                        </p:tgtEl>
                                        <p:attrNameLst>
                                          <p:attrName>style.visibility</p:attrName>
                                        </p:attrNameLst>
                                      </p:cBhvr>
                                      <p:to>
                                        <p:strVal val="visible"/>
                                      </p:to>
                                    </p:set>
                                    <p:anim calcmode="lin" valueType="num">
                                      <p:cBhvr additive="repl">
                                        <p:cTn id="20" dur="500" fill="hold"/>
                                        <p:tgtEl>
                                          <p:spTgt spid="175"/>
                                        </p:tgtEl>
                                        <p:attrNameLst>
                                          <p:attrName>ppt_x</p:attrName>
                                        </p:attrNameLst>
                                      </p:cBhvr>
                                      <p:tavLst>
                                        <p:tav tm="0">
                                          <p:val>
                                            <p:strVal val="0-#ppt_w/2"/>
                                          </p:val>
                                        </p:tav>
                                        <p:tav tm="100000">
                                          <p:val>
                                            <p:strVal val="#ppt_x"/>
                                          </p:val>
                                        </p:tav>
                                      </p:tavLst>
                                    </p:anim>
                                    <p:anim calcmode="lin" valueType="num">
                                      <p:cBhvr additive="repl">
                                        <p:cTn id="21" dur="500" fill="hold"/>
                                        <p:tgtEl>
                                          <p:spTgt spid="175"/>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10" presetClass="entr" fill="hold" nodeType="afterEffect">
                                  <p:stCondLst>
                                    <p:cond delay="0"/>
                                  </p:stCondLst>
                                  <p:childTnLst>
                                    <p:set>
                                      <p:cBhvr>
                                        <p:cTn id="24" dur="1" fill="hold">
                                          <p:stCondLst>
                                            <p:cond delay="0"/>
                                          </p:stCondLst>
                                        </p:cTn>
                                        <p:tgtEl>
                                          <p:spTgt spid="171"/>
                                        </p:tgtEl>
                                        <p:attrNameLst>
                                          <p:attrName>style.visibility</p:attrName>
                                        </p:attrNameLst>
                                      </p:cBhvr>
                                      <p:to>
                                        <p:strVal val="visible"/>
                                      </p:to>
                                    </p:set>
                                    <p:animEffect transition="in" filter="fade">
                                      <p:cBhvr additive="repl">
                                        <p:cTn id="25" dur="500"/>
                                        <p:tgtEl>
                                          <p:spTgt spid="171"/>
                                        </p:tgtEl>
                                      </p:cBhvr>
                                    </p:animEffect>
                                  </p:childTnLst>
                                </p:cTn>
                              </p:par>
                            </p:childTnLst>
                          </p:cTn>
                        </p:par>
                        <p:par>
                          <p:cTn id="26" fill="hold">
                            <p:stCondLst>
                              <p:cond delay="1000"/>
                            </p:stCondLst>
                            <p:childTnLst>
                              <p:par>
                                <p:cTn id="27" presetID="10" presetClass="entr" fill="hold" nodeType="afterEffect">
                                  <p:stCondLst>
                                    <p:cond delay="0"/>
                                  </p:stCondLst>
                                  <p:childTnLst>
                                    <p:set>
                                      <p:cBhvr>
                                        <p:cTn id="28" dur="1" fill="hold">
                                          <p:stCondLst>
                                            <p:cond delay="0"/>
                                          </p:stCondLst>
                                        </p:cTn>
                                        <p:tgtEl>
                                          <p:spTgt spid="172"/>
                                        </p:tgtEl>
                                        <p:attrNameLst>
                                          <p:attrName>style.visibility</p:attrName>
                                        </p:attrNameLst>
                                      </p:cBhvr>
                                      <p:to>
                                        <p:strVal val="visible"/>
                                      </p:to>
                                    </p:set>
                                    <p:animEffect transition="in" filter="fade">
                                      <p:cBhvr additive="repl">
                                        <p:cTn id="29" dur="25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662760" y="1115640"/>
            <a:ext cx="10980720" cy="441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b="1" strike="noStrike" spc="-1" dirty="0" err="1">
                <a:solidFill>
                  <a:srgbClr val="000000"/>
                </a:solidFill>
                <a:uFill>
                  <a:solidFill>
                    <a:srgbClr val="FFFFFF"/>
                  </a:solidFill>
                </a:uFill>
                <a:latin typeface="Calibri"/>
              </a:rPr>
              <a:t>项目的意义</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现有的基于特征点方法的slam存在如下问题</a:t>
            </a:r>
            <a:r>
              <a:rPr lang="en-US" sz="1800" b="0" strike="noStrike" spc="-1" dirty="0">
                <a:solidFill>
                  <a:srgbClr val="000000"/>
                </a:solidFill>
                <a:uFill>
                  <a:solidFill>
                    <a:srgbClr val="FFFFFF"/>
                  </a:solidFill>
                </a:uFill>
                <a:latin typeface="Calibri"/>
              </a:rPr>
              <a:t>：</a:t>
            </a: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800" b="0" strike="noStrike" spc="-1" dirty="0">
                <a:solidFill>
                  <a:srgbClr val="000000"/>
                </a:solidFill>
                <a:uFill>
                  <a:solidFill>
                    <a:srgbClr val="FFFFFF"/>
                  </a:solidFill>
                </a:uFill>
                <a:latin typeface="Calibri"/>
              </a:rPr>
              <a:t>                      1， </a:t>
            </a:r>
            <a:r>
              <a:rPr lang="en-US" sz="1800" b="0" strike="noStrike" spc="-1" dirty="0" err="1">
                <a:solidFill>
                  <a:srgbClr val="000000"/>
                </a:solidFill>
                <a:uFill>
                  <a:solidFill>
                    <a:srgbClr val="FFFFFF"/>
                  </a:solidFill>
                </a:uFill>
                <a:latin typeface="Calibri"/>
              </a:rPr>
              <a:t>特征点及其描述子的鲁棒性不强，会造成一定程度的误匹配</a:t>
            </a:r>
            <a:r>
              <a:rPr lang="en-US" sz="1800" b="0" strike="noStrike" spc="-1" dirty="0">
                <a:solidFill>
                  <a:srgbClr val="000000"/>
                </a:solidFill>
                <a:uFill>
                  <a:solidFill>
                    <a:srgbClr val="FFFFFF"/>
                  </a:solidFill>
                </a:uFill>
                <a:latin typeface="Calibri"/>
              </a:rPr>
              <a:t>；</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800" b="0" strike="noStrike" spc="-1" dirty="0">
                <a:solidFill>
                  <a:srgbClr val="000000"/>
                </a:solidFill>
                <a:uFill>
                  <a:solidFill>
                    <a:srgbClr val="FFFFFF"/>
                  </a:solidFill>
                </a:uFill>
                <a:latin typeface="Calibri"/>
              </a:rPr>
              <a:t>                      2，弱纹理的环境下可以检查到的特征点数量少，能匹配上的就更少；</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800" b="0" strike="noStrike" spc="-1" dirty="0">
                <a:solidFill>
                  <a:srgbClr val="000000"/>
                </a:solidFill>
                <a:uFill>
                  <a:solidFill>
                    <a:srgbClr val="FFFFFF"/>
                  </a:solidFill>
                </a:uFill>
                <a:latin typeface="Calibri"/>
              </a:rPr>
              <a:t>                      3， 一般情况下会检测出相当多的特征点（1000多个左右），而实际计算位姿的时候只需要8个好的匹配点即可。</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800" b="0" strike="noStrike" spc="-1" dirty="0">
                <a:solidFill>
                  <a:srgbClr val="000000"/>
                </a:solidFill>
                <a:uFill>
                  <a:solidFill>
                    <a:srgbClr val="FFFFFF"/>
                  </a:solidFill>
                </a:uFill>
                <a:latin typeface="Calibri"/>
              </a:rPr>
              <a:t>问题：如何找到这8个匹配点？</a:t>
            </a:r>
            <a:endParaRPr lang="en-US" sz="1800" b="0" strike="noStrike" spc="-1" dirty="0">
              <a:solidFill>
                <a:srgbClr val="000000"/>
              </a:solidFill>
              <a:uFill>
                <a:solidFill>
                  <a:srgbClr val="FFFFFF"/>
                </a:solidFill>
              </a:uFill>
              <a:latin typeface="Arial"/>
            </a:endParaRPr>
          </a:p>
          <a:p>
            <a:pPr>
              <a:lnSpc>
                <a:spcPct val="100000"/>
              </a:lnSpc>
            </a:pP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基于轮廓来寻找好点（轮廓拐角，端点</a:t>
            </a:r>
            <a:r>
              <a:rPr lang="en-US" sz="1800" b="0" strike="noStrike" spc="-1" dirty="0">
                <a:solidFill>
                  <a:srgbClr val="000000"/>
                </a:solidFill>
                <a:uFill>
                  <a:solidFill>
                    <a:srgbClr val="FFFFFF"/>
                  </a:solidFill>
                </a:uFill>
                <a:latin typeface="Calibri"/>
              </a:rPr>
              <a:t>）</a:t>
            </a:r>
            <a:endParaRPr lang="en-US" sz="1800" b="0" strike="noStrike" spc="-1" dirty="0">
              <a:solidFill>
                <a:srgbClr val="000000"/>
              </a:solidFill>
              <a:uFill>
                <a:solidFill>
                  <a:srgbClr val="FFFFFF"/>
                </a:solidFill>
              </a:uFill>
              <a:latin typeface="Arial"/>
            </a:endParaRPr>
          </a:p>
        </p:txBody>
      </p:sp>
      <p:pic>
        <p:nvPicPr>
          <p:cNvPr id="99" name="Picture 2"/>
          <p:cNvPicPr/>
          <p:nvPr/>
        </p:nvPicPr>
        <p:blipFill>
          <a:blip r:embed="rId2"/>
          <a:stretch/>
        </p:blipFill>
        <p:spPr>
          <a:xfrm>
            <a:off x="5929920" y="3905640"/>
            <a:ext cx="5410800" cy="1962360"/>
          </a:xfrm>
          <a:prstGeom prst="rect">
            <a:avLst/>
          </a:prstGeom>
          <a:ln>
            <a:noFill/>
          </a:ln>
        </p:spPr>
      </p:pic>
    </p:spTree>
  </p:cSld>
  <p:clrMapOvr>
    <a:masterClrMapping/>
  </p:clrMapOvr>
  <p:transition advTm="0">
    <p:cover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1225800" y="943560"/>
            <a:ext cx="1035000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800" b="1" strike="noStrike" spc="-1">
                <a:solidFill>
                  <a:srgbClr val="000000"/>
                </a:solidFill>
                <a:uFill>
                  <a:solidFill>
                    <a:srgbClr val="FFFFFF"/>
                  </a:solidFill>
                </a:uFill>
                <a:latin typeface="Calibri Light"/>
              </a:rPr>
              <a:t>算法设计流程（以检验桌腿四个顶点为例）</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101" name="图片 2"/>
          <p:cNvPicPr/>
          <p:nvPr/>
        </p:nvPicPr>
        <p:blipFill>
          <a:blip r:embed="rId2"/>
          <a:stretch/>
        </p:blipFill>
        <p:spPr>
          <a:xfrm>
            <a:off x="3611520" y="1479240"/>
            <a:ext cx="5571720" cy="4638240"/>
          </a:xfrm>
          <a:prstGeom prst="rect">
            <a:avLst/>
          </a:prstGeom>
          <a:ln>
            <a:noFill/>
          </a:ln>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F7E6D87-9E6C-4EB6-916D-D9649EF97865}"/>
                  </a:ext>
                </a:extLst>
              </p:cNvPr>
              <p:cNvSpPr txBox="1"/>
              <p:nvPr/>
            </p:nvSpPr>
            <p:spPr>
              <a:xfrm>
                <a:off x="-457200" y="-457200"/>
                <a:ext cx="1977273" cy="2824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𝑠</m:t>
                          </m:r>
                        </m:e>
                        <m:sub>
                          <m:r>
                            <a:rPr lang="zh-CN" altLang="en-US" i="0">
                              <a:latin typeface="Cambria Math" panose="02040503050406030204" pitchFamily="18" charset="0"/>
                            </a:rPr>
                            <m:t>1</m:t>
                          </m:r>
                        </m:sub>
                      </m:sSub>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𝑥</m:t>
                          </m:r>
                        </m:e>
                        <m:sub>
                          <m:r>
                            <a:rPr lang="zh-CN" altLang="en-US" i="0">
                              <a:latin typeface="Cambria Math" panose="02040503050406030204" pitchFamily="18" charset="0"/>
                            </a:rPr>
                            <m:t>2</m:t>
                          </m:r>
                        </m:sub>
                        <m:sup>
                          <m:r>
                            <a:rPr lang="zh-CN" altLang="en-US" i="1">
                              <a:latin typeface="Cambria Math" panose="02040503050406030204" pitchFamily="18" charset="0"/>
                            </a:rPr>
                            <m:t>𝛬</m:t>
                          </m:r>
                        </m:sup>
                      </m:sSubSup>
                      <m:r>
                        <a:rPr lang="zh-CN" altLang="en-US" i="1">
                          <a:latin typeface="Cambria Math" panose="02040503050406030204" pitchFamily="18" charset="0"/>
                        </a:rPr>
                        <m:t>𝑅</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sub>
                      </m:sSub>
                      <m:r>
                        <a:rPr lang="zh-CN" altLang="en-US" i="0">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𝑥</m:t>
                          </m:r>
                        </m:e>
                        <m:sub>
                          <m:r>
                            <a:rPr lang="zh-CN" altLang="en-US" i="0">
                              <a:latin typeface="Cambria Math" panose="02040503050406030204" pitchFamily="18" charset="0"/>
                            </a:rPr>
                            <m:t>2</m:t>
                          </m:r>
                        </m:sub>
                        <m:sup>
                          <m:r>
                            <a:rPr lang="zh-CN" altLang="en-US" i="1">
                              <a:latin typeface="Cambria Math" panose="02040503050406030204" pitchFamily="18" charset="0"/>
                            </a:rPr>
                            <m:t>𝛬</m:t>
                          </m:r>
                        </m:sup>
                      </m:sSubSup>
                      <m:r>
                        <a:rPr lang="zh-CN" altLang="en-US" i="1">
                          <a:latin typeface="Cambria Math" panose="02040503050406030204" pitchFamily="18" charset="0"/>
                        </a:rPr>
                        <m:t>𝑡</m:t>
                      </m:r>
                      <m:r>
                        <a:rPr lang="zh-CN" altLang="en-US" i="0">
                          <a:latin typeface="Cambria Math" panose="02040503050406030204" pitchFamily="18" charset="0"/>
                        </a:rPr>
                        <m:t>=0</m:t>
                      </m:r>
                    </m:oMath>
                  </m:oMathPara>
                </a14:m>
                <a:endParaRPr lang="zh-CN" altLang="en-US" dirty="0"/>
              </a:p>
            </p:txBody>
          </p:sp>
        </mc:Choice>
        <mc:Fallback xmlns="">
          <p:sp>
            <p:nvSpPr>
              <p:cNvPr id="2" name="文本框 1">
                <a:extLst>
                  <a:ext uri="{FF2B5EF4-FFF2-40B4-BE49-F238E27FC236}">
                    <a16:creationId xmlns:a16="http://schemas.microsoft.com/office/drawing/2014/main" id="{BF7E6D87-9E6C-4EB6-916D-D9649EF97865}"/>
                  </a:ext>
                </a:extLst>
              </p:cNvPr>
              <p:cNvSpPr txBox="1">
                <a:spLocks noRot="1" noChangeAspect="1" noMove="1" noResize="1" noEditPoints="1" noAdjustHandles="1" noChangeArrowheads="1" noChangeShapeType="1" noTextEdit="1"/>
              </p:cNvSpPr>
              <p:nvPr/>
            </p:nvSpPr>
            <p:spPr>
              <a:xfrm>
                <a:off x="-457200" y="-457200"/>
                <a:ext cx="1977273" cy="282450"/>
              </a:xfrm>
              <a:prstGeom prst="rect">
                <a:avLst/>
              </a:prstGeom>
              <a:blipFill>
                <a:blip r:embed="rId3"/>
                <a:stretch>
                  <a:fillRect l="-926" r="-2160" b="-19565"/>
                </a:stretch>
              </a:blipFill>
            </p:spPr>
            <p:txBody>
              <a:bodyPr/>
              <a:lstStyle/>
              <a:p>
                <a:r>
                  <a:rPr lang="zh-CN" altLang="en-US">
                    <a:noFill/>
                  </a:rPr>
                  <a:t> </a:t>
                </a:r>
              </a:p>
            </p:txBody>
          </p:sp>
        </mc:Fallback>
      </mc:AlternateContent>
    </p:spTree>
  </p:cSld>
  <p:clrMapOvr>
    <a:masterClrMapping/>
  </p:clrMapOvr>
  <p:transition advTm="0">
    <p:cover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94200" y="1031760"/>
            <a:ext cx="4068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Calibri"/>
              </a:rPr>
              <a:t>深度学习检测定位桌腿（目标检测）</a:t>
            </a:r>
            <a:endParaRPr lang="en-US" sz="1800" b="0" strike="noStrike" spc="-1">
              <a:solidFill>
                <a:srgbClr val="000000"/>
              </a:solidFill>
              <a:uFill>
                <a:solidFill>
                  <a:srgbClr val="FFFFFF"/>
                </a:solidFill>
              </a:uFill>
              <a:latin typeface="Arial"/>
            </a:endParaRPr>
          </a:p>
        </p:txBody>
      </p:sp>
      <p:sp>
        <p:nvSpPr>
          <p:cNvPr id="103" name="CustomShape 2"/>
          <p:cNvSpPr/>
          <p:nvPr/>
        </p:nvSpPr>
        <p:spPr>
          <a:xfrm>
            <a:off x="2512440" y="1594080"/>
            <a:ext cx="1325160" cy="4777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1" strike="noStrike" spc="-1">
                <a:solidFill>
                  <a:srgbClr val="000000"/>
                </a:solidFill>
                <a:uFill>
                  <a:solidFill>
                    <a:srgbClr val="FFFFFF"/>
                  </a:solidFill>
                </a:uFill>
                <a:latin typeface="Calibri"/>
              </a:rPr>
              <a:t>图片</a:t>
            </a:r>
            <a:endParaRPr lang="en-US" sz="1800" b="0" strike="noStrike" spc="-1">
              <a:solidFill>
                <a:srgbClr val="000000"/>
              </a:solidFill>
              <a:uFill>
                <a:solidFill>
                  <a:srgbClr val="FFFFFF"/>
                </a:solidFill>
              </a:uFill>
              <a:latin typeface="Arial"/>
            </a:endParaRPr>
          </a:p>
        </p:txBody>
      </p:sp>
      <p:sp>
        <p:nvSpPr>
          <p:cNvPr id="104" name="CustomShape 3"/>
          <p:cNvSpPr/>
          <p:nvPr/>
        </p:nvSpPr>
        <p:spPr>
          <a:xfrm>
            <a:off x="4911840" y="1594080"/>
            <a:ext cx="1325160" cy="4777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1" strike="noStrike" spc="-1">
                <a:solidFill>
                  <a:srgbClr val="000000"/>
                </a:solidFill>
                <a:uFill>
                  <a:solidFill>
                    <a:srgbClr val="FFFFFF"/>
                  </a:solidFill>
                </a:uFill>
                <a:latin typeface="Calibri"/>
              </a:rPr>
              <a:t>神经网络</a:t>
            </a:r>
            <a:endParaRPr lang="en-US" sz="1800" b="0" strike="noStrike" spc="-1">
              <a:solidFill>
                <a:srgbClr val="000000"/>
              </a:solidFill>
              <a:uFill>
                <a:solidFill>
                  <a:srgbClr val="FFFFFF"/>
                </a:solidFill>
              </a:uFill>
              <a:latin typeface="Arial"/>
            </a:endParaRPr>
          </a:p>
        </p:txBody>
      </p:sp>
      <p:sp>
        <p:nvSpPr>
          <p:cNvPr id="105" name="CustomShape 4"/>
          <p:cNvSpPr/>
          <p:nvPr/>
        </p:nvSpPr>
        <p:spPr>
          <a:xfrm>
            <a:off x="7310880" y="1594080"/>
            <a:ext cx="1325160" cy="4777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1" strike="noStrike" spc="-1">
                <a:solidFill>
                  <a:srgbClr val="000000"/>
                </a:solidFill>
                <a:uFill>
                  <a:solidFill>
                    <a:srgbClr val="FFFFFF"/>
                  </a:solidFill>
                </a:uFill>
                <a:latin typeface="Calibri"/>
              </a:rPr>
              <a:t>桌腿标志及位置</a:t>
            </a:r>
            <a:endParaRPr lang="en-US" sz="1800" b="0" strike="noStrike" spc="-1">
              <a:solidFill>
                <a:srgbClr val="000000"/>
              </a:solidFill>
              <a:uFill>
                <a:solidFill>
                  <a:srgbClr val="FFFFFF"/>
                </a:solidFill>
              </a:uFill>
              <a:latin typeface="Arial"/>
            </a:endParaRPr>
          </a:p>
        </p:txBody>
      </p:sp>
      <p:sp>
        <p:nvSpPr>
          <p:cNvPr id="106" name="CustomShape 5"/>
          <p:cNvSpPr/>
          <p:nvPr/>
        </p:nvSpPr>
        <p:spPr>
          <a:xfrm>
            <a:off x="3837960" y="1782720"/>
            <a:ext cx="1073520" cy="14652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07" name="CustomShape 6"/>
          <p:cNvSpPr/>
          <p:nvPr/>
        </p:nvSpPr>
        <p:spPr>
          <a:xfrm>
            <a:off x="6237360" y="1782720"/>
            <a:ext cx="1073520" cy="14652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pic>
        <p:nvPicPr>
          <p:cNvPr id="108" name="图片 107"/>
          <p:cNvPicPr/>
          <p:nvPr/>
        </p:nvPicPr>
        <p:blipFill>
          <a:blip r:embed="rId2"/>
          <a:stretch/>
        </p:blipFill>
        <p:spPr>
          <a:xfrm>
            <a:off x="1978560" y="2380320"/>
            <a:ext cx="7309440" cy="4243680"/>
          </a:xfrm>
          <a:prstGeom prst="rect">
            <a:avLst/>
          </a:prstGeom>
          <a:ln>
            <a:noFill/>
          </a:ln>
        </p:spPr>
      </p:pic>
    </p:spTree>
  </p:cSld>
  <p:clrMapOvr>
    <a:masterClrMapping/>
  </p:clrMapOvr>
  <p:transition advTm="0">
    <p:cover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154160" y="1107360"/>
            <a:ext cx="23194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000000"/>
                </a:solidFill>
                <a:uFill>
                  <a:solidFill>
                    <a:srgbClr val="FFFFFF"/>
                  </a:solidFill>
                </a:uFill>
                <a:latin typeface="Calibri"/>
              </a:rPr>
              <a:t>特征提取：线段提取</a:t>
            </a:r>
            <a:endParaRPr lang="en-US" sz="1800" b="0" strike="noStrike" spc="-1">
              <a:solidFill>
                <a:srgbClr val="000000"/>
              </a:solidFill>
              <a:uFill>
                <a:solidFill>
                  <a:srgbClr val="FFFFFF"/>
                </a:solidFill>
              </a:uFill>
              <a:latin typeface="Arial"/>
            </a:endParaRPr>
          </a:p>
        </p:txBody>
      </p:sp>
      <p:sp>
        <p:nvSpPr>
          <p:cNvPr id="110" name="CustomShape 2"/>
          <p:cNvSpPr/>
          <p:nvPr/>
        </p:nvSpPr>
        <p:spPr>
          <a:xfrm>
            <a:off x="2512440" y="1594080"/>
            <a:ext cx="1485720" cy="4777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1" strike="noStrike" spc="-1">
                <a:solidFill>
                  <a:srgbClr val="000000"/>
                </a:solidFill>
                <a:uFill>
                  <a:solidFill>
                    <a:srgbClr val="FFFFFF"/>
                  </a:solidFill>
                </a:uFill>
                <a:latin typeface="Calibri"/>
              </a:rPr>
              <a:t>图片</a:t>
            </a:r>
            <a:endParaRPr lang="en-US" sz="1800" b="0" strike="noStrike" spc="-1">
              <a:solidFill>
                <a:srgbClr val="000000"/>
              </a:solidFill>
              <a:uFill>
                <a:solidFill>
                  <a:srgbClr val="FFFFFF"/>
                </a:solidFill>
              </a:uFill>
              <a:latin typeface="Arial"/>
            </a:endParaRPr>
          </a:p>
        </p:txBody>
      </p:sp>
      <p:sp>
        <p:nvSpPr>
          <p:cNvPr id="111" name="CustomShape 3"/>
          <p:cNvSpPr/>
          <p:nvPr/>
        </p:nvSpPr>
        <p:spPr>
          <a:xfrm>
            <a:off x="5202720" y="1594080"/>
            <a:ext cx="1485720" cy="4777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1" strike="noStrike" spc="-1">
                <a:solidFill>
                  <a:srgbClr val="000000"/>
                </a:solidFill>
                <a:uFill>
                  <a:solidFill>
                    <a:srgbClr val="FFFFFF"/>
                  </a:solidFill>
                </a:uFill>
                <a:latin typeface="Calibri"/>
              </a:rPr>
              <a:t>LSD算法</a:t>
            </a:r>
            <a:endParaRPr lang="en-US" sz="1800" b="0" strike="noStrike" spc="-1">
              <a:solidFill>
                <a:srgbClr val="000000"/>
              </a:solidFill>
              <a:uFill>
                <a:solidFill>
                  <a:srgbClr val="FFFFFF"/>
                </a:solidFill>
              </a:uFill>
              <a:latin typeface="Arial"/>
            </a:endParaRPr>
          </a:p>
        </p:txBody>
      </p:sp>
      <p:sp>
        <p:nvSpPr>
          <p:cNvPr id="112" name="CustomShape 4"/>
          <p:cNvSpPr/>
          <p:nvPr/>
        </p:nvSpPr>
        <p:spPr>
          <a:xfrm>
            <a:off x="7892640" y="1594080"/>
            <a:ext cx="1485720" cy="4777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b="1" strike="noStrike" spc="-1">
                <a:solidFill>
                  <a:srgbClr val="000000"/>
                </a:solidFill>
                <a:uFill>
                  <a:solidFill>
                    <a:srgbClr val="FFFFFF"/>
                  </a:solidFill>
                </a:uFill>
                <a:latin typeface="Calibri"/>
              </a:rPr>
              <a:t>线段集合（端点，角度，长度）</a:t>
            </a:r>
            <a:endParaRPr lang="en-US" sz="1800" b="0" strike="noStrike" spc="-1">
              <a:solidFill>
                <a:srgbClr val="000000"/>
              </a:solidFill>
              <a:uFill>
                <a:solidFill>
                  <a:srgbClr val="FFFFFF"/>
                </a:solidFill>
              </a:uFill>
              <a:latin typeface="Arial"/>
            </a:endParaRPr>
          </a:p>
        </p:txBody>
      </p:sp>
      <p:sp>
        <p:nvSpPr>
          <p:cNvPr id="113" name="CustomShape 5"/>
          <p:cNvSpPr/>
          <p:nvPr/>
        </p:nvSpPr>
        <p:spPr>
          <a:xfrm>
            <a:off x="3998520" y="1782720"/>
            <a:ext cx="1203480" cy="14652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14" name="CustomShape 6"/>
          <p:cNvSpPr/>
          <p:nvPr/>
        </p:nvSpPr>
        <p:spPr>
          <a:xfrm>
            <a:off x="6688800" y="1782720"/>
            <a:ext cx="1203480" cy="14652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15" name="CustomShape 7"/>
          <p:cNvSpPr/>
          <p:nvPr/>
        </p:nvSpPr>
        <p:spPr>
          <a:xfrm>
            <a:off x="294840" y="2232000"/>
            <a:ext cx="7337160" cy="142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Calibri"/>
              </a:rPr>
              <a:t>LSD是一种局部提取直线的算法，速度比Hough要快。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libri"/>
              </a:rPr>
              <a:t>LSD是一种直线检测分割算法，它能在线性的时间内得</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libri"/>
              </a:rPr>
              <a:t>出亚像素级精度的检测结果。该算法被设计成可以在任</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libri"/>
              </a:rPr>
              <a:t>何数字图像上都无需参数调节。也是线段SLAM中用到</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libri"/>
              </a:rPr>
              <a:t>的算法。提取后需要去除图像块边缘的线段。</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libri"/>
              </a:rPr>
              <a:t>算法具体详见：</a:t>
            </a:r>
            <a:r>
              <a:rPr lang="en-US" sz="1400" b="0" u="sng" strike="noStrike" spc="-1">
                <a:solidFill>
                  <a:srgbClr val="5F5F5F"/>
                </a:solidFill>
                <a:uFill>
                  <a:solidFill>
                    <a:srgbClr val="FFFFFF"/>
                  </a:solidFill>
                </a:uFill>
                <a:latin typeface="Calibri"/>
                <a:hlinkClick r:id="rId2"/>
              </a:rPr>
              <a:t>https://www.cnblogs.com/Jessica-jie/p/7510931.html</a:t>
            </a:r>
            <a:endParaRPr lang="en-US" sz="1800" b="0" strike="noStrike" spc="-1">
              <a:solidFill>
                <a:srgbClr val="000000"/>
              </a:solidFill>
              <a:uFill>
                <a:solidFill>
                  <a:srgbClr val="FFFFFF"/>
                </a:solidFill>
              </a:uFill>
              <a:latin typeface="Arial"/>
            </a:endParaRPr>
          </a:p>
        </p:txBody>
      </p:sp>
      <p:pic>
        <p:nvPicPr>
          <p:cNvPr id="116" name="图片 115"/>
          <p:cNvPicPr/>
          <p:nvPr/>
        </p:nvPicPr>
        <p:blipFill>
          <a:blip r:embed="rId3"/>
          <a:stretch/>
        </p:blipFill>
        <p:spPr>
          <a:xfrm>
            <a:off x="6407280" y="2471760"/>
            <a:ext cx="864720" cy="4152240"/>
          </a:xfrm>
          <a:prstGeom prst="rect">
            <a:avLst/>
          </a:prstGeom>
          <a:ln>
            <a:noFill/>
          </a:ln>
        </p:spPr>
      </p:pic>
    </p:spTree>
  </p:cSld>
  <p:clrMapOvr>
    <a:masterClrMapping/>
  </p:clrMapOvr>
  <p:transition advTm="0">
    <p:cover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520920" y="956160"/>
            <a:ext cx="27950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000000"/>
                </a:solidFill>
                <a:uFill>
                  <a:solidFill>
                    <a:srgbClr val="FFFFFF"/>
                  </a:solidFill>
                </a:uFill>
                <a:latin typeface="Calibri"/>
              </a:rPr>
              <a:t>特征提取：合并筛选线段</a:t>
            </a:r>
            <a:endParaRPr lang="en-US" sz="1800" b="0" strike="noStrike" spc="-1">
              <a:solidFill>
                <a:srgbClr val="000000"/>
              </a:solidFill>
              <a:uFill>
                <a:solidFill>
                  <a:srgbClr val="FFFFFF"/>
                </a:solidFill>
              </a:uFill>
              <a:latin typeface="Arial"/>
            </a:endParaRPr>
          </a:p>
        </p:txBody>
      </p:sp>
      <p:sp>
        <p:nvSpPr>
          <p:cNvPr id="118" name="CustomShape 2"/>
          <p:cNvSpPr/>
          <p:nvPr/>
        </p:nvSpPr>
        <p:spPr>
          <a:xfrm>
            <a:off x="1266840" y="2135160"/>
            <a:ext cx="85899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rPr>
              <a:t>由LSD算法原理所决定的特性，当有多条线相交在一起时，交点会将线段分割，因此在原始检验算法的结果中会存在许多可以合并的线段，合并主要基于其线段角度和端点位置，去掉短的线段,去掉端点在框图边缘的点,后期完善考虑加入匹配两条待合并线段之间的空线段旁边的像素!</a:t>
            </a:r>
            <a:endParaRPr lang="en-US" sz="1800" b="0" strike="noStrike" spc="-1">
              <a:solidFill>
                <a:srgbClr val="000000"/>
              </a:solidFill>
              <a:uFill>
                <a:solidFill>
                  <a:srgbClr val="FFFFFF"/>
                </a:solidFill>
              </a:uFill>
              <a:latin typeface="Arial"/>
            </a:endParaRPr>
          </a:p>
        </p:txBody>
      </p:sp>
      <p:sp>
        <p:nvSpPr>
          <p:cNvPr id="119" name="CustomShape 3"/>
          <p:cNvSpPr/>
          <p:nvPr/>
        </p:nvSpPr>
        <p:spPr>
          <a:xfrm>
            <a:off x="2512440" y="1594080"/>
            <a:ext cx="1485720" cy="4777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1" strike="noStrike" spc="-1">
                <a:solidFill>
                  <a:srgbClr val="000000"/>
                </a:solidFill>
                <a:uFill>
                  <a:solidFill>
                    <a:srgbClr val="FFFFFF"/>
                  </a:solidFill>
                </a:uFill>
                <a:latin typeface="Calibri"/>
              </a:rPr>
              <a:t>线段集</a:t>
            </a:r>
            <a:endParaRPr lang="en-US" sz="1800" b="0" strike="noStrike" spc="-1">
              <a:solidFill>
                <a:srgbClr val="000000"/>
              </a:solidFill>
              <a:uFill>
                <a:solidFill>
                  <a:srgbClr val="FFFFFF"/>
                </a:solidFill>
              </a:uFill>
              <a:latin typeface="Arial"/>
            </a:endParaRPr>
          </a:p>
        </p:txBody>
      </p:sp>
      <p:sp>
        <p:nvSpPr>
          <p:cNvPr id="120" name="CustomShape 4"/>
          <p:cNvSpPr/>
          <p:nvPr/>
        </p:nvSpPr>
        <p:spPr>
          <a:xfrm>
            <a:off x="5202720" y="1594080"/>
            <a:ext cx="1485720" cy="4777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1" strike="noStrike" spc="-1">
                <a:solidFill>
                  <a:srgbClr val="000000"/>
                </a:solidFill>
                <a:uFill>
                  <a:solidFill>
                    <a:srgbClr val="FFFFFF"/>
                  </a:solidFill>
                </a:uFill>
                <a:latin typeface="Calibri"/>
              </a:rPr>
              <a:t>合并筛选</a:t>
            </a:r>
            <a:endParaRPr lang="en-US" sz="1800" b="0" strike="noStrike" spc="-1">
              <a:solidFill>
                <a:srgbClr val="000000"/>
              </a:solidFill>
              <a:uFill>
                <a:solidFill>
                  <a:srgbClr val="FFFFFF"/>
                </a:solidFill>
              </a:uFill>
              <a:latin typeface="Arial"/>
            </a:endParaRPr>
          </a:p>
        </p:txBody>
      </p:sp>
      <p:sp>
        <p:nvSpPr>
          <p:cNvPr id="121" name="CustomShape 5"/>
          <p:cNvSpPr/>
          <p:nvPr/>
        </p:nvSpPr>
        <p:spPr>
          <a:xfrm>
            <a:off x="7892640" y="1594080"/>
            <a:ext cx="1786320" cy="4777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b="1" strike="noStrike" spc="-1">
                <a:solidFill>
                  <a:srgbClr val="000000"/>
                </a:solidFill>
                <a:uFill>
                  <a:solidFill>
                    <a:srgbClr val="FFFFFF"/>
                  </a:solidFill>
                </a:uFill>
                <a:latin typeface="Calibri"/>
              </a:rPr>
              <a:t>合并筛选后的线段集合</a:t>
            </a:r>
            <a:endParaRPr lang="en-US" sz="1800" b="0" strike="noStrike" spc="-1">
              <a:solidFill>
                <a:srgbClr val="000000"/>
              </a:solidFill>
              <a:uFill>
                <a:solidFill>
                  <a:srgbClr val="FFFFFF"/>
                </a:solidFill>
              </a:uFill>
              <a:latin typeface="Arial"/>
            </a:endParaRPr>
          </a:p>
        </p:txBody>
      </p:sp>
      <p:sp>
        <p:nvSpPr>
          <p:cNvPr id="122" name="CustomShape 6"/>
          <p:cNvSpPr/>
          <p:nvPr/>
        </p:nvSpPr>
        <p:spPr>
          <a:xfrm>
            <a:off x="3998520" y="1782720"/>
            <a:ext cx="1203480" cy="14652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23" name="CustomShape 7"/>
          <p:cNvSpPr/>
          <p:nvPr/>
        </p:nvSpPr>
        <p:spPr>
          <a:xfrm>
            <a:off x="6688800" y="1782720"/>
            <a:ext cx="1203480" cy="14652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pic>
        <p:nvPicPr>
          <p:cNvPr id="124" name="图片 123"/>
          <p:cNvPicPr/>
          <p:nvPr/>
        </p:nvPicPr>
        <p:blipFill>
          <a:blip r:embed="rId2"/>
          <a:stretch/>
        </p:blipFill>
        <p:spPr>
          <a:xfrm>
            <a:off x="2412360" y="3322080"/>
            <a:ext cx="1043640" cy="3488760"/>
          </a:xfrm>
          <a:prstGeom prst="rect">
            <a:avLst/>
          </a:prstGeom>
          <a:ln>
            <a:noFill/>
          </a:ln>
        </p:spPr>
      </p:pic>
      <p:pic>
        <p:nvPicPr>
          <p:cNvPr id="125" name="图片 124"/>
          <p:cNvPicPr/>
          <p:nvPr/>
        </p:nvPicPr>
        <p:blipFill>
          <a:blip r:embed="rId3"/>
          <a:stretch/>
        </p:blipFill>
        <p:spPr>
          <a:xfrm>
            <a:off x="5074560" y="3322080"/>
            <a:ext cx="1014480" cy="3517920"/>
          </a:xfrm>
          <a:prstGeom prst="rect">
            <a:avLst/>
          </a:prstGeom>
          <a:ln>
            <a:noFill/>
          </a:ln>
        </p:spPr>
      </p:pic>
      <p:sp>
        <p:nvSpPr>
          <p:cNvPr id="126" name="Line 8"/>
          <p:cNvSpPr/>
          <p:nvPr/>
        </p:nvSpPr>
        <p:spPr>
          <a:xfrm>
            <a:off x="3456000" y="4824000"/>
            <a:ext cx="144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Tree>
  </p:cSld>
  <p:clrMapOvr>
    <a:masterClrMapping/>
  </p:clrMapOvr>
  <p:transition advTm="0">
    <p:cover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1186920" y="571320"/>
            <a:ext cx="25570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000000"/>
                </a:solidFill>
                <a:uFill>
                  <a:solidFill>
                    <a:srgbClr val="FFFFFF"/>
                  </a:solidFill>
                </a:uFill>
                <a:latin typeface="Calibri"/>
              </a:rPr>
              <a:t>特征提取：特征点筛选</a:t>
            </a:r>
            <a:endParaRPr lang="en-US" sz="1800" b="0" strike="noStrike" spc="-1">
              <a:solidFill>
                <a:srgbClr val="000000"/>
              </a:solidFill>
              <a:uFill>
                <a:solidFill>
                  <a:srgbClr val="FFFFFF"/>
                </a:solidFill>
              </a:uFill>
              <a:latin typeface="Arial"/>
            </a:endParaRPr>
          </a:p>
        </p:txBody>
      </p:sp>
      <p:sp>
        <p:nvSpPr>
          <p:cNvPr id="128" name="CustomShape 2"/>
          <p:cNvSpPr/>
          <p:nvPr/>
        </p:nvSpPr>
        <p:spPr>
          <a:xfrm>
            <a:off x="2232000" y="890280"/>
            <a:ext cx="1555920" cy="4777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1" strike="noStrike" spc="-1">
                <a:solidFill>
                  <a:srgbClr val="000000"/>
                </a:solidFill>
                <a:uFill>
                  <a:solidFill>
                    <a:srgbClr val="FFFFFF"/>
                  </a:solidFill>
                </a:uFill>
                <a:latin typeface="Calibri"/>
              </a:rPr>
              <a:t>原始特征点集合（合并后的线段端点）</a:t>
            </a:r>
            <a:endParaRPr lang="en-US" sz="1800" b="0" strike="noStrike" spc="-1">
              <a:solidFill>
                <a:srgbClr val="000000"/>
              </a:solidFill>
              <a:uFill>
                <a:solidFill>
                  <a:srgbClr val="FFFFFF"/>
                </a:solidFill>
              </a:uFill>
              <a:latin typeface="Arial"/>
            </a:endParaRPr>
          </a:p>
        </p:txBody>
      </p:sp>
      <p:sp>
        <p:nvSpPr>
          <p:cNvPr id="129" name="CustomShape 3"/>
          <p:cNvSpPr/>
          <p:nvPr/>
        </p:nvSpPr>
        <p:spPr>
          <a:xfrm>
            <a:off x="5005440" y="890280"/>
            <a:ext cx="1485720" cy="4777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1" strike="noStrike" spc="-1">
                <a:solidFill>
                  <a:srgbClr val="000000"/>
                </a:solidFill>
                <a:uFill>
                  <a:solidFill>
                    <a:srgbClr val="FFFFFF"/>
                  </a:solidFill>
                </a:uFill>
                <a:latin typeface="Calibri"/>
              </a:rPr>
              <a:t>筛选</a:t>
            </a:r>
            <a:endParaRPr lang="en-US" sz="1800" b="0" strike="noStrike" spc="-1">
              <a:solidFill>
                <a:srgbClr val="000000"/>
              </a:solidFill>
              <a:uFill>
                <a:solidFill>
                  <a:srgbClr val="FFFFFF"/>
                </a:solidFill>
              </a:uFill>
              <a:latin typeface="Arial"/>
            </a:endParaRPr>
          </a:p>
        </p:txBody>
      </p:sp>
      <p:sp>
        <p:nvSpPr>
          <p:cNvPr id="130" name="CustomShape 4"/>
          <p:cNvSpPr/>
          <p:nvPr/>
        </p:nvSpPr>
        <p:spPr>
          <a:xfrm>
            <a:off x="7695720" y="890280"/>
            <a:ext cx="1786320" cy="4777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b="1" strike="noStrike" spc="-1">
                <a:solidFill>
                  <a:srgbClr val="000000"/>
                </a:solidFill>
                <a:uFill>
                  <a:solidFill>
                    <a:srgbClr val="FFFFFF"/>
                  </a:solidFill>
                </a:uFill>
                <a:latin typeface="Calibri"/>
              </a:rPr>
              <a:t>桌腿四个顶点</a:t>
            </a:r>
            <a:endParaRPr lang="en-US" sz="1800" b="0" strike="noStrike" spc="-1">
              <a:solidFill>
                <a:srgbClr val="000000"/>
              </a:solidFill>
              <a:uFill>
                <a:solidFill>
                  <a:srgbClr val="FFFFFF"/>
                </a:solidFill>
              </a:uFill>
              <a:latin typeface="Arial"/>
            </a:endParaRPr>
          </a:p>
        </p:txBody>
      </p:sp>
      <p:sp>
        <p:nvSpPr>
          <p:cNvPr id="131" name="CustomShape 5"/>
          <p:cNvSpPr/>
          <p:nvPr/>
        </p:nvSpPr>
        <p:spPr>
          <a:xfrm>
            <a:off x="3801600" y="1078920"/>
            <a:ext cx="1203480" cy="14652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32" name="CustomShape 6"/>
          <p:cNvSpPr/>
          <p:nvPr/>
        </p:nvSpPr>
        <p:spPr>
          <a:xfrm>
            <a:off x="6491520" y="1078920"/>
            <a:ext cx="1203480" cy="14652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33" name="CustomShape 7"/>
          <p:cNvSpPr/>
          <p:nvPr/>
        </p:nvSpPr>
        <p:spPr>
          <a:xfrm>
            <a:off x="526320" y="1656000"/>
            <a:ext cx="724968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rPr>
              <a:t>筛选依据 </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Calibri"/>
              </a:rPr>
              <a:t>1，是否在两条垂直的线段上；</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Calibri"/>
              </a:rPr>
              <a:t>2，点周围的像素信息；</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134" name="TextShape 8"/>
          <p:cNvSpPr txBox="1"/>
          <p:nvPr/>
        </p:nvSpPr>
        <p:spPr>
          <a:xfrm>
            <a:off x="2376000" y="5907240"/>
            <a:ext cx="1152000" cy="428760"/>
          </a:xfrm>
          <a:prstGeom prst="rect">
            <a:avLst/>
          </a:prstGeom>
          <a:noFill/>
          <a:ln>
            <a:noFill/>
          </a:ln>
        </p:spPr>
        <p:txBody>
          <a:bodyPr lIns="90000" tIns="45000" rIns="90000" bIns="45000"/>
          <a:lstStyle/>
          <a:p>
            <a:r>
              <a:rPr lang="en-US" sz="1800" b="0" strike="noStrike" spc="-1">
                <a:solidFill>
                  <a:srgbClr val="000000"/>
                </a:solidFill>
                <a:uFill>
                  <a:solidFill>
                    <a:srgbClr val="FFFFFF"/>
                  </a:solidFill>
                </a:uFill>
                <a:latin typeface="Arial"/>
              </a:rPr>
              <a:t>理想结果</a:t>
            </a:r>
          </a:p>
        </p:txBody>
      </p:sp>
      <p:pic>
        <p:nvPicPr>
          <p:cNvPr id="135" name="图片 134"/>
          <p:cNvPicPr/>
          <p:nvPr/>
        </p:nvPicPr>
        <p:blipFill>
          <a:blip r:embed="rId2"/>
          <a:stretch/>
        </p:blipFill>
        <p:spPr>
          <a:xfrm>
            <a:off x="3741480" y="1563120"/>
            <a:ext cx="1523520" cy="5143320"/>
          </a:xfrm>
          <a:prstGeom prst="rect">
            <a:avLst/>
          </a:prstGeom>
          <a:ln>
            <a:noFill/>
          </a:ln>
        </p:spPr>
      </p:pic>
      <p:pic>
        <p:nvPicPr>
          <p:cNvPr id="136" name="图片 135"/>
          <p:cNvPicPr/>
          <p:nvPr/>
        </p:nvPicPr>
        <p:blipFill>
          <a:blip r:embed="rId3"/>
          <a:stretch/>
        </p:blipFill>
        <p:spPr>
          <a:xfrm>
            <a:off x="6809400" y="1552680"/>
            <a:ext cx="1542600" cy="5143320"/>
          </a:xfrm>
          <a:prstGeom prst="rect">
            <a:avLst/>
          </a:prstGeom>
          <a:ln>
            <a:noFill/>
          </a:ln>
        </p:spPr>
      </p:pic>
      <p:sp>
        <p:nvSpPr>
          <p:cNvPr id="137" name="Line 9"/>
          <p:cNvSpPr/>
          <p:nvPr/>
        </p:nvSpPr>
        <p:spPr>
          <a:xfrm>
            <a:off x="5328000" y="3744000"/>
            <a:ext cx="14814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Tree>
  </p:cSld>
  <p:clrMapOvr>
    <a:masterClrMapping/>
  </p:clrMapOvr>
  <p:transition advTm="0">
    <p:cover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840960" y="1037880"/>
            <a:ext cx="25570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dirty="0" err="1">
                <a:solidFill>
                  <a:srgbClr val="000000"/>
                </a:solidFill>
                <a:uFill>
                  <a:solidFill>
                    <a:srgbClr val="FFFFFF"/>
                  </a:solidFill>
                </a:uFill>
                <a:latin typeface="Calibri"/>
              </a:rPr>
              <a:t>特征提取：特征点匹配</a:t>
            </a:r>
            <a:r>
              <a:rPr lang="en-US" sz="1800" b="1" strike="noStrike" spc="-1" dirty="0">
                <a:solidFill>
                  <a:srgbClr val="000000"/>
                </a:solidFill>
                <a:uFill>
                  <a:solidFill>
                    <a:srgbClr val="FFFFFF"/>
                  </a:solidFill>
                </a:uFill>
                <a:latin typeface="Calibri"/>
              </a:rPr>
              <a:t> </a:t>
            </a:r>
            <a:r>
              <a:rPr lang="en-US" altLang="zh-CN" sz="1800" b="1" strike="noStrike" spc="-1" dirty="0">
                <a:solidFill>
                  <a:srgbClr val="000000"/>
                </a:solidFill>
                <a:uFill>
                  <a:solidFill>
                    <a:srgbClr val="FFFFFF"/>
                  </a:solidFill>
                </a:uFill>
                <a:latin typeface="Calibri"/>
              </a:rPr>
              <a:t>------ </a:t>
            </a:r>
            <a:r>
              <a:rPr lang="en-US" altLang="zh-CN" spc="-1" dirty="0" err="1">
                <a:solidFill>
                  <a:srgbClr val="000000"/>
                </a:solidFill>
                <a:uFill>
                  <a:solidFill>
                    <a:srgbClr val="FFFFFF"/>
                  </a:solidFill>
                </a:uFill>
              </a:rPr>
              <a:t>基于描述子的匹配</a:t>
            </a:r>
            <a:endParaRPr lang="en-US" sz="1800" b="0" strike="noStrike" spc="-1" dirty="0">
              <a:solidFill>
                <a:srgbClr val="000000"/>
              </a:solidFill>
              <a:uFill>
                <a:solidFill>
                  <a:srgbClr val="FFFFFF"/>
                </a:solidFill>
              </a:uFill>
              <a:latin typeface="Arial"/>
            </a:endParaRPr>
          </a:p>
        </p:txBody>
      </p:sp>
      <p:sp>
        <p:nvSpPr>
          <p:cNvPr id="139" name="CustomShape 2"/>
          <p:cNvSpPr/>
          <p:nvPr/>
        </p:nvSpPr>
        <p:spPr>
          <a:xfrm>
            <a:off x="2002320" y="1514520"/>
            <a:ext cx="1555920" cy="4777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b="1" strike="noStrike" spc="-1">
                <a:solidFill>
                  <a:srgbClr val="000000"/>
                </a:solidFill>
                <a:uFill>
                  <a:solidFill>
                    <a:srgbClr val="FFFFFF"/>
                  </a:solidFill>
                </a:uFill>
                <a:latin typeface="Calibri"/>
              </a:rPr>
              <a:t>两帧图中的特征点集合</a:t>
            </a:r>
            <a:endParaRPr lang="en-US" sz="1800" b="0" strike="noStrike" spc="-1">
              <a:solidFill>
                <a:srgbClr val="000000"/>
              </a:solidFill>
              <a:uFill>
                <a:solidFill>
                  <a:srgbClr val="FFFFFF"/>
                </a:solidFill>
              </a:uFill>
              <a:latin typeface="Arial"/>
            </a:endParaRPr>
          </a:p>
        </p:txBody>
      </p:sp>
      <p:sp>
        <p:nvSpPr>
          <p:cNvPr id="140" name="CustomShape 3"/>
          <p:cNvSpPr/>
          <p:nvPr/>
        </p:nvSpPr>
        <p:spPr>
          <a:xfrm>
            <a:off x="4775400" y="1514520"/>
            <a:ext cx="1485720" cy="4777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b="1" strike="noStrike" spc="-1">
                <a:solidFill>
                  <a:srgbClr val="000000"/>
                </a:solidFill>
                <a:uFill>
                  <a:solidFill>
                    <a:srgbClr val="FFFFFF"/>
                  </a:solidFill>
                </a:uFill>
                <a:latin typeface="Calibri"/>
              </a:rPr>
              <a:t>特征匹配算法</a:t>
            </a:r>
            <a:endParaRPr lang="en-US" sz="1800" b="0" strike="noStrike" spc="-1">
              <a:solidFill>
                <a:srgbClr val="000000"/>
              </a:solidFill>
              <a:uFill>
                <a:solidFill>
                  <a:srgbClr val="FFFFFF"/>
                </a:solidFill>
              </a:uFill>
              <a:latin typeface="Arial"/>
            </a:endParaRPr>
          </a:p>
        </p:txBody>
      </p:sp>
      <p:sp>
        <p:nvSpPr>
          <p:cNvPr id="141" name="CustomShape 4"/>
          <p:cNvSpPr/>
          <p:nvPr/>
        </p:nvSpPr>
        <p:spPr>
          <a:xfrm>
            <a:off x="7465680" y="1514520"/>
            <a:ext cx="1786320" cy="4777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b="1" strike="noStrike" spc="-1">
                <a:solidFill>
                  <a:srgbClr val="000000"/>
                </a:solidFill>
                <a:uFill>
                  <a:solidFill>
                    <a:srgbClr val="FFFFFF"/>
                  </a:solidFill>
                </a:uFill>
                <a:latin typeface="Calibri"/>
              </a:rPr>
              <a:t>匹配点对</a:t>
            </a:r>
            <a:endParaRPr lang="en-US" sz="1800" b="0" strike="noStrike" spc="-1">
              <a:solidFill>
                <a:srgbClr val="000000"/>
              </a:solidFill>
              <a:uFill>
                <a:solidFill>
                  <a:srgbClr val="FFFFFF"/>
                </a:solidFill>
              </a:uFill>
              <a:latin typeface="Arial"/>
            </a:endParaRPr>
          </a:p>
        </p:txBody>
      </p:sp>
      <p:sp>
        <p:nvSpPr>
          <p:cNvPr id="142" name="CustomShape 5"/>
          <p:cNvSpPr/>
          <p:nvPr/>
        </p:nvSpPr>
        <p:spPr>
          <a:xfrm>
            <a:off x="3571560" y="1703160"/>
            <a:ext cx="1203480" cy="14652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43" name="CustomShape 6"/>
          <p:cNvSpPr/>
          <p:nvPr/>
        </p:nvSpPr>
        <p:spPr>
          <a:xfrm>
            <a:off x="6261480" y="1703160"/>
            <a:ext cx="1203480" cy="14652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pic>
        <p:nvPicPr>
          <p:cNvPr id="144" name="图片 143"/>
          <p:cNvPicPr/>
          <p:nvPr/>
        </p:nvPicPr>
        <p:blipFill>
          <a:blip r:embed="rId2"/>
          <a:stretch/>
        </p:blipFill>
        <p:spPr>
          <a:xfrm>
            <a:off x="891000" y="2232000"/>
            <a:ext cx="9189000" cy="4032000"/>
          </a:xfrm>
          <a:prstGeom prst="rect">
            <a:avLst/>
          </a:prstGeom>
          <a:ln>
            <a:noFill/>
          </a:ln>
        </p:spPr>
      </p:pic>
      <p:sp>
        <p:nvSpPr>
          <p:cNvPr id="145" name="TextShape 7"/>
          <p:cNvSpPr txBox="1"/>
          <p:nvPr/>
        </p:nvSpPr>
        <p:spPr>
          <a:xfrm>
            <a:off x="10152000" y="3020040"/>
            <a:ext cx="864000" cy="1443960"/>
          </a:xfrm>
          <a:prstGeom prst="rect">
            <a:avLst/>
          </a:prstGeom>
          <a:noFill/>
          <a:ln>
            <a:noFill/>
          </a:ln>
        </p:spPr>
        <p:txBody>
          <a:bodyPr lIns="90000" tIns="45000" rIns="90000" bIns="45000"/>
          <a:lstStyle/>
          <a:p>
            <a:r>
              <a:rPr lang="en-US" sz="1800" b="0" strike="noStrike" spc="-1" dirty="0" err="1">
                <a:solidFill>
                  <a:srgbClr val="000000"/>
                </a:solidFill>
                <a:uFill>
                  <a:solidFill>
                    <a:srgbClr val="FFFFFF"/>
                  </a:solidFill>
                </a:uFill>
                <a:latin typeface="Arial"/>
              </a:rPr>
              <a:t>基于描述子的匹配</a:t>
            </a:r>
            <a:endParaRPr lang="en-US" sz="1800" b="0" strike="noStrike" spc="-1" dirty="0">
              <a:solidFill>
                <a:srgbClr val="000000"/>
              </a:solidFill>
              <a:uFill>
                <a:solidFill>
                  <a:srgbClr val="FFFFFF"/>
                </a:solidFill>
              </a:uFill>
              <a:latin typeface="Arial"/>
            </a:endParaRPr>
          </a:p>
        </p:txBody>
      </p:sp>
    </p:spTree>
  </p:cSld>
  <p:clrMapOvr>
    <a:masterClrMapping/>
  </p:clrMapOvr>
  <p:transition advTm="0">
    <p:cover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0AC3D2A-BFB9-4C3C-8476-4840526A7875}"/>
              </a:ext>
            </a:extLst>
          </p:cNvPr>
          <p:cNvSpPr/>
          <p:nvPr/>
        </p:nvSpPr>
        <p:spPr>
          <a:xfrm>
            <a:off x="271409" y="891297"/>
            <a:ext cx="5581977" cy="461665"/>
          </a:xfrm>
          <a:prstGeom prst="rect">
            <a:avLst/>
          </a:prstGeom>
        </p:spPr>
        <p:txBody>
          <a:bodyPr wrap="none">
            <a:spAutoFit/>
          </a:bodyPr>
          <a:lstStyle/>
          <a:p>
            <a:pPr>
              <a:lnSpc>
                <a:spcPct val="100000"/>
              </a:lnSpc>
            </a:pPr>
            <a:r>
              <a:rPr lang="en-US" altLang="zh-CN" sz="2400" b="1" spc="-1" dirty="0" err="1">
                <a:solidFill>
                  <a:srgbClr val="000000"/>
                </a:solidFill>
                <a:uFill>
                  <a:solidFill>
                    <a:srgbClr val="FFFFFF"/>
                  </a:solidFill>
                </a:uFill>
                <a:latin typeface="Calibri"/>
              </a:rPr>
              <a:t>特征提取：特征点匹配</a:t>
            </a:r>
            <a:r>
              <a:rPr lang="en-US" altLang="zh-CN" b="1" spc="-1" dirty="0">
                <a:solidFill>
                  <a:srgbClr val="000000"/>
                </a:solidFill>
                <a:uFill>
                  <a:solidFill>
                    <a:srgbClr val="FFFFFF"/>
                  </a:solidFill>
                </a:uFill>
                <a:latin typeface="Calibri"/>
              </a:rPr>
              <a:t>------ </a:t>
            </a:r>
            <a:r>
              <a:rPr lang="en-US" altLang="zh-CN" spc="-1" dirty="0" err="1">
                <a:solidFill>
                  <a:srgbClr val="000000"/>
                </a:solidFill>
                <a:uFill>
                  <a:solidFill>
                    <a:srgbClr val="FFFFFF"/>
                  </a:solidFill>
                </a:uFill>
              </a:rPr>
              <a:t>基于描述子的匹配</a:t>
            </a:r>
            <a:endParaRPr lang="en-US" altLang="zh-CN" spc="-1" dirty="0">
              <a:solidFill>
                <a:srgbClr val="000000"/>
              </a:solidFill>
              <a:uFill>
                <a:solidFill>
                  <a:srgbClr val="FFFFFF"/>
                </a:solidFill>
              </a:uFill>
            </a:endParaRPr>
          </a:p>
        </p:txBody>
      </p:sp>
      <p:sp>
        <p:nvSpPr>
          <p:cNvPr id="6" name="矩形 5">
            <a:extLst>
              <a:ext uri="{FF2B5EF4-FFF2-40B4-BE49-F238E27FC236}">
                <a16:creationId xmlns:a16="http://schemas.microsoft.com/office/drawing/2014/main" id="{45D81872-9D73-4BA8-9AA4-87B4FD6698D8}"/>
              </a:ext>
            </a:extLst>
          </p:cNvPr>
          <p:cNvSpPr/>
          <p:nvPr/>
        </p:nvSpPr>
        <p:spPr>
          <a:xfrm>
            <a:off x="271409" y="1464828"/>
            <a:ext cx="11258467" cy="646331"/>
          </a:xfrm>
          <a:prstGeom prst="rect">
            <a:avLst/>
          </a:prstGeom>
        </p:spPr>
        <p:txBody>
          <a:bodyPr wrap="none">
            <a:spAutoFit/>
          </a:bodyPr>
          <a:lstStyle/>
          <a:p>
            <a:r>
              <a:rPr lang="zh-CN" altLang="en-US" spc="-1" dirty="0">
                <a:solidFill>
                  <a:srgbClr val="000000"/>
                </a:solidFill>
                <a:uFill>
                  <a:solidFill>
                    <a:srgbClr val="FFFFFF"/>
                  </a:solidFill>
                </a:uFill>
              </a:rPr>
              <a:t>特征</a:t>
            </a:r>
            <a:r>
              <a:rPr lang="en-US" altLang="zh-CN" spc="-1" dirty="0" err="1">
                <a:solidFill>
                  <a:srgbClr val="000000"/>
                </a:solidFill>
                <a:uFill>
                  <a:solidFill>
                    <a:srgbClr val="FFFFFF"/>
                  </a:solidFill>
                </a:uFill>
              </a:rPr>
              <a:t>描述子</a:t>
            </a:r>
            <a:r>
              <a:rPr lang="zh-CN" altLang="en-US" spc="-1" dirty="0">
                <a:solidFill>
                  <a:srgbClr val="000000"/>
                </a:solidFill>
                <a:uFill>
                  <a:solidFill>
                    <a:srgbClr val="FFFFFF"/>
                  </a:solidFill>
                </a:uFill>
              </a:rPr>
              <a:t>：表征关键点信息的一种直观向量表示，利用点周围的图像信息，比如梯度，灰度对比等，来构成</a:t>
            </a:r>
            <a:endParaRPr lang="en-US" altLang="zh-CN" spc="-1" dirty="0">
              <a:solidFill>
                <a:srgbClr val="000000"/>
              </a:solidFill>
              <a:uFill>
                <a:solidFill>
                  <a:srgbClr val="FFFFFF"/>
                </a:solidFill>
              </a:uFill>
            </a:endParaRPr>
          </a:p>
          <a:p>
            <a:r>
              <a:rPr lang="zh-CN" altLang="en-US" spc="-1" dirty="0">
                <a:solidFill>
                  <a:srgbClr val="000000"/>
                </a:solidFill>
                <a:uFill>
                  <a:solidFill>
                    <a:srgbClr val="FFFFFF"/>
                  </a:solidFill>
                </a:uFill>
              </a:rPr>
              <a:t>描述该点特征的一个向量，在此用的</a:t>
            </a:r>
            <a:r>
              <a:rPr lang="en-US" altLang="zh-CN" spc="-1" dirty="0">
                <a:solidFill>
                  <a:srgbClr val="000000"/>
                </a:solidFill>
                <a:uFill>
                  <a:solidFill>
                    <a:srgbClr val="FFFFFF"/>
                  </a:solidFill>
                </a:uFill>
              </a:rPr>
              <a:t>sift</a:t>
            </a:r>
            <a:r>
              <a:rPr lang="zh-CN" altLang="en-US" spc="-1" dirty="0">
                <a:solidFill>
                  <a:srgbClr val="000000"/>
                </a:solidFill>
                <a:uFill>
                  <a:solidFill>
                    <a:srgbClr val="FFFFFF"/>
                  </a:solidFill>
                </a:uFill>
              </a:rPr>
              <a:t>就是基于关键点周围梯度信息的</a:t>
            </a:r>
            <a:r>
              <a:rPr lang="en-US" altLang="zh-CN" spc="-1" dirty="0">
                <a:solidFill>
                  <a:srgbClr val="000000"/>
                </a:solidFill>
                <a:uFill>
                  <a:solidFill>
                    <a:srgbClr val="FFFFFF"/>
                  </a:solidFill>
                </a:uFill>
              </a:rPr>
              <a:t>128</a:t>
            </a:r>
            <a:r>
              <a:rPr lang="zh-CN" altLang="en-US" spc="-1" dirty="0">
                <a:solidFill>
                  <a:srgbClr val="000000"/>
                </a:solidFill>
                <a:uFill>
                  <a:solidFill>
                    <a:srgbClr val="FFFFFF"/>
                  </a:solidFill>
                </a:uFill>
              </a:rPr>
              <a:t>为描述子</a:t>
            </a:r>
            <a:endParaRPr lang="zh-CN" altLang="en-US" dirty="0"/>
          </a:p>
        </p:txBody>
      </p:sp>
      <p:sp>
        <p:nvSpPr>
          <p:cNvPr id="7" name="矩形 6">
            <a:extLst>
              <a:ext uri="{FF2B5EF4-FFF2-40B4-BE49-F238E27FC236}">
                <a16:creationId xmlns:a16="http://schemas.microsoft.com/office/drawing/2014/main" id="{3D234E56-D9ED-4507-A37D-2C36593C47CA}"/>
              </a:ext>
            </a:extLst>
          </p:cNvPr>
          <p:cNvSpPr/>
          <p:nvPr/>
        </p:nvSpPr>
        <p:spPr>
          <a:xfrm>
            <a:off x="257224" y="2107014"/>
            <a:ext cx="9159880" cy="1326132"/>
          </a:xfrm>
          <a:prstGeom prst="rect">
            <a:avLst/>
          </a:prstGeom>
        </p:spPr>
        <p:txBody>
          <a:bodyPr wrap="none">
            <a:spAutoFit/>
          </a:bodyPr>
          <a:lstStyle/>
          <a:p>
            <a:pPr algn="just">
              <a:lnSpc>
                <a:spcPct val="173000"/>
              </a:lnSpc>
              <a:spcBef>
                <a:spcPts val="1300"/>
              </a:spcBef>
              <a:spcAft>
                <a:spcPts val="1300"/>
              </a:spcAft>
            </a:pPr>
            <a:r>
              <a:rPr lang="zh-CN" altLang="en-US" b="1" kern="100" dirty="0">
                <a:latin typeface="等线" panose="02010600030101010101" pitchFamily="2" charset="-122"/>
                <a:ea typeface="等线" panose="02010600030101010101" pitchFamily="2" charset="-122"/>
              </a:rPr>
              <a:t>有关</a:t>
            </a:r>
            <a:r>
              <a:rPr lang="en-US" altLang="zh-CN" b="1" kern="100" dirty="0">
                <a:latin typeface="等线" panose="02010600030101010101" pitchFamily="2" charset="-122"/>
                <a:ea typeface="等线" panose="02010600030101010101" pitchFamily="2" charset="-122"/>
              </a:rPr>
              <a:t>SIFT</a:t>
            </a:r>
            <a:r>
              <a:rPr lang="zh-CN" altLang="en-US" b="1" kern="100" dirty="0">
                <a:latin typeface="等线" panose="02010600030101010101" pitchFamily="2" charset="-122"/>
                <a:ea typeface="等线" panose="02010600030101010101" pitchFamily="2" charset="-122"/>
              </a:rPr>
              <a:t>描述子的详细介绍详见该链接：</a:t>
            </a:r>
            <a:r>
              <a:rPr lang="en-US" altLang="zh-CN" b="1" kern="100" dirty="0">
                <a:latin typeface="等线" panose="02010600030101010101" pitchFamily="2" charset="-122"/>
                <a:ea typeface="等线" panose="02010600030101010101" pitchFamily="2" charset="-122"/>
                <a:hlinkClick r:id="rId2"/>
              </a:rPr>
              <a:t>https://www.cnblogs.com/JiePro/p/sift_3.html</a:t>
            </a:r>
            <a:endParaRPr lang="en-US" altLang="zh-CN" b="1" kern="100" dirty="0">
              <a:latin typeface="等线" panose="02010600030101010101" pitchFamily="2" charset="-122"/>
              <a:ea typeface="等线" panose="02010600030101010101" pitchFamily="2" charset="-122"/>
            </a:endParaRPr>
          </a:p>
          <a:p>
            <a:pPr algn="just">
              <a:lnSpc>
                <a:spcPct val="173000"/>
              </a:lnSpc>
              <a:spcBef>
                <a:spcPts val="1300"/>
              </a:spcBef>
              <a:spcAft>
                <a:spcPts val="1300"/>
              </a:spcAft>
            </a:pPr>
            <a:endParaRPr lang="zh-CN" altLang="zh-CN" b="1" kern="100" dirty="0">
              <a:latin typeface="等线" panose="02010600030101010101" pitchFamily="2" charset="-122"/>
              <a:ea typeface="等线" panose="02010600030101010101" pitchFamily="2" charset="-122"/>
            </a:endParaRPr>
          </a:p>
        </p:txBody>
      </p:sp>
      <p:pic>
        <p:nvPicPr>
          <p:cNvPr id="9" name="图片 8">
            <a:extLst>
              <a:ext uri="{FF2B5EF4-FFF2-40B4-BE49-F238E27FC236}">
                <a16:creationId xmlns:a16="http://schemas.microsoft.com/office/drawing/2014/main" id="{1DFA6F28-D8EF-43CE-97F2-5521C7CB55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4408" y="1321007"/>
            <a:ext cx="4075025" cy="1671017"/>
          </a:xfrm>
          <a:prstGeom prst="rect">
            <a:avLst/>
          </a:prstGeom>
        </p:spPr>
      </p:pic>
      <p:pic>
        <p:nvPicPr>
          <p:cNvPr id="11" name="图片 10">
            <a:extLst>
              <a:ext uri="{FF2B5EF4-FFF2-40B4-BE49-F238E27FC236}">
                <a16:creationId xmlns:a16="http://schemas.microsoft.com/office/drawing/2014/main" id="{60EA4B00-491E-4E1D-A143-827B648B1E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76" y="3717343"/>
            <a:ext cx="5586197" cy="2443961"/>
          </a:xfrm>
          <a:prstGeom prst="rect">
            <a:avLst/>
          </a:prstGeom>
        </p:spPr>
      </p:pic>
      <p:pic>
        <p:nvPicPr>
          <p:cNvPr id="13" name="图片 12">
            <a:extLst>
              <a:ext uri="{FF2B5EF4-FFF2-40B4-BE49-F238E27FC236}">
                <a16:creationId xmlns:a16="http://schemas.microsoft.com/office/drawing/2014/main" id="{D16EF0CC-0B11-4497-AD4D-19BED0674E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5533" y="3353161"/>
            <a:ext cx="5048250" cy="2828925"/>
          </a:xfrm>
          <a:prstGeom prst="rect">
            <a:avLst/>
          </a:prstGeom>
        </p:spPr>
      </p:pic>
    </p:spTree>
    <p:extLst>
      <p:ext uri="{BB962C8B-B14F-4D97-AF65-F5344CB8AC3E}">
        <p14:creationId xmlns:p14="http://schemas.microsoft.com/office/powerpoint/2010/main" val="275953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inVertical)">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7679</TotalTime>
  <Words>416</Words>
  <Application>Microsoft Office PowerPoint</Application>
  <PresentationFormat>宽屏</PresentationFormat>
  <Paragraphs>90</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15</vt:i4>
      </vt:variant>
    </vt:vector>
  </HeadingPairs>
  <TitlesOfParts>
    <vt:vector size="27" baseType="lpstr">
      <vt:lpstr>等线</vt:lpstr>
      <vt:lpstr>微软雅黑</vt:lpstr>
      <vt:lpstr>微软雅黑</vt:lpstr>
      <vt:lpstr>Arial</vt:lpstr>
      <vt:lpstr>Calibri</vt:lpstr>
      <vt:lpstr>Calibri Light</vt:lpstr>
      <vt:lpstr>Cambria Math</vt:lpstr>
      <vt:lpstr>Symbol</vt:lpstr>
      <vt:lpstr>Times New Roman</vt:lpstr>
      <vt:lpstr>Wingdings</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合肥网思科技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dreamsummit</dc:creator>
  <dc:description/>
  <cp:lastModifiedBy>448868809@qq.com</cp:lastModifiedBy>
  <cp:revision>199</cp:revision>
  <dcterms:created xsi:type="dcterms:W3CDTF">2018-08-20T15:14:00Z</dcterms:created>
  <dcterms:modified xsi:type="dcterms:W3CDTF">2019-06-26T11:39:44Z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合肥网思科技</vt:lpwstr>
  </property>
  <property fmtid="{D5CDD505-2E9C-101B-9397-08002B2CF9AE}" pid="4" name="HiddenSlides">
    <vt:i4>0</vt:i4>
  </property>
  <property fmtid="{D5CDD505-2E9C-101B-9397-08002B2CF9AE}" pid="5" name="HyperlinksChanged">
    <vt:bool>false</vt:bool>
  </property>
  <property fmtid="{D5CDD505-2E9C-101B-9397-08002B2CF9AE}" pid="6" name="KSOProductBuildVer">
    <vt:lpwstr>2052-11.1.0.8573</vt:lpwstr>
  </property>
  <property fmtid="{D5CDD505-2E9C-101B-9397-08002B2CF9AE}" pid="7" name="LinksUpToDate">
    <vt:bool>false</vt:bool>
  </property>
  <property fmtid="{D5CDD505-2E9C-101B-9397-08002B2CF9AE}" pid="8" name="MMClips">
    <vt:i4>0</vt:i4>
  </property>
  <property fmtid="{D5CDD505-2E9C-101B-9397-08002B2CF9AE}" pid="9" name="Notes">
    <vt:i4>1</vt:i4>
  </property>
  <property fmtid="{D5CDD505-2E9C-101B-9397-08002B2CF9AE}" pid="10" name="PresentationFormat">
    <vt:lpwstr>宽屏</vt:lpwstr>
  </property>
  <property fmtid="{D5CDD505-2E9C-101B-9397-08002B2CF9AE}" pid="11" name="ScaleCrop">
    <vt:bool>false</vt:bool>
  </property>
  <property fmtid="{D5CDD505-2E9C-101B-9397-08002B2CF9AE}" pid="12" name="ShareDoc">
    <vt:bool>false</vt:bool>
  </property>
  <property fmtid="{D5CDD505-2E9C-101B-9397-08002B2CF9AE}" pid="13" name="Slides">
    <vt:i4>10</vt:i4>
  </property>
</Properties>
</file>