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2197" autoAdjust="0"/>
  </p:normalViewPr>
  <p:slideViewPr>
    <p:cSldViewPr snapToGrid="0">
      <p:cViewPr varScale="1">
        <p:scale>
          <a:sx n="80" d="100"/>
          <a:sy n="80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8E1CB-B966-45C1-A6FB-1AC0B2DC85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FEAD4-E4F1-459F-9354-B903B8D3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can see the difference between the weighting scheme in CNN and the proposed network forward propagation step</a:t>
            </a:r>
            <a:r>
              <a:rPr lang="en-US" baseline="0" dirty="0"/>
              <a:t>. The same will be the backpropagation step as well  </a:t>
            </a:r>
          </a:p>
          <a:p>
            <a:r>
              <a:rPr lang="en-US" baseline="0" dirty="0"/>
              <a:t>The main difference is in weight kernel and weight matrix. CNN has a kernel that is slided over the whole input. </a:t>
            </a:r>
          </a:p>
          <a:p>
            <a:r>
              <a:rPr lang="en-US" baseline="0" dirty="0"/>
              <a:t>Whereas in the proposed network you have a weight matrix from which each time a locally position oriented kernel is used for calculating the weighted sum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0636-45CC-40F0-A7F6-FD97010D7E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9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operation is almost</a:t>
            </a:r>
            <a:r>
              <a:rPr lang="en-US" baseline="0" dirty="0"/>
              <a:t> the same, but in proposed network each time there is a new </a:t>
            </a:r>
            <a:r>
              <a:rPr lang="en-US" baseline="0" dirty="0" err="1"/>
              <a:t>upto</a:t>
            </a:r>
            <a:r>
              <a:rPr lang="en-US" baseline="0" dirty="0"/>
              <a:t> somewhat shared kernel is used to generate the output neuron.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0636-45CC-40F0-A7F6-FD97010D7E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0636-45CC-40F0-A7F6-FD97010D7E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0636-45CC-40F0-A7F6-FD97010D7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0636-45CC-40F0-A7F6-FD97010D7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8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0636-45CC-40F0-A7F6-FD97010D7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0636-45CC-40F0-A7F6-FD97010D7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0636-45CC-40F0-A7F6-FD97010D7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9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0636-45CC-40F0-A7F6-FD97010D7E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0636-45CC-40F0-A7F6-FD97010D7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3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7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2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AF34-A2A5-409F-AECE-1563AF43DC5E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1004D-66A3-437B-A037-AEE6272C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237" y="-1"/>
            <a:ext cx="12192000" cy="937550"/>
          </a:xfrm>
          <a:prstGeom prst="rect">
            <a:avLst/>
          </a:prstGeom>
          <a:solidFill>
            <a:srgbClr val="000074"/>
          </a:solidFill>
          <a:ln>
            <a:solidFill>
              <a:srgbClr val="00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400" dirty="0"/>
              <a:t>Weighting scheme in CNN vs proposed Network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65720" y="-2202"/>
            <a:ext cx="4526279" cy="939751"/>
          </a:xfrm>
          <a:prstGeom prst="rect">
            <a:avLst/>
          </a:prstGeom>
          <a:solidFill>
            <a:srgbClr val="0000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0" y="1203234"/>
            <a:ext cx="6309360" cy="519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274" y="1120076"/>
            <a:ext cx="10515600" cy="487285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926200" y="2739801"/>
            <a:ext cx="3466712" cy="3060040"/>
            <a:chOff x="210700" y="3120808"/>
            <a:chExt cx="3466712" cy="3060043"/>
          </a:xfrm>
        </p:grpSpPr>
        <p:grpSp>
          <p:nvGrpSpPr>
            <p:cNvPr id="20" name="Group 19"/>
            <p:cNvGrpSpPr/>
            <p:nvPr/>
          </p:nvGrpSpPr>
          <p:grpSpPr>
            <a:xfrm rot="17351553">
              <a:off x="1072272" y="4129390"/>
              <a:ext cx="1289707" cy="2813215"/>
              <a:chOff x="1340819" y="1892117"/>
              <a:chExt cx="1812948" cy="3794434"/>
            </a:xfrm>
          </p:grpSpPr>
          <p:sp>
            <p:nvSpPr>
              <p:cNvPr id="41" name="Cube 40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7155135">
              <a:off x="1639582" y="3037162"/>
              <a:ext cx="1262446" cy="2813215"/>
              <a:chOff x="1245236" y="1628644"/>
              <a:chExt cx="1774622" cy="3794426"/>
            </a:xfrm>
          </p:grpSpPr>
          <p:sp>
            <p:nvSpPr>
              <p:cNvPr id="31" name="Cube 30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34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259089" y="2633418"/>
                <a:ext cx="1701391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92737" y="310644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245236" y="213267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601198" y="2017809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97886" y="2633418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2637" y="3496352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628416" y="2941758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>
              <a:stCxn id="41" idx="5"/>
            </p:cNvCxnSpPr>
            <p:nvPr/>
          </p:nvCxnSpPr>
          <p:spPr>
            <a:xfrm flipV="1">
              <a:off x="210700" y="4668067"/>
              <a:ext cx="573305" cy="101268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248200" y="4954533"/>
              <a:ext cx="547380" cy="101804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043183" y="4130277"/>
              <a:ext cx="593753" cy="110348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093115" y="4412962"/>
              <a:ext cx="557032" cy="112681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53" idx="0"/>
            </p:cNvCxnSpPr>
            <p:nvPr/>
          </p:nvCxnSpPr>
          <p:spPr>
            <a:xfrm flipH="1" flipV="1">
              <a:off x="1530043" y="3120808"/>
              <a:ext cx="301101" cy="179162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53" idx="0"/>
            </p:cNvCxnSpPr>
            <p:nvPr/>
          </p:nvCxnSpPr>
          <p:spPr>
            <a:xfrm flipH="1" flipV="1">
              <a:off x="1530043" y="3120808"/>
              <a:ext cx="1120104" cy="1292154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53" idx="0"/>
            </p:cNvCxnSpPr>
            <p:nvPr/>
          </p:nvCxnSpPr>
          <p:spPr>
            <a:xfrm flipH="1" flipV="1">
              <a:off x="1530043" y="3120808"/>
              <a:ext cx="54409" cy="1046603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3" idx="0"/>
            </p:cNvCxnSpPr>
            <p:nvPr/>
          </p:nvCxnSpPr>
          <p:spPr>
            <a:xfrm flipV="1">
              <a:off x="784005" y="3120808"/>
              <a:ext cx="746038" cy="154725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8057198" y="2132060"/>
            <a:ext cx="2313010" cy="893141"/>
            <a:chOff x="4474801" y="1400747"/>
            <a:chExt cx="2313010" cy="893141"/>
          </a:xfrm>
        </p:grpSpPr>
        <p:grpSp>
          <p:nvGrpSpPr>
            <p:cNvPr id="52" name="Group 51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54" name="Cube 53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Cube 52"/>
            <p:cNvSpPr/>
            <p:nvPr/>
          </p:nvSpPr>
          <p:spPr>
            <a:xfrm rot="11578517">
              <a:off x="4474801" y="1704302"/>
              <a:ext cx="757235" cy="343527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347305" y="2535544"/>
            <a:ext cx="2866866" cy="3051006"/>
            <a:chOff x="321470" y="3131693"/>
            <a:chExt cx="2866866" cy="3051009"/>
          </a:xfrm>
        </p:grpSpPr>
        <p:grpSp>
          <p:nvGrpSpPr>
            <p:cNvPr id="99" name="Group 98"/>
            <p:cNvGrpSpPr/>
            <p:nvPr/>
          </p:nvGrpSpPr>
          <p:grpSpPr>
            <a:xfrm rot="17351553">
              <a:off x="918070" y="3912437"/>
              <a:ext cx="1673665" cy="2866866"/>
              <a:chOff x="1340819" y="1819753"/>
              <a:chExt cx="2352680" cy="3866798"/>
            </a:xfrm>
          </p:grpSpPr>
          <p:sp>
            <p:nvSpPr>
              <p:cNvPr id="119" name="Cube 118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Cube 127"/>
              <p:cNvSpPr/>
              <p:nvPr/>
            </p:nvSpPr>
            <p:spPr>
              <a:xfrm rot="16023382">
                <a:off x="2021245" y="2523002"/>
                <a:ext cx="2375504" cy="969005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5" name="Straight Connector 104"/>
            <p:cNvCxnSpPr>
              <a:endCxn id="131" idx="0"/>
            </p:cNvCxnSpPr>
            <p:nvPr/>
          </p:nvCxnSpPr>
          <p:spPr>
            <a:xfrm flipV="1">
              <a:off x="1498911" y="3131693"/>
              <a:ext cx="31132" cy="195090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28" idx="2"/>
              <a:endCxn id="131" idx="0"/>
            </p:cNvCxnSpPr>
            <p:nvPr/>
          </p:nvCxnSpPr>
          <p:spPr>
            <a:xfrm flipH="1" flipV="1">
              <a:off x="1530043" y="3131694"/>
              <a:ext cx="803385" cy="149356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28" idx="5"/>
              <a:endCxn id="131" idx="0"/>
            </p:cNvCxnSpPr>
            <p:nvPr/>
          </p:nvCxnSpPr>
          <p:spPr>
            <a:xfrm flipV="1">
              <a:off x="455768" y="3131693"/>
              <a:ext cx="1074275" cy="1641688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28" idx="4"/>
              <a:endCxn id="131" idx="0"/>
            </p:cNvCxnSpPr>
            <p:nvPr/>
          </p:nvCxnSpPr>
          <p:spPr>
            <a:xfrm flipV="1">
              <a:off x="1283495" y="3131693"/>
              <a:ext cx="246548" cy="118756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2367533" y="1927804"/>
            <a:ext cx="2313010" cy="893141"/>
            <a:chOff x="4474801" y="1400747"/>
            <a:chExt cx="2313010" cy="893141"/>
          </a:xfrm>
        </p:grpSpPr>
        <p:grpSp>
          <p:nvGrpSpPr>
            <p:cNvPr id="130" name="Group 129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132" name="Cube 131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Cube 130"/>
            <p:cNvSpPr/>
            <p:nvPr/>
          </p:nvSpPr>
          <p:spPr>
            <a:xfrm rot="11578517">
              <a:off x="4474801" y="1704302"/>
              <a:ext cx="757235" cy="343527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2" name="Straight Connector 141"/>
          <p:cNvCxnSpPr/>
          <p:nvPr/>
        </p:nvCxnSpPr>
        <p:spPr>
          <a:xfrm flipV="1">
            <a:off x="2192123" y="3911622"/>
            <a:ext cx="867647" cy="480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1812536" y="3797692"/>
            <a:ext cx="857785" cy="476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1808565" y="4011059"/>
            <a:ext cx="971356" cy="347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2047381" y="3846695"/>
            <a:ext cx="991718" cy="317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28" idx="5"/>
          </p:cNvCxnSpPr>
          <p:nvPr/>
        </p:nvCxnSpPr>
        <p:spPr>
          <a:xfrm flipV="1">
            <a:off x="1251929" y="4177231"/>
            <a:ext cx="229674" cy="88547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233650" y="4469226"/>
            <a:ext cx="279195" cy="94160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28" idx="2"/>
          </p:cNvCxnSpPr>
          <p:nvPr/>
        </p:nvCxnSpPr>
        <p:spPr>
          <a:xfrm flipV="1">
            <a:off x="3087218" y="4029111"/>
            <a:ext cx="272045" cy="87035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28" idx="4"/>
          </p:cNvCxnSpPr>
          <p:nvPr/>
        </p:nvCxnSpPr>
        <p:spPr>
          <a:xfrm flipV="1">
            <a:off x="2112676" y="3723104"/>
            <a:ext cx="196654" cy="88747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4860" y="4826440"/>
            <a:ext cx="1220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Image/ Map</a:t>
            </a:r>
          </a:p>
          <a:p>
            <a:r>
              <a:rPr lang="en-US" dirty="0"/>
              <a:t>(5x5)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2239" y="3291346"/>
            <a:ext cx="1220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Kernel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(3x3)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= 3x3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76721" y="2079956"/>
            <a:ext cx="12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Map</a:t>
            </a:r>
          </a:p>
          <a:p>
            <a:r>
              <a:rPr lang="en-US" dirty="0"/>
              <a:t>(3x3)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638431" y="4848208"/>
            <a:ext cx="1220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Image/ Map</a:t>
            </a:r>
          </a:p>
          <a:p>
            <a:r>
              <a:rPr lang="en-US" dirty="0"/>
              <a:t>(5x5)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0850906" y="3463237"/>
            <a:ext cx="1220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Matrix (5x5)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= 3x3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0690292" y="2101724"/>
            <a:ext cx="12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Map</a:t>
            </a:r>
          </a:p>
          <a:p>
            <a:r>
              <a:rPr lang="en-US" dirty="0"/>
              <a:t>(3x3)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13414" y="160571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2DCNN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031D9F-E565-4CD4-98A7-1304D8A63D4E}"/>
              </a:ext>
            </a:extLst>
          </p:cNvPr>
          <p:cNvSpPr txBox="1"/>
          <p:nvPr/>
        </p:nvSpPr>
        <p:spPr>
          <a:xfrm>
            <a:off x="8958729" y="1307123"/>
            <a:ext cx="1988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Proposed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8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be 118"/>
          <p:cNvSpPr/>
          <p:nvPr/>
        </p:nvSpPr>
        <p:spPr>
          <a:xfrm rot="11774935">
            <a:off x="752145" y="4609177"/>
            <a:ext cx="2813215" cy="1192010"/>
          </a:xfrm>
          <a:prstGeom prst="cube">
            <a:avLst>
              <a:gd name="adj" fmla="val 96846"/>
            </a:avLst>
          </a:prstGeom>
          <a:solidFill>
            <a:schemeClr val="accent1">
              <a:alpha val="34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2"/>
            <a:ext cx="12192000" cy="446314"/>
          </a:xfrm>
          <a:prstGeom prst="rect">
            <a:avLst/>
          </a:prstGeom>
          <a:solidFill>
            <a:srgbClr val="000074"/>
          </a:solidFill>
          <a:ln>
            <a:solidFill>
              <a:srgbClr val="00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36274" y="6463434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0632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 in DL Architectures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Pyramidal Architectures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0" y="1203234"/>
            <a:ext cx="6309360" cy="519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274" y="1120076"/>
            <a:ext cx="10515600" cy="487285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027037" y="2638228"/>
            <a:ext cx="3534025" cy="3169534"/>
            <a:chOff x="311537" y="3019235"/>
            <a:chExt cx="3534025" cy="3169537"/>
          </a:xfrm>
        </p:grpSpPr>
        <p:grpSp>
          <p:nvGrpSpPr>
            <p:cNvPr id="20" name="Group 19"/>
            <p:cNvGrpSpPr/>
            <p:nvPr/>
          </p:nvGrpSpPr>
          <p:grpSpPr>
            <a:xfrm rot="17351553">
              <a:off x="1089270" y="4107433"/>
              <a:ext cx="1303606" cy="2859072"/>
              <a:chOff x="1340819" y="1892117"/>
              <a:chExt cx="1832482" cy="3856278"/>
            </a:xfrm>
          </p:grpSpPr>
          <p:sp>
            <p:nvSpPr>
              <p:cNvPr id="41" name="Cube 40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be 49"/>
              <p:cNvSpPr/>
              <p:nvPr/>
            </p:nvSpPr>
            <p:spPr>
              <a:xfrm rot="16108703">
                <a:off x="1431381" y="4006475"/>
                <a:ext cx="2328378" cy="1155462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7155135">
              <a:off x="1636447" y="2992716"/>
              <a:ext cx="1324481" cy="2853546"/>
              <a:chOff x="1245236" y="1628644"/>
              <a:chExt cx="1861830" cy="3848828"/>
            </a:xfrm>
          </p:grpSpPr>
          <p:sp>
            <p:nvSpPr>
              <p:cNvPr id="31" name="Cube 30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34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259089" y="2633418"/>
                <a:ext cx="1701391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92737" y="310644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245236" y="213267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601198" y="2017809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97886" y="2633418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2637" y="3496352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628416" y="2941758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be 39"/>
              <p:cNvSpPr/>
              <p:nvPr/>
            </p:nvSpPr>
            <p:spPr>
              <a:xfrm rot="16133426">
                <a:off x="1378664" y="3749071"/>
                <a:ext cx="2282823" cy="1173980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>
              <a:stCxn id="50" idx="5"/>
              <a:endCxn id="40" idx="5"/>
            </p:cNvCxnSpPr>
            <p:nvPr/>
          </p:nvCxnSpPr>
          <p:spPr>
            <a:xfrm flipV="1">
              <a:off x="1411924" y="4518101"/>
              <a:ext cx="590623" cy="109488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292625" y="4745848"/>
              <a:ext cx="547171" cy="115604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0" idx="4"/>
            </p:cNvCxnSpPr>
            <p:nvPr/>
          </p:nvCxnSpPr>
          <p:spPr>
            <a:xfrm flipV="1">
              <a:off x="2412058" y="3987121"/>
              <a:ext cx="395307" cy="110901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0" idx="2"/>
              <a:endCxn id="40" idx="2"/>
            </p:cNvCxnSpPr>
            <p:nvPr/>
          </p:nvCxnSpPr>
          <p:spPr>
            <a:xfrm flipV="1">
              <a:off x="3298388" y="4168764"/>
              <a:ext cx="547173" cy="1209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53" idx="0"/>
            </p:cNvCxnSpPr>
            <p:nvPr/>
          </p:nvCxnSpPr>
          <p:spPr>
            <a:xfrm flipV="1">
              <a:off x="2839796" y="3019235"/>
              <a:ext cx="350302" cy="173409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0" idx="2"/>
              <a:endCxn id="53" idx="0"/>
            </p:cNvCxnSpPr>
            <p:nvPr/>
          </p:nvCxnSpPr>
          <p:spPr>
            <a:xfrm flipH="1" flipV="1">
              <a:off x="3190098" y="3019235"/>
              <a:ext cx="655464" cy="114952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0" idx="4"/>
              <a:endCxn id="53" idx="0"/>
            </p:cNvCxnSpPr>
            <p:nvPr/>
          </p:nvCxnSpPr>
          <p:spPr>
            <a:xfrm flipV="1">
              <a:off x="2991228" y="3019235"/>
              <a:ext cx="198870" cy="923655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0" idx="5"/>
              <a:endCxn id="53" idx="0"/>
            </p:cNvCxnSpPr>
            <p:nvPr/>
          </p:nvCxnSpPr>
          <p:spPr>
            <a:xfrm flipV="1">
              <a:off x="2002548" y="3019235"/>
              <a:ext cx="1187550" cy="149886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8129447" y="2132060"/>
            <a:ext cx="2307950" cy="893141"/>
            <a:chOff x="4547050" y="1400747"/>
            <a:chExt cx="2307950" cy="893141"/>
          </a:xfrm>
        </p:grpSpPr>
        <p:grpSp>
          <p:nvGrpSpPr>
            <p:cNvPr id="52" name="Group 51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54" name="Cube 53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Cube 52"/>
            <p:cNvSpPr/>
            <p:nvPr/>
          </p:nvSpPr>
          <p:spPr>
            <a:xfrm rot="11916009">
              <a:off x="6154861" y="1651030"/>
              <a:ext cx="700139" cy="308542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>
            <a:endCxn id="131" idx="0"/>
          </p:cNvCxnSpPr>
          <p:nvPr/>
        </p:nvCxnSpPr>
        <p:spPr>
          <a:xfrm flipV="1">
            <a:off x="2772383" y="2703218"/>
            <a:ext cx="891442" cy="208116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28" idx="2"/>
            <a:endCxn id="131" idx="0"/>
          </p:cNvCxnSpPr>
          <p:nvPr/>
        </p:nvCxnSpPr>
        <p:spPr>
          <a:xfrm flipV="1">
            <a:off x="3613802" y="2703218"/>
            <a:ext cx="50023" cy="161699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8" idx="5"/>
            <a:endCxn id="131" idx="0"/>
          </p:cNvCxnSpPr>
          <p:nvPr/>
        </p:nvCxnSpPr>
        <p:spPr>
          <a:xfrm flipV="1">
            <a:off x="1736142" y="2703218"/>
            <a:ext cx="1927683" cy="176511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28" idx="4"/>
            <a:endCxn id="131" idx="0"/>
          </p:cNvCxnSpPr>
          <p:nvPr/>
        </p:nvCxnSpPr>
        <p:spPr>
          <a:xfrm flipV="1">
            <a:off x="2563869" y="2703218"/>
            <a:ext cx="1099956" cy="13109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1891936" y="2204559"/>
            <a:ext cx="2292052" cy="893141"/>
            <a:chOff x="4547050" y="1400747"/>
            <a:chExt cx="2292052" cy="893141"/>
          </a:xfrm>
        </p:grpSpPr>
        <p:grpSp>
          <p:nvGrpSpPr>
            <p:cNvPr id="130" name="Group 129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132" name="Cube 131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Cube 130"/>
            <p:cNvSpPr/>
            <p:nvPr/>
          </p:nvSpPr>
          <p:spPr>
            <a:xfrm rot="12016998">
              <a:off x="6177453" y="1642523"/>
              <a:ext cx="661649" cy="316400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" name="Straight Connector 155"/>
          <p:cNvCxnSpPr>
            <a:stCxn id="168" idx="5"/>
            <a:endCxn id="128" idx="5"/>
          </p:cNvCxnSpPr>
          <p:nvPr/>
        </p:nvCxnSpPr>
        <p:spPr>
          <a:xfrm flipH="1" flipV="1">
            <a:off x="1736142" y="4468333"/>
            <a:ext cx="198062" cy="791862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690331" y="4745984"/>
            <a:ext cx="68803" cy="80388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8" idx="2"/>
            <a:endCxn id="128" idx="2"/>
          </p:cNvCxnSpPr>
          <p:nvPr/>
        </p:nvCxnSpPr>
        <p:spPr>
          <a:xfrm flipH="1" flipV="1">
            <a:off x="3613802" y="4320213"/>
            <a:ext cx="76164" cy="732759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8" idx="4"/>
            <a:endCxn id="174" idx="4"/>
          </p:cNvCxnSpPr>
          <p:nvPr/>
        </p:nvCxnSpPr>
        <p:spPr>
          <a:xfrm flipH="1" flipV="1">
            <a:off x="2570667" y="4048962"/>
            <a:ext cx="356322" cy="73542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Cube 167"/>
          <p:cNvSpPr/>
          <p:nvPr/>
        </p:nvSpPr>
        <p:spPr>
          <a:xfrm rot="11963591">
            <a:off x="2018417" y="4754675"/>
            <a:ext cx="1587336" cy="803817"/>
          </a:xfrm>
          <a:prstGeom prst="cube">
            <a:avLst>
              <a:gd name="adj" fmla="val 96846"/>
            </a:avLst>
          </a:prstGeom>
          <a:solidFill>
            <a:srgbClr val="FF0000">
              <a:alpha val="34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rot="17351553">
            <a:off x="1496363" y="4620868"/>
            <a:ext cx="1210347" cy="1145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7351553">
            <a:off x="1827896" y="4700040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7351553">
            <a:off x="1155942" y="4515081"/>
            <a:ext cx="1228648" cy="1164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7351553" flipV="1">
            <a:off x="1718558" y="4706093"/>
            <a:ext cx="24255" cy="149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7351553" flipV="1">
            <a:off x="1962864" y="4537695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7351553" flipH="1" flipV="1">
            <a:off x="2328266" y="4394122"/>
            <a:ext cx="1" cy="1509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7351553">
            <a:off x="2103221" y="4788422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7351553" flipV="1">
            <a:off x="2546035" y="4240654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794366" y="4049605"/>
            <a:ext cx="1761212" cy="689336"/>
            <a:chOff x="5136416" y="1849747"/>
            <a:chExt cx="1761212" cy="689336"/>
          </a:xfrm>
        </p:grpSpPr>
        <p:sp>
          <p:nvSpPr>
            <p:cNvPr id="128" name="Cube 127"/>
            <p:cNvSpPr/>
            <p:nvPr/>
          </p:nvSpPr>
          <p:spPr>
            <a:xfrm rot="11774935">
              <a:off x="5136416" y="1849747"/>
              <a:ext cx="1761212" cy="689336"/>
            </a:xfrm>
            <a:prstGeom prst="cube">
              <a:avLst>
                <a:gd name="adj" fmla="val 96846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23058" y="1879682"/>
              <a:ext cx="1570587" cy="617957"/>
              <a:chOff x="-2975902" y="6100761"/>
              <a:chExt cx="1570587" cy="617957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-2361720" y="6225929"/>
                <a:ext cx="867647" cy="480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-2741307" y="6122885"/>
                <a:ext cx="857785" cy="4761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-2756164" y="6292708"/>
                <a:ext cx="971356" cy="3479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-2462918" y="6128344"/>
                <a:ext cx="991718" cy="3176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Cube 173"/>
              <p:cNvSpPr/>
              <p:nvPr/>
            </p:nvSpPr>
            <p:spPr>
              <a:xfrm rot="11774935">
                <a:off x="-2975902" y="6100761"/>
                <a:ext cx="1570587" cy="617957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20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10638431" y="4848208"/>
            <a:ext cx="12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Image/ Map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25411" y="3716799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Matrix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90292" y="2101724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Map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63886" y="3408304"/>
            <a:ext cx="17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4" name="Straight Arrow Connector 3"/>
          <p:cNvCxnSpPr>
            <a:stCxn id="92" idx="3"/>
          </p:cNvCxnSpPr>
          <p:nvPr/>
        </p:nvCxnSpPr>
        <p:spPr>
          <a:xfrm>
            <a:off x="6683842" y="3592970"/>
            <a:ext cx="2566716" cy="25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3"/>
          </p:cNvCxnSpPr>
          <p:nvPr/>
        </p:nvCxnSpPr>
        <p:spPr>
          <a:xfrm>
            <a:off x="6683842" y="3592970"/>
            <a:ext cx="1982749" cy="141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1"/>
          </p:cNvCxnSpPr>
          <p:nvPr/>
        </p:nvCxnSpPr>
        <p:spPr>
          <a:xfrm flipH="1">
            <a:off x="2934099" y="3592970"/>
            <a:ext cx="2029787" cy="13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401" y="5729166"/>
            <a:ext cx="280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Kernel slided over whole Image/Map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81138" y="5686316"/>
            <a:ext cx="528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new partially shared Kernel calculates the weighted sum </a:t>
            </a:r>
          </a:p>
        </p:txBody>
      </p:sp>
      <p:cxnSp>
        <p:nvCxnSpPr>
          <p:cNvPr id="112" name="Straight Arrow Connector 111"/>
          <p:cNvCxnSpPr>
            <a:stCxn id="92" idx="1"/>
          </p:cNvCxnSpPr>
          <p:nvPr/>
        </p:nvCxnSpPr>
        <p:spPr>
          <a:xfrm flipH="1">
            <a:off x="3081120" y="3592970"/>
            <a:ext cx="1882766" cy="83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2528" y="162748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CNN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381285" y="1503917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05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"/>
          <p:cNvSpPr txBox="1">
            <a:spLocks/>
          </p:cNvSpPr>
          <p:nvPr/>
        </p:nvSpPr>
        <p:spPr>
          <a:xfrm>
            <a:off x="0" y="1203234"/>
            <a:ext cx="6309360" cy="519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274" y="1120076"/>
            <a:ext cx="10515600" cy="487285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926200" y="2739801"/>
            <a:ext cx="3466712" cy="3060040"/>
            <a:chOff x="210700" y="3120808"/>
            <a:chExt cx="3466712" cy="3060043"/>
          </a:xfrm>
        </p:grpSpPr>
        <p:grpSp>
          <p:nvGrpSpPr>
            <p:cNvPr id="20" name="Group 19"/>
            <p:cNvGrpSpPr/>
            <p:nvPr/>
          </p:nvGrpSpPr>
          <p:grpSpPr>
            <a:xfrm rot="17351553">
              <a:off x="1072272" y="4129390"/>
              <a:ext cx="1289707" cy="2813215"/>
              <a:chOff x="1340819" y="1892117"/>
              <a:chExt cx="1812948" cy="3794434"/>
            </a:xfrm>
          </p:grpSpPr>
          <p:sp>
            <p:nvSpPr>
              <p:cNvPr id="41" name="Cube 40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be 49"/>
              <p:cNvSpPr/>
              <p:nvPr/>
            </p:nvSpPr>
            <p:spPr>
              <a:xfrm rot="16023382">
                <a:off x="696111" y="2622384"/>
                <a:ext cx="2375504" cy="969005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7155135">
              <a:off x="1639582" y="3037162"/>
              <a:ext cx="1262446" cy="2813215"/>
              <a:chOff x="1245236" y="1628644"/>
              <a:chExt cx="1774622" cy="3794426"/>
            </a:xfrm>
          </p:grpSpPr>
          <p:sp>
            <p:nvSpPr>
              <p:cNvPr id="31" name="Cube 30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34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259089" y="2633418"/>
                <a:ext cx="1701391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92737" y="310644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245236" y="213267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601198" y="2017809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97886" y="2633418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2637" y="3496352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628416" y="2941758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be 39"/>
              <p:cNvSpPr/>
              <p:nvPr/>
            </p:nvSpPr>
            <p:spPr>
              <a:xfrm rot="16023382">
                <a:off x="600525" y="2358923"/>
                <a:ext cx="2375504" cy="969005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>
              <a:stCxn id="41" idx="5"/>
              <a:endCxn id="40" idx="5"/>
            </p:cNvCxnSpPr>
            <p:nvPr/>
          </p:nvCxnSpPr>
          <p:spPr>
            <a:xfrm flipV="1">
              <a:off x="210700" y="4668067"/>
              <a:ext cx="573305" cy="101268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248200" y="4954533"/>
              <a:ext cx="547380" cy="101804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0" idx="4"/>
            </p:cNvCxnSpPr>
            <p:nvPr/>
          </p:nvCxnSpPr>
          <p:spPr>
            <a:xfrm flipV="1">
              <a:off x="1043183" y="4130277"/>
              <a:ext cx="593753" cy="110348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0" idx="2"/>
              <a:endCxn id="40" idx="2"/>
            </p:cNvCxnSpPr>
            <p:nvPr/>
          </p:nvCxnSpPr>
          <p:spPr>
            <a:xfrm flipV="1">
              <a:off x="2093115" y="4412962"/>
              <a:ext cx="557032" cy="112681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53" idx="0"/>
            </p:cNvCxnSpPr>
            <p:nvPr/>
          </p:nvCxnSpPr>
          <p:spPr>
            <a:xfrm flipH="1" flipV="1">
              <a:off x="1530043" y="3120808"/>
              <a:ext cx="301101" cy="179162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0" idx="2"/>
              <a:endCxn id="53" idx="0"/>
            </p:cNvCxnSpPr>
            <p:nvPr/>
          </p:nvCxnSpPr>
          <p:spPr>
            <a:xfrm flipH="1" flipV="1">
              <a:off x="1530043" y="3120808"/>
              <a:ext cx="1120104" cy="1292154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0" idx="4"/>
              <a:endCxn id="53" idx="0"/>
            </p:cNvCxnSpPr>
            <p:nvPr/>
          </p:nvCxnSpPr>
          <p:spPr>
            <a:xfrm flipH="1" flipV="1">
              <a:off x="1530043" y="3120808"/>
              <a:ext cx="54409" cy="1046603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0" idx="5"/>
              <a:endCxn id="53" idx="0"/>
            </p:cNvCxnSpPr>
            <p:nvPr/>
          </p:nvCxnSpPr>
          <p:spPr>
            <a:xfrm flipV="1">
              <a:off x="784005" y="3120808"/>
              <a:ext cx="746038" cy="154725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8057198" y="2132060"/>
            <a:ext cx="2313010" cy="893141"/>
            <a:chOff x="4474801" y="1400747"/>
            <a:chExt cx="2313010" cy="893141"/>
          </a:xfrm>
        </p:grpSpPr>
        <p:grpSp>
          <p:nvGrpSpPr>
            <p:cNvPr id="52" name="Group 51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54" name="Cube 53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Cube 52"/>
            <p:cNvSpPr/>
            <p:nvPr/>
          </p:nvSpPr>
          <p:spPr>
            <a:xfrm rot="11578517">
              <a:off x="4474801" y="1704302"/>
              <a:ext cx="757235" cy="343527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99459" y="2801414"/>
            <a:ext cx="2866866" cy="3061891"/>
            <a:chOff x="321470" y="3120808"/>
            <a:chExt cx="2866866" cy="3061894"/>
          </a:xfrm>
        </p:grpSpPr>
        <p:grpSp>
          <p:nvGrpSpPr>
            <p:cNvPr id="99" name="Group 98"/>
            <p:cNvGrpSpPr/>
            <p:nvPr/>
          </p:nvGrpSpPr>
          <p:grpSpPr>
            <a:xfrm rot="17351553">
              <a:off x="918070" y="3912437"/>
              <a:ext cx="1673665" cy="2866866"/>
              <a:chOff x="1340819" y="1819753"/>
              <a:chExt cx="2352680" cy="3866798"/>
            </a:xfrm>
          </p:grpSpPr>
          <p:sp>
            <p:nvSpPr>
              <p:cNvPr id="119" name="Cube 118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Cube 127"/>
              <p:cNvSpPr/>
              <p:nvPr/>
            </p:nvSpPr>
            <p:spPr>
              <a:xfrm rot="16023382">
                <a:off x="2021245" y="2523002"/>
                <a:ext cx="2375504" cy="969005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5" name="Straight Connector 104"/>
            <p:cNvCxnSpPr>
              <a:endCxn id="131" idx="0"/>
            </p:cNvCxnSpPr>
            <p:nvPr/>
          </p:nvCxnSpPr>
          <p:spPr>
            <a:xfrm flipV="1">
              <a:off x="1503461" y="3120808"/>
              <a:ext cx="26582" cy="199276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28" idx="2"/>
              <a:endCxn id="131" idx="0"/>
            </p:cNvCxnSpPr>
            <p:nvPr/>
          </p:nvCxnSpPr>
          <p:spPr>
            <a:xfrm flipH="1" flipV="1">
              <a:off x="1530043" y="3120808"/>
              <a:ext cx="803385" cy="1504453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28" idx="5"/>
              <a:endCxn id="131" idx="0"/>
            </p:cNvCxnSpPr>
            <p:nvPr/>
          </p:nvCxnSpPr>
          <p:spPr>
            <a:xfrm flipV="1">
              <a:off x="455768" y="3120808"/>
              <a:ext cx="1074275" cy="1652574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28" idx="4"/>
              <a:endCxn id="131" idx="0"/>
            </p:cNvCxnSpPr>
            <p:nvPr/>
          </p:nvCxnSpPr>
          <p:spPr>
            <a:xfrm flipV="1">
              <a:off x="1283495" y="3120808"/>
              <a:ext cx="246548" cy="119844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1819687" y="2204559"/>
            <a:ext cx="2313010" cy="893141"/>
            <a:chOff x="4474801" y="1400747"/>
            <a:chExt cx="2313010" cy="893141"/>
          </a:xfrm>
        </p:grpSpPr>
        <p:grpSp>
          <p:nvGrpSpPr>
            <p:cNvPr id="130" name="Group 129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132" name="Cube 131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Cube 130"/>
            <p:cNvSpPr/>
            <p:nvPr/>
          </p:nvSpPr>
          <p:spPr>
            <a:xfrm rot="11578517">
              <a:off x="4474801" y="1704302"/>
              <a:ext cx="757235" cy="343527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2" name="Straight Connector 141"/>
          <p:cNvCxnSpPr/>
          <p:nvPr/>
        </p:nvCxnSpPr>
        <p:spPr>
          <a:xfrm flipV="1">
            <a:off x="1644277" y="4188377"/>
            <a:ext cx="867647" cy="480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1264690" y="4074447"/>
            <a:ext cx="857785" cy="476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1260719" y="4287814"/>
            <a:ext cx="971356" cy="347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1499535" y="4123450"/>
            <a:ext cx="991718" cy="317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68" idx="5"/>
            <a:endCxn id="128" idx="5"/>
          </p:cNvCxnSpPr>
          <p:nvPr/>
        </p:nvCxnSpPr>
        <p:spPr>
          <a:xfrm flipV="1">
            <a:off x="704083" y="4453986"/>
            <a:ext cx="229674" cy="88547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1685804" y="4814002"/>
            <a:ext cx="295646" cy="87358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28" idx="2"/>
          </p:cNvCxnSpPr>
          <p:nvPr/>
        </p:nvCxnSpPr>
        <p:spPr>
          <a:xfrm flipV="1">
            <a:off x="2539372" y="4305866"/>
            <a:ext cx="272045" cy="87035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28" idx="4"/>
          </p:cNvCxnSpPr>
          <p:nvPr/>
        </p:nvCxnSpPr>
        <p:spPr>
          <a:xfrm flipV="1">
            <a:off x="1564830" y="3999859"/>
            <a:ext cx="196654" cy="88747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Cube 167"/>
          <p:cNvSpPr/>
          <p:nvPr/>
        </p:nvSpPr>
        <p:spPr>
          <a:xfrm rot="11774935">
            <a:off x="762307" y="4920728"/>
            <a:ext cx="1761212" cy="689337"/>
          </a:xfrm>
          <a:prstGeom prst="cube">
            <a:avLst>
              <a:gd name="adj" fmla="val 96846"/>
            </a:avLst>
          </a:prstGeom>
          <a:solidFill>
            <a:srgbClr val="FF0000">
              <a:alpha val="34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 rot="11774935">
            <a:off x="1079943" y="4063783"/>
            <a:ext cx="1570587" cy="617957"/>
          </a:xfrm>
          <a:prstGeom prst="cube">
            <a:avLst>
              <a:gd name="adj" fmla="val 96846"/>
            </a:avLst>
          </a:prstGeom>
          <a:solidFill>
            <a:srgbClr val="FF0000">
              <a:alpha val="20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638431" y="4848208"/>
            <a:ext cx="12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Image/ Map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25411" y="3716799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Matrix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90292" y="2101724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63886" y="3408304"/>
            <a:ext cx="17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4" name="Straight Arrow Connector 3"/>
          <p:cNvCxnSpPr>
            <a:stCxn id="92" idx="3"/>
          </p:cNvCxnSpPr>
          <p:nvPr/>
        </p:nvCxnSpPr>
        <p:spPr>
          <a:xfrm>
            <a:off x="6683842" y="3592970"/>
            <a:ext cx="1133475" cy="6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3"/>
          </p:cNvCxnSpPr>
          <p:nvPr/>
        </p:nvCxnSpPr>
        <p:spPr>
          <a:xfrm>
            <a:off x="6683842" y="3592970"/>
            <a:ext cx="806278" cy="151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1"/>
          </p:cNvCxnSpPr>
          <p:nvPr/>
        </p:nvCxnSpPr>
        <p:spPr>
          <a:xfrm flipH="1">
            <a:off x="2308172" y="3592970"/>
            <a:ext cx="2655714" cy="16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401" y="5729166"/>
            <a:ext cx="280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Kernel slided over whole Image/Map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81138" y="5686316"/>
            <a:ext cx="528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new partially shared Kernel calculates the weighted sum </a:t>
            </a:r>
          </a:p>
        </p:txBody>
      </p:sp>
      <p:cxnSp>
        <p:nvCxnSpPr>
          <p:cNvPr id="112" name="Straight Arrow Connector 111"/>
          <p:cNvCxnSpPr>
            <a:stCxn id="92" idx="1"/>
          </p:cNvCxnSpPr>
          <p:nvPr/>
        </p:nvCxnSpPr>
        <p:spPr>
          <a:xfrm flipH="1">
            <a:off x="2579840" y="3592970"/>
            <a:ext cx="2384046" cy="77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2528" y="16274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2DCNN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317309" y="1615082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36274" y="6463434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00802"/>
            <a:ext cx="12192000" cy="446314"/>
          </a:xfrm>
          <a:prstGeom prst="rect">
            <a:avLst/>
          </a:prstGeom>
          <a:solidFill>
            <a:srgbClr val="000074"/>
          </a:solidFill>
          <a:ln>
            <a:solidFill>
              <a:srgbClr val="00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0" y="1203234"/>
            <a:ext cx="6309360" cy="519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274" y="1120076"/>
            <a:ext cx="10515600" cy="487285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026018" y="2849886"/>
            <a:ext cx="3366894" cy="2949955"/>
            <a:chOff x="310518" y="3230893"/>
            <a:chExt cx="3366894" cy="2949958"/>
          </a:xfrm>
        </p:grpSpPr>
        <p:grpSp>
          <p:nvGrpSpPr>
            <p:cNvPr id="20" name="Group 19"/>
            <p:cNvGrpSpPr/>
            <p:nvPr/>
          </p:nvGrpSpPr>
          <p:grpSpPr>
            <a:xfrm rot="17351553">
              <a:off x="1072272" y="4129390"/>
              <a:ext cx="1289707" cy="2813215"/>
              <a:chOff x="1340819" y="1892117"/>
              <a:chExt cx="1812948" cy="3794434"/>
            </a:xfrm>
          </p:grpSpPr>
          <p:sp>
            <p:nvSpPr>
              <p:cNvPr id="41" name="Cube 40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be 49"/>
              <p:cNvSpPr/>
              <p:nvPr/>
            </p:nvSpPr>
            <p:spPr>
              <a:xfrm rot="16023382">
                <a:off x="789045" y="3054528"/>
                <a:ext cx="2274974" cy="969005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7155135">
              <a:off x="1639582" y="3037162"/>
              <a:ext cx="1262446" cy="2813215"/>
              <a:chOff x="1245236" y="1628644"/>
              <a:chExt cx="1774622" cy="3794426"/>
            </a:xfrm>
          </p:grpSpPr>
          <p:sp>
            <p:nvSpPr>
              <p:cNvPr id="31" name="Cube 30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34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259089" y="2633418"/>
                <a:ext cx="1701391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92737" y="310644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245236" y="213267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601198" y="2017809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97886" y="2633418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2637" y="3496352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628416" y="2941758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be 39"/>
              <p:cNvSpPr/>
              <p:nvPr/>
            </p:nvSpPr>
            <p:spPr>
              <a:xfrm rot="16023382">
                <a:off x="596119" y="2772369"/>
                <a:ext cx="2375504" cy="969006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>
              <a:stCxn id="50" idx="5"/>
              <a:endCxn id="40" idx="5"/>
            </p:cNvCxnSpPr>
            <p:nvPr/>
          </p:nvCxnSpPr>
          <p:spPr>
            <a:xfrm flipV="1">
              <a:off x="563797" y="4755156"/>
              <a:ext cx="514125" cy="101982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541460" y="4974497"/>
              <a:ext cx="572078" cy="109282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0" idx="4"/>
            </p:cNvCxnSpPr>
            <p:nvPr/>
          </p:nvCxnSpPr>
          <p:spPr>
            <a:xfrm flipV="1">
              <a:off x="1391525" y="4217366"/>
              <a:ext cx="593756" cy="11034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0" idx="2"/>
              <a:endCxn id="40" idx="2"/>
            </p:cNvCxnSpPr>
            <p:nvPr/>
          </p:nvCxnSpPr>
          <p:spPr>
            <a:xfrm flipV="1">
              <a:off x="2369902" y="4500050"/>
              <a:ext cx="574162" cy="110595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53" idx="0"/>
            </p:cNvCxnSpPr>
            <p:nvPr/>
          </p:nvCxnSpPr>
          <p:spPr>
            <a:xfrm flipH="1" flipV="1">
              <a:off x="1962595" y="3230893"/>
              <a:ext cx="358410" cy="1833944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0" idx="2"/>
              <a:endCxn id="53" idx="0"/>
            </p:cNvCxnSpPr>
            <p:nvPr/>
          </p:nvCxnSpPr>
          <p:spPr>
            <a:xfrm flipH="1" flipV="1">
              <a:off x="1962595" y="3230893"/>
              <a:ext cx="981469" cy="126915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0" idx="4"/>
              <a:endCxn id="53" idx="0"/>
            </p:cNvCxnSpPr>
            <p:nvPr/>
          </p:nvCxnSpPr>
          <p:spPr>
            <a:xfrm flipV="1">
              <a:off x="1878369" y="3230893"/>
              <a:ext cx="84226" cy="102360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0" idx="5"/>
              <a:endCxn id="53" idx="0"/>
            </p:cNvCxnSpPr>
            <p:nvPr/>
          </p:nvCxnSpPr>
          <p:spPr>
            <a:xfrm flipV="1">
              <a:off x="1077922" y="3230893"/>
              <a:ext cx="884673" cy="1524263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8129447" y="2132060"/>
            <a:ext cx="2240761" cy="893141"/>
            <a:chOff x="4547050" y="1400747"/>
            <a:chExt cx="2240761" cy="893141"/>
          </a:xfrm>
        </p:grpSpPr>
        <p:grpSp>
          <p:nvGrpSpPr>
            <p:cNvPr id="52" name="Group 51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54" name="Cube 53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Cube 52"/>
            <p:cNvSpPr/>
            <p:nvPr/>
          </p:nvSpPr>
          <p:spPr>
            <a:xfrm rot="11916009">
              <a:off x="4879101" y="1826863"/>
              <a:ext cx="847539" cy="351739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99459" y="2948789"/>
            <a:ext cx="2866866" cy="2914516"/>
            <a:chOff x="321470" y="3268183"/>
            <a:chExt cx="2866866" cy="2914519"/>
          </a:xfrm>
        </p:grpSpPr>
        <p:grpSp>
          <p:nvGrpSpPr>
            <p:cNvPr id="99" name="Group 98"/>
            <p:cNvGrpSpPr/>
            <p:nvPr/>
          </p:nvGrpSpPr>
          <p:grpSpPr>
            <a:xfrm rot="17351553">
              <a:off x="918070" y="3912437"/>
              <a:ext cx="1673665" cy="2866866"/>
              <a:chOff x="1340819" y="1819753"/>
              <a:chExt cx="2352680" cy="3866798"/>
            </a:xfrm>
          </p:grpSpPr>
          <p:sp>
            <p:nvSpPr>
              <p:cNvPr id="119" name="Cube 118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Cube 127"/>
              <p:cNvSpPr/>
              <p:nvPr/>
            </p:nvSpPr>
            <p:spPr>
              <a:xfrm rot="16023382">
                <a:off x="2021245" y="2523002"/>
                <a:ext cx="2375504" cy="969005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5" name="Straight Connector 104"/>
            <p:cNvCxnSpPr>
              <a:endCxn id="131" idx="0"/>
            </p:cNvCxnSpPr>
            <p:nvPr/>
          </p:nvCxnSpPr>
          <p:spPr>
            <a:xfrm flipV="1">
              <a:off x="1487010" y="3268183"/>
              <a:ext cx="446552" cy="175703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28" idx="2"/>
              <a:endCxn id="131" idx="0"/>
            </p:cNvCxnSpPr>
            <p:nvPr/>
          </p:nvCxnSpPr>
          <p:spPr>
            <a:xfrm flipH="1" flipV="1">
              <a:off x="1933562" y="3268183"/>
              <a:ext cx="399866" cy="1357078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28" idx="5"/>
              <a:endCxn id="131" idx="0"/>
            </p:cNvCxnSpPr>
            <p:nvPr/>
          </p:nvCxnSpPr>
          <p:spPr>
            <a:xfrm flipV="1">
              <a:off x="455768" y="3268183"/>
              <a:ext cx="1477794" cy="150519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28" idx="4"/>
              <a:endCxn id="131" idx="0"/>
            </p:cNvCxnSpPr>
            <p:nvPr/>
          </p:nvCxnSpPr>
          <p:spPr>
            <a:xfrm flipV="1">
              <a:off x="1283495" y="3268183"/>
              <a:ext cx="650067" cy="105107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1891936" y="2204559"/>
            <a:ext cx="2240761" cy="893141"/>
            <a:chOff x="4547050" y="1400747"/>
            <a:chExt cx="2240761" cy="893141"/>
          </a:xfrm>
        </p:grpSpPr>
        <p:grpSp>
          <p:nvGrpSpPr>
            <p:cNvPr id="130" name="Group 129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132" name="Cube 131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Cube 130"/>
            <p:cNvSpPr/>
            <p:nvPr/>
          </p:nvSpPr>
          <p:spPr>
            <a:xfrm rot="11858399">
              <a:off x="4888459" y="1856703"/>
              <a:ext cx="757235" cy="343527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2" name="Straight Connector 141"/>
          <p:cNvCxnSpPr/>
          <p:nvPr/>
        </p:nvCxnSpPr>
        <p:spPr>
          <a:xfrm flipV="1">
            <a:off x="1644277" y="4188377"/>
            <a:ext cx="867647" cy="480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1264690" y="4074447"/>
            <a:ext cx="857785" cy="476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1260719" y="4287814"/>
            <a:ext cx="971356" cy="347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1499535" y="4123450"/>
            <a:ext cx="991718" cy="317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68" idx="5"/>
            <a:endCxn id="128" idx="5"/>
          </p:cNvCxnSpPr>
          <p:nvPr/>
        </p:nvCxnSpPr>
        <p:spPr>
          <a:xfrm flipH="1" flipV="1">
            <a:off x="933757" y="4453986"/>
            <a:ext cx="107233" cy="102801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1685804" y="4662151"/>
            <a:ext cx="259766" cy="102543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8" idx="2"/>
            <a:endCxn id="128" idx="2"/>
          </p:cNvCxnSpPr>
          <p:nvPr/>
        </p:nvCxnSpPr>
        <p:spPr>
          <a:xfrm flipV="1">
            <a:off x="2780820" y="4305866"/>
            <a:ext cx="30597" cy="98784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1761402" y="3999859"/>
            <a:ext cx="118120" cy="1028009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Cube 167"/>
          <p:cNvSpPr/>
          <p:nvPr/>
        </p:nvSpPr>
        <p:spPr>
          <a:xfrm rot="11774935">
            <a:off x="1102082" y="5043184"/>
            <a:ext cx="1617646" cy="689337"/>
          </a:xfrm>
          <a:prstGeom prst="cube">
            <a:avLst>
              <a:gd name="adj" fmla="val 96846"/>
            </a:avLst>
          </a:prstGeom>
          <a:solidFill>
            <a:srgbClr val="FF0000">
              <a:alpha val="34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 rot="11774935">
            <a:off x="1079943" y="4063783"/>
            <a:ext cx="1570587" cy="617957"/>
          </a:xfrm>
          <a:prstGeom prst="cube">
            <a:avLst>
              <a:gd name="adj" fmla="val 96846"/>
            </a:avLst>
          </a:prstGeom>
          <a:solidFill>
            <a:srgbClr val="FF0000">
              <a:alpha val="20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638431" y="4848208"/>
            <a:ext cx="12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Image/ Map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25411" y="3716799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Matrix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90292" y="2101724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Map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63886" y="3408304"/>
            <a:ext cx="17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4" name="Straight Arrow Connector 3"/>
          <p:cNvCxnSpPr>
            <a:stCxn id="92" idx="3"/>
          </p:cNvCxnSpPr>
          <p:nvPr/>
        </p:nvCxnSpPr>
        <p:spPr>
          <a:xfrm>
            <a:off x="6683842" y="3592970"/>
            <a:ext cx="1389712" cy="67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3"/>
          </p:cNvCxnSpPr>
          <p:nvPr/>
        </p:nvCxnSpPr>
        <p:spPr>
          <a:xfrm>
            <a:off x="6683842" y="3592970"/>
            <a:ext cx="1022479" cy="16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1"/>
          </p:cNvCxnSpPr>
          <p:nvPr/>
        </p:nvCxnSpPr>
        <p:spPr>
          <a:xfrm flipH="1">
            <a:off x="2308172" y="3592970"/>
            <a:ext cx="2655714" cy="16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401" y="5729166"/>
            <a:ext cx="280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Kernel slided over whole Image/Map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81138" y="5686316"/>
            <a:ext cx="528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new partially shared Kernel calculates the weighted sum </a:t>
            </a:r>
          </a:p>
        </p:txBody>
      </p:sp>
      <p:cxnSp>
        <p:nvCxnSpPr>
          <p:cNvPr id="112" name="Straight Arrow Connector 111"/>
          <p:cNvCxnSpPr>
            <a:stCxn id="92" idx="1"/>
          </p:cNvCxnSpPr>
          <p:nvPr/>
        </p:nvCxnSpPr>
        <p:spPr>
          <a:xfrm flipH="1">
            <a:off x="2579840" y="3592970"/>
            <a:ext cx="2384046" cy="77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2528" y="162748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CNN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72623" y="1472120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36274" y="6463434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5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be 118"/>
          <p:cNvSpPr/>
          <p:nvPr/>
        </p:nvSpPr>
        <p:spPr>
          <a:xfrm rot="11774935">
            <a:off x="752145" y="4609177"/>
            <a:ext cx="2813215" cy="1192010"/>
          </a:xfrm>
          <a:prstGeom prst="cube">
            <a:avLst>
              <a:gd name="adj" fmla="val 96846"/>
            </a:avLst>
          </a:prstGeom>
          <a:solidFill>
            <a:schemeClr val="accent1">
              <a:alpha val="34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2"/>
            <a:ext cx="12192000" cy="446314"/>
          </a:xfrm>
          <a:prstGeom prst="rect">
            <a:avLst/>
          </a:prstGeom>
          <a:solidFill>
            <a:srgbClr val="000074"/>
          </a:solidFill>
          <a:ln>
            <a:solidFill>
              <a:srgbClr val="00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36274" y="6463434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0" y="1203234"/>
            <a:ext cx="6309360" cy="519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274" y="1120076"/>
            <a:ext cx="10515600" cy="487285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026018" y="3037899"/>
            <a:ext cx="3366894" cy="2761942"/>
            <a:chOff x="310518" y="3418906"/>
            <a:chExt cx="3366894" cy="2761945"/>
          </a:xfrm>
        </p:grpSpPr>
        <p:grpSp>
          <p:nvGrpSpPr>
            <p:cNvPr id="20" name="Group 19"/>
            <p:cNvGrpSpPr/>
            <p:nvPr/>
          </p:nvGrpSpPr>
          <p:grpSpPr>
            <a:xfrm rot="17351553">
              <a:off x="1072272" y="4129390"/>
              <a:ext cx="1289707" cy="2813215"/>
              <a:chOff x="1340819" y="1892117"/>
              <a:chExt cx="1812948" cy="3794434"/>
            </a:xfrm>
          </p:grpSpPr>
          <p:sp>
            <p:nvSpPr>
              <p:cNvPr id="41" name="Cube 40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be 49"/>
              <p:cNvSpPr/>
              <p:nvPr/>
            </p:nvSpPr>
            <p:spPr>
              <a:xfrm rot="16023382">
                <a:off x="758575" y="3431275"/>
                <a:ext cx="2274974" cy="969005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7155135">
              <a:off x="1639582" y="3037162"/>
              <a:ext cx="1262446" cy="2813215"/>
              <a:chOff x="1245236" y="1628644"/>
              <a:chExt cx="1774622" cy="3794426"/>
            </a:xfrm>
          </p:grpSpPr>
          <p:sp>
            <p:nvSpPr>
              <p:cNvPr id="31" name="Cube 30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34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259089" y="2633418"/>
                <a:ext cx="1701391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92737" y="310644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245236" y="213267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601198" y="2017809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97886" y="2633418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2637" y="3496352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628416" y="2941758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be 39"/>
              <p:cNvSpPr/>
              <p:nvPr/>
            </p:nvSpPr>
            <p:spPr>
              <a:xfrm rot="16023382">
                <a:off x="704289" y="3215850"/>
                <a:ext cx="2224957" cy="969006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>
              <a:stCxn id="50" idx="5"/>
              <a:endCxn id="40" idx="5"/>
            </p:cNvCxnSpPr>
            <p:nvPr/>
          </p:nvCxnSpPr>
          <p:spPr>
            <a:xfrm flipV="1">
              <a:off x="820469" y="4835364"/>
              <a:ext cx="634446" cy="10519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9" idx="0"/>
            </p:cNvCxnSpPr>
            <p:nvPr/>
          </p:nvCxnSpPr>
          <p:spPr>
            <a:xfrm flipV="1">
              <a:off x="1810307" y="5000437"/>
              <a:ext cx="605117" cy="106688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0" idx="4"/>
            </p:cNvCxnSpPr>
            <p:nvPr/>
          </p:nvCxnSpPr>
          <p:spPr>
            <a:xfrm flipV="1">
              <a:off x="1648197" y="4329660"/>
              <a:ext cx="593756" cy="11034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0" idx="2"/>
              <a:endCxn id="40" idx="2"/>
            </p:cNvCxnSpPr>
            <p:nvPr/>
          </p:nvCxnSpPr>
          <p:spPr>
            <a:xfrm flipV="1">
              <a:off x="2626574" y="4555198"/>
              <a:ext cx="585716" cy="116310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53" idx="0"/>
            </p:cNvCxnSpPr>
            <p:nvPr/>
          </p:nvCxnSpPr>
          <p:spPr>
            <a:xfrm flipV="1">
              <a:off x="2400312" y="3418906"/>
              <a:ext cx="38453" cy="158153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0" idx="2"/>
              <a:endCxn id="53" idx="0"/>
            </p:cNvCxnSpPr>
            <p:nvPr/>
          </p:nvCxnSpPr>
          <p:spPr>
            <a:xfrm flipH="1" flipV="1">
              <a:off x="2438765" y="3418906"/>
              <a:ext cx="773525" cy="1136292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0" idx="4"/>
              <a:endCxn id="53" idx="0"/>
            </p:cNvCxnSpPr>
            <p:nvPr/>
          </p:nvCxnSpPr>
          <p:spPr>
            <a:xfrm flipV="1">
              <a:off x="2255362" y="3418906"/>
              <a:ext cx="183403" cy="915802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0" idx="5"/>
              <a:endCxn id="53" idx="0"/>
            </p:cNvCxnSpPr>
            <p:nvPr/>
          </p:nvCxnSpPr>
          <p:spPr>
            <a:xfrm flipV="1">
              <a:off x="1454915" y="3418906"/>
              <a:ext cx="983850" cy="1416458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8129447" y="2132060"/>
            <a:ext cx="2240761" cy="965869"/>
            <a:chOff x="4547050" y="1400747"/>
            <a:chExt cx="2240761" cy="965869"/>
          </a:xfrm>
        </p:grpSpPr>
        <p:grpSp>
          <p:nvGrpSpPr>
            <p:cNvPr id="52" name="Group 51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54" name="Cube 53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Cube 52"/>
            <p:cNvSpPr/>
            <p:nvPr/>
          </p:nvSpPr>
          <p:spPr>
            <a:xfrm rot="11916009">
              <a:off x="5394493" y="2014877"/>
              <a:ext cx="769096" cy="351739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>
            <a:endCxn id="131" idx="0"/>
          </p:cNvCxnSpPr>
          <p:nvPr/>
        </p:nvCxnSpPr>
        <p:spPr>
          <a:xfrm flipV="1">
            <a:off x="2433087" y="3090301"/>
            <a:ext cx="446552" cy="175703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28" idx="2"/>
            <a:endCxn id="131" idx="0"/>
          </p:cNvCxnSpPr>
          <p:nvPr/>
        </p:nvCxnSpPr>
        <p:spPr>
          <a:xfrm flipH="1" flipV="1">
            <a:off x="2879639" y="3090301"/>
            <a:ext cx="734163" cy="122991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8" idx="5"/>
            <a:endCxn id="131" idx="0"/>
          </p:cNvCxnSpPr>
          <p:nvPr/>
        </p:nvCxnSpPr>
        <p:spPr>
          <a:xfrm flipV="1">
            <a:off x="1736142" y="3090301"/>
            <a:ext cx="1143497" cy="137803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28" idx="4"/>
            <a:endCxn id="131" idx="0"/>
          </p:cNvCxnSpPr>
          <p:nvPr/>
        </p:nvCxnSpPr>
        <p:spPr>
          <a:xfrm flipV="1">
            <a:off x="2563869" y="3090301"/>
            <a:ext cx="315770" cy="92390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1891936" y="2204559"/>
            <a:ext cx="2240761" cy="940995"/>
            <a:chOff x="4547050" y="1400747"/>
            <a:chExt cx="2240761" cy="940995"/>
          </a:xfrm>
        </p:grpSpPr>
        <p:grpSp>
          <p:nvGrpSpPr>
            <p:cNvPr id="130" name="Group 129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132" name="Cube 131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Cube 130"/>
            <p:cNvSpPr/>
            <p:nvPr/>
          </p:nvSpPr>
          <p:spPr>
            <a:xfrm rot="11858399">
              <a:off x="5356547" y="1998215"/>
              <a:ext cx="757235" cy="343527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" name="Straight Connector 155"/>
          <p:cNvCxnSpPr>
            <a:stCxn id="168" idx="5"/>
            <a:endCxn id="128" idx="5"/>
          </p:cNvCxnSpPr>
          <p:nvPr/>
        </p:nvCxnSpPr>
        <p:spPr>
          <a:xfrm flipV="1">
            <a:off x="1313133" y="4468333"/>
            <a:ext cx="423009" cy="111164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225620" y="4705825"/>
            <a:ext cx="484746" cy="1148988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8" idx="2"/>
            <a:endCxn id="128" idx="2"/>
          </p:cNvCxnSpPr>
          <p:nvPr/>
        </p:nvCxnSpPr>
        <p:spPr>
          <a:xfrm flipV="1">
            <a:off x="3052963" y="4320213"/>
            <a:ext cx="560839" cy="107146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8" idx="4"/>
            <a:endCxn id="174" idx="4"/>
          </p:cNvCxnSpPr>
          <p:nvPr/>
        </p:nvCxnSpPr>
        <p:spPr>
          <a:xfrm flipV="1">
            <a:off x="2140861" y="4048962"/>
            <a:ext cx="429806" cy="107688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Cube 167"/>
          <p:cNvSpPr/>
          <p:nvPr/>
        </p:nvSpPr>
        <p:spPr>
          <a:xfrm rot="11774935">
            <a:off x="1374225" y="5141158"/>
            <a:ext cx="1617646" cy="689337"/>
          </a:xfrm>
          <a:prstGeom prst="cube">
            <a:avLst>
              <a:gd name="adj" fmla="val 96846"/>
            </a:avLst>
          </a:prstGeom>
          <a:solidFill>
            <a:srgbClr val="FF0000">
              <a:alpha val="34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rot="17351553">
            <a:off x="1496363" y="4620868"/>
            <a:ext cx="1210347" cy="1145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7351553">
            <a:off x="1827896" y="4700040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7351553">
            <a:off x="1155942" y="4515081"/>
            <a:ext cx="1228648" cy="1164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7351553" flipV="1">
            <a:off x="1718558" y="4706093"/>
            <a:ext cx="24255" cy="149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7351553" flipV="1">
            <a:off x="1985349" y="4552685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7351553" flipH="1" flipV="1">
            <a:off x="2328266" y="4394122"/>
            <a:ext cx="1" cy="1509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7351553">
            <a:off x="2103221" y="4788422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7351553" flipV="1">
            <a:off x="2546035" y="4240654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794366" y="4049605"/>
            <a:ext cx="1761212" cy="689336"/>
            <a:chOff x="5136416" y="1849747"/>
            <a:chExt cx="1761212" cy="689336"/>
          </a:xfrm>
        </p:grpSpPr>
        <p:sp>
          <p:nvSpPr>
            <p:cNvPr id="128" name="Cube 127"/>
            <p:cNvSpPr/>
            <p:nvPr/>
          </p:nvSpPr>
          <p:spPr>
            <a:xfrm rot="11774935">
              <a:off x="5136416" y="1849747"/>
              <a:ext cx="1761212" cy="689336"/>
            </a:xfrm>
            <a:prstGeom prst="cube">
              <a:avLst>
                <a:gd name="adj" fmla="val 96846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23058" y="1879682"/>
              <a:ext cx="1570587" cy="617957"/>
              <a:chOff x="-2975902" y="6100761"/>
              <a:chExt cx="1570587" cy="617957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-2361720" y="6225929"/>
                <a:ext cx="867647" cy="480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-2741307" y="6122885"/>
                <a:ext cx="857785" cy="4761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-2756164" y="6292708"/>
                <a:ext cx="971356" cy="3479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-2462918" y="6128344"/>
                <a:ext cx="991718" cy="3176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Cube 173"/>
              <p:cNvSpPr/>
              <p:nvPr/>
            </p:nvSpPr>
            <p:spPr>
              <a:xfrm rot="11774935">
                <a:off x="-2975902" y="6100761"/>
                <a:ext cx="1570587" cy="617957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20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10638431" y="4848208"/>
            <a:ext cx="12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Image/ Map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25411" y="3716799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Matrix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90292" y="2101724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Map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63886" y="3408304"/>
            <a:ext cx="17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4" name="Straight Arrow Connector 3"/>
          <p:cNvCxnSpPr>
            <a:stCxn id="92" idx="3"/>
          </p:cNvCxnSpPr>
          <p:nvPr/>
        </p:nvCxnSpPr>
        <p:spPr>
          <a:xfrm>
            <a:off x="6683842" y="3592970"/>
            <a:ext cx="1751950" cy="80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3"/>
          </p:cNvCxnSpPr>
          <p:nvPr/>
        </p:nvCxnSpPr>
        <p:spPr>
          <a:xfrm>
            <a:off x="6683842" y="3592970"/>
            <a:ext cx="1378865" cy="170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1"/>
          </p:cNvCxnSpPr>
          <p:nvPr/>
        </p:nvCxnSpPr>
        <p:spPr>
          <a:xfrm flipH="1">
            <a:off x="2308172" y="3592970"/>
            <a:ext cx="2655714" cy="16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401" y="5729166"/>
            <a:ext cx="280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Kernel slided over whole Image/Map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81138" y="5686316"/>
            <a:ext cx="528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new partially shared Kernel calculates the weighted sum 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811153" y="3592970"/>
            <a:ext cx="2167973" cy="8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2528" y="162748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CNN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682435" y="1503536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6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be 118"/>
          <p:cNvSpPr/>
          <p:nvPr/>
        </p:nvSpPr>
        <p:spPr>
          <a:xfrm rot="11774935">
            <a:off x="752145" y="4609177"/>
            <a:ext cx="2813215" cy="1192010"/>
          </a:xfrm>
          <a:prstGeom prst="cube">
            <a:avLst>
              <a:gd name="adj" fmla="val 96846"/>
            </a:avLst>
          </a:prstGeom>
          <a:solidFill>
            <a:schemeClr val="accent1">
              <a:alpha val="34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2"/>
            <a:ext cx="12192000" cy="446314"/>
          </a:xfrm>
          <a:prstGeom prst="rect">
            <a:avLst/>
          </a:prstGeom>
          <a:solidFill>
            <a:srgbClr val="000074"/>
          </a:solidFill>
          <a:ln>
            <a:solidFill>
              <a:srgbClr val="00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36274" y="6463434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5204" y="-93453"/>
            <a:ext cx="38135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3DPyraNet &amp; -F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Weighting Scheme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0" y="1203234"/>
            <a:ext cx="6309360" cy="519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274" y="1120076"/>
            <a:ext cx="10515600" cy="487285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026018" y="2507667"/>
            <a:ext cx="3366894" cy="3292174"/>
            <a:chOff x="310518" y="2888674"/>
            <a:chExt cx="3366894" cy="3292177"/>
          </a:xfrm>
        </p:grpSpPr>
        <p:grpSp>
          <p:nvGrpSpPr>
            <p:cNvPr id="20" name="Group 19"/>
            <p:cNvGrpSpPr/>
            <p:nvPr/>
          </p:nvGrpSpPr>
          <p:grpSpPr>
            <a:xfrm rot="17351553">
              <a:off x="1072272" y="4129390"/>
              <a:ext cx="1289707" cy="2813215"/>
              <a:chOff x="1340819" y="1892117"/>
              <a:chExt cx="1812948" cy="3794434"/>
            </a:xfrm>
          </p:grpSpPr>
          <p:sp>
            <p:nvSpPr>
              <p:cNvPr id="41" name="Cube 40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be 49"/>
              <p:cNvSpPr/>
              <p:nvPr/>
            </p:nvSpPr>
            <p:spPr>
              <a:xfrm rot="16023382">
                <a:off x="1059446" y="2880541"/>
                <a:ext cx="2311575" cy="969005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7155135">
              <a:off x="1639582" y="3037162"/>
              <a:ext cx="1262446" cy="2813215"/>
              <a:chOff x="1245236" y="1628644"/>
              <a:chExt cx="1774622" cy="3794426"/>
            </a:xfrm>
          </p:grpSpPr>
          <p:sp>
            <p:nvSpPr>
              <p:cNvPr id="31" name="Cube 30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34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259089" y="2633418"/>
                <a:ext cx="1701391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92737" y="310644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245236" y="213267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601198" y="2017809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97886" y="2633418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2637" y="3496352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628416" y="2941758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be 39"/>
              <p:cNvSpPr/>
              <p:nvPr/>
            </p:nvSpPr>
            <p:spPr>
              <a:xfrm rot="16133426">
                <a:off x="952913" y="2640902"/>
                <a:ext cx="2360813" cy="969006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>
              <a:stCxn id="50" idx="5"/>
              <a:endCxn id="40" idx="5"/>
            </p:cNvCxnSpPr>
            <p:nvPr/>
          </p:nvCxnSpPr>
          <p:spPr>
            <a:xfrm flipV="1">
              <a:off x="496463" y="4460824"/>
              <a:ext cx="557570" cy="107399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483936" y="5000437"/>
              <a:ext cx="931488" cy="88381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0" idx="4"/>
            </p:cNvCxnSpPr>
            <p:nvPr/>
          </p:nvCxnSpPr>
          <p:spPr>
            <a:xfrm flipV="1">
              <a:off x="1324191" y="3962407"/>
              <a:ext cx="543012" cy="111828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0" idx="2"/>
              <a:endCxn id="40" idx="2"/>
            </p:cNvCxnSpPr>
            <p:nvPr/>
          </p:nvCxnSpPr>
          <p:spPr>
            <a:xfrm flipV="1">
              <a:off x="2328620" y="4262793"/>
              <a:ext cx="588235" cy="111063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53" idx="0"/>
            </p:cNvCxnSpPr>
            <p:nvPr/>
          </p:nvCxnSpPr>
          <p:spPr>
            <a:xfrm flipH="1" flipV="1">
              <a:off x="1949779" y="2888674"/>
              <a:ext cx="152010" cy="186466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0" idx="2"/>
              <a:endCxn id="53" idx="0"/>
            </p:cNvCxnSpPr>
            <p:nvPr/>
          </p:nvCxnSpPr>
          <p:spPr>
            <a:xfrm flipH="1" flipV="1">
              <a:off x="1949779" y="2888674"/>
              <a:ext cx="967076" cy="137411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0" idx="4"/>
              <a:endCxn id="53" idx="0"/>
            </p:cNvCxnSpPr>
            <p:nvPr/>
          </p:nvCxnSpPr>
          <p:spPr>
            <a:xfrm flipV="1">
              <a:off x="1870094" y="2888674"/>
              <a:ext cx="79685" cy="109737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0" idx="5"/>
              <a:endCxn id="53" idx="0"/>
            </p:cNvCxnSpPr>
            <p:nvPr/>
          </p:nvCxnSpPr>
          <p:spPr>
            <a:xfrm flipV="1">
              <a:off x="1054033" y="2888674"/>
              <a:ext cx="895746" cy="157215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8129447" y="2132060"/>
            <a:ext cx="2240761" cy="893141"/>
            <a:chOff x="4547050" y="1400747"/>
            <a:chExt cx="2240761" cy="893141"/>
          </a:xfrm>
        </p:grpSpPr>
        <p:grpSp>
          <p:nvGrpSpPr>
            <p:cNvPr id="52" name="Group 51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54" name="Cube 53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Cube 52"/>
            <p:cNvSpPr/>
            <p:nvPr/>
          </p:nvSpPr>
          <p:spPr>
            <a:xfrm rot="11916009">
              <a:off x="4893640" y="1520469"/>
              <a:ext cx="741943" cy="308542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>
            <a:endCxn id="131" idx="0"/>
          </p:cNvCxnSpPr>
          <p:nvPr/>
        </p:nvCxnSpPr>
        <p:spPr>
          <a:xfrm flipH="1" flipV="1">
            <a:off x="2426434" y="2569680"/>
            <a:ext cx="335794" cy="222344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28" idx="2"/>
            <a:endCxn id="131" idx="0"/>
          </p:cNvCxnSpPr>
          <p:nvPr/>
        </p:nvCxnSpPr>
        <p:spPr>
          <a:xfrm flipH="1" flipV="1">
            <a:off x="2426434" y="2569680"/>
            <a:ext cx="1187368" cy="175053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8" idx="5"/>
            <a:endCxn id="131" idx="0"/>
          </p:cNvCxnSpPr>
          <p:nvPr/>
        </p:nvCxnSpPr>
        <p:spPr>
          <a:xfrm flipV="1">
            <a:off x="1736142" y="2569680"/>
            <a:ext cx="690292" cy="189865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28" idx="4"/>
            <a:endCxn id="131" idx="0"/>
          </p:cNvCxnSpPr>
          <p:nvPr/>
        </p:nvCxnSpPr>
        <p:spPr>
          <a:xfrm flipH="1" flipV="1">
            <a:off x="2426434" y="2569680"/>
            <a:ext cx="137435" cy="144452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1891936" y="2204559"/>
            <a:ext cx="2240761" cy="893141"/>
            <a:chOff x="4547050" y="1400747"/>
            <a:chExt cx="2240761" cy="893141"/>
          </a:xfrm>
        </p:grpSpPr>
        <p:grpSp>
          <p:nvGrpSpPr>
            <p:cNvPr id="130" name="Group 129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132" name="Cube 131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Cube 130"/>
            <p:cNvSpPr/>
            <p:nvPr/>
          </p:nvSpPr>
          <p:spPr>
            <a:xfrm rot="12016998">
              <a:off x="4926351" y="1508985"/>
              <a:ext cx="689070" cy="316400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" name="Straight Connector 155"/>
          <p:cNvCxnSpPr>
            <a:stCxn id="168" idx="5"/>
            <a:endCxn id="128" idx="5"/>
          </p:cNvCxnSpPr>
          <p:nvPr/>
        </p:nvCxnSpPr>
        <p:spPr>
          <a:xfrm flipV="1">
            <a:off x="908402" y="4468333"/>
            <a:ext cx="827740" cy="74438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1947292" y="4705825"/>
            <a:ext cx="763074" cy="79742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8" idx="2"/>
            <a:endCxn id="128" idx="2"/>
          </p:cNvCxnSpPr>
          <p:nvPr/>
        </p:nvCxnSpPr>
        <p:spPr>
          <a:xfrm flipV="1">
            <a:off x="2796446" y="4320213"/>
            <a:ext cx="817356" cy="747408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8" idx="4"/>
            <a:endCxn id="174" idx="4"/>
          </p:cNvCxnSpPr>
          <p:nvPr/>
        </p:nvCxnSpPr>
        <p:spPr>
          <a:xfrm flipV="1">
            <a:off x="1736131" y="4048962"/>
            <a:ext cx="834536" cy="70962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Cube 167"/>
          <p:cNvSpPr/>
          <p:nvPr/>
        </p:nvSpPr>
        <p:spPr>
          <a:xfrm rot="11774935">
            <a:off x="966411" y="4795500"/>
            <a:ext cx="1772026" cy="689337"/>
          </a:xfrm>
          <a:prstGeom prst="cube">
            <a:avLst>
              <a:gd name="adj" fmla="val 96846"/>
            </a:avLst>
          </a:prstGeom>
          <a:solidFill>
            <a:srgbClr val="FF0000">
              <a:alpha val="34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rot="17351553">
            <a:off x="1496363" y="4620868"/>
            <a:ext cx="1210347" cy="1145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7351553">
            <a:off x="1827896" y="4700040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7351553">
            <a:off x="1155942" y="4515081"/>
            <a:ext cx="1228648" cy="1164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7351553" flipV="1">
            <a:off x="1718558" y="4706093"/>
            <a:ext cx="24255" cy="149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7351553" flipV="1">
            <a:off x="1985349" y="4552685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7351553" flipH="1" flipV="1">
            <a:off x="2328266" y="4394122"/>
            <a:ext cx="1" cy="1509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7351553">
            <a:off x="2103221" y="4788422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7351553" flipV="1">
            <a:off x="2546035" y="4240654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794366" y="4049605"/>
            <a:ext cx="1761212" cy="689336"/>
            <a:chOff x="5136416" y="1849747"/>
            <a:chExt cx="1761212" cy="689336"/>
          </a:xfrm>
        </p:grpSpPr>
        <p:sp>
          <p:nvSpPr>
            <p:cNvPr id="128" name="Cube 127"/>
            <p:cNvSpPr/>
            <p:nvPr/>
          </p:nvSpPr>
          <p:spPr>
            <a:xfrm rot="11774935">
              <a:off x="5136416" y="1849747"/>
              <a:ext cx="1761212" cy="689336"/>
            </a:xfrm>
            <a:prstGeom prst="cube">
              <a:avLst>
                <a:gd name="adj" fmla="val 96846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23058" y="1879682"/>
              <a:ext cx="1570587" cy="617957"/>
              <a:chOff x="-2975902" y="6100761"/>
              <a:chExt cx="1570587" cy="617957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-2361720" y="6225929"/>
                <a:ext cx="867647" cy="480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-2741307" y="6122885"/>
                <a:ext cx="857785" cy="4761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-2756164" y="6292708"/>
                <a:ext cx="971356" cy="3479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-2462918" y="6128344"/>
                <a:ext cx="991718" cy="3176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Cube 173"/>
              <p:cNvSpPr/>
              <p:nvPr/>
            </p:nvSpPr>
            <p:spPr>
              <a:xfrm rot="11774935">
                <a:off x="-2975902" y="6100761"/>
                <a:ext cx="1570587" cy="617957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20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10638431" y="4848208"/>
            <a:ext cx="12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Image/ Map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25411" y="3716799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Matrix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90292" y="2101724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Map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63886" y="3408304"/>
            <a:ext cx="17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4" name="Straight Arrow Connector 3"/>
          <p:cNvCxnSpPr>
            <a:stCxn id="92" idx="3"/>
          </p:cNvCxnSpPr>
          <p:nvPr/>
        </p:nvCxnSpPr>
        <p:spPr>
          <a:xfrm>
            <a:off x="6683842" y="3592970"/>
            <a:ext cx="1374953" cy="42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3"/>
          </p:cNvCxnSpPr>
          <p:nvPr/>
        </p:nvCxnSpPr>
        <p:spPr>
          <a:xfrm>
            <a:off x="6683842" y="3592970"/>
            <a:ext cx="1378865" cy="170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1"/>
          </p:cNvCxnSpPr>
          <p:nvPr/>
        </p:nvCxnSpPr>
        <p:spPr>
          <a:xfrm flipH="1">
            <a:off x="2308172" y="3592970"/>
            <a:ext cx="2655714" cy="16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401" y="5729166"/>
            <a:ext cx="280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Kernel slided over whole Image/Map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81138" y="5686316"/>
            <a:ext cx="528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new partially shared Kernel calculates the weighted sum </a:t>
            </a:r>
          </a:p>
        </p:txBody>
      </p:sp>
      <p:cxnSp>
        <p:nvCxnSpPr>
          <p:cNvPr id="112" name="Straight Arrow Connector 111"/>
          <p:cNvCxnSpPr>
            <a:stCxn id="92" idx="1"/>
          </p:cNvCxnSpPr>
          <p:nvPr/>
        </p:nvCxnSpPr>
        <p:spPr>
          <a:xfrm flipH="1">
            <a:off x="2795913" y="3592970"/>
            <a:ext cx="2167973" cy="8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2528" y="162748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CNN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464236" y="1461448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be 118"/>
          <p:cNvSpPr/>
          <p:nvPr/>
        </p:nvSpPr>
        <p:spPr>
          <a:xfrm rot="11774935">
            <a:off x="752145" y="4609177"/>
            <a:ext cx="2813215" cy="1192010"/>
          </a:xfrm>
          <a:prstGeom prst="cube">
            <a:avLst>
              <a:gd name="adj" fmla="val 96846"/>
            </a:avLst>
          </a:prstGeom>
          <a:solidFill>
            <a:schemeClr val="accent1">
              <a:alpha val="34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2"/>
            <a:ext cx="12192000" cy="446314"/>
          </a:xfrm>
          <a:prstGeom prst="rect">
            <a:avLst/>
          </a:prstGeom>
          <a:solidFill>
            <a:srgbClr val="000074"/>
          </a:solidFill>
          <a:ln>
            <a:solidFill>
              <a:srgbClr val="00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36274" y="6463434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0" y="1203234"/>
            <a:ext cx="6309360" cy="519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274" y="1120076"/>
            <a:ext cx="10515600" cy="487285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026018" y="2665062"/>
            <a:ext cx="3366894" cy="3134779"/>
            <a:chOff x="310518" y="3046069"/>
            <a:chExt cx="3366894" cy="3134782"/>
          </a:xfrm>
        </p:grpSpPr>
        <p:grpSp>
          <p:nvGrpSpPr>
            <p:cNvPr id="20" name="Group 19"/>
            <p:cNvGrpSpPr/>
            <p:nvPr/>
          </p:nvGrpSpPr>
          <p:grpSpPr>
            <a:xfrm rot="17351553">
              <a:off x="1072272" y="4129390"/>
              <a:ext cx="1289707" cy="2813215"/>
              <a:chOff x="1340819" y="1892117"/>
              <a:chExt cx="1812948" cy="3794434"/>
            </a:xfrm>
          </p:grpSpPr>
          <p:sp>
            <p:nvSpPr>
              <p:cNvPr id="41" name="Cube 40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be 49"/>
              <p:cNvSpPr/>
              <p:nvPr/>
            </p:nvSpPr>
            <p:spPr>
              <a:xfrm rot="16023382">
                <a:off x="1105003" y="3318921"/>
                <a:ext cx="2229271" cy="969005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7155135">
              <a:off x="1639582" y="3037162"/>
              <a:ext cx="1262446" cy="2813215"/>
              <a:chOff x="1245236" y="1628644"/>
              <a:chExt cx="1774622" cy="3794426"/>
            </a:xfrm>
          </p:grpSpPr>
          <p:sp>
            <p:nvSpPr>
              <p:cNvPr id="31" name="Cube 30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34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259089" y="2633418"/>
                <a:ext cx="1701391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92737" y="310644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245236" y="213267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601198" y="2017809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97886" y="2633418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2637" y="3496352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628416" y="2941758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be 39"/>
              <p:cNvSpPr/>
              <p:nvPr/>
            </p:nvSpPr>
            <p:spPr>
              <a:xfrm rot="16133426">
                <a:off x="987517" y="3095173"/>
                <a:ext cx="2277882" cy="969006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>
              <a:stCxn id="50" idx="5"/>
              <a:endCxn id="40" idx="5"/>
            </p:cNvCxnSpPr>
            <p:nvPr/>
          </p:nvCxnSpPr>
          <p:spPr>
            <a:xfrm flipV="1">
              <a:off x="833737" y="4565754"/>
              <a:ext cx="572563" cy="10814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79114" y="4786431"/>
              <a:ext cx="601935" cy="115943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0" idx="4"/>
            </p:cNvCxnSpPr>
            <p:nvPr/>
          </p:nvCxnSpPr>
          <p:spPr>
            <a:xfrm flipV="1">
              <a:off x="1661465" y="4074832"/>
              <a:ext cx="543013" cy="111828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0" idx="2"/>
              <a:endCxn id="40" idx="2"/>
            </p:cNvCxnSpPr>
            <p:nvPr/>
          </p:nvCxnSpPr>
          <p:spPr>
            <a:xfrm flipV="1">
              <a:off x="2607311" y="4352006"/>
              <a:ext cx="602367" cy="11167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53" idx="0"/>
            </p:cNvCxnSpPr>
            <p:nvPr/>
          </p:nvCxnSpPr>
          <p:spPr>
            <a:xfrm flipV="1">
              <a:off x="2352733" y="3046069"/>
              <a:ext cx="54241" cy="1803273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0" idx="2"/>
              <a:endCxn id="53" idx="0"/>
            </p:cNvCxnSpPr>
            <p:nvPr/>
          </p:nvCxnSpPr>
          <p:spPr>
            <a:xfrm flipH="1" flipV="1">
              <a:off x="2406974" y="3046069"/>
              <a:ext cx="802704" cy="130593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0" idx="4"/>
              <a:endCxn id="53" idx="0"/>
            </p:cNvCxnSpPr>
            <p:nvPr/>
          </p:nvCxnSpPr>
          <p:spPr>
            <a:xfrm flipV="1">
              <a:off x="2222361" y="3046069"/>
              <a:ext cx="184613" cy="1044903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0" idx="5"/>
              <a:endCxn id="53" idx="0"/>
            </p:cNvCxnSpPr>
            <p:nvPr/>
          </p:nvCxnSpPr>
          <p:spPr>
            <a:xfrm flipV="1">
              <a:off x="1406300" y="3046069"/>
              <a:ext cx="1000674" cy="1519683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8129447" y="2132060"/>
            <a:ext cx="2240761" cy="893141"/>
            <a:chOff x="4547050" y="1400747"/>
            <a:chExt cx="2240761" cy="893141"/>
          </a:xfrm>
        </p:grpSpPr>
        <p:grpSp>
          <p:nvGrpSpPr>
            <p:cNvPr id="52" name="Group 51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54" name="Cube 53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Cube 52"/>
            <p:cNvSpPr/>
            <p:nvPr/>
          </p:nvSpPr>
          <p:spPr>
            <a:xfrm rot="11916009">
              <a:off x="5350835" y="1677864"/>
              <a:ext cx="741943" cy="308542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>
            <a:endCxn id="131" idx="0"/>
          </p:cNvCxnSpPr>
          <p:nvPr/>
        </p:nvCxnSpPr>
        <p:spPr>
          <a:xfrm flipV="1">
            <a:off x="2777732" y="2739520"/>
            <a:ext cx="87105" cy="200646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28" idx="2"/>
            <a:endCxn id="131" idx="0"/>
          </p:cNvCxnSpPr>
          <p:nvPr/>
        </p:nvCxnSpPr>
        <p:spPr>
          <a:xfrm flipH="1" flipV="1">
            <a:off x="2864837" y="2739520"/>
            <a:ext cx="748965" cy="158069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8" idx="5"/>
            <a:endCxn id="131" idx="0"/>
          </p:cNvCxnSpPr>
          <p:nvPr/>
        </p:nvCxnSpPr>
        <p:spPr>
          <a:xfrm flipV="1">
            <a:off x="1736142" y="2739520"/>
            <a:ext cx="1128695" cy="172881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28" idx="4"/>
            <a:endCxn id="131" idx="0"/>
          </p:cNvCxnSpPr>
          <p:nvPr/>
        </p:nvCxnSpPr>
        <p:spPr>
          <a:xfrm flipV="1">
            <a:off x="2563869" y="2739520"/>
            <a:ext cx="300968" cy="127468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1891936" y="2204559"/>
            <a:ext cx="2240761" cy="893141"/>
            <a:chOff x="4547050" y="1400747"/>
            <a:chExt cx="2240761" cy="893141"/>
          </a:xfrm>
        </p:grpSpPr>
        <p:grpSp>
          <p:nvGrpSpPr>
            <p:cNvPr id="130" name="Group 129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132" name="Cube 131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Cube 130"/>
            <p:cNvSpPr/>
            <p:nvPr/>
          </p:nvSpPr>
          <p:spPr>
            <a:xfrm rot="12016998">
              <a:off x="5328855" y="1678825"/>
              <a:ext cx="760868" cy="316400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" name="Straight Connector 155"/>
          <p:cNvCxnSpPr>
            <a:stCxn id="168" idx="5"/>
            <a:endCxn id="128" idx="5"/>
          </p:cNvCxnSpPr>
          <p:nvPr/>
        </p:nvCxnSpPr>
        <p:spPr>
          <a:xfrm flipV="1">
            <a:off x="1305638" y="4468333"/>
            <a:ext cx="430504" cy="85680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205702" y="4745981"/>
            <a:ext cx="553431" cy="818878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8" idx="2"/>
            <a:endCxn id="128" idx="2"/>
          </p:cNvCxnSpPr>
          <p:nvPr/>
        </p:nvCxnSpPr>
        <p:spPr>
          <a:xfrm flipV="1">
            <a:off x="3040971" y="4320213"/>
            <a:ext cx="572831" cy="81532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8" idx="4"/>
            <a:endCxn id="174" idx="4"/>
          </p:cNvCxnSpPr>
          <p:nvPr/>
        </p:nvCxnSpPr>
        <p:spPr>
          <a:xfrm flipV="1">
            <a:off x="2133366" y="4048962"/>
            <a:ext cx="437301" cy="82205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Cube 167"/>
          <p:cNvSpPr/>
          <p:nvPr/>
        </p:nvSpPr>
        <p:spPr>
          <a:xfrm rot="11774935">
            <a:off x="1366823" y="4885670"/>
            <a:ext cx="1612963" cy="689337"/>
          </a:xfrm>
          <a:prstGeom prst="cube">
            <a:avLst>
              <a:gd name="adj" fmla="val 96846"/>
            </a:avLst>
          </a:prstGeom>
          <a:solidFill>
            <a:srgbClr val="FF0000">
              <a:alpha val="34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rot="17351553">
            <a:off x="1496363" y="4620868"/>
            <a:ext cx="1210347" cy="1145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7351553">
            <a:off x="1827896" y="4700040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7351553">
            <a:off x="1155942" y="4515081"/>
            <a:ext cx="1228648" cy="1164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7351553" flipV="1">
            <a:off x="1718558" y="4706093"/>
            <a:ext cx="24255" cy="149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7351553" flipV="1">
            <a:off x="1985349" y="4552685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7351553" flipH="1" flipV="1">
            <a:off x="2328266" y="4394122"/>
            <a:ext cx="1" cy="1509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7351553">
            <a:off x="2103221" y="4788422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7351553" flipV="1">
            <a:off x="2546035" y="4240654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794366" y="4049605"/>
            <a:ext cx="1761212" cy="689336"/>
            <a:chOff x="5136416" y="1849747"/>
            <a:chExt cx="1761212" cy="689336"/>
          </a:xfrm>
        </p:grpSpPr>
        <p:sp>
          <p:nvSpPr>
            <p:cNvPr id="128" name="Cube 127"/>
            <p:cNvSpPr/>
            <p:nvPr/>
          </p:nvSpPr>
          <p:spPr>
            <a:xfrm rot="11774935">
              <a:off x="5136416" y="1849747"/>
              <a:ext cx="1761212" cy="689336"/>
            </a:xfrm>
            <a:prstGeom prst="cube">
              <a:avLst>
                <a:gd name="adj" fmla="val 96846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23058" y="1879682"/>
              <a:ext cx="1570587" cy="617957"/>
              <a:chOff x="-2975902" y="6100761"/>
              <a:chExt cx="1570587" cy="617957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-2361720" y="6225929"/>
                <a:ext cx="867647" cy="480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-2741307" y="6122885"/>
                <a:ext cx="857785" cy="4761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-2756164" y="6292708"/>
                <a:ext cx="971356" cy="3479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-2462918" y="6128344"/>
                <a:ext cx="991718" cy="3176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Cube 173"/>
              <p:cNvSpPr/>
              <p:nvPr/>
            </p:nvSpPr>
            <p:spPr>
              <a:xfrm rot="11774935">
                <a:off x="-2975902" y="6100761"/>
                <a:ext cx="1570587" cy="617957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20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10638431" y="4848208"/>
            <a:ext cx="12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Image/ Map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25411" y="3716799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Matrix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90292" y="2101724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Map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63886" y="3408304"/>
            <a:ext cx="17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4" name="Straight Arrow Connector 3"/>
          <p:cNvCxnSpPr>
            <a:stCxn id="92" idx="3"/>
          </p:cNvCxnSpPr>
          <p:nvPr/>
        </p:nvCxnSpPr>
        <p:spPr>
          <a:xfrm>
            <a:off x="6683842" y="3592970"/>
            <a:ext cx="1982768" cy="42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3"/>
          </p:cNvCxnSpPr>
          <p:nvPr/>
        </p:nvCxnSpPr>
        <p:spPr>
          <a:xfrm>
            <a:off x="6683842" y="3592970"/>
            <a:ext cx="1378865" cy="170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1"/>
          </p:cNvCxnSpPr>
          <p:nvPr/>
        </p:nvCxnSpPr>
        <p:spPr>
          <a:xfrm flipH="1">
            <a:off x="2308172" y="3592970"/>
            <a:ext cx="2655714" cy="16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401" y="5729166"/>
            <a:ext cx="280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Kernel slided over whole Image/Map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81138" y="5686316"/>
            <a:ext cx="528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new partially shared Kernel calculates the weighted sum </a:t>
            </a:r>
          </a:p>
        </p:txBody>
      </p:sp>
      <p:cxnSp>
        <p:nvCxnSpPr>
          <p:cNvPr id="112" name="Straight Arrow Connector 111"/>
          <p:cNvCxnSpPr>
            <a:stCxn id="92" idx="1"/>
          </p:cNvCxnSpPr>
          <p:nvPr/>
        </p:nvCxnSpPr>
        <p:spPr>
          <a:xfrm flipH="1">
            <a:off x="2795913" y="3592970"/>
            <a:ext cx="2167973" cy="8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2528" y="162748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CNN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598377" y="1408347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2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be 118"/>
          <p:cNvSpPr/>
          <p:nvPr/>
        </p:nvSpPr>
        <p:spPr>
          <a:xfrm rot="11774935">
            <a:off x="752145" y="4609177"/>
            <a:ext cx="2813215" cy="1192010"/>
          </a:xfrm>
          <a:prstGeom prst="cube">
            <a:avLst>
              <a:gd name="adj" fmla="val 96846"/>
            </a:avLst>
          </a:prstGeom>
          <a:solidFill>
            <a:schemeClr val="accent1">
              <a:alpha val="34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2"/>
            <a:ext cx="12192000" cy="446314"/>
          </a:xfrm>
          <a:prstGeom prst="rect">
            <a:avLst/>
          </a:prstGeom>
          <a:solidFill>
            <a:srgbClr val="000074"/>
          </a:solidFill>
          <a:ln>
            <a:solidFill>
              <a:srgbClr val="00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36274" y="6463434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0" y="1203234"/>
            <a:ext cx="6309360" cy="519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274" y="1120076"/>
            <a:ext cx="10515600" cy="487285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026018" y="2829952"/>
            <a:ext cx="3366894" cy="2969889"/>
            <a:chOff x="310518" y="3210959"/>
            <a:chExt cx="3366894" cy="2969892"/>
          </a:xfrm>
        </p:grpSpPr>
        <p:grpSp>
          <p:nvGrpSpPr>
            <p:cNvPr id="20" name="Group 19"/>
            <p:cNvGrpSpPr/>
            <p:nvPr/>
          </p:nvGrpSpPr>
          <p:grpSpPr>
            <a:xfrm rot="17351553">
              <a:off x="1072272" y="4129390"/>
              <a:ext cx="1289707" cy="2813215"/>
              <a:chOff x="1340819" y="1892117"/>
              <a:chExt cx="1812948" cy="3794434"/>
            </a:xfrm>
          </p:grpSpPr>
          <p:sp>
            <p:nvSpPr>
              <p:cNvPr id="41" name="Cube 40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be 49"/>
              <p:cNvSpPr/>
              <p:nvPr/>
            </p:nvSpPr>
            <p:spPr>
              <a:xfrm rot="16023382">
                <a:off x="1097755" y="3760206"/>
                <a:ext cx="2229271" cy="969005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7155135">
              <a:off x="1639582" y="3037162"/>
              <a:ext cx="1262446" cy="2813215"/>
              <a:chOff x="1245236" y="1628644"/>
              <a:chExt cx="1774622" cy="3794426"/>
            </a:xfrm>
          </p:grpSpPr>
          <p:sp>
            <p:nvSpPr>
              <p:cNvPr id="31" name="Cube 30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34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259089" y="2633418"/>
                <a:ext cx="1701391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92737" y="310644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245236" y="213267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601198" y="2017809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97886" y="2633418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2637" y="3496352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628416" y="2941758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be 39"/>
              <p:cNvSpPr/>
              <p:nvPr/>
            </p:nvSpPr>
            <p:spPr>
              <a:xfrm rot="16133426">
                <a:off x="1055381" y="3497737"/>
                <a:ext cx="2135969" cy="969006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>
              <a:stCxn id="50" idx="5"/>
              <a:endCxn id="40" idx="5"/>
            </p:cNvCxnSpPr>
            <p:nvPr/>
          </p:nvCxnSpPr>
          <p:spPr>
            <a:xfrm flipV="1">
              <a:off x="1141029" y="4663177"/>
              <a:ext cx="602546" cy="109648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079431" y="4786432"/>
              <a:ext cx="301618" cy="124293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0" idx="4"/>
            </p:cNvCxnSpPr>
            <p:nvPr/>
          </p:nvCxnSpPr>
          <p:spPr>
            <a:xfrm flipV="1">
              <a:off x="1968760" y="4187257"/>
              <a:ext cx="543013" cy="111828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0" idx="2"/>
              <a:endCxn id="40" idx="2"/>
            </p:cNvCxnSpPr>
            <p:nvPr/>
          </p:nvCxnSpPr>
          <p:spPr>
            <a:xfrm flipV="1">
              <a:off x="2914603" y="4422536"/>
              <a:ext cx="530629" cy="115867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53" idx="0"/>
            </p:cNvCxnSpPr>
            <p:nvPr/>
          </p:nvCxnSpPr>
          <p:spPr>
            <a:xfrm flipV="1">
              <a:off x="2620340" y="3210959"/>
              <a:ext cx="236334" cy="1699358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0" idx="2"/>
              <a:endCxn id="53" idx="0"/>
            </p:cNvCxnSpPr>
            <p:nvPr/>
          </p:nvCxnSpPr>
          <p:spPr>
            <a:xfrm flipH="1" flipV="1">
              <a:off x="2856674" y="3210959"/>
              <a:ext cx="588558" cy="121157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0" idx="4"/>
              <a:endCxn id="53" idx="0"/>
            </p:cNvCxnSpPr>
            <p:nvPr/>
          </p:nvCxnSpPr>
          <p:spPr>
            <a:xfrm flipV="1">
              <a:off x="2559635" y="3210959"/>
              <a:ext cx="297039" cy="977438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0" idx="5"/>
              <a:endCxn id="53" idx="0"/>
            </p:cNvCxnSpPr>
            <p:nvPr/>
          </p:nvCxnSpPr>
          <p:spPr>
            <a:xfrm flipV="1">
              <a:off x="1743575" y="3210959"/>
              <a:ext cx="1113099" cy="1452218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8129447" y="2132060"/>
            <a:ext cx="2240761" cy="893141"/>
            <a:chOff x="4547050" y="1400747"/>
            <a:chExt cx="2240761" cy="893141"/>
          </a:xfrm>
        </p:grpSpPr>
        <p:grpSp>
          <p:nvGrpSpPr>
            <p:cNvPr id="52" name="Group 51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54" name="Cube 53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Cube 52"/>
            <p:cNvSpPr/>
            <p:nvPr/>
          </p:nvSpPr>
          <p:spPr>
            <a:xfrm rot="11916009">
              <a:off x="5800535" y="1842754"/>
              <a:ext cx="741943" cy="308542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>
            <a:endCxn id="131" idx="0"/>
          </p:cNvCxnSpPr>
          <p:nvPr/>
        </p:nvCxnSpPr>
        <p:spPr>
          <a:xfrm flipV="1">
            <a:off x="3255020" y="2891159"/>
            <a:ext cx="55606" cy="20181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28" idx="2"/>
            <a:endCxn id="131" idx="0"/>
          </p:cNvCxnSpPr>
          <p:nvPr/>
        </p:nvCxnSpPr>
        <p:spPr>
          <a:xfrm flipH="1" flipV="1">
            <a:off x="3310626" y="2891159"/>
            <a:ext cx="303176" cy="142905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8" idx="5"/>
            <a:endCxn id="131" idx="0"/>
          </p:cNvCxnSpPr>
          <p:nvPr/>
        </p:nvCxnSpPr>
        <p:spPr>
          <a:xfrm flipV="1">
            <a:off x="1736142" y="2891159"/>
            <a:ext cx="1574484" cy="157717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28" idx="4"/>
            <a:endCxn id="131" idx="0"/>
          </p:cNvCxnSpPr>
          <p:nvPr/>
        </p:nvCxnSpPr>
        <p:spPr>
          <a:xfrm flipV="1">
            <a:off x="2563869" y="2891159"/>
            <a:ext cx="746757" cy="112304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1891936" y="2204559"/>
            <a:ext cx="2240761" cy="893141"/>
            <a:chOff x="4547050" y="1400747"/>
            <a:chExt cx="2240761" cy="893141"/>
          </a:xfrm>
        </p:grpSpPr>
        <p:grpSp>
          <p:nvGrpSpPr>
            <p:cNvPr id="130" name="Group 129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132" name="Cube 131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Cube 130"/>
            <p:cNvSpPr/>
            <p:nvPr/>
          </p:nvSpPr>
          <p:spPr>
            <a:xfrm rot="12016998">
              <a:off x="5808225" y="1830464"/>
              <a:ext cx="693707" cy="316400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" name="Straight Connector 155"/>
          <p:cNvCxnSpPr>
            <a:stCxn id="168" idx="5"/>
            <a:endCxn id="128" idx="5"/>
          </p:cNvCxnSpPr>
          <p:nvPr/>
        </p:nvCxnSpPr>
        <p:spPr>
          <a:xfrm flipV="1">
            <a:off x="1605438" y="4468333"/>
            <a:ext cx="130704" cy="96173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522035" y="4745981"/>
            <a:ext cx="237098" cy="94033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8" idx="2"/>
            <a:endCxn id="128" idx="2"/>
          </p:cNvCxnSpPr>
          <p:nvPr/>
        </p:nvCxnSpPr>
        <p:spPr>
          <a:xfrm flipV="1">
            <a:off x="3340771" y="4320213"/>
            <a:ext cx="273031" cy="92025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8" idx="4"/>
            <a:endCxn id="174" idx="4"/>
          </p:cNvCxnSpPr>
          <p:nvPr/>
        </p:nvCxnSpPr>
        <p:spPr>
          <a:xfrm flipV="1">
            <a:off x="2433166" y="4048962"/>
            <a:ext cx="137501" cy="926981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Cube 167"/>
          <p:cNvSpPr/>
          <p:nvPr/>
        </p:nvSpPr>
        <p:spPr>
          <a:xfrm rot="11774935">
            <a:off x="1666623" y="4990600"/>
            <a:ext cx="1612963" cy="689337"/>
          </a:xfrm>
          <a:prstGeom prst="cube">
            <a:avLst>
              <a:gd name="adj" fmla="val 96846"/>
            </a:avLst>
          </a:prstGeom>
          <a:solidFill>
            <a:srgbClr val="FF0000">
              <a:alpha val="34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rot="17351553">
            <a:off x="1496363" y="4620868"/>
            <a:ext cx="1210347" cy="1145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7351553">
            <a:off x="1827896" y="4700040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7351553">
            <a:off x="1155942" y="4515081"/>
            <a:ext cx="1228648" cy="1164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7351553" flipV="1">
            <a:off x="1718558" y="4706093"/>
            <a:ext cx="24255" cy="149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7351553" flipV="1">
            <a:off x="1962864" y="4537695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7351553" flipH="1" flipV="1">
            <a:off x="2328266" y="4394122"/>
            <a:ext cx="1" cy="1509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7351553">
            <a:off x="2103221" y="4788422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7351553" flipV="1">
            <a:off x="2546035" y="4240654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794366" y="4049605"/>
            <a:ext cx="1761212" cy="689336"/>
            <a:chOff x="5136416" y="1849747"/>
            <a:chExt cx="1761212" cy="689336"/>
          </a:xfrm>
        </p:grpSpPr>
        <p:sp>
          <p:nvSpPr>
            <p:cNvPr id="128" name="Cube 127"/>
            <p:cNvSpPr/>
            <p:nvPr/>
          </p:nvSpPr>
          <p:spPr>
            <a:xfrm rot="11774935">
              <a:off x="5136416" y="1849747"/>
              <a:ext cx="1761212" cy="689336"/>
            </a:xfrm>
            <a:prstGeom prst="cube">
              <a:avLst>
                <a:gd name="adj" fmla="val 96846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23058" y="1879682"/>
              <a:ext cx="1570587" cy="617957"/>
              <a:chOff x="-2975902" y="6100761"/>
              <a:chExt cx="1570587" cy="617957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-2361720" y="6225929"/>
                <a:ext cx="867647" cy="480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-2741307" y="6122885"/>
                <a:ext cx="857785" cy="4761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-2756164" y="6292708"/>
                <a:ext cx="971356" cy="3479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-2462918" y="6128344"/>
                <a:ext cx="991718" cy="3176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Cube 173"/>
              <p:cNvSpPr/>
              <p:nvPr/>
            </p:nvSpPr>
            <p:spPr>
              <a:xfrm rot="11774935">
                <a:off x="-2975902" y="6100761"/>
                <a:ext cx="1570587" cy="617957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20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10638431" y="4848208"/>
            <a:ext cx="12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Image/ Map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25411" y="3716799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Matrix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90292" y="2101724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Map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63886" y="3408304"/>
            <a:ext cx="17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4" name="Straight Arrow Connector 3"/>
          <p:cNvCxnSpPr>
            <a:stCxn id="92" idx="3"/>
          </p:cNvCxnSpPr>
          <p:nvPr/>
        </p:nvCxnSpPr>
        <p:spPr>
          <a:xfrm>
            <a:off x="6683842" y="3592970"/>
            <a:ext cx="1997638" cy="67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3"/>
          </p:cNvCxnSpPr>
          <p:nvPr/>
        </p:nvCxnSpPr>
        <p:spPr>
          <a:xfrm>
            <a:off x="6683842" y="3592970"/>
            <a:ext cx="1616450" cy="159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1"/>
          </p:cNvCxnSpPr>
          <p:nvPr/>
        </p:nvCxnSpPr>
        <p:spPr>
          <a:xfrm flipH="1">
            <a:off x="2835020" y="3592970"/>
            <a:ext cx="2128866" cy="162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401" y="5729166"/>
            <a:ext cx="280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Kernel slided over whole Image/Map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81138" y="5686316"/>
            <a:ext cx="528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new partially shared Kernel calculates the weighted sum </a:t>
            </a:r>
          </a:p>
        </p:txBody>
      </p:sp>
      <p:cxnSp>
        <p:nvCxnSpPr>
          <p:cNvPr id="112" name="Straight Arrow Connector 111"/>
          <p:cNvCxnSpPr>
            <a:stCxn id="92" idx="1"/>
          </p:cNvCxnSpPr>
          <p:nvPr/>
        </p:nvCxnSpPr>
        <p:spPr>
          <a:xfrm flipH="1">
            <a:off x="2795913" y="3592970"/>
            <a:ext cx="2167973" cy="8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2528" y="162748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CNN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300292" y="1379259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6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be 118"/>
          <p:cNvSpPr/>
          <p:nvPr/>
        </p:nvSpPr>
        <p:spPr>
          <a:xfrm rot="11774935">
            <a:off x="752145" y="4609177"/>
            <a:ext cx="2813215" cy="1192010"/>
          </a:xfrm>
          <a:prstGeom prst="cube">
            <a:avLst>
              <a:gd name="adj" fmla="val 96846"/>
            </a:avLst>
          </a:prstGeom>
          <a:solidFill>
            <a:schemeClr val="accent1">
              <a:alpha val="34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2"/>
            <a:ext cx="12192000" cy="446314"/>
          </a:xfrm>
          <a:prstGeom prst="rect">
            <a:avLst/>
          </a:prstGeom>
          <a:solidFill>
            <a:srgbClr val="000074"/>
          </a:solidFill>
          <a:ln>
            <a:solidFill>
              <a:srgbClr val="00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36274" y="6463434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0" y="1203234"/>
            <a:ext cx="6309360" cy="519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274" y="1120076"/>
            <a:ext cx="10515600" cy="487285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026018" y="2340093"/>
            <a:ext cx="3366887" cy="3459748"/>
            <a:chOff x="310518" y="2721100"/>
            <a:chExt cx="3366887" cy="3459751"/>
          </a:xfrm>
        </p:grpSpPr>
        <p:grpSp>
          <p:nvGrpSpPr>
            <p:cNvPr id="20" name="Group 19"/>
            <p:cNvGrpSpPr/>
            <p:nvPr/>
          </p:nvGrpSpPr>
          <p:grpSpPr>
            <a:xfrm rot="17351553">
              <a:off x="1072272" y="4129390"/>
              <a:ext cx="1289707" cy="2813215"/>
              <a:chOff x="1340819" y="1892117"/>
              <a:chExt cx="1812948" cy="3794434"/>
            </a:xfrm>
          </p:grpSpPr>
          <p:sp>
            <p:nvSpPr>
              <p:cNvPr id="41" name="Cube 40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be 49"/>
              <p:cNvSpPr/>
              <p:nvPr/>
            </p:nvSpPr>
            <p:spPr>
              <a:xfrm rot="16108703">
                <a:off x="1372341" y="3157556"/>
                <a:ext cx="2426085" cy="1089964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7155135">
              <a:off x="1639577" y="3037168"/>
              <a:ext cx="1262441" cy="2813215"/>
              <a:chOff x="1245236" y="1628644"/>
              <a:chExt cx="1774622" cy="3794426"/>
            </a:xfrm>
          </p:grpSpPr>
          <p:sp>
            <p:nvSpPr>
              <p:cNvPr id="31" name="Cube 30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34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259089" y="2633418"/>
                <a:ext cx="1701391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92737" y="310644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245236" y="213267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601198" y="2017809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97886" y="2633418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2637" y="3496352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628416" y="2941758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be 39"/>
              <p:cNvSpPr/>
              <p:nvPr/>
            </p:nvSpPr>
            <p:spPr>
              <a:xfrm rot="16133426">
                <a:off x="1261440" y="2891080"/>
                <a:ext cx="2440904" cy="1066551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>
              <a:stCxn id="50" idx="5"/>
              <a:endCxn id="40" idx="5"/>
            </p:cNvCxnSpPr>
            <p:nvPr/>
          </p:nvCxnSpPr>
          <p:spPr>
            <a:xfrm flipV="1">
              <a:off x="764525" y="4308058"/>
              <a:ext cx="533365" cy="106438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61781" y="4585716"/>
              <a:ext cx="576012" cy="113091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0" idx="4"/>
            </p:cNvCxnSpPr>
            <p:nvPr/>
          </p:nvCxnSpPr>
          <p:spPr>
            <a:xfrm flipV="1">
              <a:off x="1707967" y="3777792"/>
              <a:ext cx="442063" cy="110710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0" idx="2"/>
              <a:endCxn id="40" idx="2"/>
            </p:cNvCxnSpPr>
            <p:nvPr/>
          </p:nvCxnSpPr>
          <p:spPr>
            <a:xfrm flipV="1">
              <a:off x="2706312" y="4060235"/>
              <a:ext cx="528984" cy="114271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53" idx="0"/>
            </p:cNvCxnSpPr>
            <p:nvPr/>
          </p:nvCxnSpPr>
          <p:spPr>
            <a:xfrm flipH="1" flipV="1">
              <a:off x="2306526" y="2721100"/>
              <a:ext cx="28390" cy="189930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0" idx="2"/>
              <a:endCxn id="53" idx="0"/>
            </p:cNvCxnSpPr>
            <p:nvPr/>
          </p:nvCxnSpPr>
          <p:spPr>
            <a:xfrm flipH="1" flipV="1">
              <a:off x="2306526" y="2721100"/>
              <a:ext cx="928770" cy="1339135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0" idx="4"/>
              <a:endCxn id="53" idx="0"/>
            </p:cNvCxnSpPr>
            <p:nvPr/>
          </p:nvCxnSpPr>
          <p:spPr>
            <a:xfrm flipV="1">
              <a:off x="2196097" y="2721100"/>
              <a:ext cx="110429" cy="1064385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0" idx="5"/>
              <a:endCxn id="53" idx="0"/>
            </p:cNvCxnSpPr>
            <p:nvPr/>
          </p:nvCxnSpPr>
          <p:spPr>
            <a:xfrm flipV="1">
              <a:off x="1297890" y="2721100"/>
              <a:ext cx="1008636" cy="1586958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8129447" y="2084208"/>
            <a:ext cx="2240761" cy="940993"/>
            <a:chOff x="4547050" y="1352895"/>
            <a:chExt cx="2240761" cy="940993"/>
          </a:xfrm>
        </p:grpSpPr>
        <p:grpSp>
          <p:nvGrpSpPr>
            <p:cNvPr id="52" name="Group 51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54" name="Cube 53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Cube 52"/>
            <p:cNvSpPr/>
            <p:nvPr/>
          </p:nvSpPr>
          <p:spPr>
            <a:xfrm rot="11916009">
              <a:off x="5250387" y="1352895"/>
              <a:ext cx="741943" cy="308542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>
            <a:endCxn id="131" idx="0"/>
          </p:cNvCxnSpPr>
          <p:nvPr/>
        </p:nvCxnSpPr>
        <p:spPr>
          <a:xfrm flipV="1">
            <a:off x="2704879" y="2413039"/>
            <a:ext cx="73760" cy="201139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28" idx="2"/>
            <a:endCxn id="131" idx="0"/>
          </p:cNvCxnSpPr>
          <p:nvPr/>
        </p:nvCxnSpPr>
        <p:spPr>
          <a:xfrm flipH="1" flipV="1">
            <a:off x="2778639" y="2413039"/>
            <a:ext cx="835163" cy="190717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8" idx="5"/>
            <a:endCxn id="131" idx="0"/>
          </p:cNvCxnSpPr>
          <p:nvPr/>
        </p:nvCxnSpPr>
        <p:spPr>
          <a:xfrm flipV="1">
            <a:off x="1736142" y="2413039"/>
            <a:ext cx="1042497" cy="205529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28" idx="4"/>
            <a:endCxn id="131" idx="0"/>
          </p:cNvCxnSpPr>
          <p:nvPr/>
        </p:nvCxnSpPr>
        <p:spPr>
          <a:xfrm flipV="1">
            <a:off x="2563869" y="2413039"/>
            <a:ext cx="214770" cy="160116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1891936" y="2156156"/>
            <a:ext cx="2240761" cy="941544"/>
            <a:chOff x="4547050" y="1352344"/>
            <a:chExt cx="2240761" cy="941544"/>
          </a:xfrm>
        </p:grpSpPr>
        <p:grpSp>
          <p:nvGrpSpPr>
            <p:cNvPr id="130" name="Group 129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132" name="Cube 131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Cube 130"/>
            <p:cNvSpPr/>
            <p:nvPr/>
          </p:nvSpPr>
          <p:spPr>
            <a:xfrm rot="12016998">
              <a:off x="5256883" y="1352344"/>
              <a:ext cx="732416" cy="316400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" name="Straight Connector 155"/>
          <p:cNvCxnSpPr>
            <a:stCxn id="168" idx="5"/>
            <a:endCxn id="128" idx="5"/>
          </p:cNvCxnSpPr>
          <p:nvPr/>
        </p:nvCxnSpPr>
        <p:spPr>
          <a:xfrm flipV="1">
            <a:off x="1225137" y="4468333"/>
            <a:ext cx="511005" cy="57154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213841" y="4745982"/>
            <a:ext cx="545292" cy="612302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8" idx="2"/>
            <a:endCxn id="128" idx="2"/>
          </p:cNvCxnSpPr>
          <p:nvPr/>
        </p:nvCxnSpPr>
        <p:spPr>
          <a:xfrm flipV="1">
            <a:off x="3138356" y="4320213"/>
            <a:ext cx="475446" cy="588349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8" idx="4"/>
            <a:endCxn id="174" idx="4"/>
          </p:cNvCxnSpPr>
          <p:nvPr/>
        </p:nvCxnSpPr>
        <p:spPr>
          <a:xfrm flipV="1">
            <a:off x="2193286" y="4048962"/>
            <a:ext cx="377381" cy="52691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Cube 167"/>
          <p:cNvSpPr/>
          <p:nvPr/>
        </p:nvSpPr>
        <p:spPr>
          <a:xfrm rot="11963591">
            <a:off x="1301214" y="4582284"/>
            <a:ext cx="1761065" cy="783871"/>
          </a:xfrm>
          <a:prstGeom prst="cube">
            <a:avLst>
              <a:gd name="adj" fmla="val 96846"/>
            </a:avLst>
          </a:prstGeom>
          <a:solidFill>
            <a:srgbClr val="FF0000">
              <a:alpha val="34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rot="17351553">
            <a:off x="1496363" y="4620868"/>
            <a:ext cx="1210347" cy="1145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7351553">
            <a:off x="1827896" y="4700040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7351553">
            <a:off x="1155942" y="4515081"/>
            <a:ext cx="1228648" cy="1164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7351553" flipV="1">
            <a:off x="1718558" y="4706093"/>
            <a:ext cx="24255" cy="149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7351553" flipV="1">
            <a:off x="1962864" y="4537695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7351553" flipH="1" flipV="1">
            <a:off x="2328266" y="4394122"/>
            <a:ext cx="1" cy="1509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7351553">
            <a:off x="2103221" y="4788422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7351553" flipV="1">
            <a:off x="2546035" y="4240654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794366" y="4049605"/>
            <a:ext cx="1761212" cy="689336"/>
            <a:chOff x="5136416" y="1849747"/>
            <a:chExt cx="1761212" cy="689336"/>
          </a:xfrm>
        </p:grpSpPr>
        <p:sp>
          <p:nvSpPr>
            <p:cNvPr id="128" name="Cube 127"/>
            <p:cNvSpPr/>
            <p:nvPr/>
          </p:nvSpPr>
          <p:spPr>
            <a:xfrm rot="11774935">
              <a:off x="5136416" y="1849747"/>
              <a:ext cx="1761212" cy="689336"/>
            </a:xfrm>
            <a:prstGeom prst="cube">
              <a:avLst>
                <a:gd name="adj" fmla="val 96846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23058" y="1879682"/>
              <a:ext cx="1570587" cy="617957"/>
              <a:chOff x="-2975902" y="6100761"/>
              <a:chExt cx="1570587" cy="617957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-2361720" y="6225929"/>
                <a:ext cx="867647" cy="480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-2741307" y="6122885"/>
                <a:ext cx="857785" cy="4761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-2756164" y="6292708"/>
                <a:ext cx="971356" cy="3479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-2462918" y="6128344"/>
                <a:ext cx="991718" cy="3176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Cube 173"/>
              <p:cNvSpPr/>
              <p:nvPr/>
            </p:nvSpPr>
            <p:spPr>
              <a:xfrm rot="11774935">
                <a:off x="-2975902" y="6100761"/>
                <a:ext cx="1570587" cy="617957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20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10638431" y="4848208"/>
            <a:ext cx="12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Image/ Map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25411" y="3716799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Matrix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90292" y="2101724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Map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63886" y="3408304"/>
            <a:ext cx="17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4" name="Straight Arrow Connector 3"/>
          <p:cNvCxnSpPr>
            <a:stCxn id="92" idx="3"/>
          </p:cNvCxnSpPr>
          <p:nvPr/>
        </p:nvCxnSpPr>
        <p:spPr>
          <a:xfrm>
            <a:off x="6683842" y="3592970"/>
            <a:ext cx="1839566" cy="8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3"/>
          </p:cNvCxnSpPr>
          <p:nvPr/>
        </p:nvCxnSpPr>
        <p:spPr>
          <a:xfrm>
            <a:off x="6683842" y="3592970"/>
            <a:ext cx="1363206" cy="120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1"/>
          </p:cNvCxnSpPr>
          <p:nvPr/>
        </p:nvCxnSpPr>
        <p:spPr>
          <a:xfrm flipH="1">
            <a:off x="2835020" y="3592970"/>
            <a:ext cx="2128866" cy="162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401" y="5729166"/>
            <a:ext cx="280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Kernel slided over whole Image/Map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81138" y="5686316"/>
            <a:ext cx="528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new partially shared Kernel calculates the weighted sum </a:t>
            </a:r>
          </a:p>
        </p:txBody>
      </p:sp>
      <p:cxnSp>
        <p:nvCxnSpPr>
          <p:cNvPr id="112" name="Straight Arrow Connector 111"/>
          <p:cNvCxnSpPr>
            <a:stCxn id="92" idx="1"/>
          </p:cNvCxnSpPr>
          <p:nvPr/>
        </p:nvCxnSpPr>
        <p:spPr>
          <a:xfrm flipH="1">
            <a:off x="2795913" y="3592970"/>
            <a:ext cx="2167973" cy="8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2528" y="162748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CNN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458324" y="1413116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3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be 118"/>
          <p:cNvSpPr/>
          <p:nvPr/>
        </p:nvSpPr>
        <p:spPr>
          <a:xfrm rot="11774935">
            <a:off x="752145" y="4609177"/>
            <a:ext cx="2813215" cy="1192010"/>
          </a:xfrm>
          <a:prstGeom prst="cube">
            <a:avLst>
              <a:gd name="adj" fmla="val 96846"/>
            </a:avLst>
          </a:prstGeom>
          <a:solidFill>
            <a:schemeClr val="accent1">
              <a:alpha val="34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2"/>
            <a:ext cx="12192000" cy="446314"/>
          </a:xfrm>
          <a:prstGeom prst="rect">
            <a:avLst/>
          </a:prstGeom>
          <a:solidFill>
            <a:srgbClr val="000074"/>
          </a:solidFill>
          <a:ln>
            <a:solidFill>
              <a:srgbClr val="00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36274" y="6463434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0" y="1203234"/>
            <a:ext cx="6309360" cy="519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274" y="1120076"/>
            <a:ext cx="10515600" cy="487285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026022" y="2486987"/>
            <a:ext cx="3366878" cy="3312852"/>
            <a:chOff x="310522" y="2867994"/>
            <a:chExt cx="3366878" cy="3312855"/>
          </a:xfrm>
        </p:grpSpPr>
        <p:grpSp>
          <p:nvGrpSpPr>
            <p:cNvPr id="20" name="Group 19"/>
            <p:cNvGrpSpPr/>
            <p:nvPr/>
          </p:nvGrpSpPr>
          <p:grpSpPr>
            <a:xfrm rot="17351553">
              <a:off x="1072275" y="4129387"/>
              <a:ext cx="1289709" cy="2813215"/>
              <a:chOff x="1340819" y="1892117"/>
              <a:chExt cx="1812948" cy="3794434"/>
            </a:xfrm>
          </p:grpSpPr>
          <p:sp>
            <p:nvSpPr>
              <p:cNvPr id="41" name="Cube 40"/>
              <p:cNvSpPr/>
              <p:nvPr/>
            </p:nvSpPr>
            <p:spPr>
              <a:xfrm rot="16023382">
                <a:off x="373615" y="2951525"/>
                <a:ext cx="3794434" cy="1675617"/>
              </a:xfrm>
              <a:prstGeom prst="cube">
                <a:avLst>
                  <a:gd name="adj" fmla="val 96846"/>
                </a:avLst>
              </a:prstGeom>
              <a:solidFill>
                <a:schemeClr val="accent1"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378543" y="2873357"/>
                <a:ext cx="1701393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26646" y="3341573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40819" y="239614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696782" y="2281285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015441" y="2532299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93472" y="2896887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436546" y="373147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88789" y="3108157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be 49"/>
              <p:cNvSpPr/>
              <p:nvPr/>
            </p:nvSpPr>
            <p:spPr>
              <a:xfrm rot="16108703">
                <a:off x="1419968" y="3591179"/>
                <a:ext cx="2328380" cy="1089962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7155135">
              <a:off x="1639572" y="3037172"/>
              <a:ext cx="1262442" cy="2813215"/>
              <a:chOff x="1245236" y="1628644"/>
              <a:chExt cx="1774622" cy="3794426"/>
            </a:xfrm>
          </p:grpSpPr>
          <p:sp>
            <p:nvSpPr>
              <p:cNvPr id="31" name="Cube 30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bg1">
                  <a:lumMod val="50000"/>
                  <a:alpha val="34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259089" y="2633418"/>
                <a:ext cx="1701391" cy="15456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92737" y="3106448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245236" y="2132670"/>
                <a:ext cx="1727119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601198" y="2017809"/>
                <a:ext cx="34095" cy="2014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297886" y="2633418"/>
                <a:ext cx="1" cy="2036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2637" y="3496352"/>
                <a:ext cx="1717221" cy="15348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628416" y="2941758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be 39"/>
              <p:cNvSpPr/>
              <p:nvPr/>
            </p:nvSpPr>
            <p:spPr>
              <a:xfrm rot="16133426">
                <a:off x="1342175" y="3346818"/>
                <a:ext cx="2282820" cy="1066549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34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>
              <a:stCxn id="50" idx="5"/>
              <a:endCxn id="40" idx="5"/>
            </p:cNvCxnSpPr>
            <p:nvPr/>
          </p:nvCxnSpPr>
          <p:spPr>
            <a:xfrm flipV="1">
              <a:off x="1102374" y="4414557"/>
              <a:ext cx="577426" cy="10753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034688" y="4585717"/>
              <a:ext cx="303105" cy="11925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0" idx="4"/>
            </p:cNvCxnSpPr>
            <p:nvPr/>
          </p:nvCxnSpPr>
          <p:spPr>
            <a:xfrm flipV="1">
              <a:off x="2045816" y="3895307"/>
              <a:ext cx="442060" cy="110708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0" idx="2"/>
              <a:endCxn id="40" idx="2"/>
            </p:cNvCxnSpPr>
            <p:nvPr/>
          </p:nvCxnSpPr>
          <p:spPr>
            <a:xfrm flipV="1">
              <a:off x="2975140" y="4136777"/>
              <a:ext cx="528755" cy="11616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53" idx="0"/>
            </p:cNvCxnSpPr>
            <p:nvPr/>
          </p:nvCxnSpPr>
          <p:spPr>
            <a:xfrm flipH="1" flipV="1">
              <a:off x="2780252" y="2867994"/>
              <a:ext cx="299414" cy="1980122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0" idx="2"/>
              <a:endCxn id="53" idx="0"/>
            </p:cNvCxnSpPr>
            <p:nvPr/>
          </p:nvCxnSpPr>
          <p:spPr>
            <a:xfrm flipH="1" flipV="1">
              <a:off x="2780252" y="2867994"/>
              <a:ext cx="723643" cy="1268783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0" idx="4"/>
              <a:endCxn id="53" idx="0"/>
            </p:cNvCxnSpPr>
            <p:nvPr/>
          </p:nvCxnSpPr>
          <p:spPr>
            <a:xfrm flipV="1">
              <a:off x="2578007" y="2867994"/>
              <a:ext cx="202245" cy="102399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0" idx="5"/>
              <a:endCxn id="53" idx="0"/>
            </p:cNvCxnSpPr>
            <p:nvPr/>
          </p:nvCxnSpPr>
          <p:spPr>
            <a:xfrm flipV="1">
              <a:off x="1679800" y="2867994"/>
              <a:ext cx="1100452" cy="1546563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8129447" y="2132060"/>
            <a:ext cx="2240761" cy="893141"/>
            <a:chOff x="4547050" y="1400747"/>
            <a:chExt cx="2240761" cy="893141"/>
          </a:xfrm>
        </p:grpSpPr>
        <p:grpSp>
          <p:nvGrpSpPr>
            <p:cNvPr id="52" name="Group 51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54" name="Cube 53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Cube 52"/>
            <p:cNvSpPr/>
            <p:nvPr/>
          </p:nvSpPr>
          <p:spPr>
            <a:xfrm rot="11916009">
              <a:off x="5724113" y="1499789"/>
              <a:ext cx="741943" cy="308542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>
            <a:endCxn id="131" idx="0"/>
          </p:cNvCxnSpPr>
          <p:nvPr/>
        </p:nvCxnSpPr>
        <p:spPr>
          <a:xfrm flipV="1">
            <a:off x="2784044" y="2573198"/>
            <a:ext cx="423842" cy="221992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28" idx="2"/>
            <a:endCxn id="131" idx="0"/>
          </p:cNvCxnSpPr>
          <p:nvPr/>
        </p:nvCxnSpPr>
        <p:spPr>
          <a:xfrm flipH="1" flipV="1">
            <a:off x="3207886" y="2573198"/>
            <a:ext cx="405916" cy="174701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8" idx="5"/>
            <a:endCxn id="131" idx="0"/>
          </p:cNvCxnSpPr>
          <p:nvPr/>
        </p:nvCxnSpPr>
        <p:spPr>
          <a:xfrm flipV="1">
            <a:off x="1736142" y="2573198"/>
            <a:ext cx="1471744" cy="189513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28" idx="4"/>
            <a:endCxn id="131" idx="0"/>
          </p:cNvCxnSpPr>
          <p:nvPr/>
        </p:nvCxnSpPr>
        <p:spPr>
          <a:xfrm flipV="1">
            <a:off x="2563869" y="2573198"/>
            <a:ext cx="644017" cy="144100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1891936" y="2204559"/>
            <a:ext cx="2240761" cy="893141"/>
            <a:chOff x="4547050" y="1400747"/>
            <a:chExt cx="2240761" cy="893141"/>
          </a:xfrm>
        </p:grpSpPr>
        <p:grpSp>
          <p:nvGrpSpPr>
            <p:cNvPr id="130" name="Group 129"/>
            <p:cNvGrpSpPr/>
            <p:nvPr/>
          </p:nvGrpSpPr>
          <p:grpSpPr>
            <a:xfrm rot="17351553">
              <a:off x="5220860" y="726937"/>
              <a:ext cx="893141" cy="2240761"/>
              <a:chOff x="1321298" y="1628644"/>
              <a:chExt cx="1727182" cy="3794426"/>
            </a:xfrm>
          </p:grpSpPr>
          <p:sp>
            <p:nvSpPr>
              <p:cNvPr id="132" name="Cube 131"/>
              <p:cNvSpPr/>
              <p:nvPr/>
            </p:nvSpPr>
            <p:spPr>
              <a:xfrm rot="16023382">
                <a:off x="278023" y="2688051"/>
                <a:ext cx="3794426" cy="1675611"/>
              </a:xfrm>
              <a:prstGeom prst="cube">
                <a:avLst>
                  <a:gd name="adj" fmla="val 96846"/>
                </a:avLst>
              </a:prstGeom>
              <a:solidFill>
                <a:schemeClr val="accent6">
                  <a:lumMod val="75000"/>
                  <a:alpha val="34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321298" y="3234373"/>
                <a:ext cx="1717222" cy="15348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321362" y="2324176"/>
                <a:ext cx="1727118" cy="157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919854" y="2268833"/>
                <a:ext cx="11874" cy="20467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4248447" flipH="1" flipV="1">
                <a:off x="1447561" y="3309299"/>
                <a:ext cx="2101893" cy="860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Cube 130"/>
            <p:cNvSpPr/>
            <p:nvPr/>
          </p:nvSpPr>
          <p:spPr>
            <a:xfrm rot="12016998">
              <a:off x="5651660" y="1512503"/>
              <a:ext cx="801357" cy="316400"/>
            </a:xfrm>
            <a:prstGeom prst="cube">
              <a:avLst>
                <a:gd name="adj" fmla="val 90637"/>
              </a:avLst>
            </a:prstGeom>
            <a:solidFill>
              <a:srgbClr val="FF0000">
                <a:alpha val="34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" name="Straight Connector 155"/>
          <p:cNvCxnSpPr>
            <a:stCxn id="168" idx="5"/>
            <a:endCxn id="128" idx="5"/>
          </p:cNvCxnSpPr>
          <p:nvPr/>
        </p:nvCxnSpPr>
        <p:spPr>
          <a:xfrm flipV="1">
            <a:off x="1614719" y="4468333"/>
            <a:ext cx="121423" cy="67801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460321" y="4745983"/>
            <a:ext cx="298813" cy="73886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8" idx="2"/>
            <a:endCxn id="128" idx="2"/>
          </p:cNvCxnSpPr>
          <p:nvPr/>
        </p:nvCxnSpPr>
        <p:spPr>
          <a:xfrm flipV="1">
            <a:off x="3461336" y="4320213"/>
            <a:ext cx="152466" cy="65089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8" idx="4"/>
            <a:endCxn id="174" idx="4"/>
          </p:cNvCxnSpPr>
          <p:nvPr/>
        </p:nvCxnSpPr>
        <p:spPr>
          <a:xfrm flipH="1" flipV="1">
            <a:off x="2570667" y="4048962"/>
            <a:ext cx="36837" cy="62158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Cube 167"/>
          <p:cNvSpPr/>
          <p:nvPr/>
        </p:nvSpPr>
        <p:spPr>
          <a:xfrm rot="11963591">
            <a:off x="1696200" y="4656821"/>
            <a:ext cx="1683655" cy="803817"/>
          </a:xfrm>
          <a:prstGeom prst="cube">
            <a:avLst>
              <a:gd name="adj" fmla="val 96846"/>
            </a:avLst>
          </a:prstGeom>
          <a:solidFill>
            <a:srgbClr val="FF0000">
              <a:alpha val="34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rot="17351553">
            <a:off x="1496363" y="4620868"/>
            <a:ext cx="1210347" cy="1145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7351553">
            <a:off x="1827896" y="4700040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7351553">
            <a:off x="1155942" y="4515081"/>
            <a:ext cx="1228648" cy="1164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7351553" flipV="1">
            <a:off x="1718558" y="4706093"/>
            <a:ext cx="24255" cy="149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7351553" flipV="1">
            <a:off x="1962864" y="4537695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7351553" flipH="1" flipV="1">
            <a:off x="2328266" y="4394122"/>
            <a:ext cx="1" cy="1509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7351553">
            <a:off x="2103221" y="4788422"/>
            <a:ext cx="1221607" cy="1137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7351553" flipV="1">
            <a:off x="2546035" y="4240654"/>
            <a:ext cx="8447" cy="1517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794366" y="4049605"/>
            <a:ext cx="1761212" cy="689336"/>
            <a:chOff x="5136416" y="1849747"/>
            <a:chExt cx="1761212" cy="689336"/>
          </a:xfrm>
        </p:grpSpPr>
        <p:sp>
          <p:nvSpPr>
            <p:cNvPr id="128" name="Cube 127"/>
            <p:cNvSpPr/>
            <p:nvPr/>
          </p:nvSpPr>
          <p:spPr>
            <a:xfrm rot="11774935">
              <a:off x="5136416" y="1849747"/>
              <a:ext cx="1761212" cy="689336"/>
            </a:xfrm>
            <a:prstGeom prst="cube">
              <a:avLst>
                <a:gd name="adj" fmla="val 96846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23058" y="1879682"/>
              <a:ext cx="1570587" cy="617957"/>
              <a:chOff x="-2975902" y="6100761"/>
              <a:chExt cx="1570587" cy="617957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-2361720" y="6225929"/>
                <a:ext cx="867647" cy="480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-2741307" y="6122885"/>
                <a:ext cx="857785" cy="4761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-2756164" y="6292708"/>
                <a:ext cx="971356" cy="3479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-2462918" y="6128344"/>
                <a:ext cx="991718" cy="3176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Cube 173"/>
              <p:cNvSpPr/>
              <p:nvPr/>
            </p:nvSpPr>
            <p:spPr>
              <a:xfrm rot="11774935">
                <a:off x="-2975902" y="6100761"/>
                <a:ext cx="1570587" cy="617957"/>
              </a:xfrm>
              <a:prstGeom prst="cube">
                <a:avLst>
                  <a:gd name="adj" fmla="val 96846"/>
                </a:avLst>
              </a:prstGeom>
              <a:solidFill>
                <a:srgbClr val="FF0000">
                  <a:alpha val="20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10638431" y="4848208"/>
            <a:ext cx="12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Image/ Map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25411" y="3716799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Matrix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90292" y="2101724"/>
            <a:ext cx="122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Map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63886" y="3408304"/>
            <a:ext cx="17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4" name="Straight Arrow Connector 3"/>
          <p:cNvCxnSpPr>
            <a:stCxn id="92" idx="3"/>
          </p:cNvCxnSpPr>
          <p:nvPr/>
        </p:nvCxnSpPr>
        <p:spPr>
          <a:xfrm>
            <a:off x="6683842" y="3592970"/>
            <a:ext cx="22080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3"/>
          </p:cNvCxnSpPr>
          <p:nvPr/>
        </p:nvCxnSpPr>
        <p:spPr>
          <a:xfrm>
            <a:off x="6683842" y="3592970"/>
            <a:ext cx="1670039" cy="132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1"/>
          </p:cNvCxnSpPr>
          <p:nvPr/>
        </p:nvCxnSpPr>
        <p:spPr>
          <a:xfrm flipH="1">
            <a:off x="2934099" y="3592970"/>
            <a:ext cx="2029787" cy="13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401" y="5729166"/>
            <a:ext cx="280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Kernel slided over whole Image/Map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81138" y="5686316"/>
            <a:ext cx="528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new partially shared Kernel calculates the weighted sum </a:t>
            </a:r>
          </a:p>
        </p:txBody>
      </p:sp>
      <p:cxnSp>
        <p:nvCxnSpPr>
          <p:cNvPr id="112" name="Straight Arrow Connector 111"/>
          <p:cNvCxnSpPr>
            <a:stCxn id="92" idx="1"/>
          </p:cNvCxnSpPr>
          <p:nvPr/>
        </p:nvCxnSpPr>
        <p:spPr>
          <a:xfrm flipH="1">
            <a:off x="3081120" y="3592970"/>
            <a:ext cx="1882766" cy="83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2528" y="162748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CNN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303418" y="1520947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8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484</Words>
  <Application>Microsoft Macintosh PowerPoint</Application>
  <PresentationFormat>Widescreen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Ullah, Ihsan</cp:lastModifiedBy>
  <cp:revision>5</cp:revision>
  <dcterms:created xsi:type="dcterms:W3CDTF">2017-10-08T15:08:59Z</dcterms:created>
  <dcterms:modified xsi:type="dcterms:W3CDTF">2023-02-22T02:19:27Z</dcterms:modified>
</cp:coreProperties>
</file>