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7" r:id="rId9"/>
    <p:sldId id="268" r:id="rId10"/>
    <p:sldId id="269" r:id="rId11"/>
    <p:sldId id="270" r:id="rId12"/>
    <p:sldId id="281" r:id="rId13"/>
    <p:sldId id="260" r:id="rId14"/>
    <p:sldId id="271" r:id="rId15"/>
    <p:sldId id="272" r:id="rId16"/>
    <p:sldId id="282" r:id="rId17"/>
    <p:sldId id="283" r:id="rId18"/>
    <p:sldId id="284" r:id="rId19"/>
    <p:sldId id="295" r:id="rId20"/>
    <p:sldId id="273" r:id="rId21"/>
    <p:sldId id="274" r:id="rId22"/>
    <p:sldId id="261" r:id="rId23"/>
    <p:sldId id="275" r:id="rId24"/>
    <p:sldId id="276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7" r:id="rId35"/>
    <p:sldId id="299" r:id="rId36"/>
    <p:sldId id="301" r:id="rId37"/>
    <p:sldId id="300" r:id="rId38"/>
    <p:sldId id="280" r:id="rId39"/>
    <p:sldId id="279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10"/>
  </p:normalViewPr>
  <p:slideViewPr>
    <p:cSldViewPr snapToGrid="0">
      <p:cViewPr varScale="1">
        <p:scale>
          <a:sx n="81" d="100"/>
          <a:sy n="81" d="100"/>
        </p:scale>
        <p:origin x="176" y="69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32BCA-27A7-4F64-AC8C-C4A1FB8B9864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293E-7DC9-40EF-93DF-48D5A699D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8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75953-1664-925A-F29E-D671E3355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73809-07C1-9FC0-BDE4-AF222E401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CBB18-DA1B-A49A-0AFA-BE4E27EB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E8928-B36C-FD4D-BAC8-DB55ED33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D6407-FFA2-F890-F1D9-6CACF212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251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85558-CFC1-CAB8-7C99-00CC46E0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36B711-241E-04CD-01F3-A56C29171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4C769-A234-3325-6C53-FABC7BD4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54BA8-97C6-0D24-1EC8-7EA9F86E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C24B7-4A32-EDD1-591E-07A065E7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35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BD6A44-F964-EC94-74BE-CFBFD565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625D4-78D2-34E0-A9CE-681BCF0CE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5045B-B12B-26B5-4FC3-A31A3599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CC924-6B21-80B6-6C9C-77EC030C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A216E-8090-083E-8630-D4E73B7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46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C5EA5-D7A7-ACEB-E850-4990346D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9FF53-3574-3C45-1579-4AFFDBF6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9767F-9391-A4FA-FA8F-52408FDC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4F9A3-D2B6-9DEA-B63C-F64B41E6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443E71-C05F-1E9B-EBEA-86D9255F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7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35AFE-F282-80F7-E03A-49ECF241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B4603F-8626-D592-60AA-3277FA257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B0FE68-0178-FF7A-E929-CCF0405C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1B1AA-DEE2-AD41-71BE-BE7F9BE8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EA43C-5663-9DF2-A672-AF9EDB3C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610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E4162-0486-DB6D-E8B1-63635933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9D020-BEA4-1C78-93A2-10E637C19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5FC25-A86C-C125-8C0F-E6485BB46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790F8-ED55-FF29-FBA0-B237A97F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4FAE0-11F4-562D-30D6-21A34D71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12C7F-65F2-439F-C718-BBC9BE9F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2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B794F-C003-8E37-30AD-1E2BF776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98A62-1B3A-5547-85B7-A7238363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18179F-8007-9FBD-4049-F2EDD9A98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335E86-DBBE-FAC7-1380-33ACCFB79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AB78C9-2F7B-E7B1-6BE5-F2A253864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180571-045C-27EE-8EA5-9C59E6F5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8E6945-6476-E0CF-B530-23E8095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B2ED3-2042-ACD2-C997-AFEFE9EF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7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F01B-ECC5-F4BD-6882-8D5BB86D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3A5132-CCC5-ADA9-F4DB-E5A43D73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2DA68-CEF8-D096-83EC-F203C398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529296-50D1-01AC-F1AB-BB1D3B0E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001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4CC15B-E08A-E1A8-A850-EA9ACC8A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3A5215-6244-A98F-0353-7AB53F85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AE0E2-1C34-7FBF-90F9-E6B162B4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12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A8813-E19A-CAB3-DEF7-4D7B0FFC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B618-0A38-0EF3-BBB5-E2C4E913A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F2DAD-F1FB-BF92-E7B5-C8CBA6D9D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6CE74-0CC2-9D49-DEF1-8C21BAE7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BAED7-F61C-AF62-712C-5CF65300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6D4EF-08F8-22E4-8A89-C2370DC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78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DB8E3-C8C3-FAFC-B00B-401DD345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75CDF-A7F5-E3B9-7A4E-0ADC7799B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BAE74-4DE8-7409-A0F6-331712812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51F93-D795-BFCF-3BCD-B250FD77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06DDB2-83B9-3F22-A328-7358E8FA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5F5553-AD37-A566-C7A7-5B47A87D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43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DE1F9C-8174-2668-485A-495C0062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3EA24-A4D4-CFCB-D6B2-2E599CAB9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0A29A-F210-35A2-ACB4-DB3241633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A953A-22CB-C54C-9698-92A6CD748B5B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3D101-4E92-C284-6372-4E7D7EFE0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3BFDA-2BBD-2EF5-BC14-8AF76F8D4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FD8E-9479-1E49-A80A-EDA0A5EF88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36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6.06101" TargetMode="External"/><Relationship Id="rId2" Type="http://schemas.openxmlformats.org/officeDocument/2006/relationships/hyperlink" Target="https://doi.org/10.48550/arXiv.2304.09871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001661F-321B-BC43-957F-68C5B7C26957}"/>
              </a:ext>
            </a:extLst>
          </p:cNvPr>
          <p:cNvSpPr/>
          <p:nvPr/>
        </p:nvSpPr>
        <p:spPr>
          <a:xfrm>
            <a:off x="0" y="1588104"/>
            <a:ext cx="12192000" cy="2362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9249E7-AC8F-CF5A-3AE1-80FB8A7D0BCC}"/>
              </a:ext>
            </a:extLst>
          </p:cNvPr>
          <p:cNvSpPr txBox="1"/>
          <p:nvPr/>
        </p:nvSpPr>
        <p:spPr>
          <a:xfrm>
            <a:off x="1780674" y="1988032"/>
            <a:ext cx="863065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Learning-Rate-Free Learning by D-Adaptation</a:t>
            </a:r>
            <a:endParaRPr lang="en" altLang="zh-CN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6E959C-81A0-8036-517D-3A085C207901}"/>
              </a:ext>
            </a:extLst>
          </p:cNvPr>
          <p:cNvSpPr txBox="1"/>
          <p:nvPr/>
        </p:nvSpPr>
        <p:spPr>
          <a:xfrm>
            <a:off x="6501999" y="5269896"/>
            <a:ext cx="2040867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Time: 02/2025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CDE100-24B8-FD89-2FA2-6ABEA3706ABB}"/>
              </a:ext>
            </a:extLst>
          </p:cNvPr>
          <p:cNvSpPr txBox="1"/>
          <p:nvPr/>
        </p:nvSpPr>
        <p:spPr>
          <a:xfrm>
            <a:off x="3580547" y="5269896"/>
            <a:ext cx="2515453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CN" sz="1600" b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Applicant: 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Zhekai</a:t>
            </a:r>
            <a:r>
              <a:rPr kumimoji="1" lang="en-US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Liu</a:t>
            </a:r>
            <a:endParaRPr kumimoji="1" lang="en" altLang="zh-CN" sz="16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灯片编号占位符 2">
            <a:extLst>
              <a:ext uri="{FF2B5EF4-FFF2-40B4-BE49-F238E27FC236}">
                <a16:creationId xmlns:a16="http://schemas.microsoft.com/office/drawing/2014/main" id="{3A7BFCAA-A6FD-72C9-256B-66F83EE6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FA6A20-1E3A-309C-89A9-658D99BE7880}"/>
              </a:ext>
            </a:extLst>
          </p:cNvPr>
          <p:cNvSpPr txBox="1"/>
          <p:nvPr/>
        </p:nvSpPr>
        <p:spPr>
          <a:xfrm>
            <a:off x="3580547" y="4573550"/>
            <a:ext cx="5385653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CN" sz="1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Authors:    Aaron Defazio        Konstantin Mishchenko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AABEC3-3451-B9CE-C21F-E46D88209BE6}"/>
              </a:ext>
            </a:extLst>
          </p:cNvPr>
          <p:cNvSpPr txBox="1"/>
          <p:nvPr/>
        </p:nvSpPr>
        <p:spPr>
          <a:xfrm>
            <a:off x="8119533" y="3581290"/>
            <a:ext cx="407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Glyphicons Halflings"/>
              </a:rPr>
              <a:t>ICML 2023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Glyphicons Halflings"/>
              </a:rPr>
              <a:t>OralPoster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Glyphicons Halflings"/>
              </a:rPr>
              <a:t> (Outstanding paper)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4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4650011" y="0"/>
            <a:ext cx="2267094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63BD3BBE-7F9C-3827-7252-946BB999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10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084F9F-4389-1823-E61E-F5F0A48ECD02}"/>
              </a:ext>
            </a:extLst>
          </p:cNvPr>
          <p:cNvSpPr txBox="1"/>
          <p:nvPr/>
        </p:nvSpPr>
        <p:spPr>
          <a:xfrm>
            <a:off x="1501185" y="2416068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Sub-gradient Descent:                               </a:t>
            </a:r>
            <a:r>
              <a:rPr kumimoji="1" lang="en-US" altLang="zh-CN" sz="26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V Boli" panose="02000500030200090000" pitchFamily="2" charset="0"/>
              </a:rPr>
              <a:t>D, G or f*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ECE8D2-1682-93D2-5DCA-196179DF21F6}"/>
              </a:ext>
            </a:extLst>
          </p:cNvPr>
          <p:cNvSpPr txBox="1"/>
          <p:nvPr/>
        </p:nvSpPr>
        <p:spPr>
          <a:xfrm>
            <a:off x="1501184" y="3385999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Normalized Gradient by Shor:                         </a:t>
            </a:r>
            <a:r>
              <a:rPr kumimoji="1" lang="en" altLang="zh-CN" sz="26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0EFCD3-AA13-A5DC-EA44-24EDAD5693CD}"/>
              </a:ext>
            </a:extLst>
          </p:cNvPr>
          <p:cNvSpPr txBox="1"/>
          <p:nvPr/>
        </p:nvSpPr>
        <p:spPr>
          <a:xfrm>
            <a:off x="1560452" y="4355931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NGD and </a:t>
            </a:r>
            <a:r>
              <a:rPr kumimoji="1"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Ada-Grad </a:t>
            </a: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                                      </a:t>
            </a:r>
            <a:r>
              <a:rPr kumimoji="1" lang="en" altLang="zh-CN" sz="26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ACFD14-5C88-7B8F-2450-A735A0D5E098}"/>
              </a:ext>
            </a:extLst>
          </p:cNvPr>
          <p:cNvSpPr txBox="1"/>
          <p:nvPr/>
        </p:nvSpPr>
        <p:spPr>
          <a:xfrm>
            <a:off x="7403622" y="1630146"/>
            <a:ext cx="20214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-US" altLang="zh-CN" sz="26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V Boli" panose="02000500030200090000" pitchFamily="2" charset="0"/>
              </a:rPr>
              <a:t>Requirement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FC1727-20EA-899F-0F1F-C8148F493365}"/>
              </a:ext>
            </a:extLst>
          </p:cNvPr>
          <p:cNvSpPr txBox="1"/>
          <p:nvPr/>
        </p:nvSpPr>
        <p:spPr>
          <a:xfrm>
            <a:off x="2480733" y="1630146"/>
            <a:ext cx="23638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-US" altLang="zh-CN" sz="26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V Boli" panose="02000500030200090000" pitchFamily="2" charset="0"/>
              </a:rPr>
              <a:t>Algorithm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9A4F83-068A-5E74-4AA6-33F1DCA11910}"/>
              </a:ext>
            </a:extLst>
          </p:cNvPr>
          <p:cNvSpPr txBox="1"/>
          <p:nvPr/>
        </p:nvSpPr>
        <p:spPr>
          <a:xfrm>
            <a:off x="293673" y="5654189"/>
            <a:ext cx="125005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-US" altLang="zh-CN" sz="260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MV Boli" panose="02000500030200090000" pitchFamily="2" charset="0"/>
              </a:rPr>
              <a:t>Could we design some algorithms without tuning the parameter (e.g. learning rate)?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554FCB-4BFF-39D1-31BD-145862ED20DD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9160D6-9987-F64B-6187-C70F26C8B00A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C92962-CC91-36B5-0341-90251BB7FCFB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7870A8-C4DB-EEF7-9224-FDCD9BFB4E6A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204652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4650011" y="0"/>
            <a:ext cx="2267094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DoG</a:t>
            </a: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[3][7]</a:t>
            </a:r>
          </a:p>
        </p:txBody>
      </p:sp>
      <p:sp>
        <p:nvSpPr>
          <p:cNvPr id="35" name="灯片编号占位符 2">
            <a:extLst>
              <a:ext uri="{FF2B5EF4-FFF2-40B4-BE49-F238E27FC236}">
                <a16:creationId xmlns:a16="http://schemas.microsoft.com/office/drawing/2014/main" id="{8976CAA2-EF74-31FF-F891-A78DF0F0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11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63C3330-281F-D33C-1C11-85C0C2FC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83" y="1870683"/>
            <a:ext cx="6513550" cy="47169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01F50D-2693-45F2-917E-70CBC9583384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5A734A-B153-626C-A299-BDA7DFAB6E0D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01C4B5-575F-976E-31FC-807BE03B2AAB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F04840-0381-B78F-3207-67BEAED24BD9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117661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F8661-38AA-28C0-43C8-6405C3AB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3A2B169-7B34-1276-5291-F5719411F721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91DDDF-CBCF-E31C-AFD9-81FE78AC5148}"/>
              </a:ext>
            </a:extLst>
          </p:cNvPr>
          <p:cNvSpPr/>
          <p:nvPr/>
        </p:nvSpPr>
        <p:spPr>
          <a:xfrm>
            <a:off x="4650011" y="0"/>
            <a:ext cx="2267094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C71C7DD-AA71-BEC9-A58D-CBF82650B42F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1E63F8E-AA90-D54B-90F6-43C9DC33B515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DoWG</a:t>
            </a: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[4][7]</a:t>
            </a:r>
          </a:p>
        </p:txBody>
      </p:sp>
      <p:sp>
        <p:nvSpPr>
          <p:cNvPr id="35" name="灯片编号占位符 2">
            <a:extLst>
              <a:ext uri="{FF2B5EF4-FFF2-40B4-BE49-F238E27FC236}">
                <a16:creationId xmlns:a16="http://schemas.microsoft.com/office/drawing/2014/main" id="{2199646B-3677-450A-CAF3-52EE0D3A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12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E263CB-4B4F-EFEE-A33B-F90CFE41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74" y="1718705"/>
            <a:ext cx="8034498" cy="49693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950464-41F2-2EB2-658D-0A7742A9344E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9DF714-C8B3-37E9-67E4-6FA542F1C243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079CC3-781F-D2F8-84C2-811075D810AB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7369E7-BC22-BAA9-7EC5-8BB91BF231E3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214856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FD2172-513A-DC6D-2C92-AD1B58313C12}"/>
              </a:ext>
            </a:extLst>
          </p:cNvPr>
          <p:cNvSpPr/>
          <p:nvPr/>
        </p:nvSpPr>
        <p:spPr>
          <a:xfrm>
            <a:off x="5637435" y="1889760"/>
            <a:ext cx="917130" cy="903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CE496-198D-83D6-2E43-52CD41534990}"/>
              </a:ext>
            </a:extLst>
          </p:cNvPr>
          <p:cNvSpPr txBox="1"/>
          <p:nvPr/>
        </p:nvSpPr>
        <p:spPr>
          <a:xfrm>
            <a:off x="4130037" y="2080158"/>
            <a:ext cx="393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1"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5F701A-2400-17C9-6E71-13BDA327ACCF}"/>
              </a:ext>
            </a:extLst>
          </p:cNvPr>
          <p:cNvSpPr txBox="1"/>
          <p:nvPr/>
        </p:nvSpPr>
        <p:spPr>
          <a:xfrm>
            <a:off x="2112165" y="3374284"/>
            <a:ext cx="7967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D-Adaptation</a:t>
            </a:r>
            <a:endParaRPr kumimoji="1" lang="en" altLang="zh-CN" sz="44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92EA75-ED66-EC87-DA62-65C32F8307E7}"/>
              </a:ext>
            </a:extLst>
          </p:cNvPr>
          <p:cNvSpPr/>
          <p:nvPr/>
        </p:nvSpPr>
        <p:spPr>
          <a:xfrm>
            <a:off x="0" y="6370320"/>
            <a:ext cx="12192000" cy="48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36CD3BD1-E1B5-8998-1137-A7124898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13</a:t>
            </a:fld>
            <a:endParaRPr kumimoji="1"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83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7125999" y="0"/>
            <a:ext cx="2452346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灯片编号占位符 2">
            <a:extLst>
              <a:ext uri="{FF2B5EF4-FFF2-40B4-BE49-F238E27FC236}">
                <a16:creationId xmlns:a16="http://schemas.microsoft.com/office/drawing/2014/main" id="{69650C40-29C3-39BC-55FF-D047C5D9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14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22B80B-785B-4D6E-ECD8-09B86BBF8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4" y="688254"/>
            <a:ext cx="6293450" cy="61697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D960F1-E605-096A-4567-F992A836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20" y="2026084"/>
            <a:ext cx="6173580" cy="30203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B8A9B1-3718-29CC-7890-CE7AB8DFA5E5}"/>
              </a:ext>
            </a:extLst>
          </p:cNvPr>
          <p:cNvSpPr/>
          <p:nvPr/>
        </p:nvSpPr>
        <p:spPr>
          <a:xfrm>
            <a:off x="6163734" y="4258732"/>
            <a:ext cx="6028266" cy="7877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57F30F03-1807-C38D-521D-31C0C9A5DEBE}"/>
              </a:ext>
            </a:extLst>
          </p:cNvPr>
          <p:cNvSpPr/>
          <p:nvPr/>
        </p:nvSpPr>
        <p:spPr>
          <a:xfrm rot="10800000">
            <a:off x="8919633" y="5046460"/>
            <a:ext cx="262467" cy="347134"/>
          </a:xfrm>
          <a:prstGeom prst="downArrow">
            <a:avLst/>
          </a:prstGeom>
          <a:solidFill>
            <a:srgbClr val="F8B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6EB933F-3EE3-BAE7-8F1A-3B8D7266E6B5}"/>
              </a:ext>
            </a:extLst>
          </p:cNvPr>
          <p:cNvSpPr/>
          <p:nvPr/>
        </p:nvSpPr>
        <p:spPr>
          <a:xfrm rot="10800000">
            <a:off x="11010899" y="4657318"/>
            <a:ext cx="262467" cy="1303214"/>
          </a:xfrm>
          <a:prstGeom prst="downArrow">
            <a:avLst>
              <a:gd name="adj1" fmla="val 37096"/>
              <a:gd name="adj2" fmla="val 50000"/>
            </a:avLst>
          </a:prstGeom>
          <a:solidFill>
            <a:srgbClr val="F8B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2DCE3D-3384-F4E8-F245-ED9B41F99119}"/>
              </a:ext>
            </a:extLst>
          </p:cNvPr>
          <p:cNvSpPr txBox="1"/>
          <p:nvPr/>
        </p:nvSpPr>
        <p:spPr>
          <a:xfrm>
            <a:off x="7780866" y="548385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second contribution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B59AA0-A43C-33B9-2AA2-F667963922F7}"/>
              </a:ext>
            </a:extLst>
          </p:cNvPr>
          <p:cNvSpPr txBox="1"/>
          <p:nvPr/>
        </p:nvSpPr>
        <p:spPr>
          <a:xfrm>
            <a:off x="9435188" y="600920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first contribution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28956B-A9B3-7D03-DA9F-6DC0F3FB6168}"/>
              </a:ext>
            </a:extLst>
          </p:cNvPr>
          <p:cNvSpPr/>
          <p:nvPr/>
        </p:nvSpPr>
        <p:spPr>
          <a:xfrm>
            <a:off x="660400" y="3869267"/>
            <a:ext cx="4642994" cy="1820333"/>
          </a:xfrm>
          <a:prstGeom prst="rect">
            <a:avLst/>
          </a:prstGeom>
          <a:solidFill>
            <a:srgbClr val="F8BA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760DA83-FC96-C384-B886-C5AF2128AD67}"/>
              </a:ext>
            </a:extLst>
          </p:cNvPr>
          <p:cNvSpPr/>
          <p:nvPr/>
        </p:nvSpPr>
        <p:spPr>
          <a:xfrm rot="5400000">
            <a:off x="2843776" y="2708313"/>
            <a:ext cx="262465" cy="501582"/>
          </a:xfrm>
          <a:prstGeom prst="downArrow">
            <a:avLst>
              <a:gd name="adj1" fmla="val 30643"/>
              <a:gd name="adj2" fmla="val 66784"/>
            </a:avLst>
          </a:prstGeom>
          <a:solidFill>
            <a:srgbClr val="F8B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4E6C120C-C69B-CE58-C5BA-DE6B58A9B146}"/>
              </a:ext>
            </a:extLst>
          </p:cNvPr>
          <p:cNvSpPr/>
          <p:nvPr/>
        </p:nvSpPr>
        <p:spPr>
          <a:xfrm rot="5400000">
            <a:off x="3365167" y="3282129"/>
            <a:ext cx="262465" cy="501582"/>
          </a:xfrm>
          <a:prstGeom prst="downArrow">
            <a:avLst>
              <a:gd name="adj1" fmla="val 30643"/>
              <a:gd name="adj2" fmla="val 66784"/>
            </a:avLst>
          </a:prstGeom>
          <a:solidFill>
            <a:srgbClr val="F8BA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CC5950-C457-40C0-67E4-A2ECD07E4FAE}"/>
              </a:ext>
            </a:extLst>
          </p:cNvPr>
          <p:cNvSpPr txBox="1"/>
          <p:nvPr/>
        </p:nvSpPr>
        <p:spPr>
          <a:xfrm>
            <a:off x="3411006" y="2747689"/>
            <a:ext cx="174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Dual Averaging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70033B-913F-A506-782D-8BADA8AD72E9}"/>
              </a:ext>
            </a:extLst>
          </p:cNvPr>
          <p:cNvSpPr txBox="1"/>
          <p:nvPr/>
        </p:nvSpPr>
        <p:spPr>
          <a:xfrm>
            <a:off x="3874759" y="334880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Ada-Grad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104535-4BE4-3E26-2256-C668C4CB6668}"/>
              </a:ext>
            </a:extLst>
          </p:cNvPr>
          <p:cNvSpPr txBox="1"/>
          <p:nvPr/>
        </p:nvSpPr>
        <p:spPr>
          <a:xfrm>
            <a:off x="6529098" y="732562"/>
            <a:ext cx="493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 don’t use the gradient descent for a technical reason: the asymptotic convergence rate has an additional log factor.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5A5ABF01-BE29-95EF-BDEB-49D8E4C91A5E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5156099" y="1691547"/>
            <a:ext cx="1515634" cy="1240808"/>
          </a:xfrm>
          <a:prstGeom prst="bentConnector3">
            <a:avLst>
              <a:gd name="adj1" fmla="val -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82D8392-84EA-39AC-5414-9DF0D09047C3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27520FC-C305-7450-EF73-EB893AFBF303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841B9D8-1E64-C7C6-4E9B-B17A9E09D15E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0855FA8-79A8-80BE-431A-351DF35EB22D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425867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7125999" y="0"/>
            <a:ext cx="2452346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Variants</a:t>
            </a:r>
          </a:p>
        </p:txBody>
      </p:sp>
      <p:sp>
        <p:nvSpPr>
          <p:cNvPr id="71" name="灯片编号占位符 2">
            <a:extLst>
              <a:ext uri="{FF2B5EF4-FFF2-40B4-BE49-F238E27FC236}">
                <a16:creationId xmlns:a16="http://schemas.microsoft.com/office/drawing/2014/main" id="{9DB79672-B77C-5E93-6C08-52F2E890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15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5ACD40-3513-5B71-8A80-17F460E4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6574"/>
            <a:ext cx="5934551" cy="53236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19C524-2EB1-993B-3D95-45BF6E96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337" y="2335432"/>
            <a:ext cx="6128927" cy="30495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8BD2460-DA08-1132-568A-3C6341764481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178373-F867-7998-3ACF-1CA1711889CE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E9C89B-5994-6A5B-55A0-63BFCC5778CD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B3C7D8-8E0F-40C2-B34F-F50E666B10BC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2170206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B3318-BB07-E1B5-7B10-7A3C4A7B3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EC55B62-EF01-0CBE-27DB-6B39B58BC9C5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1DE48A-4821-1A84-1378-3983D5E93D41}"/>
              </a:ext>
            </a:extLst>
          </p:cNvPr>
          <p:cNvSpPr/>
          <p:nvPr/>
        </p:nvSpPr>
        <p:spPr>
          <a:xfrm>
            <a:off x="7125999" y="0"/>
            <a:ext cx="2452346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A502247-81D4-A1E9-F3DD-AC3793C51BDD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3CB44A1-27F5-64AE-045B-9C9F1401F8BC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Variants</a:t>
            </a:r>
          </a:p>
        </p:txBody>
      </p:sp>
      <p:sp>
        <p:nvSpPr>
          <p:cNvPr id="71" name="灯片编号占位符 2">
            <a:extLst>
              <a:ext uri="{FF2B5EF4-FFF2-40B4-BE49-F238E27FC236}">
                <a16:creationId xmlns:a16="http://schemas.microsoft.com/office/drawing/2014/main" id="{6DD82A6E-276A-5AAE-A121-40FCDCC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16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A0937F-6F1C-3911-8FAD-752F1F81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1" y="1573821"/>
            <a:ext cx="6127360" cy="51410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0C2BD4-85A0-9FD9-86DA-5E504C7C8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43" y="2495443"/>
            <a:ext cx="6218955" cy="35983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F8B6F1-D532-9CFE-4DA8-E001F15B1D41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322E34-D07F-A9A9-84AE-C1B34F7DF2AA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51FDA4-5705-210E-12A0-DAEBD68B263C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7CFD01-0786-12F9-B1CD-3B457BE1C611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1278574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897C-C4CC-581E-D83C-89480989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00BBD6FE-C453-409B-51D9-1C06391E8B3E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B7EC615-75DF-4CDC-B7C8-40887D51FCC5}"/>
              </a:ext>
            </a:extLst>
          </p:cNvPr>
          <p:cNvSpPr/>
          <p:nvPr/>
        </p:nvSpPr>
        <p:spPr>
          <a:xfrm>
            <a:off x="7125999" y="0"/>
            <a:ext cx="2452346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5FDD118-4195-C7F6-DC80-CCD1DB103029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7C0D868-2047-DDFB-B38C-561B764324E8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Variants</a:t>
            </a:r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6B3C8053-609A-7A3E-53F1-701E3517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17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392E8-393B-D14E-A48E-7380DDF1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58" y="1509466"/>
            <a:ext cx="5463239" cy="51785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0A84F7-A6B5-8F30-1CBE-F85B3B95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15" y="2463938"/>
            <a:ext cx="6413585" cy="25799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2AD129-8064-AD53-6DCB-8E62D25B977C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C934F6-AC9A-8FBD-1936-D230B96785D3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E680BA-5659-2F0A-1A4D-587F13E7A40C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BC6C3F-8210-BA58-7881-385214B294A0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1145602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D1789-0B55-ACCF-1C3D-BA0F348C8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84EAC80-494A-8B26-C724-A45454468AD3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72149ED-EE3C-3DB0-4482-F2136EA8A66C}"/>
              </a:ext>
            </a:extLst>
          </p:cNvPr>
          <p:cNvSpPr/>
          <p:nvPr/>
        </p:nvSpPr>
        <p:spPr>
          <a:xfrm>
            <a:off x="7125999" y="0"/>
            <a:ext cx="2452346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7DC2BBB-9327-F1DF-F00E-062E075D901A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4B5CBC3-22C4-2534-2FD8-A3C6FF239853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Variants</a:t>
            </a:r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ACD7781C-D959-ED63-BA7A-04755206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18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C54DC9-5E53-2C39-5DE2-967C6DC8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7" y="1469853"/>
            <a:ext cx="5381462" cy="5388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F7A238-AC32-9973-F1A9-EA196F0C5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2" y="1977666"/>
            <a:ext cx="6578598" cy="2539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6DD201-C090-BCC2-49C8-DCCC92E51DA9}"/>
              </a:ext>
            </a:extLst>
          </p:cNvPr>
          <p:cNvSpPr txBox="1"/>
          <p:nvPr/>
        </p:nvSpPr>
        <p:spPr>
          <a:xfrm>
            <a:off x="5709131" y="1477538"/>
            <a:ext cx="329462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Modification: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365475-CFEA-6125-F4A7-B266CCECD382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755091-9867-D48A-BADF-E5AE2D166C30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31C97B-760E-5568-4A70-EDADEB8C7052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905B79-A4DA-00B6-1232-D9AFD9C61302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90B96E-EFFA-15A2-A33C-5E45E45523B4}"/>
              </a:ext>
            </a:extLst>
          </p:cNvPr>
          <p:cNvSpPr/>
          <p:nvPr/>
        </p:nvSpPr>
        <p:spPr>
          <a:xfrm>
            <a:off x="853480" y="5606049"/>
            <a:ext cx="2896369" cy="609600"/>
          </a:xfrm>
          <a:prstGeom prst="rect">
            <a:avLst/>
          </a:prstGeom>
          <a:solidFill>
            <a:srgbClr val="F8BA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0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4895E-F6CE-A6C2-2D25-848101BD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63F2442-EAE0-8624-20E7-1444F29FF75A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64BFA64-84B0-D2D5-F3CC-1282C29F0B75}"/>
              </a:ext>
            </a:extLst>
          </p:cNvPr>
          <p:cNvSpPr/>
          <p:nvPr/>
        </p:nvSpPr>
        <p:spPr>
          <a:xfrm>
            <a:off x="7125999" y="0"/>
            <a:ext cx="2452346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8970C577-36F5-E78A-55F3-3EEEB1ED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19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8F3986-7909-62BC-5E53-35C2D17E33A2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8BCE5E-DF97-7C29-41A9-D2861FC5F5FC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8C885B-128E-843E-D700-647890057476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5CA6C-AC12-E0B2-7AAF-2807B44B7CED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4CA85-E8E0-CF25-779B-1E0260DF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" y="718715"/>
            <a:ext cx="4877481" cy="4563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607C6-92A1-6BFC-9201-5DFF9467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516" y="1151326"/>
            <a:ext cx="3315163" cy="6668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E105DEC-E6EE-5E05-F804-6CA3C98BDB11}"/>
              </a:ext>
            </a:extLst>
          </p:cNvPr>
          <p:cNvSpPr txBox="1"/>
          <p:nvPr/>
        </p:nvSpPr>
        <p:spPr>
          <a:xfrm>
            <a:off x="5252241" y="775609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average technique: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E2886EB-C5F5-2B39-AE6D-A582119C5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629" y="1818169"/>
            <a:ext cx="3452636" cy="46512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F8F5C70-ABC1-E6E4-2BDD-83E09C55E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557" y="2267510"/>
            <a:ext cx="6073230" cy="586381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215F385E-6E28-A31E-5DCD-3BB1597E358C}"/>
              </a:ext>
            </a:extLst>
          </p:cNvPr>
          <p:cNvSpPr/>
          <p:nvPr/>
        </p:nvSpPr>
        <p:spPr>
          <a:xfrm>
            <a:off x="8412080" y="2865049"/>
            <a:ext cx="186268" cy="270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C3C96AF-2E23-CD3F-C121-6DEB710C1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502" y="3157808"/>
            <a:ext cx="5315692" cy="2924583"/>
          </a:xfrm>
          <a:prstGeom prst="rect">
            <a:avLst/>
          </a:prstGeom>
        </p:spPr>
      </p:pic>
      <p:sp>
        <p:nvSpPr>
          <p:cNvPr id="23" name="箭头: 下 22">
            <a:extLst>
              <a:ext uri="{FF2B5EF4-FFF2-40B4-BE49-F238E27FC236}">
                <a16:creationId xmlns:a16="http://schemas.microsoft.com/office/drawing/2014/main" id="{01A7D169-C83C-28E5-B765-60D558C71858}"/>
              </a:ext>
            </a:extLst>
          </p:cNvPr>
          <p:cNvSpPr/>
          <p:nvPr/>
        </p:nvSpPr>
        <p:spPr>
          <a:xfrm rot="16200000">
            <a:off x="4237987" y="4048704"/>
            <a:ext cx="242883" cy="270444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CC7CA83-2C61-1224-B258-BB3C7CD1E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321" y="3959896"/>
            <a:ext cx="2102430" cy="448059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CE9D037-107E-AA82-3F5F-CDCC841EA9A4}"/>
              </a:ext>
            </a:extLst>
          </p:cNvPr>
          <p:cNvCxnSpPr>
            <a:stCxn id="30" idx="0"/>
          </p:cNvCxnSpPr>
          <p:nvPr/>
        </p:nvCxnSpPr>
        <p:spPr>
          <a:xfrm flipV="1">
            <a:off x="5604536" y="2778202"/>
            <a:ext cx="0" cy="118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94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4E9CE74-3460-802A-BEA1-2B9D0C3089F3}"/>
              </a:ext>
            </a:extLst>
          </p:cNvPr>
          <p:cNvSpPr/>
          <p:nvPr/>
        </p:nvSpPr>
        <p:spPr>
          <a:xfrm>
            <a:off x="0" y="667525"/>
            <a:ext cx="12192000" cy="871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403BF4-54F6-27A6-9F22-8612EBD7501D}"/>
              </a:ext>
            </a:extLst>
          </p:cNvPr>
          <p:cNvSpPr txBox="1"/>
          <p:nvPr/>
        </p:nvSpPr>
        <p:spPr>
          <a:xfrm>
            <a:off x="3553769" y="3363946"/>
            <a:ext cx="7967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479AF-4A8C-842A-40DA-E4A63BC8BA1B}"/>
              </a:ext>
            </a:extLst>
          </p:cNvPr>
          <p:cNvSpPr txBox="1"/>
          <p:nvPr/>
        </p:nvSpPr>
        <p:spPr>
          <a:xfrm>
            <a:off x="3553769" y="2479478"/>
            <a:ext cx="7967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Pre-knowledge</a:t>
            </a:r>
            <a:endParaRPr kumimoji="1" lang="en" altLang="zh-CN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D2BC1C-09BB-FCAC-8548-0B661F9BF93A}"/>
              </a:ext>
            </a:extLst>
          </p:cNvPr>
          <p:cNvSpPr txBox="1"/>
          <p:nvPr/>
        </p:nvSpPr>
        <p:spPr>
          <a:xfrm>
            <a:off x="3553769" y="4248414"/>
            <a:ext cx="7967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11CEF4-BF36-1421-F6D4-826CA16D6F0A}"/>
              </a:ext>
            </a:extLst>
          </p:cNvPr>
          <p:cNvSpPr txBox="1"/>
          <p:nvPr/>
        </p:nvSpPr>
        <p:spPr>
          <a:xfrm>
            <a:off x="3553769" y="5132882"/>
            <a:ext cx="7967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32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Experimental results and proof</a:t>
            </a:r>
            <a:endParaRPr kumimoji="1" lang="en" altLang="zh-CN" sz="3200" b="1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B512B0-E2EB-CD09-038B-5ABAFA78B18E}"/>
              </a:ext>
            </a:extLst>
          </p:cNvPr>
          <p:cNvSpPr txBox="1"/>
          <p:nvPr/>
        </p:nvSpPr>
        <p:spPr>
          <a:xfrm>
            <a:off x="842061" y="749439"/>
            <a:ext cx="4994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kumimoji="1" lang="zh-CN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灯片编号占位符 2">
            <a:extLst>
              <a:ext uri="{FF2B5EF4-FFF2-40B4-BE49-F238E27FC236}">
                <a16:creationId xmlns:a16="http://schemas.microsoft.com/office/drawing/2014/main" id="{499B2556-AFD0-5EA9-6098-8E2F802B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85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7125999" y="0"/>
            <a:ext cx="2452346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E230A4DD-9315-1FDD-557A-38EF2DD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20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199869-CEDD-B4C3-233D-5244D159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782"/>
            <a:ext cx="12192000" cy="401488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61D1513-7027-2DEC-B99D-DCE90424E487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775FC25-0F30-6916-5436-BF43D31AB416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0BE840-7B2F-A121-A9C2-C5F28A2D306A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8E67DB-31F9-D0BE-035B-9C952D429950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4394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7125999" y="0"/>
            <a:ext cx="2452346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42A4228F-0953-07B6-8D18-99EF7A9A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21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0CDE6C-4B6F-0B2B-DCF6-22E779B3D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91" y="1767839"/>
            <a:ext cx="8759992" cy="42157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51CECE-1A81-AFFB-A864-45467AE137F9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00412A-727A-1F81-1790-B44B4A88243B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0B868C-2A5D-046E-8CE9-5EFE056D2C1D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894C24-ABC0-58E9-C392-69AB9D28D314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189324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FD2172-513A-DC6D-2C92-AD1B58313C12}"/>
              </a:ext>
            </a:extLst>
          </p:cNvPr>
          <p:cNvSpPr/>
          <p:nvPr/>
        </p:nvSpPr>
        <p:spPr>
          <a:xfrm>
            <a:off x="5637435" y="1889760"/>
            <a:ext cx="917130" cy="903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CE496-198D-83D6-2E43-52CD41534990}"/>
              </a:ext>
            </a:extLst>
          </p:cNvPr>
          <p:cNvSpPr txBox="1"/>
          <p:nvPr/>
        </p:nvSpPr>
        <p:spPr>
          <a:xfrm>
            <a:off x="4130037" y="2080158"/>
            <a:ext cx="393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1"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5F701A-2400-17C9-6E71-13BDA327ACCF}"/>
              </a:ext>
            </a:extLst>
          </p:cNvPr>
          <p:cNvSpPr txBox="1"/>
          <p:nvPr/>
        </p:nvSpPr>
        <p:spPr>
          <a:xfrm>
            <a:off x="2112165" y="3374284"/>
            <a:ext cx="7967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92EA75-ED66-EC87-DA62-65C32F8307E7}"/>
              </a:ext>
            </a:extLst>
          </p:cNvPr>
          <p:cNvSpPr/>
          <p:nvPr/>
        </p:nvSpPr>
        <p:spPr>
          <a:xfrm>
            <a:off x="0" y="6370320"/>
            <a:ext cx="12192000" cy="48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85A7B5C3-2722-D4A1-B37C-B5D4FC8E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22</a:t>
            </a:fld>
            <a:endParaRPr kumimoji="1"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5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Experimental results</a:t>
            </a:r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B95E1B7A-0CAF-C52A-1031-9F59D8FC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23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8255EB6-6618-6D16-6C67-F653FB78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7" y="1650352"/>
            <a:ext cx="6071193" cy="50376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16AA2C-835C-D54D-4DF1-13E943DE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69" y="1701850"/>
            <a:ext cx="6071193" cy="33149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5E61BD3-BE9F-D484-135B-8A374B3F9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00" y="5065737"/>
            <a:ext cx="5415731" cy="152191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15FBE89-CFA6-DDF0-05AF-8EF044998491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887D6D-DC0B-7C6F-E316-92C7DBE64F53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168289-620E-14FF-9526-0095B6415716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FBE60E8-B35F-B831-2E93-2115F906580C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4070894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灯片编号占位符 2">
            <a:extLst>
              <a:ext uri="{FF2B5EF4-FFF2-40B4-BE49-F238E27FC236}">
                <a16:creationId xmlns:a16="http://schemas.microsoft.com/office/drawing/2014/main" id="{7777003D-22B3-5F81-C686-45EF2210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24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CE3108-74F8-D603-7BA4-D28DF052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5" y="748506"/>
            <a:ext cx="5282456" cy="29222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FA3526-C017-3FB3-BE5D-8B928E97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6" y="3670715"/>
            <a:ext cx="5451788" cy="30669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825CBD-2C58-8BFD-5AB6-52EC7333BFB3}"/>
              </a:ext>
            </a:extLst>
          </p:cNvPr>
          <p:cNvSpPr txBox="1"/>
          <p:nvPr/>
        </p:nvSpPr>
        <p:spPr>
          <a:xfrm>
            <a:off x="5193568" y="2151277"/>
            <a:ext cx="702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According to the literature:</a:t>
            </a: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 Theory on Adam Instability in Large-Scale Machine Learning</a:t>
            </a:r>
          </a:p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https://doi.org/10.48550/arXiv.2304.09871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FCBA67C-8AA5-A633-F2A7-197EEB0151C6}"/>
                  </a:ext>
                </a:extLst>
              </p:cNvPr>
              <p:cNvSpPr txBox="1"/>
              <p:nvPr/>
            </p:nvSpPr>
            <p:spPr>
              <a:xfrm>
                <a:off x="5579534" y="3196546"/>
                <a:ext cx="6612466" cy="2561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altLang="zh-CN" sz="2800" dirty="0">
                    <a:latin typeface="Aptos Narrow" panose="020B0004020202020204" pitchFamily="34" charset="0"/>
                    <a:cs typeface="Arial" panose="020B0604020202020204" pitchFamily="34" charset="0"/>
                  </a:rPr>
                  <a:t>Inappropriate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Aptos Narrow" panose="020B0004020202020204" pitchFamily="34" charset="0"/>
                    <a:cs typeface="Arial" panose="020B0604020202020204" pitchFamily="34" charset="0"/>
                  </a:rPr>
                  <a:t> (adaptive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sz="2800" dirty="0">
                    <a:latin typeface="Aptos Narrow" panose="020B00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altLang="zh-CN" sz="2800" dirty="0">
                    <a:latin typeface="Aptos Narrow" panose="020B0004020202020204" pitchFamily="34" charset="0"/>
                    <a:cs typeface="Arial" panose="020B0604020202020204" pitchFamily="34" charset="0"/>
                  </a:rPr>
                  <a:t>Inappropriate learning rate (warm up)</a:t>
                </a: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altLang="zh-CN" sz="2800" dirty="0">
                    <a:latin typeface="Aptos Narrow" panose="020B0004020202020204" pitchFamily="34" charset="0"/>
                    <a:cs typeface="Arial" panose="020B0604020202020204" pitchFamily="34" charset="0"/>
                  </a:rPr>
                  <a:t>Batch-size</a:t>
                </a:r>
                <a:endParaRPr lang="zh-CN" altLang="en-US" sz="2800" dirty="0">
                  <a:latin typeface="Aptos Narrow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FCBA67C-8AA5-A633-F2A7-197EEB015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534" y="3196546"/>
                <a:ext cx="6612466" cy="2561663"/>
              </a:xfrm>
              <a:prstGeom prst="rect">
                <a:avLst/>
              </a:prstGeom>
              <a:blipFill>
                <a:blip r:embed="rId4"/>
                <a:stretch>
                  <a:fillRect l="-1843" b="-5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9A8821A-6154-656E-6E08-1FE723EBD743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43FBA2-27B9-E220-459D-6D5AF949E221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C6B159-43FF-17C6-6880-026B6A42C432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30D9D6-CBAD-2AF2-EC2E-FDFE85408950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446236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3C883-CD6D-92D1-9764-C60BA927E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B12C82A4-7EF4-C4AF-9C8A-113682A168FD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7F5E198-2A8F-461C-C9ED-93E802142597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灯片编号占位符 2">
            <a:extLst>
              <a:ext uri="{FF2B5EF4-FFF2-40B4-BE49-F238E27FC236}">
                <a16:creationId xmlns:a16="http://schemas.microsoft.com/office/drawing/2014/main" id="{1D624A19-961F-E906-E141-3262FD6A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25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21A632-AD03-E6FA-985F-35789B5537F8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FA9ABC-0F94-24AF-5E47-FB56F4264382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DAE68D-1A19-EDED-8A0E-B2D366722643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6D6027-D665-143F-7349-E9054645279D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875A16-BEA2-1678-EE26-B7665E35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9" y="754581"/>
            <a:ext cx="10351833" cy="15436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924AB1-21D2-B1CE-B631-E57F4A57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08" y="2446249"/>
            <a:ext cx="10463720" cy="14984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1AC997-1B9E-24B2-C72C-9E447FE33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08" y="4146716"/>
            <a:ext cx="9794977" cy="1135908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733D3746-B033-4B7F-CA5E-82950A3856E2}"/>
              </a:ext>
            </a:extLst>
          </p:cNvPr>
          <p:cNvSpPr/>
          <p:nvPr/>
        </p:nvSpPr>
        <p:spPr>
          <a:xfrm>
            <a:off x="5681113" y="3890671"/>
            <a:ext cx="186268" cy="270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DBE214F-B8B2-4075-E931-D31B605279F0}"/>
              </a:ext>
            </a:extLst>
          </p:cNvPr>
          <p:cNvSpPr/>
          <p:nvPr/>
        </p:nvSpPr>
        <p:spPr>
          <a:xfrm>
            <a:off x="5681113" y="5349439"/>
            <a:ext cx="186268" cy="270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0F82FEC-ABA6-516F-842C-B456B15D1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5686698"/>
            <a:ext cx="9794977" cy="1140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D8397C6-BA2E-52DC-19C5-F24BB3160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892" y="5817585"/>
            <a:ext cx="609685" cy="952633"/>
          </a:xfrm>
          <a:prstGeom prst="rect">
            <a:avLst/>
          </a:prstGeom>
        </p:spPr>
      </p:pic>
      <p:sp>
        <p:nvSpPr>
          <p:cNvPr id="24" name="箭头: 下 23">
            <a:extLst>
              <a:ext uri="{FF2B5EF4-FFF2-40B4-BE49-F238E27FC236}">
                <a16:creationId xmlns:a16="http://schemas.microsoft.com/office/drawing/2014/main" id="{370BF347-A55F-D74D-79BB-7E9D8FF1EB0E}"/>
              </a:ext>
            </a:extLst>
          </p:cNvPr>
          <p:cNvSpPr/>
          <p:nvPr/>
        </p:nvSpPr>
        <p:spPr>
          <a:xfrm>
            <a:off x="5681113" y="2337644"/>
            <a:ext cx="186268" cy="270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C6C648-3D07-3095-7DC6-85ECB07CD9CC}"/>
              </a:ext>
            </a:extLst>
          </p:cNvPr>
          <p:cNvSpPr txBox="1"/>
          <p:nvPr/>
        </p:nvSpPr>
        <p:spPr>
          <a:xfrm>
            <a:off x="6039515" y="225833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convexity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66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9B7C-F9CD-415B-9522-5E86E0FBB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42AB142-C998-3D24-9697-2261DB22F6F7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EF94D94-FE75-0EBE-1AA1-0652E46F758C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650B9988-2026-98F3-C7B0-F2D9801C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26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B0144B-FB68-AFFA-A809-01EE059D0EB3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F84C99-E563-3DAD-9E18-DE9CBEB42DBE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AC7C1B-5412-9169-583F-F3A92F04A746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8C7F7E-B4EF-646B-9107-B86F4B434365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67885A-2D8A-66D9-D568-34066B86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404" y="833171"/>
            <a:ext cx="8626473" cy="2722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5953BF-7D75-A2B6-F2E1-052A0E0209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3" b="69504"/>
          <a:stretch/>
        </p:blipFill>
        <p:spPr>
          <a:xfrm>
            <a:off x="1573404" y="4202445"/>
            <a:ext cx="10132386" cy="1377087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3C3D8A73-9B9B-FDBC-04B4-1DB90CF2838E}"/>
              </a:ext>
            </a:extLst>
          </p:cNvPr>
          <p:cNvSpPr/>
          <p:nvPr/>
        </p:nvSpPr>
        <p:spPr>
          <a:xfrm rot="10800000">
            <a:off x="5551806" y="3773084"/>
            <a:ext cx="186268" cy="2704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B91C7D-182A-5D45-4025-EF31BE38D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745" y="4890988"/>
            <a:ext cx="3128854" cy="2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7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CA14-5569-9820-E02B-D1BF6B3B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9589044-2100-DDB4-F940-8159CE4A8FA7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3E2210-AA57-BA4E-8BB1-12D73E922E0A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E8FE26DC-1FDF-CD85-73E1-8DCCC70B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27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E02E73-DB62-3943-3DE9-F7245C38F6BF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8A44D4-09C8-3535-1313-21C7AE46D20C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4A640A-D3C9-9B2F-FB6A-C5485E8A3709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9289D9-8CEA-C904-D418-AC49E8EE1D70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2FCB8F-B830-B9FA-0E87-2D94719A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661"/>
            <a:ext cx="12192000" cy="19755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B9C000-5DC4-0E3E-217D-58CA12BB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9745"/>
            <a:ext cx="10463720" cy="14984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F1ED9F-941F-E2BC-1E0C-3A573B301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5" y="2828826"/>
            <a:ext cx="11060264" cy="12882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C6300A0-2593-5F78-EF6C-A68FE8839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551" y="2665450"/>
            <a:ext cx="790685" cy="9812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9DF280-458C-C408-A84A-4FF97A458B21}"/>
              </a:ext>
            </a:extLst>
          </p:cNvPr>
          <p:cNvSpPr txBox="1"/>
          <p:nvPr/>
        </p:nvSpPr>
        <p:spPr>
          <a:xfrm>
            <a:off x="4691327" y="2233703"/>
            <a:ext cx="540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</a:rPr>
              <a:t>+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B66D2EA-D7FA-5798-1923-59952F7A82D0}"/>
              </a:ext>
            </a:extLst>
          </p:cNvPr>
          <p:cNvSpPr txBox="1"/>
          <p:nvPr/>
        </p:nvSpPr>
        <p:spPr>
          <a:xfrm rot="16200000">
            <a:off x="4691327" y="3835339"/>
            <a:ext cx="540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accent1"/>
                </a:solidFill>
              </a:rPr>
              <a:t>=</a:t>
            </a:r>
            <a:endParaRPr lang="zh-CN" alt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9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239C3-740A-9DE4-34D2-22FE85DE6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ED90C63-E86D-72E3-1811-F8FF11323800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BD3A10-08B9-FC6F-9B3E-05B7D6EEA085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6E8C6E82-1163-0B8B-F4C8-BFB9E6B7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28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01D4CC-F3B8-021C-5FC3-9F60DD2FC236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C7CA45-8B3A-421C-983E-7B9EDEE7DDD2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33DEAC-8BFF-F5C1-4821-EB9EEBCD8B39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BD2929-E117-D2F9-582F-488034AE6D37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057FC-9EF2-F66C-D38C-CB79367B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887" y="3654641"/>
            <a:ext cx="7249690" cy="1080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399238-98AE-4F6B-1A5A-6E48E3F5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15" y="5140910"/>
            <a:ext cx="6773220" cy="13214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AC8A5CB-4AF1-DE1C-F7EC-EBCABDDF6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303" y="5363569"/>
            <a:ext cx="1346900" cy="10441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B64357F-44D3-00E5-CF70-89FD0FEA4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694" y="5232189"/>
            <a:ext cx="2676873" cy="1279213"/>
          </a:xfrm>
          <a:prstGeom prst="rect">
            <a:avLst/>
          </a:prstGeom>
        </p:spPr>
      </p:pic>
      <p:sp>
        <p:nvSpPr>
          <p:cNvPr id="18" name="箭头: 下 17">
            <a:extLst>
              <a:ext uri="{FF2B5EF4-FFF2-40B4-BE49-F238E27FC236}">
                <a16:creationId xmlns:a16="http://schemas.microsoft.com/office/drawing/2014/main" id="{29FA75BE-021B-0E70-CE70-7884BD7B5F42}"/>
              </a:ext>
            </a:extLst>
          </p:cNvPr>
          <p:cNvSpPr/>
          <p:nvPr/>
        </p:nvSpPr>
        <p:spPr>
          <a:xfrm>
            <a:off x="5962335" y="4735466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6BABC3-8157-C6C4-4BBC-337A25BB7820}"/>
              </a:ext>
            </a:extLst>
          </p:cNvPr>
          <p:cNvSpPr txBox="1"/>
          <p:nvPr/>
        </p:nvSpPr>
        <p:spPr>
          <a:xfrm>
            <a:off x="4554552" y="46873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convexity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4DA0176-500F-56FC-D6D1-13ABFDF37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986" y="780351"/>
            <a:ext cx="7576962" cy="121341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EFAB222-F21E-4E38-0726-DD3095E4E1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149" y="2272685"/>
            <a:ext cx="8489502" cy="132142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F65F0F3-3177-7755-70F5-D6F50100857B}"/>
              </a:ext>
            </a:extLst>
          </p:cNvPr>
          <p:cNvSpPr txBox="1"/>
          <p:nvPr/>
        </p:nvSpPr>
        <p:spPr>
          <a:xfrm>
            <a:off x="5880100" y="1815094"/>
            <a:ext cx="43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+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1AC96F3-6A8F-9ADC-046F-D59BE695D5A5}"/>
              </a:ext>
            </a:extLst>
          </p:cNvPr>
          <p:cNvSpPr txBox="1"/>
          <p:nvPr/>
        </p:nvSpPr>
        <p:spPr>
          <a:xfrm rot="16200000">
            <a:off x="5861000" y="3279952"/>
            <a:ext cx="47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=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56CC20-4B84-0A28-6F1D-D50FD6136C51}"/>
              </a:ext>
            </a:extLst>
          </p:cNvPr>
          <p:cNvSpPr txBox="1"/>
          <p:nvPr/>
        </p:nvSpPr>
        <p:spPr>
          <a:xfrm>
            <a:off x="293769" y="514091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contribution: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24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B4A57-CC46-46DA-6902-0AA827594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12EDA9-F0B1-9F61-3C8F-EB506CE0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27" y="558511"/>
            <a:ext cx="2337614" cy="780821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160323E-442F-13AE-6F00-A80DD33A0C11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C02401-4C63-2045-46DA-9D67D86C5687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AAC7A751-475E-AA94-2584-F2677D75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29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4075EA-5DCE-E2AE-DEB6-4E7B22AF4C6E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1ACF0E-7F7D-8A0B-4FFC-61B03219504F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C82504-864A-2CB9-FFF0-DE73FEC502BD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BCC905-703C-220D-010C-09F0A9602CC7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87721F-7287-262D-F9FC-A85D24FC2594}"/>
              </a:ext>
            </a:extLst>
          </p:cNvPr>
          <p:cNvSpPr txBox="1"/>
          <p:nvPr/>
        </p:nvSpPr>
        <p:spPr>
          <a:xfrm>
            <a:off x="0" y="773904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Non-asymptotic situation: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6D3A36-E0BE-11E5-A322-5B0939FB5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9688"/>
            <a:ext cx="12192000" cy="1688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88EEC0-7EB9-9D3C-555D-111C9B371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13666"/>
            <a:ext cx="12192000" cy="2812909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E5E436FF-9599-E2BB-8016-DA6028559760}"/>
              </a:ext>
            </a:extLst>
          </p:cNvPr>
          <p:cNvSpPr/>
          <p:nvPr/>
        </p:nvSpPr>
        <p:spPr>
          <a:xfrm>
            <a:off x="5737694" y="3131540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48C42F2-FDBD-9A63-91F0-70ADE4965782}"/>
              </a:ext>
            </a:extLst>
          </p:cNvPr>
          <p:cNvSpPr txBox="1"/>
          <p:nvPr/>
        </p:nvSpPr>
        <p:spPr>
          <a:xfrm>
            <a:off x="6186978" y="3107741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 A.6.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24C573-3E9A-BF83-6F79-B49E1BFDCBC5}"/>
              </a:ext>
            </a:extLst>
          </p:cNvPr>
          <p:cNvSpPr txBox="1"/>
          <p:nvPr/>
        </p:nvSpPr>
        <p:spPr>
          <a:xfrm>
            <a:off x="3716867" y="3114607"/>
            <a:ext cx="19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A.5.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3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FD2172-513A-DC6D-2C92-AD1B58313C12}"/>
              </a:ext>
            </a:extLst>
          </p:cNvPr>
          <p:cNvSpPr/>
          <p:nvPr/>
        </p:nvSpPr>
        <p:spPr>
          <a:xfrm>
            <a:off x="5637435" y="1889760"/>
            <a:ext cx="917130" cy="903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CE496-198D-83D6-2E43-52CD41534990}"/>
              </a:ext>
            </a:extLst>
          </p:cNvPr>
          <p:cNvSpPr txBox="1"/>
          <p:nvPr/>
        </p:nvSpPr>
        <p:spPr>
          <a:xfrm>
            <a:off x="4130037" y="2080158"/>
            <a:ext cx="393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1"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5F701A-2400-17C9-6E71-13BDA327ACCF}"/>
              </a:ext>
            </a:extLst>
          </p:cNvPr>
          <p:cNvSpPr txBox="1"/>
          <p:nvPr/>
        </p:nvSpPr>
        <p:spPr>
          <a:xfrm>
            <a:off x="2112165" y="3374284"/>
            <a:ext cx="7967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Pre-knowledge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92EA75-ED66-EC87-DA62-65C32F8307E7}"/>
              </a:ext>
            </a:extLst>
          </p:cNvPr>
          <p:cNvSpPr/>
          <p:nvPr/>
        </p:nvSpPr>
        <p:spPr>
          <a:xfrm>
            <a:off x="0" y="6370320"/>
            <a:ext cx="12192000" cy="48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786DF945-5237-71DE-DB86-FF0B85BC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</a:t>
            </a:fld>
            <a:endParaRPr kumimoji="1" lang="zh-CN" alt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6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2E9D-6002-E003-EDFD-7D1E1D9AF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9A38395C-A569-B370-95CC-65CB150A7C3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622821-2904-2F8C-3E87-30244D352CD5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FDDB46-2274-A5DB-0667-EF64AF7E42CE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F61446-ED98-E496-C838-0C45E9718211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BF5A04-6058-DF6D-E761-0FF551A6177B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3F6466-2896-36CD-E490-578CBB912189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4559F8-6B18-D2B9-A0B9-0FFB52B1E57E}"/>
              </a:ext>
            </a:extLst>
          </p:cNvPr>
          <p:cNvSpPr txBox="1"/>
          <p:nvPr/>
        </p:nvSpPr>
        <p:spPr>
          <a:xfrm>
            <a:off x="0" y="773904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Non-asymptotic situation: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79B5BA-11F6-0C2F-8157-4C3A81FB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283"/>
            <a:ext cx="12192000" cy="45050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57A7379-D5BC-978E-A48C-260209A35A45}"/>
              </a:ext>
            </a:extLst>
          </p:cNvPr>
          <p:cNvSpPr/>
          <p:nvPr/>
        </p:nvSpPr>
        <p:spPr>
          <a:xfrm>
            <a:off x="1634067" y="3107267"/>
            <a:ext cx="1972733" cy="609600"/>
          </a:xfrm>
          <a:prstGeom prst="rect">
            <a:avLst/>
          </a:prstGeom>
          <a:solidFill>
            <a:srgbClr val="F8BA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2CFBB6-4469-9662-01BD-903BA965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99" y="667452"/>
            <a:ext cx="2416075" cy="8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0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2E7E-B23F-B54B-A46D-FEAB7767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54DE8609-1F8F-B252-5FF7-D57B0BC1CB00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FECC3BF-8D35-12AB-E249-7973BB46FD3A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59858B-0475-3F2E-31B6-2E7158AD4FE0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92A51BE-0DF6-1EB5-ACFC-150EB84E005D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9184AD-03CA-6189-BF37-E125F3F6672C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BE9187B-6B68-DC79-CD67-311339CD1C80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EF01F7-260E-0B9F-6B1E-B384BCB21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503"/>
            <a:ext cx="12192000" cy="16037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FF0DF4-1652-82F5-D2D6-2A63E22E4BA9}"/>
              </a:ext>
            </a:extLst>
          </p:cNvPr>
          <p:cNvSpPr txBox="1"/>
          <p:nvPr/>
        </p:nvSpPr>
        <p:spPr>
          <a:xfrm>
            <a:off x="0" y="833171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Coordinate-wise setting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81AC8A-3559-6048-4CA2-14875278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5452"/>
            <a:ext cx="11241071" cy="1968354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3BE488A5-FC31-B84E-7740-106AB7BE28DB}"/>
              </a:ext>
            </a:extLst>
          </p:cNvPr>
          <p:cNvSpPr/>
          <p:nvPr/>
        </p:nvSpPr>
        <p:spPr>
          <a:xfrm>
            <a:off x="5828670" y="2823973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1D65FF-CDDC-E038-10F9-B67A7A70F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0125"/>
            <a:ext cx="10860016" cy="13336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1BF8B84-A531-9456-5C5E-71947F74476C}"/>
              </a:ext>
            </a:extLst>
          </p:cNvPr>
          <p:cNvSpPr txBox="1"/>
          <p:nvPr/>
        </p:nvSpPr>
        <p:spPr>
          <a:xfrm>
            <a:off x="6096000" y="279915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Convexity</a:t>
            </a:r>
            <a:endParaRPr lang="zh-CN" alt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98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5E8C5-1740-0F7F-C232-31C8E08A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E1671FF-61B4-A960-F01E-79003F0AFB50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549B6D-473E-337D-9D2B-0C728EDD6BFE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853F27-B6AE-CBC2-8D3E-81389CA3A1D7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B17198-89CA-6CEB-2F27-2E66E7F9AC83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F41F16-4F20-04A3-D7D0-BE29F51EE241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C8E7A2C-B5B3-A692-2C49-7FCAC6B84B9C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F96EC2-5480-F909-5D59-6FA5D211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871"/>
            <a:ext cx="11269648" cy="1552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B566A8-4480-BD92-5615-2EEFD7B6A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6975"/>
            <a:ext cx="9183382" cy="1114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96EAB7-2C36-0AD1-0285-829D106F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53397"/>
            <a:ext cx="12192000" cy="1632777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5EF1A707-F5E2-034F-DE1E-688F900194D1}"/>
              </a:ext>
            </a:extLst>
          </p:cNvPr>
          <p:cNvSpPr/>
          <p:nvPr/>
        </p:nvSpPr>
        <p:spPr>
          <a:xfrm rot="10800000">
            <a:off x="1229238" y="1353887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0B476E-991E-C68E-FB9A-2818DB954853}"/>
              </a:ext>
            </a:extLst>
          </p:cNvPr>
          <p:cNvSpPr txBox="1"/>
          <p:nvPr/>
        </p:nvSpPr>
        <p:spPr>
          <a:xfrm>
            <a:off x="756622" y="17755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 C.3.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173BE84-5293-B33F-C8E1-D21550414FB3}"/>
              </a:ext>
            </a:extLst>
          </p:cNvPr>
          <p:cNvSpPr/>
          <p:nvPr/>
        </p:nvSpPr>
        <p:spPr>
          <a:xfrm rot="10800000">
            <a:off x="1095572" y="3072620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BCDA83-541D-5EB7-3294-22D1CF3CF9FA}"/>
              </a:ext>
            </a:extLst>
          </p:cNvPr>
          <p:cNvSpPr txBox="1"/>
          <p:nvPr/>
        </p:nvSpPr>
        <p:spPr>
          <a:xfrm>
            <a:off x="385711" y="351495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 C.2.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44B802-9F91-443D-06F9-E0AAB9598D16}"/>
              </a:ext>
            </a:extLst>
          </p:cNvPr>
          <p:cNvSpPr txBox="1"/>
          <p:nvPr/>
        </p:nvSpPr>
        <p:spPr>
          <a:xfrm>
            <a:off x="4152297" y="3999511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Theorem 2.1. Lemma C.3. Lemma C.5.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4E533E5-F1BA-01C5-8ACF-A58F31B00754}"/>
              </a:ext>
            </a:extLst>
          </p:cNvPr>
          <p:cNvSpPr/>
          <p:nvPr/>
        </p:nvSpPr>
        <p:spPr>
          <a:xfrm>
            <a:off x="6318885" y="4478419"/>
            <a:ext cx="213106" cy="2630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2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E8F28-4820-36A7-684E-67D0FB90E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D44FDCE-6462-4F56-AA4C-A0BEE31E0B0C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501403-47E1-6E12-31CE-541C09CF5051}"/>
              </a:ext>
            </a:extLst>
          </p:cNvPr>
          <p:cNvSpPr/>
          <p:nvPr/>
        </p:nvSpPr>
        <p:spPr>
          <a:xfrm>
            <a:off x="9825172" y="0"/>
            <a:ext cx="2396730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BD1B11-D401-34F6-2B7B-84AD4DECDEFF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4AA75E-5C63-1B63-57CF-89BA67703399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1F17DD-8ABA-3EAC-4E77-63500A973F70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003DDB-A5F0-10E6-3C74-6AD46EA0EA53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63B51B-44FE-B2D2-6070-55439562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6286"/>
            <a:ext cx="12192000" cy="16327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EB01F8-BD63-C475-F146-2E56820B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7784"/>
            <a:ext cx="12192000" cy="1456166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D8069D45-6B7C-C2FB-6925-DB199DF315C6}"/>
              </a:ext>
            </a:extLst>
          </p:cNvPr>
          <p:cNvSpPr/>
          <p:nvPr/>
        </p:nvSpPr>
        <p:spPr>
          <a:xfrm>
            <a:off x="5430737" y="2955334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EE65A78B-ED3E-1E61-B501-8BBD66C6AEB5}"/>
              </a:ext>
            </a:extLst>
          </p:cNvPr>
          <p:cNvSpPr/>
          <p:nvPr/>
        </p:nvSpPr>
        <p:spPr>
          <a:xfrm rot="10800000">
            <a:off x="6360270" y="2935856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04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30E8-6C07-D08B-F761-200BEA51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55E27365-E30F-DCB2-44AB-FE14D21038AB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28904A2-FC78-AA0D-81E3-85D71DDFF64F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4EF5257-CAA0-1C72-8D9C-D1AAA9518B5A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Confused parts regarding this paper</a:t>
            </a:r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81AE3A23-B915-2F23-611F-AD2AD9C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34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246AC90-1CF8-B005-76B5-F073F0BA6F21}"/>
              </a:ext>
            </a:extLst>
          </p:cNvPr>
          <p:cNvSpPr txBox="1"/>
          <p:nvPr/>
        </p:nvSpPr>
        <p:spPr>
          <a:xfrm>
            <a:off x="5171343" y="135802"/>
            <a:ext cx="2341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Questions</a:t>
            </a:r>
            <a:endParaRPr kumimoji="1" lang="en" altLang="zh-CN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40ECC5-CCE1-876F-D1F6-F1243060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3" y="1490301"/>
            <a:ext cx="7460181" cy="52799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33F1DB-044B-4211-3F86-0833812D7D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827"/>
          <a:stretch/>
        </p:blipFill>
        <p:spPr>
          <a:xfrm>
            <a:off x="5684191" y="4334254"/>
            <a:ext cx="6362336" cy="2066889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4AFB8C77-F622-BD5E-DA69-FF85F021F5C4}"/>
              </a:ext>
            </a:extLst>
          </p:cNvPr>
          <p:cNvSpPr/>
          <p:nvPr/>
        </p:nvSpPr>
        <p:spPr>
          <a:xfrm rot="5400000">
            <a:off x="5271388" y="4491701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4AE61A-AA05-4CDD-DE15-A756A99CE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817" y="2169259"/>
            <a:ext cx="2902813" cy="96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3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9AAC-4628-2620-6F43-796EF99F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131586FB-1B80-0E07-79E4-E0578685DDC7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F218444-0EF0-3226-ADE6-100F8378B3A0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C261F62-04CE-6228-4077-38A717D41018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Confused parts regarding this paper</a:t>
            </a:r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2D8D3CB1-BFBF-A48A-8980-E8F99649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35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B23B43-FCE7-DB6F-1FAA-8FFEF3B40E57}"/>
              </a:ext>
            </a:extLst>
          </p:cNvPr>
          <p:cNvSpPr txBox="1"/>
          <p:nvPr/>
        </p:nvSpPr>
        <p:spPr>
          <a:xfrm>
            <a:off x="5171343" y="156019"/>
            <a:ext cx="12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Question</a:t>
            </a:r>
            <a:endParaRPr kumimoji="1" lang="en" altLang="zh-CN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4986CD-4028-A373-2AB6-F8ABD4D3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88" y="1881815"/>
            <a:ext cx="8243240" cy="43473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470580-E53D-9A3A-1E4E-3AAC95F9DA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275" t="26321" r="28750" b="156"/>
          <a:stretch/>
        </p:blipFill>
        <p:spPr>
          <a:xfrm>
            <a:off x="517515" y="2480637"/>
            <a:ext cx="5239512" cy="3911501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3AD1492A-E8AF-1774-9BB0-D26113576B58}"/>
              </a:ext>
            </a:extLst>
          </p:cNvPr>
          <p:cNvSpPr/>
          <p:nvPr/>
        </p:nvSpPr>
        <p:spPr>
          <a:xfrm rot="16200000">
            <a:off x="5623362" y="3117145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5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57248-DA08-B44B-A006-5C399520E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0BBB4DA-836D-FAB8-2278-04497DA6ABF0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C3D349F8-EC49-E8DF-136E-31A904933A75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15C20DD-D223-57B3-E9E7-F304C19516E9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Confused parts regarding this paper</a:t>
            </a:r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59D40EFA-0A55-146A-3F15-8CC408B2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36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DDE4D7-C358-602E-8A9A-8547049A36D4}"/>
              </a:ext>
            </a:extLst>
          </p:cNvPr>
          <p:cNvSpPr txBox="1"/>
          <p:nvPr/>
        </p:nvSpPr>
        <p:spPr>
          <a:xfrm>
            <a:off x="5171343" y="156019"/>
            <a:ext cx="129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Question</a:t>
            </a:r>
            <a:endParaRPr kumimoji="1" lang="en" altLang="zh-CN" sz="20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7B21E0-80DA-3242-8C5A-3F2324FDE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89" y="2468992"/>
            <a:ext cx="904048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4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866D8-DCD9-EC80-EB81-1FB38EA72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635EC77A-82E7-CCCA-7041-FBC1B53AAF06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85083F7-30AB-7687-B85E-2D16A8C91FE7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8C82D2F-EDDD-F773-575B-46BBF31C82A4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Prodigy</a:t>
            </a:r>
          </a:p>
        </p:txBody>
      </p:sp>
      <p:sp>
        <p:nvSpPr>
          <p:cNvPr id="41" name="灯片编号占位符 2">
            <a:extLst>
              <a:ext uri="{FF2B5EF4-FFF2-40B4-BE49-F238E27FC236}">
                <a16:creationId xmlns:a16="http://schemas.microsoft.com/office/drawing/2014/main" id="{AC60C22F-6032-8182-194C-73AFA540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37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DDCDEE-C96D-26F7-74FA-931B4E1F3CFD}"/>
              </a:ext>
            </a:extLst>
          </p:cNvPr>
          <p:cNvSpPr txBox="1"/>
          <p:nvPr/>
        </p:nvSpPr>
        <p:spPr>
          <a:xfrm>
            <a:off x="5107335" y="170769"/>
            <a:ext cx="291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Latest research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368B68-D263-9E95-E1DC-01C1921E9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231"/>
          <a:stretch/>
        </p:blipFill>
        <p:spPr>
          <a:xfrm>
            <a:off x="396291" y="1470867"/>
            <a:ext cx="5489900" cy="17089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908753-236E-C2B7-00DB-029809D3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26" y="1469062"/>
            <a:ext cx="175877" cy="2273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E7ED6D-CC40-D17F-53DA-C0062D4DD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97" y="3298497"/>
            <a:ext cx="4676748" cy="896670"/>
          </a:xfrm>
          <a:prstGeom prst="rect">
            <a:avLst/>
          </a:prstGeom>
        </p:spPr>
      </p:pic>
      <p:sp>
        <p:nvSpPr>
          <p:cNvPr id="11" name="箭头: 下 10">
            <a:extLst>
              <a:ext uri="{FF2B5EF4-FFF2-40B4-BE49-F238E27FC236}">
                <a16:creationId xmlns:a16="http://schemas.microsoft.com/office/drawing/2014/main" id="{CBCCC922-6885-BF68-668A-30C1F0AFFEDC}"/>
              </a:ext>
            </a:extLst>
          </p:cNvPr>
          <p:cNvSpPr/>
          <p:nvPr/>
        </p:nvSpPr>
        <p:spPr>
          <a:xfrm>
            <a:off x="3141241" y="3179863"/>
            <a:ext cx="267330" cy="356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0D9BB2F-0C66-AFB7-5316-3DDE7BA63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11" y="4038564"/>
            <a:ext cx="4791459" cy="26971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E38790-8E82-16CB-D700-4E26F68B2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631" y="1696416"/>
            <a:ext cx="5861154" cy="40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8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62A3D-BE2C-65F3-23AD-473DB11E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305CB608-C120-8B1F-C12C-1621A889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38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36E2E-7B3B-036F-2E0E-9251178D0DEB}"/>
              </a:ext>
            </a:extLst>
          </p:cNvPr>
          <p:cNvSpPr txBox="1"/>
          <p:nvPr/>
        </p:nvSpPr>
        <p:spPr>
          <a:xfrm>
            <a:off x="166659" y="256471"/>
            <a:ext cx="11717605" cy="6714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References:</a:t>
            </a:r>
          </a:p>
          <a:p>
            <a:pPr algn="l">
              <a:lnSpc>
                <a:spcPct val="150000"/>
              </a:lnSpc>
            </a:pP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[1]. Aaron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Defazio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and Konstantin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Mishchenko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. Learning-rate-free learning by d-adaptation.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preprint arXiv:2301.07733, 2023.</a:t>
            </a:r>
            <a:endParaRPr lang="en-US" altLang="zh-CN" sz="17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7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[2]. </a:t>
            </a:r>
            <a:r>
              <a:rPr lang="en-US" altLang="zh-CN" sz="1700" i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Neural Networks from Scratch in Python </a:t>
            </a:r>
            <a:r>
              <a:rPr lang="en-US" altLang="zh-CN" sz="17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Harrison Kinsley &amp; Daniel </a:t>
            </a:r>
            <a:r>
              <a:rPr lang="en-US" altLang="zh-CN" sz="17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Kukie</a:t>
            </a:r>
            <a:r>
              <a:rPr lang="en-US" altLang="zh-CN" sz="1700" kern="1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ł</a:t>
            </a:r>
            <a:r>
              <a:rPr lang="en-US" altLang="zh-CN" sz="17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endParaRPr lang="en-US" altLang="zh-CN" sz="17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7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[3].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Ivgi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, O. Hinder, Y. Carmon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is SGD's Best Friend: A Parameter-Free Dynamic Step Size Schedule ICML 2023</a:t>
            </a:r>
            <a:r>
              <a:rPr lang="en-US" altLang="zh-CN" sz="1700" i="1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1700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[4].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A. Khaled, K.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Mishchenko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, C. Jin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DoWG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Unleashed: An Efficient Universal Parameter Free Gradient Descent Method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2023 </a:t>
            </a:r>
          </a:p>
          <a:p>
            <a:pPr algn="l">
              <a:lnSpc>
                <a:spcPct val="150000"/>
              </a:lnSpc>
            </a:pPr>
            <a:r>
              <a:rPr lang="en-US" altLang="zh-CN" sz="17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[5].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Polyak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Minimization of Unsmooth Functionals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Zhurnal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Vychislitel'noi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Matematiki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Matematicheskoi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Fiziki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, 1987</a:t>
            </a:r>
          </a:p>
          <a:p>
            <a:pPr algn="l">
              <a:lnSpc>
                <a:spcPct val="150000"/>
              </a:lnSpc>
            </a:pPr>
            <a:r>
              <a:rPr lang="en-US" altLang="zh-CN" sz="17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[6].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N. Shor Minimization Methods for Non-Differentiable Functions page 23, 1985</a:t>
            </a:r>
          </a:p>
          <a:p>
            <a:pPr algn="l">
              <a:lnSpc>
                <a:spcPct val="150000"/>
              </a:lnSpc>
            </a:pPr>
            <a:r>
              <a:rPr lang="en-US" altLang="zh-CN" sz="17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[7]. Slides: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Parameter-Free Adaptive Optimization by Konstantin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Mishchenko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 Based on joint work with Aaron </a:t>
            </a:r>
            <a:r>
              <a:rPr lang="en-US" altLang="zh-CN" sz="1700" dirty="0" err="1">
                <a:latin typeface="Arial" panose="020B0604020202020204" pitchFamily="34" charset="0"/>
                <a:cs typeface="Arial" panose="020B0604020202020204" pitchFamily="34" charset="0"/>
              </a:rPr>
              <a:t>Defazio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, Ahmed Khaled, Chi Jin </a:t>
            </a:r>
          </a:p>
          <a:p>
            <a:pPr>
              <a:lnSpc>
                <a:spcPct val="150000"/>
              </a:lnSpc>
            </a:pPr>
            <a:r>
              <a:rPr lang="en-US" altLang="zh-CN" sz="17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[8].</a:t>
            </a:r>
            <a:r>
              <a:rPr lang="en-US" altLang="zh-CN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Igor </a:t>
            </a:r>
            <a:r>
              <a:rPr lang="en-US" altLang="zh-CN" sz="1700" i="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Molybog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Peter Albert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Moya Chen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Zachary DeVito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US" altLang="zh-CN" sz="1700" i="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Esiobu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Naman Goyal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Punit Singh Koura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Sharan Narang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Andrew Poulton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Ruan Silva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Binh Tang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Diana </a:t>
            </a:r>
            <a:r>
              <a:rPr lang="en-US" altLang="zh-CN" sz="1700" i="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Liskovich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Puxin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Yuchen Zhang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Melanie </a:t>
            </a:r>
            <a:r>
              <a:rPr lang="en-US" altLang="zh-CN" sz="1700" i="0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Kambadur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i="0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Stephen Roller</a:t>
            </a:r>
            <a:r>
              <a:rPr lang="en-US" altLang="zh-CN" sz="17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Susan Zhang: A Theory on Adam Instability in Large-Scale Machine Learning,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https://doi.org/10.48550/arXiv.2304.09871</a:t>
            </a: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[9].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Prodigy: An Expeditiously Adaptive Parameter-Free Learner, </a:t>
            </a:r>
            <a:r>
              <a:rPr lang="en-US" altLang="zh-CN" sz="1600" dirty="0">
                <a:hlinkClick r:id="rId3"/>
              </a:rPr>
              <a:t>https://arxiv.org/pdf/2306.06101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46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001661F-321B-BC43-957F-68C5B7C26957}"/>
              </a:ext>
            </a:extLst>
          </p:cNvPr>
          <p:cNvSpPr/>
          <p:nvPr/>
        </p:nvSpPr>
        <p:spPr>
          <a:xfrm>
            <a:off x="0" y="1471384"/>
            <a:ext cx="12192000" cy="2137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D8FB9D-12B1-D1AD-1C8C-D999CF38E278}"/>
              </a:ext>
            </a:extLst>
          </p:cNvPr>
          <p:cNvSpPr txBox="1"/>
          <p:nvPr/>
        </p:nvSpPr>
        <p:spPr>
          <a:xfrm>
            <a:off x="8043661" y="5977347"/>
            <a:ext cx="3532868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Applicant:  Zhekai Liu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967EB3-3E17-818E-AC7A-1496A38F7EA8}"/>
              </a:ext>
            </a:extLst>
          </p:cNvPr>
          <p:cNvSpPr txBox="1"/>
          <p:nvPr/>
        </p:nvSpPr>
        <p:spPr>
          <a:xfrm>
            <a:off x="1780674" y="2032166"/>
            <a:ext cx="86306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  <p:sp>
        <p:nvSpPr>
          <p:cNvPr id="10" name="灯片编号占位符 2">
            <a:extLst>
              <a:ext uri="{FF2B5EF4-FFF2-40B4-BE49-F238E27FC236}">
                <a16:creationId xmlns:a16="http://schemas.microsoft.com/office/drawing/2014/main" id="{306527AB-87A5-E8C9-384F-BE236424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39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8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2110080" y="0"/>
            <a:ext cx="2267094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Optimizer: Adam = RMSProp + Momentum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CE3581-59F2-C61F-7B16-BE2D1518343A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E1CB67-BA53-164C-FC85-F4A6EA0B4D59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BAEE56-B43F-5195-C844-B12417FA9331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5C32928-A5FA-5E94-8494-672EA908C9AE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  <p:sp>
        <p:nvSpPr>
          <p:cNvPr id="34" name="灯片编号占位符 2">
            <a:extLst>
              <a:ext uri="{FF2B5EF4-FFF2-40B4-BE49-F238E27FC236}">
                <a16:creationId xmlns:a16="http://schemas.microsoft.com/office/drawing/2014/main" id="{6C5E1DB0-F428-E65B-200B-23D68CB4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4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6D87D1-C815-65AE-B1BD-505FF3C64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41" y="2503357"/>
            <a:ext cx="8852763" cy="152211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AB1AE77-38BD-939B-DE97-EECBE74FEB1E}"/>
              </a:ext>
            </a:extLst>
          </p:cNvPr>
          <p:cNvSpPr txBox="1"/>
          <p:nvPr/>
        </p:nvSpPr>
        <p:spPr>
          <a:xfrm>
            <a:off x="586785" y="1896482"/>
            <a:ext cx="741575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RMSProp: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1F5D44-0417-0165-1258-9BB3F25DF984}"/>
              </a:ext>
            </a:extLst>
          </p:cNvPr>
          <p:cNvSpPr txBox="1"/>
          <p:nvPr/>
        </p:nvSpPr>
        <p:spPr>
          <a:xfrm>
            <a:off x="586785" y="4286482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Momentum: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55282F6-9423-55C0-FFE6-47164EC7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11" y="4847481"/>
            <a:ext cx="1092670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72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2110080" y="0"/>
            <a:ext cx="2267094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Adam algorithm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CE3581-59F2-C61F-7B16-BE2D1518343A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E1CB67-BA53-164C-FC85-F4A6EA0B4D59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Pre-knowledge</a:t>
            </a:r>
            <a:endParaRPr kumimoji="1" lang="en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86D4511D-91D0-D306-1CF1-93B9447D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19" y="3711134"/>
            <a:ext cx="2214410" cy="2693959"/>
          </a:xfrm>
          <a:prstGeom prst="roundRect">
            <a:avLst>
              <a:gd name="adj" fmla="val 7024"/>
            </a:avLst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灯片编号占位符 2">
            <a:extLst>
              <a:ext uri="{FF2B5EF4-FFF2-40B4-BE49-F238E27FC236}">
                <a16:creationId xmlns:a16="http://schemas.microsoft.com/office/drawing/2014/main" id="{8B6AE2A8-F19A-BBBB-AADF-45AD4A61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5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8723A0-A91F-B435-20C6-288A0C36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01" y="1816591"/>
            <a:ext cx="4963218" cy="44869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E2302CD-32B2-B3C8-B88C-EDA3EC41A36D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A286DE-E07F-A792-ED34-9D0FDB79C0F8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151367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2110080" y="0"/>
            <a:ext cx="2267094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101166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Comparison between RMSProp and AdaGrad technique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CE3581-59F2-C61F-7B16-BE2D1518343A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DE1CB67-BA53-164C-FC85-F4A6EA0B4D59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Pre-knowledge</a:t>
            </a:r>
          </a:p>
        </p:txBody>
      </p:sp>
      <p:sp>
        <p:nvSpPr>
          <p:cNvPr id="18" name="灯片编号占位符 2">
            <a:extLst>
              <a:ext uri="{FF2B5EF4-FFF2-40B4-BE49-F238E27FC236}">
                <a16:creationId xmlns:a16="http://schemas.microsoft.com/office/drawing/2014/main" id="{BE374EEF-C258-4F77-966F-F35C4B74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6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58B257-C30B-5741-A653-907D8AE8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84" y="2332850"/>
            <a:ext cx="8852763" cy="15221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9541FE7-06BB-9110-49E9-FB6C97567687}"/>
              </a:ext>
            </a:extLst>
          </p:cNvPr>
          <p:cNvSpPr txBox="1"/>
          <p:nvPr/>
        </p:nvSpPr>
        <p:spPr>
          <a:xfrm>
            <a:off x="586784" y="1789756"/>
            <a:ext cx="201248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RMSProp: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113FAB-A469-F08A-BF27-FE38F37778DF}"/>
              </a:ext>
            </a:extLst>
          </p:cNvPr>
          <p:cNvSpPr txBox="1"/>
          <p:nvPr/>
        </p:nvSpPr>
        <p:spPr>
          <a:xfrm>
            <a:off x="586785" y="4329580"/>
            <a:ext cx="19278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AdaGrad: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1FE9919-04E5-E16B-5882-AE537A9E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77" y="4862285"/>
            <a:ext cx="11214483" cy="11547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FC261D-5F8A-AF87-4C5D-A7666E8A5C41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4A3912-E0B3-6395-6358-09AE77F11582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285220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FD2172-513A-DC6D-2C92-AD1B58313C12}"/>
              </a:ext>
            </a:extLst>
          </p:cNvPr>
          <p:cNvSpPr/>
          <p:nvPr/>
        </p:nvSpPr>
        <p:spPr>
          <a:xfrm>
            <a:off x="5637435" y="1889760"/>
            <a:ext cx="917130" cy="9036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CE496-198D-83D6-2E43-52CD41534990}"/>
              </a:ext>
            </a:extLst>
          </p:cNvPr>
          <p:cNvSpPr txBox="1"/>
          <p:nvPr/>
        </p:nvSpPr>
        <p:spPr>
          <a:xfrm>
            <a:off x="4130037" y="2080158"/>
            <a:ext cx="3931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1"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5F701A-2400-17C9-6E71-13BDA327ACCF}"/>
              </a:ext>
            </a:extLst>
          </p:cNvPr>
          <p:cNvSpPr txBox="1"/>
          <p:nvPr/>
        </p:nvSpPr>
        <p:spPr>
          <a:xfrm>
            <a:off x="2112165" y="3374284"/>
            <a:ext cx="7967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92EA75-ED66-EC87-DA62-65C32F8307E7}"/>
              </a:ext>
            </a:extLst>
          </p:cNvPr>
          <p:cNvSpPr/>
          <p:nvPr/>
        </p:nvSpPr>
        <p:spPr>
          <a:xfrm>
            <a:off x="0" y="6370320"/>
            <a:ext cx="12192000" cy="48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31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4650011" y="0"/>
            <a:ext cx="2267094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Sub-gradient Descent </a:t>
            </a:r>
            <a:r>
              <a:rPr kumimoji="1"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[7]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CE3581-59F2-C61F-7B16-BE2D1518343A}"/>
              </a:ext>
            </a:extLst>
          </p:cNvPr>
          <p:cNvSpPr txBox="1"/>
          <p:nvPr/>
        </p:nvSpPr>
        <p:spPr>
          <a:xfrm>
            <a:off x="4816156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46" name="灯片编号占位符 2">
            <a:extLst>
              <a:ext uri="{FF2B5EF4-FFF2-40B4-BE49-F238E27FC236}">
                <a16:creationId xmlns:a16="http://schemas.microsoft.com/office/drawing/2014/main" id="{5D4C376C-BE74-FAA8-AAC9-E2B60860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8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A54B7-8133-322F-EBB4-822F0EE8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9" y="1469853"/>
            <a:ext cx="7178766" cy="500897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B745ADD-D491-9234-D2F9-199915DA335B}"/>
              </a:ext>
            </a:extLst>
          </p:cNvPr>
          <p:cNvSpPr txBox="1"/>
          <p:nvPr/>
        </p:nvSpPr>
        <p:spPr>
          <a:xfrm>
            <a:off x="7307074" y="1606312"/>
            <a:ext cx="457319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85000"/>
            </a:pPr>
            <a:r>
              <a:rPr kumimoji="1" lang="en-US" altLang="zh-CN" sz="2600" b="1" dirty="0" err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Polyak</a:t>
            </a:r>
            <a:r>
              <a:rPr kumimoji="1"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600" b="1" dirty="0" err="1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stepsize</a:t>
            </a:r>
            <a:r>
              <a:rPr kumimoji="1" lang="en-US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[5]: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2FEFE59-C85F-8422-5E5E-F5FA11B2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97" y="2201750"/>
            <a:ext cx="4833864" cy="19730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64024C5-2656-7A2C-2888-6037809B55E8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7F7E66-F738-38BA-1648-101D81845B9F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23C64-9FF2-3AE7-AB79-6A8E12CC23C4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179617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259AC872-FDD7-8647-FBBA-3E8E5E571C04}"/>
              </a:ext>
            </a:extLst>
          </p:cNvPr>
          <p:cNvSpPr/>
          <p:nvPr/>
        </p:nvSpPr>
        <p:spPr>
          <a:xfrm>
            <a:off x="0" y="4262"/>
            <a:ext cx="12192000" cy="663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D2AAC0A-B80F-5CDD-06FE-5C33C0289D61}"/>
              </a:ext>
            </a:extLst>
          </p:cNvPr>
          <p:cNvSpPr/>
          <p:nvPr/>
        </p:nvSpPr>
        <p:spPr>
          <a:xfrm>
            <a:off x="4650011" y="0"/>
            <a:ext cx="2267094" cy="667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C0F7150-5E3C-07A6-A325-C0C0B529D378}"/>
              </a:ext>
            </a:extLst>
          </p:cNvPr>
          <p:cNvCxnSpPr>
            <a:cxnSpLocks/>
          </p:cNvCxnSpPr>
          <p:nvPr/>
        </p:nvCxnSpPr>
        <p:spPr>
          <a:xfrm>
            <a:off x="586785" y="1418355"/>
            <a:ext cx="11129269" cy="0"/>
          </a:xfrm>
          <a:prstGeom prst="line">
            <a:avLst/>
          </a:prstGeom>
          <a:ln>
            <a:solidFill>
              <a:schemeClr val="accent1">
                <a:alpha val="5272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A7A4B54-66C1-3302-0495-BB1A80273976}"/>
              </a:ext>
            </a:extLst>
          </p:cNvPr>
          <p:cNvSpPr txBox="1"/>
          <p:nvPr/>
        </p:nvSpPr>
        <p:spPr>
          <a:xfrm>
            <a:off x="517515" y="874415"/>
            <a:ext cx="93076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85000"/>
              <a:buFont typeface="Wingdings" pitchFamily="2" charset="2"/>
              <a:buChar char="Ø"/>
            </a:pPr>
            <a:r>
              <a:rPr kumimoji="1" lang="en" altLang="zh-CN" sz="2600" b="1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Normalized Gradient by Shor </a:t>
            </a:r>
            <a:r>
              <a:rPr kumimoji="1" lang="en" altLang="zh-CN" sz="2600" dirty="0">
                <a:solidFill>
                  <a:schemeClr val="accent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[6][7]</a:t>
            </a:r>
          </a:p>
        </p:txBody>
      </p:sp>
      <p:sp>
        <p:nvSpPr>
          <p:cNvPr id="74" name="灯片编号占位符 2">
            <a:extLst>
              <a:ext uri="{FF2B5EF4-FFF2-40B4-BE49-F238E27FC236}">
                <a16:creationId xmlns:a16="http://schemas.microsoft.com/office/drawing/2014/main" id="{9294ABE5-55D0-FCB2-E5E3-7E1412CA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529" y="6405093"/>
            <a:ext cx="615471" cy="365125"/>
          </a:xfrm>
        </p:spPr>
        <p:txBody>
          <a:bodyPr/>
          <a:lstStyle/>
          <a:p>
            <a:pPr algn="ctr"/>
            <a:fld id="{088D6D6D-68E4-4840-9278-1F52F3857609}" type="slidenum">
              <a:rPr kumimoji="1" lang="zh-CN" altLang="en-US" sz="18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9</a:t>
            </a:fld>
            <a:endParaRPr kumimoji="1" lang="zh-CN" altLang="en-US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57783-25ED-ADA4-58F0-00A1A6F5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32" y="1658747"/>
            <a:ext cx="10374173" cy="450595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7F93C5-F19A-25D5-E57E-B0EFD635C3DA}"/>
              </a:ext>
            </a:extLst>
          </p:cNvPr>
          <p:cNvSpPr txBox="1"/>
          <p:nvPr/>
        </p:nvSpPr>
        <p:spPr>
          <a:xfrm>
            <a:off x="7396108" y="169981"/>
            <a:ext cx="2166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 D-Adaptation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AFDB26-3032-8055-2BC5-615AC08248B1}"/>
              </a:ext>
            </a:extLst>
          </p:cNvPr>
          <p:cNvSpPr txBox="1"/>
          <p:nvPr/>
        </p:nvSpPr>
        <p:spPr>
          <a:xfrm>
            <a:off x="2228929" y="169981"/>
            <a:ext cx="2029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 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Pre-konwledge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A9E3C0-E3D5-529A-D3AF-FEB824774647}"/>
              </a:ext>
            </a:extLst>
          </p:cNvPr>
          <p:cNvSpPr txBox="1"/>
          <p:nvPr/>
        </p:nvSpPr>
        <p:spPr>
          <a:xfrm>
            <a:off x="4919239" y="169981"/>
            <a:ext cx="193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 Motivation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96A697-56A9-8A44-200E-50D83D37D938}"/>
              </a:ext>
            </a:extLst>
          </p:cNvPr>
          <p:cNvSpPr txBox="1"/>
          <p:nvPr/>
        </p:nvSpPr>
        <p:spPr>
          <a:xfrm>
            <a:off x="9994236" y="170516"/>
            <a:ext cx="234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. </a:t>
            </a:r>
            <a:r>
              <a:rPr kumimoji="1"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</a:t>
            </a:r>
            <a:r>
              <a:rPr kumimoji="1" lang="en" altLang="zh-CN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esults and proof</a:t>
            </a:r>
          </a:p>
        </p:txBody>
      </p:sp>
    </p:spTree>
    <p:extLst>
      <p:ext uri="{BB962C8B-B14F-4D97-AF65-F5344CB8AC3E}">
        <p14:creationId xmlns:p14="http://schemas.microsoft.com/office/powerpoint/2010/main" val="2926462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175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C7A"/>
      </a:accent1>
      <a:accent2>
        <a:srgbClr val="EF7A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6835</TotalTime>
  <Words>988</Words>
  <Application>Microsoft Office PowerPoint</Application>
  <PresentationFormat>宽屏</PresentationFormat>
  <Paragraphs>235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Glyphicons Halflings</vt:lpstr>
      <vt:lpstr>等线</vt:lpstr>
      <vt:lpstr>等线 Light</vt:lpstr>
      <vt:lpstr>Aptos Narrow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User</dc:creator>
  <cp:keywords/>
  <dc:description/>
  <cp:lastModifiedBy>xizi love</cp:lastModifiedBy>
  <cp:revision>113</cp:revision>
  <dcterms:created xsi:type="dcterms:W3CDTF">2023-08-04T14:36:03Z</dcterms:created>
  <dcterms:modified xsi:type="dcterms:W3CDTF">2025-02-06T04:52:04Z</dcterms:modified>
  <cp:category/>
</cp:coreProperties>
</file>