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78" r:id="rId9"/>
    <p:sldId id="264" r:id="rId10"/>
    <p:sldId id="265" r:id="rId11"/>
    <p:sldId id="266" r:id="rId12"/>
    <p:sldId id="271" r:id="rId13"/>
    <p:sldId id="267" r:id="rId14"/>
    <p:sldId id="269" r:id="rId15"/>
    <p:sldId id="270" r:id="rId16"/>
    <p:sldId id="272" r:id="rId17"/>
    <p:sldId id="275" r:id="rId18"/>
    <p:sldId id="276" r:id="rId19"/>
    <p:sldId id="277" r:id="rId20"/>
    <p:sldId id="273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A1BC6-F2BB-4001-A29F-357492F7C301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2DA18-F0D5-4BC6-A160-62C02070F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13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07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1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312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878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78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631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13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771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8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53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73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12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04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77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31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55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7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3DBDAE-EA8F-4A09-960B-314D8ACAF4CE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77D6A4-2F1E-4C94-92DD-DE17FC13A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824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vincyi/LightMatchingEngin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B029D-1E74-4FC7-BD9E-EB1C490B8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Optimizing Market Making using Multi-Agent Reinforcement Learning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9C313D-6317-4C4D-B611-CEE6A414E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6113124"/>
            <a:ext cx="6002421" cy="456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group 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12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AFE6D-E05E-44EE-A983-AC65D9FB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14C3607-B5C4-439E-957B-29E22EABE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Содержит в себе метрики</a:t>
                </a:r>
                <a:r>
                  <a:rPr lang="en-US" dirty="0"/>
                  <a:t> (z-score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D4D4D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 последние </a:t>
                </a:r>
                <a:r>
                  <a:rPr lang="en-US" dirty="0"/>
                  <a:t>n </a:t>
                </a:r>
                <a:r>
                  <a:rPr lang="ru-RU" dirty="0"/>
                  <a:t>шагов</a:t>
                </a:r>
                <a:r>
                  <a:rPr lang="en-US" dirty="0"/>
                  <a:t>)</a:t>
                </a:r>
                <a:r>
                  <a:rPr lang="ru-RU" dirty="0"/>
                  <a:t>:</a:t>
                </a:r>
                <a:endParaRPr lang="en-US" dirty="0"/>
              </a:p>
              <a:p>
                <a:pPr lvl="1"/>
                <a:r>
                  <a:rPr lang="en-US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Price level </a:t>
                </a:r>
              </a:p>
              <a:p>
                <a:pPr lvl="1"/>
                <a:r>
                  <a:rPr lang="en-US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Price change</a:t>
                </a:r>
                <a:r>
                  <a:rPr lang="ru-RU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(относительный)</a:t>
                </a:r>
                <a:endParaRPr lang="en-US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pPr lvl="1"/>
                <a:r>
                  <a:rPr lang="en-US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Volume level</a:t>
                </a:r>
              </a:p>
              <a:p>
                <a:pPr lvl="1"/>
                <a:r>
                  <a:rPr lang="en-US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Volume change</a:t>
                </a:r>
                <a:r>
                  <a:rPr lang="ru-RU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(относительный)</a:t>
                </a:r>
                <a:endPara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ru-RU" dirty="0"/>
                  <a:t>А также </a:t>
                </a:r>
                <a:r>
                  <a:rPr lang="en-US" dirty="0"/>
                  <a:t>Volatility</a:t>
                </a:r>
              </a:p>
              <a:p>
                <a:r>
                  <a:rPr lang="ru-RU" dirty="0"/>
                  <a:t>И текущие активы (сохраненная цена, по которой купили)</a:t>
                </a:r>
              </a:p>
              <a:p>
                <a:pPr lvl="1"/>
                <a:endParaRPr lang="ru-RU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pPr lvl="1"/>
                <a:endPara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14C3607-B5C4-439E-957B-29E22EABE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39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C5435-2A14-43B3-AF25-A4599B7A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17256D-2093-4961-B9AB-24DB32E57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Их всего 3:</a:t>
            </a:r>
          </a:p>
          <a:p>
            <a:pPr lvl="1"/>
            <a:r>
              <a:rPr lang="en-US" sz="2000" dirty="0"/>
              <a:t>Buy </a:t>
            </a:r>
            <a:r>
              <a:rPr lang="ru-RU" sz="2000" dirty="0"/>
              <a:t>– купить один актив (добавить в массив цен текущую цену)</a:t>
            </a:r>
            <a:endParaRPr lang="en-US" sz="2000" dirty="0"/>
          </a:p>
          <a:p>
            <a:pPr lvl="1"/>
            <a:r>
              <a:rPr lang="en-US" sz="2000" dirty="0"/>
              <a:t>Sell</a:t>
            </a:r>
            <a:r>
              <a:rPr lang="ru-RU" sz="2000" dirty="0"/>
              <a:t> – продать (все активы по текущей цене)</a:t>
            </a:r>
            <a:endParaRPr lang="en-US" sz="2000" dirty="0"/>
          </a:p>
          <a:p>
            <a:pPr lvl="1"/>
            <a:r>
              <a:rPr lang="en-US" sz="2000" dirty="0"/>
              <a:t>Hold</a:t>
            </a:r>
            <a:r>
              <a:rPr lang="ru-RU" sz="2000" dirty="0"/>
              <a:t> – ничего не делать</a:t>
            </a:r>
          </a:p>
        </p:txBody>
      </p:sp>
    </p:spTree>
    <p:extLst>
      <p:ext uri="{BB962C8B-B14F-4D97-AF65-F5344CB8AC3E}">
        <p14:creationId xmlns:p14="http://schemas.microsoft.com/office/powerpoint/2010/main" val="226275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623B9-6DB7-4D55-8A9E-EB123C4A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 memory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956C09-9382-44F5-8FA1-9A6161D5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Хранит в себе опыт модели (состояние, предпринятое действие, следующее действие и награду)</a:t>
            </a:r>
          </a:p>
          <a:p>
            <a:r>
              <a:rPr lang="ru-RU" dirty="0"/>
              <a:t>Имеет ограниченную емкость</a:t>
            </a:r>
          </a:p>
        </p:txBody>
      </p:sp>
    </p:spTree>
    <p:extLst>
      <p:ext uri="{BB962C8B-B14F-4D97-AF65-F5344CB8AC3E}">
        <p14:creationId xmlns:p14="http://schemas.microsoft.com/office/powerpoint/2010/main" val="120295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9F124-B810-4A17-B958-BCF2DD6F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 dirty="0"/>
              <a:t>Reward function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8">
                <a:extLst>
                  <a:ext uri="{FF2B5EF4-FFF2-40B4-BE49-F238E27FC236}">
                    <a16:creationId xmlns:a16="http://schemas.microsoft.com/office/drawing/2014/main" id="{8DD6A5F6-8572-48AA-B61D-437A1A7B7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127623"/>
                <a:ext cx="5978072" cy="3567225"/>
              </a:xfrm>
            </p:spPr>
            <p:txBody>
              <a:bodyPr anchor="t">
                <a:normAutofit/>
              </a:bodyPr>
              <a:lstStyle/>
              <a:p>
                <a:pPr>
                  <a:buClr>
                    <a:srgbClr val="FFFA93"/>
                  </a:buClr>
                </a:pPr>
                <a:r>
                  <a:rPr lang="ru-RU" dirty="0"/>
                  <a:t>В </a:t>
                </a:r>
                <a:r>
                  <a:rPr lang="en-US" dirty="0"/>
                  <a:t>MDP </a:t>
                </a:r>
                <a:r>
                  <a:rPr lang="ru-RU" dirty="0"/>
                  <a:t>расчет</a:t>
                </a:r>
                <a:r>
                  <a:rPr lang="en-US" dirty="0"/>
                  <a:t> </a:t>
                </a:r>
                <a:r>
                  <a:rPr lang="ru-RU" dirty="0"/>
                  <a:t>с учетом следующего состояния, а именно:</a:t>
                </a:r>
              </a:p>
              <a:p>
                <a:pPr marL="36900" indent="0">
                  <a:buClr>
                    <a:srgbClr val="FFFA93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b="0" dirty="0"/>
              </a:p>
              <a:p>
                <a:pPr marL="36900" indent="0">
                  <a:buClr>
                    <a:srgbClr val="FFFA93"/>
                  </a:buClr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– discount factor</a:t>
                </a:r>
              </a:p>
              <a:p>
                <a:pPr marL="36900" indent="0">
                  <a:buClr>
                    <a:srgbClr val="FFFA93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4" name="Content Placeholder 8">
                <a:extLst>
                  <a:ext uri="{FF2B5EF4-FFF2-40B4-BE49-F238E27FC236}">
                    <a16:creationId xmlns:a16="http://schemas.microsoft.com/office/drawing/2014/main" id="{8DD6A5F6-8572-48AA-B61D-437A1A7B7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127623"/>
                <a:ext cx="5978072" cy="35672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1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F5462721-DC4A-4281-B85F-E393C0220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945" y="1886595"/>
            <a:ext cx="3995592" cy="261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5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99678-A175-454A-9842-076733DD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architecture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B7DD01-3EAD-4481-A960-5303B072A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ru-RU" dirty="0"/>
              <a:t>скрытых </a:t>
            </a:r>
            <a:r>
              <a:rPr lang="ru-RU" dirty="0" err="1"/>
              <a:t>полносвязных</a:t>
            </a:r>
            <a:r>
              <a:rPr lang="ru-RU" dirty="0"/>
              <a:t> слоя, </a:t>
            </a:r>
            <a:r>
              <a:rPr lang="en-US" dirty="0" err="1"/>
              <a:t>ReLU</a:t>
            </a:r>
            <a:endParaRPr lang="ru-RU" dirty="0"/>
          </a:p>
          <a:p>
            <a:r>
              <a:rPr lang="ru-RU" dirty="0"/>
              <a:t>На выходе 3 числа, по ним выбирается 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2603597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2096E-70F2-4873-9BF2-63EC77C5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US"/>
              <a:t>Macro-agent training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1D21091-CF4A-457F-9E55-1FE24149E7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1" r="5151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88D924F-E998-46CC-B95D-0A8B8EBDB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6160" y="1828801"/>
                <a:ext cx="5978072" cy="3866048"/>
              </a:xfrm>
            </p:spPr>
            <p:txBody>
              <a:bodyPr anchor="t">
                <a:normAutofit/>
              </a:bodyPr>
              <a:lstStyle/>
              <a:p>
                <a:pPr>
                  <a:buClr>
                    <a:srgbClr val="F0F27E"/>
                  </a:buClr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ru-RU" dirty="0"/>
                  <a:t> подход (</a:t>
                </a:r>
                <a:r>
                  <a:rPr lang="en-US" dirty="0"/>
                  <a:t>trade-off</a:t>
                </a:r>
                <a:r>
                  <a:rPr lang="ru-RU" dirty="0"/>
                  <a:t> </a:t>
                </a:r>
                <a:r>
                  <a:rPr lang="en-US" dirty="0"/>
                  <a:t>between exploration and exploitation</a:t>
                </a:r>
                <a:r>
                  <a:rPr lang="ru-RU" dirty="0"/>
                  <a:t>)</a:t>
                </a:r>
                <a:endParaRPr lang="en-US" dirty="0"/>
              </a:p>
              <a:p>
                <a:pPr>
                  <a:buClr>
                    <a:srgbClr val="F0F27E"/>
                  </a:buClr>
                </a:pPr>
                <a:r>
                  <a:rPr lang="en-US" dirty="0"/>
                  <a:t>500 </a:t>
                </a:r>
                <a:r>
                  <a:rPr lang="ru-RU" dirty="0"/>
                  <a:t>эпох, </a:t>
                </a:r>
                <a:r>
                  <a:rPr lang="en-US" dirty="0"/>
                  <a:t>Adam, MSE Loss</a:t>
                </a:r>
              </a:p>
              <a:p>
                <a:pPr>
                  <a:buClr>
                    <a:srgbClr val="F0F27E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88D924F-E998-46CC-B95D-0A8B8EBDB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6160" y="1828801"/>
                <a:ext cx="5978072" cy="386604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60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34314-8F14-4575-A642-224BD5E3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CEB400-3F00-4F3D-A038-05C2C184E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0320" y="1580050"/>
            <a:ext cx="5613405" cy="4945364"/>
          </a:xfrm>
        </p:spPr>
      </p:pic>
    </p:spTree>
    <p:extLst>
      <p:ext uri="{BB962C8B-B14F-4D97-AF65-F5344CB8AC3E}">
        <p14:creationId xmlns:p14="http://schemas.microsoft.com/office/powerpoint/2010/main" val="1657340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455292C-A979-42EF-A1B9-971CA1445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6" y="142893"/>
            <a:ext cx="6815716" cy="417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A7E90E-1200-4842-A68B-BF455EFBA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002" y="2769888"/>
            <a:ext cx="4839633" cy="3097365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2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D0B8EB85-A526-40B9-8F69-E5F043EF7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9" b="360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336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2E293-9D97-49E2-84ED-354B669A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Micro-agent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035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2EE53-D635-412A-94F3-73A1E60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чем статья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DA96B-F96C-4603-80B6-AF19CCB9D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r>
              <a:rPr lang="ru-RU" dirty="0"/>
              <a:t>Применяем</a:t>
            </a:r>
            <a:r>
              <a:rPr lang="ru-RU" b="1" dirty="0"/>
              <a:t> </a:t>
            </a:r>
            <a:r>
              <a:rPr lang="en-US" b="1" dirty="0"/>
              <a:t>multi-agent reinforcement learning framework</a:t>
            </a:r>
            <a:r>
              <a:rPr lang="ru-RU" b="1" dirty="0"/>
              <a:t> </a:t>
            </a:r>
            <a:r>
              <a:rPr lang="ru-RU" dirty="0"/>
              <a:t>для торговли</a:t>
            </a:r>
          </a:p>
          <a:p>
            <a:r>
              <a:rPr lang="ru-RU" dirty="0"/>
              <a:t>Автор мотивирует это маркет-</a:t>
            </a:r>
            <a:r>
              <a:rPr lang="ru-RU" dirty="0" err="1"/>
              <a:t>мейкингом</a:t>
            </a:r>
            <a:endParaRPr lang="ru-RU" dirty="0"/>
          </a:p>
          <a:p>
            <a:r>
              <a:rPr lang="ru-RU" dirty="0"/>
              <a:t>Конкретно в этой будем ставить опыты над </a:t>
            </a:r>
            <a:r>
              <a:rPr lang="en-US" dirty="0"/>
              <a:t>BTC/USD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1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AF7C7-8D48-45FF-A132-54FB87DE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Orderbook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75A41-F17F-4977-86C0-0023368F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Market order – best price of the opposing side of the orderbook</a:t>
            </a:r>
          </a:p>
          <a:p>
            <a:r>
              <a:rPr lang="en-US" sz="2400" dirty="0"/>
              <a:t>Limit order –  guarantees the trader the price, however, it is possible for the order to never be filled</a:t>
            </a: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437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0659C-5FB8-498B-9123-04F9F1CC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Становится сложнее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0D34D-16DA-404A-8B8D-868DED2E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Другие участники рынка</a:t>
            </a:r>
          </a:p>
          <a:p>
            <a:r>
              <a:rPr lang="ru-RU" dirty="0"/>
              <a:t>Другие </a:t>
            </a:r>
            <a:r>
              <a:rPr lang="ru-RU" dirty="0" err="1"/>
              <a:t>алготрейдеры</a:t>
            </a:r>
            <a:endParaRPr lang="ru-RU" dirty="0"/>
          </a:p>
          <a:p>
            <a:r>
              <a:rPr lang="ru-RU" dirty="0"/>
              <a:t>И прочие неизвестные…</a:t>
            </a:r>
            <a:endParaRPr lang="en-US" dirty="0"/>
          </a:p>
          <a:p>
            <a:endParaRPr lang="en-US" dirty="0"/>
          </a:p>
          <a:p>
            <a:r>
              <a:rPr lang="ru-RU" dirty="0"/>
              <a:t>С </a:t>
            </a:r>
            <a:r>
              <a:rPr lang="ru-RU" dirty="0" err="1"/>
              <a:t>матчингом</a:t>
            </a:r>
            <a:r>
              <a:rPr lang="ru-RU" dirty="0"/>
              <a:t> заявок помогает </a:t>
            </a:r>
            <a:r>
              <a:rPr lang="en-US" dirty="0"/>
              <a:t>open-source </a:t>
            </a:r>
            <a:r>
              <a:rPr lang="en-US" dirty="0">
                <a:hlinkClick r:id="rId2"/>
              </a:rPr>
              <a:t>Light Matching Engine</a:t>
            </a:r>
            <a:endParaRPr lang="ru-RU" dirty="0"/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6487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347A9-FAD2-4A79-B3A9-5D935AFC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Orderbook state</a:t>
            </a:r>
            <a:endParaRPr lang="ru-RU" sz="32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DA0865-407C-4B12-B9E8-D4C47CA2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32449"/>
            <a:ext cx="3815516" cy="4482084"/>
          </a:xfrm>
        </p:spPr>
        <p:txBody>
          <a:bodyPr anchor="t">
            <a:normAutofit/>
          </a:bodyPr>
          <a:lstStyle/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 environment takes in as input the order side, i.e. buy or sell, and the quantity. These inputs are provided by the macro-agent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65562C5-D4CD-47FE-9A7E-203AEECCF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532761"/>
            <a:ext cx="6642193" cy="379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79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FAF64-F992-4D4F-A707-80709D91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8FE253-5AB0-44C5-9D84-7599932FF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Private Variables</a:t>
            </a:r>
            <a:r>
              <a:rPr lang="en-US" sz="2400" dirty="0"/>
              <a:t>:</a:t>
            </a:r>
            <a:r>
              <a:rPr lang="ru-RU" sz="2400" dirty="0"/>
              <a:t> оставшееся количество и оставшееся время</a:t>
            </a:r>
          </a:p>
          <a:p>
            <a:r>
              <a:rPr lang="en-US" sz="2400" i="1" dirty="0"/>
              <a:t>Market Variables</a:t>
            </a:r>
            <a:r>
              <a:rPr lang="ru-RU" sz="2400" i="1" dirty="0"/>
              <a:t>: </a:t>
            </a:r>
            <a:r>
              <a:rPr lang="ru-RU" sz="2400" dirty="0"/>
              <a:t>состояние </a:t>
            </a:r>
            <a:r>
              <a:rPr lang="en-US" sz="2400" dirty="0"/>
              <a:t>Orderbook</a:t>
            </a:r>
            <a:r>
              <a:rPr lang="ru-RU" sz="2400" dirty="0"/>
              <a:t> (20 уровней)</a:t>
            </a:r>
            <a:r>
              <a:rPr lang="en-US" sz="2400" dirty="0"/>
              <a:t> </a:t>
            </a:r>
            <a:r>
              <a:rPr lang="ru-RU" sz="2400" dirty="0"/>
              <a:t>и данные о сделках за последние 30 шагов</a:t>
            </a:r>
          </a:p>
        </p:txBody>
      </p:sp>
    </p:spTree>
    <p:extLst>
      <p:ext uri="{BB962C8B-B14F-4D97-AF65-F5344CB8AC3E}">
        <p14:creationId xmlns:p14="http://schemas.microsoft.com/office/powerpoint/2010/main" val="2532407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CA994-5113-4585-88A5-CBB9CB23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ECDAD5C-6E80-4479-B4EB-455487911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101 </a:t>
                </a:r>
                <a:r>
                  <a:rPr lang="ru-RU" dirty="0"/>
                  <a:t>возможное действие:</a:t>
                </a:r>
                <a:r>
                  <a:rPr lang="en-US" dirty="0"/>
                  <a:t> (a </a:t>
                </a:r>
                <a:r>
                  <a:rPr lang="ru-RU" dirty="0"/>
                  <a:t>от -50 до 50 включая</a:t>
                </a:r>
                <a:r>
                  <a:rPr lang="en-US" dirty="0"/>
                  <a:t>)</a:t>
                </a:r>
                <a:endParaRPr lang="ru-RU" dirty="0"/>
              </a:p>
              <a:p>
                <a:pPr marL="3690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+0.10 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/>
              </a:p>
              <a:p>
                <a:pPr marL="3690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/>
                  <a:t> -</a:t>
                </a:r>
                <a:r>
                  <a:rPr lang="ru-RU" b="0" dirty="0"/>
                  <a:t> </a:t>
                </a:r>
                <a:r>
                  <a:rPr lang="en-US" b="0" dirty="0"/>
                  <a:t>market price</a:t>
                </a:r>
              </a:p>
              <a:p>
                <a:pPr marL="3690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ECDAD5C-6E80-4479-B4EB-455487911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083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837A9-D993-4598-AE7A-531A9510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function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1F8C8B6-CE6D-4996-8BDA-DCC2593C0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Volume Weighted Average Price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∑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1F8C8B6-CE6D-4996-8BDA-DCC2593C0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735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9945A-2780-4E4C-880D-75C7FCC0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Dueling DQN</a:t>
            </a:r>
            <a:endParaRPr lang="ru-RU" sz="28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CF1A0B-6A9E-4504-85B7-F7311788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Value stream </a:t>
            </a:r>
            <a:r>
              <a:rPr lang="ru-RU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и 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Advantage stream</a:t>
            </a:r>
          </a:p>
          <a:p>
            <a:r>
              <a:rPr lang="ru-RU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Это разделение помогает агенту выучить, какие состояния могут быть недостаточно выгодными, чтобы исследовать все действия на нем</a:t>
            </a: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2EE40F-F0E2-4775-9F94-8DF2B2371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270525"/>
            <a:ext cx="6642193" cy="431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84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42702-2FD2-423D-A253-3A260C12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 dirty="0"/>
              <a:t>Micro-agent training</a:t>
            </a:r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66A5D3-7074-4F4A-ADAB-B5BBD9994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05" y="643465"/>
            <a:ext cx="3712703" cy="510337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FEC540-FB9D-4EA2-9789-53A05A484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>
              <a:buClr>
                <a:srgbClr val="F3F38E"/>
              </a:buClr>
            </a:pPr>
            <a:r>
              <a:rPr lang="ru-RU" dirty="0"/>
              <a:t>В целом, ничего особо не поменялось концептуально</a:t>
            </a:r>
          </a:p>
        </p:txBody>
      </p:sp>
    </p:spTree>
    <p:extLst>
      <p:ext uri="{BB962C8B-B14F-4D97-AF65-F5344CB8AC3E}">
        <p14:creationId xmlns:p14="http://schemas.microsoft.com/office/powerpoint/2010/main" val="3719938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2F8D3-7E40-4D89-B799-E5AB0C42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BDFB1D-F6C6-4C49-922F-4A487E6FB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6" y="1580049"/>
            <a:ext cx="5772150" cy="45053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2161BD-1BF9-4A4D-8BA2-6A6EFABD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093" y="1580049"/>
            <a:ext cx="5553503" cy="450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FDA7B9-47B8-4822-B01A-EB0AAC6D4579}"/>
              </a:ext>
            </a:extLst>
          </p:cNvPr>
          <p:cNvSpPr txBox="1"/>
          <p:nvPr/>
        </p:nvSpPr>
        <p:spPr>
          <a:xfrm>
            <a:off x="3149831" y="631311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NimbusRomNo9L-Regu"/>
              </a:rPr>
              <a:t>“</a:t>
            </a:r>
            <a:r>
              <a:rPr lang="en-US" sz="1800" b="0" i="0" u="none" strike="noStrike" baseline="0" dirty="0">
                <a:latin typeface="NimbusRomNo9L-Regu"/>
              </a:rPr>
              <a:t>the micro-agent seems to be making the right decisions”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3210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E0D68-6F38-4746-B366-1EEE3D64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Micro and Macro agents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655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A05BA-A206-408A-9192-E2BE2E79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A77731-C8C6-41C2-B899-F7B88B38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Автор утверждает, что классический </a:t>
            </a:r>
            <a:r>
              <a:rPr lang="en-US" dirty="0"/>
              <a:t>ML </a:t>
            </a:r>
            <a:r>
              <a:rPr lang="ru-RU" dirty="0"/>
              <a:t>для </a:t>
            </a:r>
            <a:r>
              <a:rPr lang="en-US" dirty="0"/>
              <a:t>HFT</a:t>
            </a:r>
            <a:r>
              <a:rPr lang="ru-RU" dirty="0"/>
              <a:t> мало подходит по следующим причинам:</a:t>
            </a:r>
          </a:p>
          <a:p>
            <a:pPr lvl="1"/>
            <a:r>
              <a:rPr lang="ru-RU" dirty="0"/>
              <a:t>1) Тяжелые модели долго считают предсказания</a:t>
            </a:r>
          </a:p>
          <a:p>
            <a:pPr lvl="1"/>
            <a:r>
              <a:rPr lang="ru-RU" dirty="0"/>
              <a:t>2) «</a:t>
            </a:r>
            <a:r>
              <a:rPr lang="en-US" dirty="0"/>
              <a:t>Predicting the market is tough</a:t>
            </a:r>
            <a:r>
              <a:rPr lang="ru-RU" dirty="0"/>
              <a:t>» (Вот это да!)</a:t>
            </a:r>
            <a:r>
              <a:rPr lang="en-US" dirty="0"/>
              <a:t>, </a:t>
            </a:r>
            <a:r>
              <a:rPr lang="ru-RU" dirty="0"/>
              <a:t>опора на исторические данные далеко не всегда дает хороший результат</a:t>
            </a:r>
          </a:p>
          <a:p>
            <a:pPr lvl="1"/>
            <a:r>
              <a:rPr lang="ru-RU" dirty="0"/>
              <a:t>3) «</a:t>
            </a:r>
            <a:r>
              <a:rPr lang="en-US" dirty="0"/>
              <a:t>Turn a prediction into an action</a:t>
            </a:r>
            <a:r>
              <a:rPr lang="ru-RU" dirty="0"/>
              <a:t>», обычно в ситуациях 55/45 решение принимает человек, а отдавать это на откуп модели, которая не сможет в случае смены рынка адаптироваться – не очень</a:t>
            </a:r>
          </a:p>
          <a:p>
            <a:pPr marL="450000" lvl="1" indent="0">
              <a:buNone/>
            </a:pPr>
            <a:endParaRPr lang="ru-RU" dirty="0"/>
          </a:p>
          <a:p>
            <a:pPr marL="450000" lvl="1" indent="0">
              <a:buNone/>
            </a:pPr>
            <a:r>
              <a:rPr lang="ru-RU" dirty="0"/>
              <a:t>«</a:t>
            </a:r>
            <a:r>
              <a:rPr lang="en-US" dirty="0"/>
              <a:t>Deep RL </a:t>
            </a:r>
            <a:r>
              <a:rPr lang="ru-RU" dirty="0"/>
              <a:t>для </a:t>
            </a:r>
            <a:r>
              <a:rPr lang="en-US" dirty="0"/>
              <a:t>HFT</a:t>
            </a:r>
            <a:r>
              <a:rPr lang="ru-RU" dirty="0"/>
              <a:t> относительно свеж»</a:t>
            </a:r>
          </a:p>
        </p:txBody>
      </p:sp>
    </p:spTree>
    <p:extLst>
      <p:ext uri="{BB962C8B-B14F-4D97-AF65-F5344CB8AC3E}">
        <p14:creationId xmlns:p14="http://schemas.microsoft.com/office/powerpoint/2010/main" val="2074209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E005E-F7EB-403E-94CE-750F2D1B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94BF2A-A3B5-427F-B654-9C66B3D02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509" y="1731963"/>
            <a:ext cx="9535456" cy="4059237"/>
          </a:xfrm>
        </p:spPr>
      </p:pic>
    </p:spTree>
    <p:extLst>
      <p:ext uri="{BB962C8B-B14F-4D97-AF65-F5344CB8AC3E}">
        <p14:creationId xmlns:p14="http://schemas.microsoft.com/office/powerpoint/2010/main" val="3759652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BFFB7-D12A-4B09-9011-2AE5FCE2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3A90A8-407F-4618-B2EC-FC003AE3C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0409" y="1731963"/>
            <a:ext cx="5521656" cy="4059237"/>
          </a:xfrm>
        </p:spPr>
      </p:pic>
    </p:spTree>
    <p:extLst>
      <p:ext uri="{BB962C8B-B14F-4D97-AF65-F5344CB8AC3E}">
        <p14:creationId xmlns:p14="http://schemas.microsoft.com/office/powerpoint/2010/main" val="2079481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DBAAA-41D0-4823-A718-B4857A36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Holes to be filled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B7175-10CC-4AAD-B927-08F8121CD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Риск – агент может покупать неограниченное количество активов (в одном случае он купил аж 84 биткоина) причем с низкой выгодой</a:t>
            </a:r>
          </a:p>
          <a:p>
            <a:r>
              <a:rPr lang="en-US" dirty="0"/>
              <a:t>Reward function designing – </a:t>
            </a:r>
            <a:r>
              <a:rPr lang="ru-RU" dirty="0"/>
              <a:t>награда за удержание активов у макро-агента равна нулю.</a:t>
            </a:r>
          </a:p>
          <a:p>
            <a:r>
              <a:rPr lang="ru-RU" dirty="0"/>
              <a:t>Симулятор – прямо скажем, далек от реальности</a:t>
            </a:r>
          </a:p>
          <a:p>
            <a:r>
              <a:rPr lang="ru-RU" dirty="0"/>
              <a:t>Проблемы с данными – когда на вход подаются поврежденные данные (реальный рынок), это может значительно затронуть процесс обучения </a:t>
            </a:r>
          </a:p>
        </p:txBody>
      </p:sp>
    </p:spTree>
    <p:extLst>
      <p:ext uri="{BB962C8B-B14F-4D97-AF65-F5344CB8AC3E}">
        <p14:creationId xmlns:p14="http://schemas.microsoft.com/office/powerpoint/2010/main" val="1721566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E0995-FF98-477A-A591-D6C20DEA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выводов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3D6EC-585B-471A-82AF-6FFB14D29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RL </a:t>
            </a:r>
            <a:r>
              <a:rPr lang="ru-RU" dirty="0"/>
              <a:t>способен на оптимизацию маркет-</a:t>
            </a:r>
            <a:r>
              <a:rPr lang="ru-RU" dirty="0" err="1"/>
              <a:t>мейкинга</a:t>
            </a:r>
            <a:endParaRPr lang="en-US" dirty="0"/>
          </a:p>
          <a:p>
            <a:r>
              <a:rPr lang="en-US" dirty="0"/>
              <a:t>RL </a:t>
            </a:r>
            <a:r>
              <a:rPr lang="ru-RU" dirty="0"/>
              <a:t>может ориентироваться в сложных условиях</a:t>
            </a:r>
          </a:p>
        </p:txBody>
      </p:sp>
    </p:spTree>
    <p:extLst>
      <p:ext uri="{BB962C8B-B14F-4D97-AF65-F5344CB8AC3E}">
        <p14:creationId xmlns:p14="http://schemas.microsoft.com/office/powerpoint/2010/main" val="1582070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1F8AC-0F1C-4913-A087-63C623FE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мысли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EBFB0-4E34-450D-9EF9-C23C0399C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Кода нет (вообще!). Только описание псевдокодом.</a:t>
            </a:r>
          </a:p>
          <a:p>
            <a:r>
              <a:rPr lang="ru-RU" dirty="0"/>
              <a:t>Гайдов по подгону </a:t>
            </a:r>
            <a:r>
              <a:rPr lang="ru-RU" dirty="0" err="1"/>
              <a:t>гиперпараметров</a:t>
            </a:r>
            <a:r>
              <a:rPr lang="ru-RU" dirty="0"/>
              <a:t>, как и самих конкретных значений нет (а их довольно много!)</a:t>
            </a:r>
          </a:p>
          <a:p>
            <a:r>
              <a:rPr lang="ru-RU" dirty="0"/>
              <a:t>Есть много вопросов по поводу реализации (например, не дифференцируемая функция на выходе </a:t>
            </a:r>
            <a:r>
              <a:rPr lang="en-US" dirty="0"/>
              <a:t>DQN, </a:t>
            </a:r>
            <a:r>
              <a:rPr lang="ru-RU" dirty="0"/>
              <a:t>а также нет подробной информации о внутренней структуре)</a:t>
            </a:r>
          </a:p>
          <a:p>
            <a:r>
              <a:rPr lang="ru-RU" dirty="0"/>
              <a:t>В статье применение только к данным по биткоину, а что будет с другими? Плюс там взят довольно короткий период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4262629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52883-6C57-4BA3-9B71-3A10C334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157" y="1099456"/>
            <a:ext cx="6243636" cy="462555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СПАСИБО ЗА ВНИМАНИЕ!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8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A05BA-A206-408A-9192-E2BE2E79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A77731-C8C6-41C2-B899-F7B88B38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Multi-agent </a:t>
            </a:r>
            <a:r>
              <a:rPr lang="ru-RU" dirty="0"/>
              <a:t>подход: </a:t>
            </a:r>
          </a:p>
          <a:p>
            <a:pPr marL="36900" indent="0">
              <a:buNone/>
            </a:pPr>
            <a:r>
              <a:rPr lang="ru-RU" dirty="0"/>
              <a:t>1) </a:t>
            </a:r>
            <a:r>
              <a:rPr lang="en-US" dirty="0"/>
              <a:t>Micro-agent – orderbook data (</a:t>
            </a:r>
            <a:r>
              <a:rPr lang="ru-RU" dirty="0"/>
              <a:t>все</a:t>
            </a:r>
            <a:r>
              <a:rPr lang="en-US" dirty="0"/>
              <a:t>)</a:t>
            </a:r>
            <a:r>
              <a:rPr lang="ru-RU" dirty="0"/>
              <a:t>, размещает</a:t>
            </a:r>
            <a:r>
              <a:rPr lang="en-US" dirty="0"/>
              <a:t> limit order </a:t>
            </a:r>
            <a:r>
              <a:rPr lang="ru-RU" dirty="0"/>
              <a:t>раз в 10 секунд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2) Macro-agent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en-US" dirty="0"/>
              <a:t>minute-tick data, </a:t>
            </a:r>
            <a:r>
              <a:rPr lang="ru-RU" dirty="0"/>
              <a:t>принимает решение купить/продать/держать</a:t>
            </a:r>
          </a:p>
          <a:p>
            <a:pPr marL="36900" indent="0">
              <a:buNone/>
            </a:pPr>
            <a:r>
              <a:rPr lang="ru-RU" dirty="0"/>
              <a:t>Попытаемся остаться в плюсе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BCB868-51D0-42B5-834A-3F99C0422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16" y="3926211"/>
            <a:ext cx="5476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9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0EEC2-C7B1-4F51-B36B-5E615756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10517" cy="1117600"/>
          </a:xfrm>
        </p:spPr>
        <p:txBody>
          <a:bodyPr>
            <a:normAutofit/>
          </a:bodyPr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D6405D-595A-420F-BCE0-AB69485C4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0"/>
            <a:ext cx="5910517" cy="3962400"/>
          </a:xfrm>
        </p:spPr>
        <p:txBody>
          <a:bodyPr>
            <a:normAutofit/>
          </a:bodyPr>
          <a:lstStyle/>
          <a:p>
            <a:pPr>
              <a:buClr>
                <a:srgbClr val="68DBFF"/>
              </a:buClr>
            </a:pPr>
            <a:r>
              <a:rPr lang="ru-RU" b="1" i="0" u="none" strike="noStrike" baseline="0" dirty="0">
                <a:latin typeface="NimbusRomNo9L-Regu"/>
              </a:rPr>
              <a:t>«</a:t>
            </a:r>
            <a:r>
              <a:rPr lang="en-US" b="1" i="0" u="none" strike="noStrike" baseline="0" dirty="0">
                <a:latin typeface="NimbusRomNo9L-Regu"/>
              </a:rPr>
              <a:t>Historical orderbook and minute tick data for markets is</a:t>
            </a:r>
            <a:r>
              <a:rPr lang="ru-RU" b="1" i="0" u="none" strike="noStrike" baseline="0" dirty="0">
                <a:latin typeface="NimbusRomNo9L-Regu"/>
              </a:rPr>
              <a:t> </a:t>
            </a:r>
            <a:r>
              <a:rPr lang="en-US" b="1" i="0" u="none" strike="noStrike" baseline="0" dirty="0">
                <a:latin typeface="NimbusRomNo9L-Regu"/>
              </a:rPr>
              <a:t>not readily available</a:t>
            </a:r>
            <a:r>
              <a:rPr lang="ru-RU" b="1" i="0" u="none" strike="noStrike" baseline="0" dirty="0">
                <a:latin typeface="NimbusRomNo9L-Regu"/>
              </a:rPr>
              <a:t>»</a:t>
            </a:r>
          </a:p>
          <a:p>
            <a:pPr>
              <a:buClr>
                <a:srgbClr val="68DBFF"/>
              </a:buClr>
            </a:pPr>
            <a:r>
              <a:rPr lang="ru-RU" b="1" dirty="0">
                <a:latin typeface="NimbusRomNo9L-Regu"/>
              </a:rPr>
              <a:t>Автор взял последние дни, потому что там цена сильно колебалась</a:t>
            </a:r>
            <a:endParaRPr lang="ru-RU" b="1" i="0" u="none" strike="noStrike" baseline="0" dirty="0">
              <a:latin typeface="NimbusRomNo9L-Regu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B31415-7BF1-4297-867D-3EA440C99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2162" y="965196"/>
            <a:ext cx="3685394" cy="4971787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19908E-76A4-4883-B8E8-F075CBEE0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863" y="1199334"/>
            <a:ext cx="3397653" cy="20980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641D46-3250-4AA1-93FE-738AD963C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3342" y="3531522"/>
            <a:ext cx="3034694" cy="225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15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3FA9A-CCDA-4DFC-A0BB-073B3FEC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Reinforcement learning</a:t>
            </a:r>
            <a:endParaRPr lang="ru-RU" sz="2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328675-E258-4B21-8EFF-6F9FD0262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243832" cy="4482084"/>
          </a:xfrm>
        </p:spPr>
        <p:txBody>
          <a:bodyPr anchor="t">
            <a:normAutofit/>
          </a:bodyPr>
          <a:lstStyle/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State-action-reward-state…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RL</a:t>
            </a:r>
            <a:r>
              <a:rPr lang="ru-R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-агент должен максимизировать награду при текущих условиях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2FA229-2DC3-48E4-991F-B1DF6A790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966" y="1610699"/>
            <a:ext cx="6065566" cy="332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04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E47D7-E76D-4070-A1BB-AD1BF74A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6CCD58E-3A12-4B1D-9A0D-06FCD1903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Markov Decision Process</a:t>
                </a:r>
                <a:r>
                  <a:rPr lang="ru-RU" dirty="0"/>
                  <a:t> (</a:t>
                </a:r>
                <a:r>
                  <a:rPr lang="en-US" dirty="0"/>
                  <a:t>MDP</a:t>
                </a:r>
                <a:r>
                  <a:rPr lang="ru-RU" dirty="0"/>
                  <a:t>)</a:t>
                </a:r>
                <a:r>
                  <a:rPr lang="en-US" dirty="0"/>
                  <a:t>, </a:t>
                </a:r>
                <a:r>
                  <a:rPr lang="ru-RU" dirty="0"/>
                  <a:t>но «</a:t>
                </a:r>
                <a:r>
                  <a:rPr lang="en-US" dirty="0"/>
                  <a:t>state is more complex than it may seem</a:t>
                </a:r>
                <a:r>
                  <a:rPr lang="ru-RU" dirty="0"/>
                  <a:t>», поэтому </a:t>
                </a:r>
                <a:r>
                  <a:rPr lang="en-US" dirty="0"/>
                  <a:t>Partially Observable</a:t>
                </a:r>
                <a:r>
                  <a:rPr lang="ru-RU" dirty="0"/>
                  <a:t> </a:t>
                </a:r>
                <a:r>
                  <a:rPr lang="en-US" dirty="0"/>
                  <a:t>Markov Decision Process (POMDP)</a:t>
                </a:r>
                <a:r>
                  <a:rPr lang="ru-RU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↦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ru-RU" b="0" dirty="0"/>
                  <a:t> (распределение вероятностей)</a:t>
                </a:r>
                <a:endParaRPr lang="en-US" b="0" dirty="0"/>
              </a:p>
              <a:p>
                <a:r>
                  <a:rPr lang="en-US" b="0" dirty="0"/>
                  <a:t>Reward function: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 ↦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ru-RU" b="0" dirty="0">
                  <a:solidFill>
                    <a:srgbClr val="569CD6"/>
                  </a:solidFill>
                  <a:effectLst/>
                </a:endParaRPr>
              </a:p>
              <a:p>
                <a:r>
                  <a:rPr lang="ru-RU" b="0" dirty="0"/>
                  <a:t>Цель -</a:t>
                </a:r>
                <a:r>
                  <a:rPr lang="en-US" b="0" dirty="0"/>
                  <a:t> policy function: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 ↦</m:t>
                    </m:r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>
                    <a:solidFill>
                      <a:srgbClr val="569CD6"/>
                    </a:solidFill>
                    <a:effectLst/>
                  </a:rPr>
                  <a:t> </a:t>
                </a:r>
                <a:endParaRPr lang="ru-RU" b="0" dirty="0">
                  <a:solidFill>
                    <a:srgbClr val="569CD6"/>
                  </a:solidFill>
                  <a:effectLst/>
                </a:endParaRPr>
              </a:p>
              <a:p>
                <a:endParaRPr lang="en-US" b="0" dirty="0">
                  <a:solidFill>
                    <a:schemeClr val="tx1"/>
                  </a:solidFill>
                  <a:effectLst/>
                </a:endParaRPr>
              </a:p>
              <a:p>
                <a:endParaRPr lang="en-US" b="0" dirty="0">
                  <a:solidFill>
                    <a:srgbClr val="569CD6"/>
                  </a:solidFill>
                  <a:effectLst/>
                </a:endParaRPr>
              </a:p>
              <a:p>
                <a:endParaRPr lang="en-US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6CCD58E-3A12-4B1D-9A0D-06FCD1903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04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705E4-52BA-41F5-AF2F-8016AF7D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Macro-agent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35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3055E-3A5F-401C-86C5-C21CDBBBB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 dirty="0"/>
              <a:t>Deep Q-learning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18FF9F-2B42-4EA6-BAE0-4B0A4B795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t" anchorCtr="0">
            <a:normAutofit/>
          </a:bodyPr>
          <a:lstStyle/>
          <a:p>
            <a:pPr>
              <a:buClr>
                <a:srgbClr val="F6EC4C"/>
              </a:buClr>
            </a:pPr>
            <a:r>
              <a:rPr lang="ru-RU" dirty="0"/>
              <a:t>Составляющие: какая-то модель</a:t>
            </a:r>
            <a:r>
              <a:rPr lang="en-US" dirty="0"/>
              <a:t>(</a:t>
            </a:r>
            <a:r>
              <a:rPr lang="ru-RU" dirty="0"/>
              <a:t>у нас - </a:t>
            </a:r>
            <a:r>
              <a:rPr lang="en-US" dirty="0"/>
              <a:t>DQN)</a:t>
            </a:r>
            <a:r>
              <a:rPr lang="ru-RU" dirty="0"/>
              <a:t>, </a:t>
            </a:r>
            <a:r>
              <a:rPr lang="en-US" dirty="0"/>
              <a:t>Replay memory, Environment</a:t>
            </a:r>
            <a:endParaRPr lang="ru-RU" dirty="0"/>
          </a:p>
          <a:p>
            <a:pPr>
              <a:buClr>
                <a:srgbClr val="F6EC4C"/>
              </a:buClr>
            </a:pPr>
            <a:r>
              <a:rPr lang="en-US" dirty="0"/>
              <a:t>Reward function</a:t>
            </a:r>
            <a:endParaRPr lang="ru-RU" dirty="0"/>
          </a:p>
          <a:p>
            <a:pPr>
              <a:buClr>
                <a:srgbClr val="F6EC4C"/>
              </a:buClr>
            </a:pPr>
            <a:r>
              <a:rPr lang="ru-RU" dirty="0"/>
              <a:t>Пространства: </a:t>
            </a:r>
          </a:p>
          <a:p>
            <a:pPr lvl="1">
              <a:buClr>
                <a:srgbClr val="F6EC4C"/>
              </a:buClr>
            </a:pPr>
            <a:r>
              <a:rPr lang="en-US" dirty="0"/>
              <a:t>States</a:t>
            </a:r>
            <a:r>
              <a:rPr lang="ru-RU" dirty="0"/>
              <a:t> – метрики состояния</a:t>
            </a:r>
          </a:p>
          <a:p>
            <a:pPr lvl="1">
              <a:buClr>
                <a:srgbClr val="F6EC4C"/>
              </a:buClr>
            </a:pPr>
            <a:r>
              <a:rPr lang="en-US" dirty="0"/>
              <a:t>Actions</a:t>
            </a:r>
            <a:r>
              <a:rPr lang="ru-RU" dirty="0"/>
              <a:t> – действия 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457DE4-5A60-4FE2-8CE7-5AE5D78CA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945" y="1596915"/>
            <a:ext cx="3995592" cy="319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54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Грифель</Template>
  <TotalTime>650</TotalTime>
  <Words>814</Words>
  <Application>Microsoft Office PowerPoint</Application>
  <PresentationFormat>Широкоэкранный</PresentationFormat>
  <Paragraphs>116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Calibri</vt:lpstr>
      <vt:lpstr>Calisto MT</vt:lpstr>
      <vt:lpstr>Cambria Math</vt:lpstr>
      <vt:lpstr>Consolas</vt:lpstr>
      <vt:lpstr>NimbusRomNo9L-Regu</vt:lpstr>
      <vt:lpstr>Wingdings 2</vt:lpstr>
      <vt:lpstr>Сланец</vt:lpstr>
      <vt:lpstr>Optimizing Market Making using Multi-Agent Reinforcement Learning</vt:lpstr>
      <vt:lpstr>О чем статья</vt:lpstr>
      <vt:lpstr>Intro</vt:lpstr>
      <vt:lpstr>Что делаем</vt:lpstr>
      <vt:lpstr>Данные</vt:lpstr>
      <vt:lpstr>Reinforcement learning</vt:lpstr>
      <vt:lpstr>Формально</vt:lpstr>
      <vt:lpstr>Macro-agent</vt:lpstr>
      <vt:lpstr>Deep Q-learning</vt:lpstr>
      <vt:lpstr>States</vt:lpstr>
      <vt:lpstr>Actions</vt:lpstr>
      <vt:lpstr>Replay memory</vt:lpstr>
      <vt:lpstr>Reward function</vt:lpstr>
      <vt:lpstr>DQN architecture</vt:lpstr>
      <vt:lpstr>Macro-agent training</vt:lpstr>
      <vt:lpstr>Results</vt:lpstr>
      <vt:lpstr>Презентация PowerPoint</vt:lpstr>
      <vt:lpstr>Презентация PowerPoint</vt:lpstr>
      <vt:lpstr>Micro-agent</vt:lpstr>
      <vt:lpstr>Orderbook</vt:lpstr>
      <vt:lpstr>Становится сложнее</vt:lpstr>
      <vt:lpstr>Orderbook state</vt:lpstr>
      <vt:lpstr>State</vt:lpstr>
      <vt:lpstr>Actions</vt:lpstr>
      <vt:lpstr>Reward function</vt:lpstr>
      <vt:lpstr>Dueling DQN</vt:lpstr>
      <vt:lpstr>Micro-agent training</vt:lpstr>
      <vt:lpstr>Results</vt:lpstr>
      <vt:lpstr>Combining Micro and Macro agents</vt:lpstr>
      <vt:lpstr>Pipeline</vt:lpstr>
      <vt:lpstr>Results</vt:lpstr>
      <vt:lpstr>Holes to be filled</vt:lpstr>
      <vt:lpstr>Немного выводов</vt:lpstr>
      <vt:lpstr>Еще мысли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Market Making using Multi-Agent Reinforcement Learning</dc:title>
  <dc:creator>Плющ Евгений Денисович</dc:creator>
  <cp:lastModifiedBy>Плющ Евгений Денисович</cp:lastModifiedBy>
  <cp:revision>118</cp:revision>
  <dcterms:created xsi:type="dcterms:W3CDTF">2022-02-16T18:50:46Z</dcterms:created>
  <dcterms:modified xsi:type="dcterms:W3CDTF">2022-02-19T13:57:27Z</dcterms:modified>
</cp:coreProperties>
</file>