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34913C-C918-9E48-A965-FA80C8365BE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079BB02-7131-9840-8E23-746343458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9FAA096-8867-A044-ACF7-148005E5C5FF}"/>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5" name="Нижний колонтитул 4">
            <a:extLst>
              <a:ext uri="{FF2B5EF4-FFF2-40B4-BE49-F238E27FC236}">
                <a16:creationId xmlns:a16="http://schemas.microsoft.com/office/drawing/2014/main" id="{CF8962DB-F664-F34B-95DC-D20C8B2B42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510A4E-966A-DD48-8847-C2DA9860A0A3}"/>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374088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9CAED-649E-7D49-9BC1-33E48E0BC1F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05BC78B-C42C-2746-96C1-DFD505564E1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B6CF631-979D-784B-AE50-A3556C978B37}"/>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5" name="Нижний колонтитул 4">
            <a:extLst>
              <a:ext uri="{FF2B5EF4-FFF2-40B4-BE49-F238E27FC236}">
                <a16:creationId xmlns:a16="http://schemas.microsoft.com/office/drawing/2014/main" id="{3D7B8426-7D40-B344-A62D-299EC05DE5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E8713F2-1062-3F48-9012-D1EEB359876D}"/>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341742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BCA577C-123E-1E4A-8652-4A69FE2CD58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74E7801-0658-254D-96C9-85F52ADD539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D0031D2-DCF6-BC47-A005-0F974DADC3E7}"/>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5" name="Нижний колонтитул 4">
            <a:extLst>
              <a:ext uri="{FF2B5EF4-FFF2-40B4-BE49-F238E27FC236}">
                <a16:creationId xmlns:a16="http://schemas.microsoft.com/office/drawing/2014/main" id="{DC05341C-0EF8-8049-A0A8-42EB5E80534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85200AE-D870-C049-BF0D-F3244269FB3B}"/>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215579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D27BE6-5D75-2142-A6BA-60C9B1017B3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7A0CCBE-B5F7-8849-B3B0-5A35991F2E4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6714640-4AD2-C949-8379-C6401EB581A6}"/>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5" name="Нижний колонтитул 4">
            <a:extLst>
              <a:ext uri="{FF2B5EF4-FFF2-40B4-BE49-F238E27FC236}">
                <a16:creationId xmlns:a16="http://schemas.microsoft.com/office/drawing/2014/main" id="{B9D0E8D0-B957-234B-B891-621755084F1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EB345AD-DA1B-F641-8D22-85526E17B7E4}"/>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299670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77AB2A-5224-964F-883C-A078976614F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C66EADF-12F9-014C-8A73-E0C2AC48E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EA1D507-75F4-7546-A902-FCE82139FCDF}"/>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5" name="Нижний колонтитул 4">
            <a:extLst>
              <a:ext uri="{FF2B5EF4-FFF2-40B4-BE49-F238E27FC236}">
                <a16:creationId xmlns:a16="http://schemas.microsoft.com/office/drawing/2014/main" id="{A7799771-1E30-404E-8EA4-B6B74F21416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B760CFD-6807-1E4F-AF2C-AC0DD15CC232}"/>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172186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19F062-5676-FE46-BCC3-F8A886DCA07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C5F8635-60CB-B643-8676-698C26B9868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6467680-D76E-804B-855F-4D2FFB50EEE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6E743EA-63A1-BF46-ACE0-A7DFB19B4590}"/>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6" name="Нижний колонтитул 5">
            <a:extLst>
              <a:ext uri="{FF2B5EF4-FFF2-40B4-BE49-F238E27FC236}">
                <a16:creationId xmlns:a16="http://schemas.microsoft.com/office/drawing/2014/main" id="{F51F1AB6-A0EF-A949-9F41-5C33C0DA083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3E3AA93-7AF7-CF48-A184-19EF4E4D5004}"/>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25385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8B1A9F-F67E-8445-8FBA-AEF9D18BB52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CC4A73-371E-9841-96D0-1EBDBBBEE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40C6350-6BC6-1B43-8B3C-857879F11AE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7794D0C-0FD0-5845-94B0-2ECF0064D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332754B-0971-FF49-B964-6E5640C8C55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410EDBA-7B00-654C-85C5-0BED280685FF}"/>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8" name="Нижний колонтитул 7">
            <a:extLst>
              <a:ext uri="{FF2B5EF4-FFF2-40B4-BE49-F238E27FC236}">
                <a16:creationId xmlns:a16="http://schemas.microsoft.com/office/drawing/2014/main" id="{6EFF302E-E9B7-584E-A2A0-7753D7AE090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C2109B0-2988-D740-B61D-F886FB5CB2B1}"/>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156935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E7C248-E764-EB4B-A744-EB380DF12A7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B739FAE-C817-9B47-AC24-4C44CF7AA09E}"/>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4" name="Нижний колонтитул 3">
            <a:extLst>
              <a:ext uri="{FF2B5EF4-FFF2-40B4-BE49-F238E27FC236}">
                <a16:creationId xmlns:a16="http://schemas.microsoft.com/office/drawing/2014/main" id="{ABF3C80E-3DB7-9D4C-8490-54140F6ABF5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B007E5E-F491-2743-BDA7-A5EC23D18121}"/>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288993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287FA35-A737-8440-A885-E5ED6B58CF06}"/>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3" name="Нижний колонтитул 2">
            <a:extLst>
              <a:ext uri="{FF2B5EF4-FFF2-40B4-BE49-F238E27FC236}">
                <a16:creationId xmlns:a16="http://schemas.microsoft.com/office/drawing/2014/main" id="{DA30494C-48C9-2841-9F36-70431D341F8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A756003-9719-1C4C-B6BE-240E8FDB230E}"/>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1641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6B373A-7956-7646-AC52-039CA9E3A1D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9F0347B-92AB-8E4C-9D26-5E60DBAAF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67B2B1A-1833-5E4C-8562-E05EE455F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4D6710E-8ECF-1F41-A483-B02C58DB19FF}"/>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6" name="Нижний колонтитул 5">
            <a:extLst>
              <a:ext uri="{FF2B5EF4-FFF2-40B4-BE49-F238E27FC236}">
                <a16:creationId xmlns:a16="http://schemas.microsoft.com/office/drawing/2014/main" id="{1DF26D9D-DCF5-5A4F-8D01-E866C989A68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D5449CC-0B8F-464B-9D08-1EBFABD719C8}"/>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232042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618662-26DE-7A4E-B74E-2BCB9D66A9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DF6064A-8205-6843-BF33-F92CF47DC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5DE90E7-6046-B347-8BCC-E817F3899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1D5EAD4-B103-474A-B687-3F86C192F034}"/>
              </a:ext>
            </a:extLst>
          </p:cNvPr>
          <p:cNvSpPr>
            <a:spLocks noGrp="1"/>
          </p:cNvSpPr>
          <p:nvPr>
            <p:ph type="dt" sz="half" idx="10"/>
          </p:nvPr>
        </p:nvSpPr>
        <p:spPr/>
        <p:txBody>
          <a:bodyPr/>
          <a:lstStyle/>
          <a:p>
            <a:fld id="{3BD1113F-2ECF-244F-8875-73510DFDA70F}" type="datetimeFigureOut">
              <a:rPr lang="ru-RU" smtClean="0"/>
              <a:t>24.03.2022</a:t>
            </a:fld>
            <a:endParaRPr lang="ru-RU"/>
          </a:p>
        </p:txBody>
      </p:sp>
      <p:sp>
        <p:nvSpPr>
          <p:cNvPr id="6" name="Нижний колонтитул 5">
            <a:extLst>
              <a:ext uri="{FF2B5EF4-FFF2-40B4-BE49-F238E27FC236}">
                <a16:creationId xmlns:a16="http://schemas.microsoft.com/office/drawing/2014/main" id="{80CD97B0-70A3-8A4E-8DFC-094355C890E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1C12335-D0A2-674A-923D-2560D0AC2271}"/>
              </a:ext>
            </a:extLst>
          </p:cNvPr>
          <p:cNvSpPr>
            <a:spLocks noGrp="1"/>
          </p:cNvSpPr>
          <p:nvPr>
            <p:ph type="sldNum" sz="quarter" idx="12"/>
          </p:nvPr>
        </p:nvSpPr>
        <p:spPr/>
        <p:txBody>
          <a:bodyPr/>
          <a:lstStyle/>
          <a:p>
            <a:fld id="{9372938A-CB4F-C543-88F9-9E2EAFDDEE60}" type="slidenum">
              <a:rPr lang="ru-RU" smtClean="0"/>
              <a:t>‹#›</a:t>
            </a:fld>
            <a:endParaRPr lang="ru-RU"/>
          </a:p>
        </p:txBody>
      </p:sp>
    </p:spTree>
    <p:extLst>
      <p:ext uri="{BB962C8B-B14F-4D97-AF65-F5344CB8AC3E}">
        <p14:creationId xmlns:p14="http://schemas.microsoft.com/office/powerpoint/2010/main" val="214032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3DAFF-3093-5545-BB62-A03A36DE1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FAFB092-0AB4-DE40-8090-C203195C17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E1F5B23-5EE8-D044-858D-2A572AAC4B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1113F-2ECF-244F-8875-73510DFDA70F}" type="datetimeFigureOut">
              <a:rPr lang="ru-RU" smtClean="0"/>
              <a:t>24.03.2022</a:t>
            </a:fld>
            <a:endParaRPr lang="ru-RU"/>
          </a:p>
        </p:txBody>
      </p:sp>
      <p:sp>
        <p:nvSpPr>
          <p:cNvPr id="5" name="Нижний колонтитул 4">
            <a:extLst>
              <a:ext uri="{FF2B5EF4-FFF2-40B4-BE49-F238E27FC236}">
                <a16:creationId xmlns:a16="http://schemas.microsoft.com/office/drawing/2014/main" id="{094499A5-2043-824B-9B92-51FCAE852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3098BD1-B125-154D-9745-D776FB32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2938A-CB4F-C543-88F9-9E2EAFDDEE60}" type="slidenum">
              <a:rPr lang="ru-RU" smtClean="0"/>
              <a:t>‹#›</a:t>
            </a:fld>
            <a:endParaRPr lang="ru-RU"/>
          </a:p>
        </p:txBody>
      </p:sp>
    </p:spTree>
    <p:extLst>
      <p:ext uri="{BB962C8B-B14F-4D97-AF65-F5344CB8AC3E}">
        <p14:creationId xmlns:p14="http://schemas.microsoft.com/office/powerpoint/2010/main" val="199954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7937DA-4AA7-9F45-91D8-93510601E29D}"/>
              </a:ext>
            </a:extLst>
          </p:cNvPr>
          <p:cNvSpPr>
            <a:spLocks noGrp="1"/>
          </p:cNvSpPr>
          <p:nvPr>
            <p:ph type="ctrTitle"/>
          </p:nvPr>
        </p:nvSpPr>
        <p:spPr>
          <a:xfrm>
            <a:off x="1524000" y="1122363"/>
            <a:ext cx="9144000" cy="4278312"/>
          </a:xfrm>
        </p:spPr>
        <p:txBody>
          <a:bodyPr>
            <a:normAutofit/>
          </a:bodyPr>
          <a:lstStyle/>
          <a:p>
            <a:r>
              <a:rPr lang="en" dirty="0"/>
              <a:t>Stock Price Manipulation Detection using Generative Adversarial Networks </a:t>
            </a:r>
            <a:br>
              <a:rPr lang="en" dirty="0"/>
            </a:br>
            <a:endParaRPr lang="ru-RU" dirty="0"/>
          </a:p>
        </p:txBody>
      </p:sp>
      <p:sp>
        <p:nvSpPr>
          <p:cNvPr id="3" name="Подзаголовок 2">
            <a:extLst>
              <a:ext uri="{FF2B5EF4-FFF2-40B4-BE49-F238E27FC236}">
                <a16:creationId xmlns:a16="http://schemas.microsoft.com/office/drawing/2014/main" id="{E2D2A05F-C0A6-BB4A-A747-FB1365C9E6E0}"/>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1185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07A11F6-FF88-E443-82D8-C4B703D7F09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Итоговая работа с данными</a:t>
            </a:r>
          </a:p>
        </p:txBody>
      </p:sp>
      <p:pic>
        <p:nvPicPr>
          <p:cNvPr id="5" name="Объект 4">
            <a:extLst>
              <a:ext uri="{FF2B5EF4-FFF2-40B4-BE49-F238E27FC236}">
                <a16:creationId xmlns:a16="http://schemas.microsoft.com/office/drawing/2014/main" id="{410CE3B3-CA0C-3E4C-9243-ABA0D0F2D2A8}"/>
              </a:ext>
            </a:extLst>
          </p:cNvPr>
          <p:cNvPicPr>
            <a:picLocks noGrp="1" noChangeAspect="1"/>
          </p:cNvPicPr>
          <p:nvPr>
            <p:ph idx="1"/>
          </p:nvPr>
        </p:nvPicPr>
        <p:blipFill>
          <a:blip r:embed="rId2"/>
          <a:stretch>
            <a:fillRect/>
          </a:stretch>
        </p:blipFill>
        <p:spPr>
          <a:xfrm>
            <a:off x="6197725" y="643466"/>
            <a:ext cx="3939881" cy="5568739"/>
          </a:xfrm>
          <a:prstGeom prst="rect">
            <a:avLst/>
          </a:prstGeom>
        </p:spPr>
      </p:pic>
    </p:spTree>
    <p:extLst>
      <p:ext uri="{BB962C8B-B14F-4D97-AF65-F5344CB8AC3E}">
        <p14:creationId xmlns:p14="http://schemas.microsoft.com/office/powerpoint/2010/main" val="81020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Заголовок 1">
            <a:extLst>
              <a:ext uri="{FF2B5EF4-FFF2-40B4-BE49-F238E27FC236}">
                <a16:creationId xmlns:a16="http://schemas.microsoft.com/office/drawing/2014/main" id="{4FF804FC-A6F8-3142-8350-C3B2D4DFA94A}"/>
              </a:ext>
            </a:extLst>
          </p:cNvPr>
          <p:cNvSpPr>
            <a:spLocks noGrp="1"/>
          </p:cNvSpPr>
          <p:nvPr>
            <p:ph type="title"/>
          </p:nvPr>
        </p:nvSpPr>
        <p:spPr>
          <a:xfrm>
            <a:off x="1098468" y="885651"/>
            <a:ext cx="3229803" cy="4624603"/>
          </a:xfrm>
        </p:spPr>
        <p:txBody>
          <a:bodyPr>
            <a:normAutofit/>
          </a:bodyPr>
          <a:lstStyle/>
          <a:p>
            <a:r>
              <a:rPr lang="ru-RU" sz="4100">
                <a:solidFill>
                  <a:srgbClr val="FFFFFF"/>
                </a:solidFill>
              </a:rPr>
              <a:t>Как генерируем манипуляции рынком</a:t>
            </a:r>
          </a:p>
        </p:txBody>
      </p:sp>
      <p:sp>
        <p:nvSpPr>
          <p:cNvPr id="3" name="Объект 2">
            <a:extLst>
              <a:ext uri="{FF2B5EF4-FFF2-40B4-BE49-F238E27FC236}">
                <a16:creationId xmlns:a16="http://schemas.microsoft.com/office/drawing/2014/main" id="{07ED5142-6A61-EF4C-940A-C80B16265009}"/>
              </a:ext>
            </a:extLst>
          </p:cNvPr>
          <p:cNvSpPr>
            <a:spLocks noGrp="1"/>
          </p:cNvSpPr>
          <p:nvPr>
            <p:ph idx="1"/>
          </p:nvPr>
        </p:nvSpPr>
        <p:spPr>
          <a:xfrm>
            <a:off x="4978708" y="885651"/>
            <a:ext cx="6525220" cy="4616849"/>
          </a:xfrm>
        </p:spPr>
        <p:txBody>
          <a:bodyPr anchor="ctr">
            <a:normAutofit/>
          </a:bodyPr>
          <a:lstStyle/>
          <a:p>
            <a:r>
              <a:rPr lang="en" sz="2400" dirty="0"/>
              <a:t>We assumed a manipulation period as 5 seconds. The first four seconds were in the pumping period, and the rest were in the dumping period. The increases for both bid and ask prices were a constant rate of 0.1% per second in the pumping period. In this period, bid volumes were also injected with 20% of the normalized volumes in each time step. In the dumping period (the fifth second), the bid orders were then cancelled and the ask orders were quickly executed. So, the cancelled bid volumes and matched volumes were injected four times of the first four normalized volumes. </a:t>
            </a:r>
          </a:p>
          <a:p>
            <a:endParaRPr lang="en" sz="2400" dirty="0"/>
          </a:p>
          <a:p>
            <a:endParaRPr lang="ru-RU" sz="2400" dirty="0"/>
          </a:p>
        </p:txBody>
      </p:sp>
    </p:spTree>
    <p:extLst>
      <p:ext uri="{BB962C8B-B14F-4D97-AF65-F5344CB8AC3E}">
        <p14:creationId xmlns:p14="http://schemas.microsoft.com/office/powerpoint/2010/main" val="248970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A6B0A1E-E4CA-7941-BCEE-7ED16CBA9FD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Модель классификации</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Объект 4">
            <a:extLst>
              <a:ext uri="{FF2B5EF4-FFF2-40B4-BE49-F238E27FC236}">
                <a16:creationId xmlns:a16="http://schemas.microsoft.com/office/drawing/2014/main" id="{D6F8ED43-CD3B-1C43-8E7F-0FD5F5FC7F67}"/>
              </a:ext>
            </a:extLst>
          </p:cNvPr>
          <p:cNvPicPr>
            <a:picLocks noGrp="1" noChangeAspect="1"/>
          </p:cNvPicPr>
          <p:nvPr>
            <p:ph idx="1"/>
          </p:nvPr>
        </p:nvPicPr>
        <p:blipFill>
          <a:blip r:embed="rId2"/>
          <a:stretch>
            <a:fillRect/>
          </a:stretch>
        </p:blipFill>
        <p:spPr>
          <a:xfrm>
            <a:off x="6062256" y="640080"/>
            <a:ext cx="4398696" cy="5550408"/>
          </a:xfrm>
          <a:prstGeom prst="rect">
            <a:avLst/>
          </a:prstGeom>
        </p:spPr>
      </p:pic>
    </p:spTree>
    <p:extLst>
      <p:ext uri="{BB962C8B-B14F-4D97-AF65-F5344CB8AC3E}">
        <p14:creationId xmlns:p14="http://schemas.microsoft.com/office/powerpoint/2010/main" val="39508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49CA567-9CA6-7345-B6E9-257391114E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Что получилось </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094DAD5D-980F-6342-BFC2-BF0D77D23DE0}"/>
              </a:ext>
            </a:extLst>
          </p:cNvPr>
          <p:cNvPicPr>
            <a:picLocks noGrp="1" noChangeAspect="1"/>
          </p:cNvPicPr>
          <p:nvPr>
            <p:ph idx="1"/>
          </p:nvPr>
        </p:nvPicPr>
        <p:blipFill>
          <a:blip r:embed="rId2"/>
          <a:stretch>
            <a:fillRect/>
          </a:stretch>
        </p:blipFill>
        <p:spPr>
          <a:xfrm>
            <a:off x="4777316" y="2046268"/>
            <a:ext cx="6780700" cy="2763134"/>
          </a:xfrm>
          <a:prstGeom prst="rect">
            <a:avLst/>
          </a:prstGeom>
        </p:spPr>
      </p:pic>
    </p:spTree>
    <p:extLst>
      <p:ext uri="{BB962C8B-B14F-4D97-AF65-F5344CB8AC3E}">
        <p14:creationId xmlns:p14="http://schemas.microsoft.com/office/powerpoint/2010/main" val="295494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8F8ACB-50B7-B448-A252-C8CE55C931A8}"/>
              </a:ext>
            </a:extLst>
          </p:cNvPr>
          <p:cNvSpPr>
            <a:spLocks noGrp="1"/>
          </p:cNvSpPr>
          <p:nvPr>
            <p:ph type="title"/>
          </p:nvPr>
        </p:nvSpPr>
        <p:spPr>
          <a:xfrm>
            <a:off x="838200" y="2766218"/>
            <a:ext cx="10515600" cy="1325563"/>
          </a:xfrm>
        </p:spPr>
        <p:txBody>
          <a:bodyPr/>
          <a:lstStyle/>
          <a:p>
            <a:pPr algn="ctr"/>
            <a:r>
              <a:rPr lang="ru-RU" dirty="0"/>
              <a:t>Спасибо за внимание</a:t>
            </a:r>
          </a:p>
        </p:txBody>
      </p:sp>
      <p:sp>
        <p:nvSpPr>
          <p:cNvPr id="3" name="Объект 2">
            <a:extLst>
              <a:ext uri="{FF2B5EF4-FFF2-40B4-BE49-F238E27FC236}">
                <a16:creationId xmlns:a16="http://schemas.microsoft.com/office/drawing/2014/main" id="{83A75F55-929E-E341-8DFD-BA2DBC39338C}"/>
              </a:ext>
            </a:extLst>
          </p:cNvPr>
          <p:cNvSpPr>
            <a:spLocks noGrp="1"/>
          </p:cNvSpPr>
          <p:nvPr>
            <p:ph idx="1"/>
          </p:nvPr>
        </p:nvSpPr>
        <p:spPr>
          <a:xfrm>
            <a:off x="838200" y="4851399"/>
            <a:ext cx="10515600" cy="1325563"/>
          </a:xfrm>
        </p:spPr>
        <p:txBody>
          <a:bodyPr>
            <a:normAutofit/>
          </a:bodyPr>
          <a:lstStyle/>
          <a:p>
            <a:pPr marL="0" indent="0" algn="r">
              <a:buNone/>
            </a:pPr>
            <a:r>
              <a:rPr lang="ru-RU" sz="1100" dirty="0"/>
              <a:t>И что открыли биржу</a:t>
            </a:r>
          </a:p>
        </p:txBody>
      </p:sp>
    </p:spTree>
    <p:extLst>
      <p:ext uri="{BB962C8B-B14F-4D97-AF65-F5344CB8AC3E}">
        <p14:creationId xmlns:p14="http://schemas.microsoft.com/office/powerpoint/2010/main" val="415539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3FA6F77-411A-DE43-88EF-3B6449C9BDFA}"/>
              </a:ext>
            </a:extLst>
          </p:cNvPr>
          <p:cNvSpPr>
            <a:spLocks noGrp="1"/>
          </p:cNvSpPr>
          <p:nvPr>
            <p:ph type="title"/>
          </p:nvPr>
        </p:nvSpPr>
        <p:spPr>
          <a:xfrm>
            <a:off x="640080" y="325369"/>
            <a:ext cx="4368602" cy="1956841"/>
          </a:xfrm>
        </p:spPr>
        <p:txBody>
          <a:bodyPr anchor="b">
            <a:normAutofit/>
          </a:bodyPr>
          <a:lstStyle/>
          <a:p>
            <a:r>
              <a:rPr lang="ru-RU" sz="5400" dirty="0"/>
              <a:t>Виды манипуляций</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51CE71F-2808-B01F-7227-7B0A28373BA2}"/>
              </a:ext>
            </a:extLst>
          </p:cNvPr>
          <p:cNvSpPr>
            <a:spLocks noGrp="1"/>
          </p:cNvSpPr>
          <p:nvPr>
            <p:ph idx="1"/>
          </p:nvPr>
        </p:nvSpPr>
        <p:spPr>
          <a:xfrm>
            <a:off x="640080" y="2872899"/>
            <a:ext cx="4243589" cy="3320668"/>
          </a:xfrm>
        </p:spPr>
        <p:txBody>
          <a:bodyPr>
            <a:normAutofit/>
          </a:bodyPr>
          <a:lstStyle/>
          <a:p>
            <a:r>
              <a:rPr lang="en" dirty="0"/>
              <a:t>action-based </a:t>
            </a:r>
            <a:endParaRPr lang="en" sz="2400" dirty="0"/>
          </a:p>
          <a:p>
            <a:r>
              <a:rPr lang="en" dirty="0"/>
              <a:t>information-based </a:t>
            </a:r>
            <a:endParaRPr lang="ru-RU" sz="2200" dirty="0"/>
          </a:p>
          <a:p>
            <a:r>
              <a:rPr lang="en" b="1" dirty="0"/>
              <a:t>trade-based</a:t>
            </a:r>
            <a:r>
              <a:rPr lang="en" dirty="0"/>
              <a:t> </a:t>
            </a:r>
            <a:endParaRPr lang="en" sz="2400" dirty="0"/>
          </a:p>
          <a:p>
            <a:endParaRPr lang="en-US" sz="2200" dirty="0"/>
          </a:p>
        </p:txBody>
      </p:sp>
      <p:pic>
        <p:nvPicPr>
          <p:cNvPr id="5" name="Объект 4" descr="Изображение выглядит как человек&#10;&#10;Автоматически созданное описание">
            <a:extLst>
              <a:ext uri="{FF2B5EF4-FFF2-40B4-BE49-F238E27FC236}">
                <a16:creationId xmlns:a16="http://schemas.microsoft.com/office/drawing/2014/main" id="{114A1568-7EAF-5849-9243-78E7717223D1}"/>
              </a:ext>
            </a:extLst>
          </p:cNvPr>
          <p:cNvPicPr>
            <a:picLocks noChangeAspect="1"/>
          </p:cNvPicPr>
          <p:nvPr/>
        </p:nvPicPr>
        <p:blipFill rotWithShape="1">
          <a:blip r:embed="rId2"/>
          <a:srcRect l="28607" r="1698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502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64683DE-24C1-E840-B12B-81EF70DBE24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 sz="2800" dirty="0">
                <a:solidFill>
                  <a:schemeClr val="bg1"/>
                </a:solidFill>
              </a:rPr>
              <a:t>Stock price manipulation detection framework. </a:t>
            </a:r>
            <a:endParaRPr lang="en" sz="2000" dirty="0">
              <a:solidFill>
                <a:schemeClr val="bg1"/>
              </a:solidFill>
            </a:endParaRPr>
          </a:p>
        </p:txBody>
      </p:sp>
      <p:pic>
        <p:nvPicPr>
          <p:cNvPr id="5" name="Объект 4">
            <a:extLst>
              <a:ext uri="{FF2B5EF4-FFF2-40B4-BE49-F238E27FC236}">
                <a16:creationId xmlns:a16="http://schemas.microsoft.com/office/drawing/2014/main" id="{2A51989D-4975-1A48-A816-20A4BB63C492}"/>
              </a:ext>
            </a:extLst>
          </p:cNvPr>
          <p:cNvPicPr>
            <a:picLocks noGrp="1" noChangeAspect="1"/>
          </p:cNvPicPr>
          <p:nvPr>
            <p:ph idx="1"/>
          </p:nvPr>
        </p:nvPicPr>
        <p:blipFill>
          <a:blip r:embed="rId2"/>
          <a:stretch>
            <a:fillRect/>
          </a:stretch>
        </p:blipFill>
        <p:spPr>
          <a:xfrm>
            <a:off x="6531849" y="643466"/>
            <a:ext cx="3271634" cy="5568739"/>
          </a:xfrm>
          <a:prstGeom prst="rect">
            <a:avLst/>
          </a:prstGeom>
        </p:spPr>
      </p:pic>
    </p:spTree>
    <p:extLst>
      <p:ext uri="{BB962C8B-B14F-4D97-AF65-F5344CB8AC3E}">
        <p14:creationId xmlns:p14="http://schemas.microsoft.com/office/powerpoint/2010/main" val="352656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510AFCF-1707-4A46-88AF-DFE82FEDAC40}"/>
              </a:ext>
            </a:extLst>
          </p:cNvPr>
          <p:cNvSpPr>
            <a:spLocks noGrp="1"/>
          </p:cNvSpPr>
          <p:nvPr>
            <p:ph type="title"/>
          </p:nvPr>
        </p:nvSpPr>
        <p:spPr>
          <a:xfrm>
            <a:off x="630936" y="640080"/>
            <a:ext cx="4818888" cy="1481328"/>
          </a:xfrm>
        </p:spPr>
        <p:txBody>
          <a:bodyPr anchor="b">
            <a:normAutofit/>
          </a:bodyPr>
          <a:lstStyle/>
          <a:p>
            <a:r>
              <a:rPr lang="ru-RU" sz="3400"/>
              <a:t>Основное направление исследования</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22C3441B-CB2A-264C-9D12-FB94E0A41ECA}"/>
              </a:ext>
            </a:extLst>
          </p:cNvPr>
          <p:cNvSpPr>
            <a:spLocks noGrp="1"/>
          </p:cNvSpPr>
          <p:nvPr>
            <p:ph idx="1"/>
          </p:nvPr>
        </p:nvSpPr>
        <p:spPr>
          <a:xfrm>
            <a:off x="630936" y="2660904"/>
            <a:ext cx="4818888" cy="3547872"/>
          </a:xfrm>
        </p:spPr>
        <p:txBody>
          <a:bodyPr anchor="t">
            <a:normAutofit lnSpcReduction="10000"/>
          </a:bodyPr>
          <a:lstStyle/>
          <a:p>
            <a:r>
              <a:rPr lang="en" sz="1700" dirty="0"/>
              <a:t>Our research focuses on trade-based manipulations which are difficult to be detected. This method involves manipulators’ expectation to gain their profits by sending crafted orders. Orders can be a mix of genuine (matched) and artificial (with no intention for manipulators to be matched). We studied pump-and-dump which is the most popular manipulation case. This is also similar to ramping or gouging. The main concept of pump-and-dump is to pump a stock price up and then sell the stock at a higher price, which is profitable to the manipulators. </a:t>
            </a:r>
            <a:endParaRPr lang="ru-RU" sz="1700" dirty="0"/>
          </a:p>
          <a:p>
            <a:r>
              <a:rPr lang="en" sz="1800" dirty="0"/>
              <a:t>The authors hypothesized that the latent vector of GANs represents the distribution of data. </a:t>
            </a:r>
            <a:endParaRPr lang="en" sz="1200" dirty="0"/>
          </a:p>
          <a:p>
            <a:endParaRPr lang="en" sz="1700" dirty="0"/>
          </a:p>
          <a:p>
            <a:endParaRPr lang="ru-RU" sz="1700" dirty="0"/>
          </a:p>
        </p:txBody>
      </p:sp>
      <p:pic>
        <p:nvPicPr>
          <p:cNvPr id="5" name="Рисунок 4">
            <a:extLst>
              <a:ext uri="{FF2B5EF4-FFF2-40B4-BE49-F238E27FC236}">
                <a16:creationId xmlns:a16="http://schemas.microsoft.com/office/drawing/2014/main" id="{53935A91-C1AC-E344-85C2-93A0ABB4DB23}"/>
              </a:ext>
            </a:extLst>
          </p:cNvPr>
          <p:cNvPicPr>
            <a:picLocks noChangeAspect="1"/>
          </p:cNvPicPr>
          <p:nvPr/>
        </p:nvPicPr>
        <p:blipFill>
          <a:blip r:embed="rId2"/>
          <a:stretch>
            <a:fillRect/>
          </a:stretch>
        </p:blipFill>
        <p:spPr>
          <a:xfrm>
            <a:off x="6792621" y="640080"/>
            <a:ext cx="4071821" cy="5577840"/>
          </a:xfrm>
          <a:prstGeom prst="rect">
            <a:avLst/>
          </a:prstGeom>
        </p:spPr>
      </p:pic>
    </p:spTree>
    <p:extLst>
      <p:ext uri="{BB962C8B-B14F-4D97-AF65-F5344CB8AC3E}">
        <p14:creationId xmlns:p14="http://schemas.microsoft.com/office/powerpoint/2010/main" val="404590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a:extLst>
              <a:ext uri="{FF2B5EF4-FFF2-40B4-BE49-F238E27FC236}">
                <a16:creationId xmlns:a16="http://schemas.microsoft.com/office/drawing/2014/main" id="{31ED26BA-605D-6241-8EF7-D10B72FC8F00}"/>
              </a:ext>
            </a:extLst>
          </p:cNvPr>
          <p:cNvPicPr>
            <a:picLocks noChangeAspect="1"/>
          </p:cNvPicPr>
          <p:nvPr/>
        </p:nvPicPr>
        <p:blipFill>
          <a:blip r:embed="rId2"/>
          <a:stretch>
            <a:fillRect/>
          </a:stretch>
        </p:blipFill>
        <p:spPr>
          <a:xfrm>
            <a:off x="4038600" y="1000125"/>
            <a:ext cx="7186613" cy="3111500"/>
          </a:xfrm>
          <a:prstGeom prst="rect">
            <a:avLst/>
          </a:prstGeom>
        </p:spPr>
      </p:pic>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F0A979F6-83BA-594B-AA0E-DC13011E79B1}"/>
              </a:ext>
            </a:extLst>
          </p:cNvPr>
          <p:cNvPicPr>
            <a:picLocks noGrp="1" noChangeAspect="1"/>
          </p:cNvPicPr>
          <p:nvPr>
            <p:ph idx="1"/>
          </p:nvPr>
        </p:nvPicPr>
        <p:blipFill>
          <a:blip r:embed="rId3"/>
          <a:stretch>
            <a:fillRect/>
          </a:stretch>
        </p:blipFill>
        <p:spPr>
          <a:xfrm>
            <a:off x="4038600" y="4170363"/>
            <a:ext cx="7186613" cy="1679575"/>
          </a:xfrm>
        </p:spPr>
      </p:pic>
      <p:sp>
        <p:nvSpPr>
          <p:cNvPr id="2" name="Заголовок 1">
            <a:extLst>
              <a:ext uri="{FF2B5EF4-FFF2-40B4-BE49-F238E27FC236}">
                <a16:creationId xmlns:a16="http://schemas.microsoft.com/office/drawing/2014/main" id="{61D9B8B0-ABF8-E647-8CA8-A83111AF80C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GAN</a:t>
            </a:r>
          </a:p>
        </p:txBody>
      </p:sp>
    </p:spTree>
    <p:extLst>
      <p:ext uri="{BB962C8B-B14F-4D97-AF65-F5344CB8AC3E}">
        <p14:creationId xmlns:p14="http://schemas.microsoft.com/office/powerpoint/2010/main" val="18544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descr="Изображение выглядит как стол&#10;&#10;Автоматически созданное описание">
            <a:extLst>
              <a:ext uri="{FF2B5EF4-FFF2-40B4-BE49-F238E27FC236}">
                <a16:creationId xmlns:a16="http://schemas.microsoft.com/office/drawing/2014/main" id="{292B5C32-D8CB-A543-8C2D-4594BA0429E6}"/>
              </a:ext>
            </a:extLst>
          </p:cNvPr>
          <p:cNvPicPr>
            <a:picLocks noChangeAspect="1"/>
          </p:cNvPicPr>
          <p:nvPr/>
        </p:nvPicPr>
        <p:blipFill>
          <a:blip r:embed="rId2"/>
          <a:stretch>
            <a:fillRect/>
          </a:stretch>
        </p:blipFill>
        <p:spPr>
          <a:xfrm>
            <a:off x="642938" y="1698625"/>
            <a:ext cx="5414963" cy="4344988"/>
          </a:xfrm>
          <a:prstGeom prst="rect">
            <a:avLst/>
          </a:prstGeom>
        </p:spPr>
      </p:pic>
      <p:pic>
        <p:nvPicPr>
          <p:cNvPr id="5" name="Объект 4">
            <a:extLst>
              <a:ext uri="{FF2B5EF4-FFF2-40B4-BE49-F238E27FC236}">
                <a16:creationId xmlns:a16="http://schemas.microsoft.com/office/drawing/2014/main" id="{D1580AD9-6F26-7E48-8F28-BF1CA65AC3BD}"/>
              </a:ext>
            </a:extLst>
          </p:cNvPr>
          <p:cNvPicPr>
            <a:picLocks noGrp="1" noChangeAspect="1"/>
          </p:cNvPicPr>
          <p:nvPr>
            <p:ph idx="1"/>
          </p:nvPr>
        </p:nvPicPr>
        <p:blipFill>
          <a:blip r:embed="rId3"/>
          <a:stretch>
            <a:fillRect/>
          </a:stretch>
        </p:blipFill>
        <p:spPr>
          <a:xfrm>
            <a:off x="6132513" y="1698625"/>
            <a:ext cx="5414963" cy="4344988"/>
          </a:xfrm>
        </p:spPr>
      </p:pic>
      <p:sp>
        <p:nvSpPr>
          <p:cNvPr id="2" name="Заголовок 1">
            <a:extLst>
              <a:ext uri="{FF2B5EF4-FFF2-40B4-BE49-F238E27FC236}">
                <a16:creationId xmlns:a16="http://schemas.microsoft.com/office/drawing/2014/main" id="{E7AC71AA-3A04-F84B-A902-E116A42400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LSTM</a:t>
            </a:r>
          </a:p>
        </p:txBody>
      </p:sp>
    </p:spTree>
    <p:extLst>
      <p:ext uri="{BB962C8B-B14F-4D97-AF65-F5344CB8AC3E}">
        <p14:creationId xmlns:p14="http://schemas.microsoft.com/office/powerpoint/2010/main" val="284409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5FB22CE-DA58-5345-B688-2CB38E2F42C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Final GAN model</a:t>
            </a:r>
          </a:p>
        </p:txBody>
      </p:sp>
      <p:pic>
        <p:nvPicPr>
          <p:cNvPr id="5" name="Объект 4">
            <a:extLst>
              <a:ext uri="{FF2B5EF4-FFF2-40B4-BE49-F238E27FC236}">
                <a16:creationId xmlns:a16="http://schemas.microsoft.com/office/drawing/2014/main" id="{67488644-82E9-4B4A-97B3-3DE7E2DFC3A7}"/>
              </a:ext>
            </a:extLst>
          </p:cNvPr>
          <p:cNvPicPr>
            <a:picLocks noGrp="1" noChangeAspect="1"/>
          </p:cNvPicPr>
          <p:nvPr>
            <p:ph idx="1"/>
          </p:nvPr>
        </p:nvPicPr>
        <p:blipFill>
          <a:blip r:embed="rId2"/>
          <a:stretch>
            <a:fillRect/>
          </a:stretch>
        </p:blipFill>
        <p:spPr>
          <a:xfrm>
            <a:off x="6005474" y="961812"/>
            <a:ext cx="3254450" cy="4930987"/>
          </a:xfrm>
          <a:prstGeom prst="rect">
            <a:avLst/>
          </a:prstGeom>
        </p:spPr>
      </p:pic>
    </p:spTree>
    <p:extLst>
      <p:ext uri="{BB962C8B-B14F-4D97-AF65-F5344CB8AC3E}">
        <p14:creationId xmlns:p14="http://schemas.microsoft.com/office/powerpoint/2010/main" val="235346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92FAB4-D220-CB40-A5F0-779A7A36A4FF}"/>
              </a:ext>
            </a:extLst>
          </p:cNvPr>
          <p:cNvSpPr>
            <a:spLocks noGrp="1"/>
          </p:cNvSpPr>
          <p:nvPr>
            <p:ph type="title"/>
          </p:nvPr>
        </p:nvSpPr>
        <p:spPr/>
        <p:txBody>
          <a:bodyPr/>
          <a:lstStyle/>
          <a:p>
            <a:r>
              <a:rPr lang="ru-RU" strike="sngStrike" dirty="0"/>
              <a:t>Костыли</a:t>
            </a:r>
            <a:r>
              <a:rPr lang="ru-RU" dirty="0"/>
              <a:t> Сложности</a:t>
            </a:r>
            <a:endParaRPr lang="ru-RU" strike="sngStrike" dirty="0"/>
          </a:p>
        </p:txBody>
      </p:sp>
      <p:sp>
        <p:nvSpPr>
          <p:cNvPr id="3" name="Объект 2">
            <a:extLst>
              <a:ext uri="{FF2B5EF4-FFF2-40B4-BE49-F238E27FC236}">
                <a16:creationId xmlns:a16="http://schemas.microsoft.com/office/drawing/2014/main" id="{F3F56512-B4E2-3448-9AFF-890978C78E18}"/>
              </a:ext>
            </a:extLst>
          </p:cNvPr>
          <p:cNvSpPr>
            <a:spLocks noGrp="1"/>
          </p:cNvSpPr>
          <p:nvPr>
            <p:ph idx="1"/>
          </p:nvPr>
        </p:nvSpPr>
        <p:spPr/>
        <p:txBody>
          <a:bodyPr/>
          <a:lstStyle/>
          <a:p>
            <a:r>
              <a:rPr lang="en" dirty="0"/>
              <a:t>We had no real manipulation cases for testing the model, because the cases are limit and rare to obtain. Thus, we synthesized and injected manipulative patterns mixing with the normal cases into the models for evaluation. This is the best practice method for researchers in this field. </a:t>
            </a:r>
          </a:p>
          <a:p>
            <a:endParaRPr lang="ru-RU" dirty="0"/>
          </a:p>
        </p:txBody>
      </p:sp>
    </p:spTree>
    <p:extLst>
      <p:ext uri="{BB962C8B-B14F-4D97-AF65-F5344CB8AC3E}">
        <p14:creationId xmlns:p14="http://schemas.microsoft.com/office/powerpoint/2010/main" val="399228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6AD59B2-D55A-4F42-B737-01BF03238D2B}"/>
              </a:ext>
            </a:extLst>
          </p:cNvPr>
          <p:cNvSpPr>
            <a:spLocks noGrp="1"/>
          </p:cNvSpPr>
          <p:nvPr>
            <p:ph type="title"/>
          </p:nvPr>
        </p:nvSpPr>
        <p:spPr>
          <a:xfrm>
            <a:off x="612648" y="365125"/>
            <a:ext cx="5295015" cy="2063808"/>
          </a:xfrm>
        </p:spPr>
        <p:txBody>
          <a:bodyPr anchor="b">
            <a:normAutofit/>
          </a:bodyPr>
          <a:lstStyle/>
          <a:p>
            <a:r>
              <a:rPr lang="ru-RU" sz="5400" dirty="0"/>
              <a:t>Входные данные</a:t>
            </a:r>
          </a:p>
        </p:txBody>
      </p:sp>
      <p:sp>
        <p:nvSpPr>
          <p:cNvPr id="21"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FEBDD1CA-F641-C347-AC04-50FBEDE611DB}"/>
              </a:ext>
            </a:extLst>
          </p:cNvPr>
          <p:cNvSpPr>
            <a:spLocks noGrp="1"/>
          </p:cNvSpPr>
          <p:nvPr>
            <p:ph idx="1"/>
          </p:nvPr>
        </p:nvSpPr>
        <p:spPr>
          <a:xfrm>
            <a:off x="612648" y="2908005"/>
            <a:ext cx="5295015" cy="3268957"/>
          </a:xfrm>
        </p:spPr>
        <p:txBody>
          <a:bodyPr>
            <a:normAutofit/>
          </a:bodyPr>
          <a:lstStyle/>
          <a:p>
            <a:r>
              <a:rPr lang="ru-RU" sz="2200" dirty="0"/>
              <a:t>Биржа </a:t>
            </a:r>
            <a:r>
              <a:rPr lang="ru-RU" sz="2200" dirty="0" err="1"/>
              <a:t>тайланда</a:t>
            </a:r>
            <a:r>
              <a:rPr lang="ru-RU" sz="2200" dirty="0"/>
              <a:t>. </a:t>
            </a:r>
            <a:endParaRPr lang="en-US" sz="2200" dirty="0"/>
          </a:p>
          <a:p>
            <a:r>
              <a:rPr lang="en-US" sz="2200" dirty="0"/>
              <a:t>Limit order book (LOB)</a:t>
            </a:r>
          </a:p>
          <a:p>
            <a:pPr marL="0" indent="0">
              <a:buNone/>
            </a:pPr>
            <a:endParaRPr lang="en-US" sz="2200" dirty="0"/>
          </a:p>
          <a:p>
            <a:endParaRPr lang="ru-RU" sz="2200" dirty="0"/>
          </a:p>
        </p:txBody>
      </p:sp>
      <p:pic>
        <p:nvPicPr>
          <p:cNvPr id="7" name="Рисунок 6" descr="Изображение выглядит как стол&#10;&#10;Автоматически созданное описание">
            <a:extLst>
              <a:ext uri="{FF2B5EF4-FFF2-40B4-BE49-F238E27FC236}">
                <a16:creationId xmlns:a16="http://schemas.microsoft.com/office/drawing/2014/main" id="{D0C233F3-8E87-DE4D-A1E4-2C47A2868ACF}"/>
              </a:ext>
            </a:extLst>
          </p:cNvPr>
          <p:cNvPicPr>
            <a:picLocks noChangeAspect="1"/>
          </p:cNvPicPr>
          <p:nvPr/>
        </p:nvPicPr>
        <p:blipFill>
          <a:blip r:embed="rId2"/>
          <a:stretch>
            <a:fillRect/>
          </a:stretch>
        </p:blipFill>
        <p:spPr>
          <a:xfrm>
            <a:off x="5661118" y="17949"/>
            <a:ext cx="3563210" cy="3926403"/>
          </a:xfrm>
          <a:prstGeom prst="rect">
            <a:avLst/>
          </a:prstGeom>
        </p:spPr>
      </p:pic>
      <p:pic>
        <p:nvPicPr>
          <p:cNvPr id="5" name="Рисунок 4" descr="Изображение выглядит как текст&#10;&#10;Автоматически созданное описание">
            <a:extLst>
              <a:ext uri="{FF2B5EF4-FFF2-40B4-BE49-F238E27FC236}">
                <a16:creationId xmlns:a16="http://schemas.microsoft.com/office/drawing/2014/main" id="{8A7FBE18-B745-A140-AB9D-F8F4F9647EAE}"/>
              </a:ext>
            </a:extLst>
          </p:cNvPr>
          <p:cNvPicPr>
            <a:picLocks noChangeAspect="1"/>
          </p:cNvPicPr>
          <p:nvPr/>
        </p:nvPicPr>
        <p:blipFill>
          <a:blip r:embed="rId3"/>
          <a:stretch>
            <a:fillRect/>
          </a:stretch>
        </p:blipFill>
        <p:spPr>
          <a:xfrm>
            <a:off x="9224328" y="1305306"/>
            <a:ext cx="2603605" cy="998643"/>
          </a:xfrm>
          <a:prstGeom prst="rect">
            <a:avLst/>
          </a:prstGeom>
        </p:spPr>
      </p:pic>
      <p:pic>
        <p:nvPicPr>
          <p:cNvPr id="9" name="Рисунок 8">
            <a:extLst>
              <a:ext uri="{FF2B5EF4-FFF2-40B4-BE49-F238E27FC236}">
                <a16:creationId xmlns:a16="http://schemas.microsoft.com/office/drawing/2014/main" id="{0B7B70BC-1449-904A-B08F-C0221075665F}"/>
              </a:ext>
            </a:extLst>
          </p:cNvPr>
          <p:cNvPicPr>
            <a:picLocks noChangeAspect="1"/>
          </p:cNvPicPr>
          <p:nvPr/>
        </p:nvPicPr>
        <p:blipFill>
          <a:blip r:embed="rId4"/>
          <a:stretch>
            <a:fillRect/>
          </a:stretch>
        </p:blipFill>
        <p:spPr>
          <a:xfrm>
            <a:off x="6396397" y="3923377"/>
            <a:ext cx="5431536" cy="1756466"/>
          </a:xfrm>
          <a:prstGeom prst="rect">
            <a:avLst/>
          </a:prstGeom>
        </p:spPr>
      </p:pic>
    </p:spTree>
    <p:extLst>
      <p:ext uri="{BB962C8B-B14F-4D97-AF65-F5344CB8AC3E}">
        <p14:creationId xmlns:p14="http://schemas.microsoft.com/office/powerpoint/2010/main" val="11194169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340</Words>
  <Application>Microsoft Macintosh PowerPoint</Application>
  <PresentationFormat>Широкоэкранный</PresentationFormat>
  <Paragraphs>24</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Calibri Light</vt:lpstr>
      <vt:lpstr>Тема Office</vt:lpstr>
      <vt:lpstr>Stock Price Manipulation Detection using Generative Adversarial Networks  </vt:lpstr>
      <vt:lpstr>Виды манипуляций</vt:lpstr>
      <vt:lpstr>Stock price manipulation detection framework. </vt:lpstr>
      <vt:lpstr>Основное направление исследования</vt:lpstr>
      <vt:lpstr>GAN</vt:lpstr>
      <vt:lpstr>LSTM</vt:lpstr>
      <vt:lpstr>Final GAN model</vt:lpstr>
      <vt:lpstr>Костыли Сложности</vt:lpstr>
      <vt:lpstr>Входные данные</vt:lpstr>
      <vt:lpstr>Итоговая работа с данными</vt:lpstr>
      <vt:lpstr>Как генерируем манипуляции рынком</vt:lpstr>
      <vt:lpstr>Модель классификации</vt:lpstr>
      <vt:lpstr>Что получилось </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Manipulation Detection using Generative Adversarial Networks  </dc:title>
  <dc:creator>Никифоров Михаил Сергеевич</dc:creator>
  <cp:lastModifiedBy>Никифоров Михаил Сергеевич</cp:lastModifiedBy>
  <cp:revision>8</cp:revision>
  <dcterms:created xsi:type="dcterms:W3CDTF">2022-03-24T12:06:24Z</dcterms:created>
  <dcterms:modified xsi:type="dcterms:W3CDTF">2022-03-24T13:00:57Z</dcterms:modified>
</cp:coreProperties>
</file>