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71" r:id="rId12"/>
    <p:sldId id="267" r:id="rId13"/>
    <p:sldId id="269" r:id="rId14"/>
    <p:sldId id="270" r:id="rId15"/>
    <p:sldId id="272" r:id="rId16"/>
    <p:sldId id="274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07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1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31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7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78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63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1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7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4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7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5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3DBDAE-EA8F-4A09-960B-314D8ACAF4C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24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B029D-1E74-4FC7-BD9E-EB1C490B8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Market Making using Multi-Agent Reinforcement Learning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9C313D-6317-4C4D-B611-CEE6A414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113124"/>
            <a:ext cx="6002421" cy="456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group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12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C5435-2A14-43B3-AF25-A4599B7A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7256D-2093-4961-B9AB-24DB32E5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Их всего 3:</a:t>
            </a:r>
          </a:p>
          <a:p>
            <a:pPr lvl="1"/>
            <a:r>
              <a:rPr lang="en-US" sz="2000" dirty="0"/>
              <a:t>Buy </a:t>
            </a:r>
            <a:r>
              <a:rPr lang="ru-RU" sz="2000" dirty="0"/>
              <a:t>– купить один актив (добавить в массив цен текущую цену)</a:t>
            </a:r>
            <a:endParaRPr lang="en-US" sz="2000" dirty="0"/>
          </a:p>
          <a:p>
            <a:pPr lvl="1"/>
            <a:r>
              <a:rPr lang="en-US" sz="2000" dirty="0"/>
              <a:t>Sell</a:t>
            </a:r>
            <a:r>
              <a:rPr lang="ru-RU" sz="2000" dirty="0"/>
              <a:t> – продать (все активы по текущей цене)</a:t>
            </a:r>
            <a:endParaRPr lang="en-US" sz="2000" dirty="0"/>
          </a:p>
          <a:p>
            <a:pPr lvl="1"/>
            <a:r>
              <a:rPr lang="en-US" sz="2000" dirty="0"/>
              <a:t>Hold</a:t>
            </a:r>
            <a:r>
              <a:rPr lang="ru-RU" sz="2000" dirty="0"/>
              <a:t> – ничего не делать</a:t>
            </a:r>
          </a:p>
        </p:txBody>
      </p:sp>
    </p:spTree>
    <p:extLst>
      <p:ext uri="{BB962C8B-B14F-4D97-AF65-F5344CB8AC3E}">
        <p14:creationId xmlns:p14="http://schemas.microsoft.com/office/powerpoint/2010/main" val="226275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623B9-6DB7-4D55-8A9E-EB123C4A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memory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56C09-9382-44F5-8FA1-9A6161D5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в себе опыт модели (состояние, предпринятое действие, следующее действие и награду)</a:t>
            </a:r>
          </a:p>
          <a:p>
            <a:r>
              <a:rPr lang="ru-RU" dirty="0"/>
              <a:t>Имеет ограниченную емкость</a:t>
            </a:r>
          </a:p>
        </p:txBody>
      </p:sp>
    </p:spTree>
    <p:extLst>
      <p:ext uri="{BB962C8B-B14F-4D97-AF65-F5344CB8AC3E}">
        <p14:creationId xmlns:p14="http://schemas.microsoft.com/office/powerpoint/2010/main" val="120295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9F124-B810-4A17-B958-BCF2DD6F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Reward function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8">
                <a:extLst>
                  <a:ext uri="{FF2B5EF4-FFF2-40B4-BE49-F238E27FC236}">
                    <a16:creationId xmlns:a16="http://schemas.microsoft.com/office/drawing/2014/main" id="{8DD6A5F6-8572-48AA-B61D-437A1A7B7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127623"/>
                <a:ext cx="5978072" cy="3567225"/>
              </a:xfrm>
            </p:spPr>
            <p:txBody>
              <a:bodyPr anchor="t">
                <a:normAutofit/>
              </a:bodyPr>
              <a:lstStyle/>
              <a:p>
                <a:pPr>
                  <a:buClr>
                    <a:srgbClr val="FFFA93"/>
                  </a:buClr>
                </a:pPr>
                <a:r>
                  <a:rPr lang="ru-RU" dirty="0"/>
                  <a:t>В </a:t>
                </a:r>
                <a:r>
                  <a:rPr lang="en-US" dirty="0"/>
                  <a:t>MDP </a:t>
                </a:r>
                <a:r>
                  <a:rPr lang="ru-RU" dirty="0"/>
                  <a:t>расчет</a:t>
                </a:r>
                <a:r>
                  <a:rPr lang="en-US" dirty="0"/>
                  <a:t> </a:t>
                </a:r>
                <a:r>
                  <a:rPr lang="ru-RU" dirty="0"/>
                  <a:t>с учетом следующего состояния, а именно:</a:t>
                </a:r>
              </a:p>
              <a:p>
                <a:pPr marL="36900" indent="0">
                  <a:buClr>
                    <a:srgbClr val="FFFA9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b="0" dirty="0"/>
              </a:p>
              <a:p>
                <a:pPr marL="36900" indent="0">
                  <a:buClr>
                    <a:srgbClr val="FFFA93"/>
                  </a:buClr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– discount factor</a:t>
                </a:r>
              </a:p>
              <a:p>
                <a:pPr marL="36900" indent="0">
                  <a:buClr>
                    <a:srgbClr val="FFFA93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8">
                <a:extLst>
                  <a:ext uri="{FF2B5EF4-FFF2-40B4-BE49-F238E27FC236}">
                    <a16:creationId xmlns:a16="http://schemas.microsoft.com/office/drawing/2014/main" id="{8DD6A5F6-8572-48AA-B61D-437A1A7B7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127623"/>
                <a:ext cx="5978072" cy="35672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462721-DC4A-4281-B85F-E393C0220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945" y="1886595"/>
            <a:ext cx="3995592" cy="26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99678-A175-454A-9842-076733DD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7DD01-3EAD-4481-A960-5303B072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ru-RU" dirty="0"/>
              <a:t>скрытых </a:t>
            </a:r>
            <a:r>
              <a:rPr lang="ru-RU" dirty="0" err="1"/>
              <a:t>полносвязных</a:t>
            </a:r>
            <a:r>
              <a:rPr lang="ru-RU" dirty="0"/>
              <a:t> слоя, </a:t>
            </a:r>
            <a:r>
              <a:rPr lang="en-US" dirty="0" err="1"/>
              <a:t>ReLU</a:t>
            </a:r>
            <a:endParaRPr lang="ru-RU" dirty="0"/>
          </a:p>
          <a:p>
            <a:r>
              <a:rPr lang="ru-RU" dirty="0"/>
              <a:t>На выходе 3 числа, по ним выбирается 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260359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2096E-70F2-4873-9BF2-63EC77C5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/>
              <a:t>Macro-agent training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D21091-CF4A-457F-9E55-1FE24149E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1" r="515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88D924F-E998-46CC-B95D-0A8B8EBDB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6160" y="1828801"/>
                <a:ext cx="5978072" cy="3866048"/>
              </a:xfrm>
            </p:spPr>
            <p:txBody>
              <a:bodyPr anchor="t">
                <a:normAutofit/>
              </a:bodyPr>
              <a:lstStyle/>
              <a:p>
                <a:pPr>
                  <a:buClr>
                    <a:srgbClr val="F0F27E"/>
                  </a:buClr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ru-RU" dirty="0"/>
                  <a:t> подход (</a:t>
                </a:r>
                <a:r>
                  <a:rPr lang="en-US" dirty="0"/>
                  <a:t>trade-off</a:t>
                </a:r>
                <a:r>
                  <a:rPr lang="ru-RU" dirty="0"/>
                  <a:t> </a:t>
                </a:r>
                <a:r>
                  <a:rPr lang="en-US" dirty="0"/>
                  <a:t>between exploration and exploitation</a:t>
                </a:r>
                <a:r>
                  <a:rPr lang="ru-RU" dirty="0"/>
                  <a:t>)</a:t>
                </a:r>
                <a:endParaRPr lang="en-US" dirty="0"/>
              </a:p>
              <a:p>
                <a:pPr>
                  <a:buClr>
                    <a:srgbClr val="F0F27E"/>
                  </a:buClr>
                </a:pPr>
                <a:r>
                  <a:rPr lang="en-US" dirty="0"/>
                  <a:t>500 </a:t>
                </a:r>
                <a:r>
                  <a:rPr lang="ru-RU" dirty="0"/>
                  <a:t>эпох, </a:t>
                </a:r>
                <a:r>
                  <a:rPr lang="en-US" dirty="0"/>
                  <a:t>Adam</a:t>
                </a:r>
              </a:p>
              <a:p>
                <a:pPr>
                  <a:buClr>
                    <a:srgbClr val="F0F27E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88D924F-E998-46CC-B95D-0A8B8EBDB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6160" y="1828801"/>
                <a:ext cx="5978072" cy="386604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34314-8F14-4575-A642-224BD5E3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CEB400-3F00-4F3D-A038-05C2C184E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51" y="1803882"/>
            <a:ext cx="4607576" cy="4059237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601841E-1A11-46D3-81FB-D752D7675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84" y="1745661"/>
            <a:ext cx="6815716" cy="417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4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FB23D6-E214-4745-A1AA-657A018B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633" y="1880317"/>
            <a:ext cx="4839633" cy="3097365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83F130D-5E80-40BE-9D7B-DB3E6131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2" y="1934763"/>
            <a:ext cx="4839633" cy="2988473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6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AF7C7-8D48-45FF-A132-54FB87DE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75A41-F17F-4977-86C0-0023368F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43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ED6B8-D76D-4DE8-B73A-72695977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5C9E83-007A-42F7-A6EA-A67724E1F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AC95A6-EF84-49E5-883C-9FD5E7D0FA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F511CA-683E-4A2B-8AE4-57E8DF407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40B4A7-3967-488B-A2FF-47055975D6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8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EE53-D635-412A-94F3-73A1E60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статья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DA96B-F96C-4603-80B6-AF19CCB9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r>
              <a:rPr lang="ru-RU" dirty="0"/>
              <a:t>Применяем</a:t>
            </a:r>
            <a:r>
              <a:rPr lang="ru-RU" b="1" dirty="0"/>
              <a:t> </a:t>
            </a:r>
            <a:r>
              <a:rPr lang="en-US" b="1" dirty="0"/>
              <a:t>multi-agent reinforcement learning framework</a:t>
            </a:r>
            <a:r>
              <a:rPr lang="ru-RU" b="1" dirty="0"/>
              <a:t> </a:t>
            </a:r>
            <a:r>
              <a:rPr lang="ru-RU" dirty="0"/>
              <a:t>для торговли</a:t>
            </a:r>
          </a:p>
          <a:p>
            <a:r>
              <a:rPr lang="ru-RU" dirty="0"/>
              <a:t>Автор мотивирует это маркет-</a:t>
            </a:r>
            <a:r>
              <a:rPr lang="ru-RU" dirty="0" err="1"/>
              <a:t>мейкингом</a:t>
            </a:r>
            <a:endParaRPr lang="ru-RU" dirty="0"/>
          </a:p>
          <a:p>
            <a:r>
              <a:rPr lang="ru-RU" dirty="0"/>
              <a:t>Конкретно в этой будем ставить опыты над </a:t>
            </a:r>
            <a:r>
              <a:rPr lang="en-US" dirty="0"/>
              <a:t>BTC/USD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1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A05BA-A206-408A-9192-E2BE2E79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77731-C8C6-41C2-B899-F7B88B38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 утверждает, что классический </a:t>
            </a:r>
            <a:r>
              <a:rPr lang="en-US" dirty="0"/>
              <a:t>ML </a:t>
            </a:r>
            <a:r>
              <a:rPr lang="ru-RU" dirty="0"/>
              <a:t>для </a:t>
            </a:r>
            <a:r>
              <a:rPr lang="en-US" dirty="0"/>
              <a:t>HFT</a:t>
            </a:r>
            <a:r>
              <a:rPr lang="ru-RU" dirty="0"/>
              <a:t> мало подходит по следующим причинам:</a:t>
            </a:r>
          </a:p>
          <a:p>
            <a:pPr lvl="1"/>
            <a:r>
              <a:rPr lang="ru-RU" dirty="0"/>
              <a:t>1) Тяжелые модели долго считают предсказания</a:t>
            </a:r>
          </a:p>
          <a:p>
            <a:pPr lvl="1"/>
            <a:r>
              <a:rPr lang="ru-RU" dirty="0"/>
              <a:t>2) «</a:t>
            </a:r>
            <a:r>
              <a:rPr lang="en-US" dirty="0"/>
              <a:t>Predicting the market is tough</a:t>
            </a:r>
            <a:r>
              <a:rPr lang="ru-RU" dirty="0"/>
              <a:t>» (Вот это да!)</a:t>
            </a:r>
            <a:r>
              <a:rPr lang="en-US" dirty="0"/>
              <a:t>, </a:t>
            </a:r>
            <a:r>
              <a:rPr lang="ru-RU" dirty="0"/>
              <a:t>опора на исторические данные далеко не всегда дает хороший результат</a:t>
            </a:r>
          </a:p>
          <a:p>
            <a:pPr lvl="1"/>
            <a:r>
              <a:rPr lang="ru-RU" dirty="0"/>
              <a:t>3) «</a:t>
            </a:r>
            <a:r>
              <a:rPr lang="en-US" dirty="0"/>
              <a:t>Turn a prediction into an action</a:t>
            </a:r>
            <a:r>
              <a:rPr lang="ru-RU" dirty="0"/>
              <a:t>», обычно в ситуациях 55/45 решение принимает человек, а отдавать это на откуп модели, которая не сможет в случае смены рынка адаптироваться – не очень</a:t>
            </a:r>
          </a:p>
          <a:p>
            <a:pPr marL="450000" lvl="1" indent="0">
              <a:buNone/>
            </a:pPr>
            <a:endParaRPr lang="ru-RU" dirty="0"/>
          </a:p>
          <a:p>
            <a:pPr marL="450000" lvl="1" indent="0">
              <a:buNone/>
            </a:pPr>
            <a:r>
              <a:rPr lang="ru-RU" dirty="0"/>
              <a:t>«</a:t>
            </a:r>
            <a:r>
              <a:rPr lang="en-US" dirty="0"/>
              <a:t>Deep RL </a:t>
            </a:r>
            <a:r>
              <a:rPr lang="ru-RU" dirty="0"/>
              <a:t>для </a:t>
            </a:r>
            <a:r>
              <a:rPr lang="en-US" dirty="0"/>
              <a:t>HFT</a:t>
            </a:r>
            <a:r>
              <a:rPr lang="ru-RU" dirty="0"/>
              <a:t> относительно свеж»</a:t>
            </a:r>
          </a:p>
        </p:txBody>
      </p:sp>
    </p:spTree>
    <p:extLst>
      <p:ext uri="{BB962C8B-B14F-4D97-AF65-F5344CB8AC3E}">
        <p14:creationId xmlns:p14="http://schemas.microsoft.com/office/powerpoint/2010/main" val="207420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A05BA-A206-408A-9192-E2BE2E79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77731-C8C6-41C2-B899-F7B88B38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Multi-agent </a:t>
            </a:r>
            <a:r>
              <a:rPr lang="ru-RU" dirty="0"/>
              <a:t>подход: </a:t>
            </a:r>
          </a:p>
          <a:p>
            <a:pPr marL="36900" indent="0">
              <a:buNone/>
            </a:pPr>
            <a:r>
              <a:rPr lang="ru-RU" dirty="0"/>
              <a:t>1) </a:t>
            </a:r>
            <a:r>
              <a:rPr lang="en-US" dirty="0"/>
              <a:t>Micro-agent – orderbook data (</a:t>
            </a:r>
            <a:r>
              <a:rPr lang="ru-RU" dirty="0"/>
              <a:t>все</a:t>
            </a:r>
            <a:r>
              <a:rPr lang="en-US" dirty="0"/>
              <a:t>)</a:t>
            </a:r>
            <a:r>
              <a:rPr lang="ru-RU" dirty="0"/>
              <a:t>, размещает</a:t>
            </a:r>
            <a:r>
              <a:rPr lang="en-US" dirty="0"/>
              <a:t> limit order </a:t>
            </a:r>
            <a:r>
              <a:rPr lang="ru-RU" dirty="0"/>
              <a:t>раз в 10 секунд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2) Macro-agent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minute-tick data, </a:t>
            </a:r>
            <a:r>
              <a:rPr lang="ru-RU" dirty="0"/>
              <a:t>принимает решение купить/продать/держать</a:t>
            </a:r>
          </a:p>
          <a:p>
            <a:pPr marL="36900" indent="0">
              <a:buNone/>
            </a:pPr>
            <a:r>
              <a:rPr lang="ru-RU" dirty="0"/>
              <a:t>Попытаемся остаться в плюсе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CB868-51D0-42B5-834A-3F99C042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16" y="3926211"/>
            <a:ext cx="5476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0EEC2-C7B1-4F51-B36B-5E615756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D6405D-595A-420F-BCE0-AB69485C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>
              <a:buClr>
                <a:srgbClr val="68DBFF"/>
              </a:buClr>
            </a:pPr>
            <a:r>
              <a:rPr lang="ru-RU" b="1" i="0" u="none" strike="noStrike" baseline="0" dirty="0">
                <a:latin typeface="NimbusRomNo9L-Regu"/>
              </a:rPr>
              <a:t>«</a:t>
            </a:r>
            <a:r>
              <a:rPr lang="en-US" b="1" i="0" u="none" strike="noStrike" baseline="0" dirty="0">
                <a:latin typeface="NimbusRomNo9L-Regu"/>
              </a:rPr>
              <a:t>Historical orderbook and minute tick data for markets is</a:t>
            </a:r>
            <a:r>
              <a:rPr lang="ru-RU" b="1" i="0" u="none" strike="noStrike" baseline="0" dirty="0">
                <a:latin typeface="NimbusRomNo9L-Regu"/>
              </a:rPr>
              <a:t> </a:t>
            </a:r>
            <a:r>
              <a:rPr lang="en-US" b="1" i="0" u="none" strike="noStrike" baseline="0" dirty="0">
                <a:latin typeface="NimbusRomNo9L-Regu"/>
              </a:rPr>
              <a:t>not readily available</a:t>
            </a:r>
            <a:r>
              <a:rPr lang="ru-RU" b="1" i="0" u="none" strike="noStrike" baseline="0" dirty="0">
                <a:latin typeface="NimbusRomNo9L-Regu"/>
              </a:rPr>
              <a:t>»</a:t>
            </a:r>
          </a:p>
          <a:p>
            <a:pPr>
              <a:buClr>
                <a:srgbClr val="68DBFF"/>
              </a:buClr>
            </a:pPr>
            <a:r>
              <a:rPr lang="ru-RU" b="1" dirty="0">
                <a:latin typeface="NimbusRomNo9L-Regu"/>
              </a:rPr>
              <a:t>Автор взял последние дни, потому что там цена сильно колебалась</a:t>
            </a:r>
            <a:endParaRPr lang="ru-RU" b="1" i="0" u="none" strike="noStrike" baseline="0" dirty="0">
              <a:latin typeface="NimbusRomNo9L-Regu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19908E-76A4-4883-B8E8-F075CBEE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863" y="1199334"/>
            <a:ext cx="3397653" cy="20980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641D46-3250-4AA1-93FE-738AD963C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3342" y="3531522"/>
            <a:ext cx="3034694" cy="22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15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3FA9A-CCDA-4DFC-A0BB-073B3FEC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Reinforcement learning</a:t>
            </a:r>
            <a:endParaRPr lang="ru-RU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28675-E258-4B21-8EFF-6F9FD0262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243832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State-action-reward-state…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RL</a:t>
            </a:r>
            <a:r>
              <a:rPr lang="ru-R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-агент должен максимизировать награду при текущих условиях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2FA229-2DC3-48E4-991F-B1DF6A79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66" y="1610699"/>
            <a:ext cx="6065566" cy="33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0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47D7-E76D-4070-A1BB-AD1BF74A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CCD58E-3A12-4B1D-9A0D-06FCD1903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Decision Process</a:t>
                </a:r>
                <a:r>
                  <a:rPr lang="ru-RU" dirty="0"/>
                  <a:t> (</a:t>
                </a:r>
                <a:r>
                  <a:rPr lang="en-US" dirty="0"/>
                  <a:t>MDP</a:t>
                </a:r>
                <a:r>
                  <a:rPr lang="ru-RU" dirty="0"/>
                  <a:t>)</a:t>
                </a:r>
                <a:r>
                  <a:rPr lang="en-US" dirty="0"/>
                  <a:t>, </a:t>
                </a:r>
                <a:r>
                  <a:rPr lang="ru-RU" dirty="0"/>
                  <a:t>но «</a:t>
                </a:r>
                <a:r>
                  <a:rPr lang="en-US" dirty="0"/>
                  <a:t>state is more complex than it may seem</a:t>
                </a:r>
                <a:r>
                  <a:rPr lang="ru-RU" dirty="0"/>
                  <a:t>», поэтому </a:t>
                </a:r>
                <a:r>
                  <a:rPr lang="en-US" dirty="0"/>
                  <a:t>Partially Observable</a:t>
                </a:r>
                <a:r>
                  <a:rPr lang="ru-RU" dirty="0"/>
                  <a:t> </a:t>
                </a:r>
                <a:r>
                  <a:rPr lang="en-US" dirty="0"/>
                  <a:t>Markov Decision Process (POMDP)</a:t>
                </a:r>
                <a:r>
                  <a:rPr lang="ru-RU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↦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ru-RU" b="0" dirty="0"/>
                  <a:t> (распределение вероятностей)</a:t>
                </a:r>
                <a:endParaRPr lang="en-US" b="0" dirty="0"/>
              </a:p>
              <a:p>
                <a:r>
                  <a:rPr lang="en-US" b="0" dirty="0"/>
                  <a:t>Reward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 ↦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ru-RU" b="0" dirty="0">
                  <a:solidFill>
                    <a:srgbClr val="569CD6"/>
                  </a:solidFill>
                  <a:effectLst/>
                </a:endParaRPr>
              </a:p>
              <a:p>
                <a:r>
                  <a:rPr lang="ru-RU" b="0" dirty="0"/>
                  <a:t>Цель -</a:t>
                </a:r>
                <a:r>
                  <a:rPr lang="en-US" b="0" dirty="0"/>
                  <a:t> policy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 ↦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>
                    <a:solidFill>
                      <a:srgbClr val="569CD6"/>
                    </a:solidFill>
                    <a:effectLst/>
                  </a:rPr>
                  <a:t> </a:t>
                </a:r>
                <a:endParaRPr lang="ru-RU" b="0" dirty="0">
                  <a:solidFill>
                    <a:srgbClr val="569CD6"/>
                  </a:solidFill>
                  <a:effectLst/>
                </a:endParaRPr>
              </a:p>
              <a:p>
                <a:endParaRPr lang="en-US" b="0" dirty="0">
                  <a:solidFill>
                    <a:schemeClr val="tx1"/>
                  </a:solidFill>
                  <a:effectLst/>
                </a:endParaRPr>
              </a:p>
              <a:p>
                <a:endParaRPr lang="en-US" b="0" dirty="0">
                  <a:solidFill>
                    <a:srgbClr val="569CD6"/>
                  </a:solidFill>
                  <a:effectLst/>
                </a:endParaRPr>
              </a:p>
              <a:p>
                <a:endPara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CCD58E-3A12-4B1D-9A0D-06FCD1903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04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3055E-3A5F-401C-86C5-C21CDBBB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Deep Q-learning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8FF9F-2B42-4EA6-BAE0-4B0A4B795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t" anchorCtr="0">
            <a:normAutofit/>
          </a:bodyPr>
          <a:lstStyle/>
          <a:p>
            <a:pPr>
              <a:buClr>
                <a:srgbClr val="F6EC4C"/>
              </a:buClr>
            </a:pPr>
            <a:r>
              <a:rPr lang="ru-RU" dirty="0"/>
              <a:t>Составляющие: какая-то модель</a:t>
            </a:r>
            <a:r>
              <a:rPr lang="en-US" dirty="0"/>
              <a:t>(</a:t>
            </a:r>
            <a:r>
              <a:rPr lang="ru-RU" dirty="0"/>
              <a:t>у нас - </a:t>
            </a:r>
            <a:r>
              <a:rPr lang="en-US" dirty="0"/>
              <a:t>DQN)</a:t>
            </a:r>
            <a:r>
              <a:rPr lang="ru-RU" dirty="0"/>
              <a:t>, </a:t>
            </a:r>
            <a:r>
              <a:rPr lang="en-US" dirty="0"/>
              <a:t>Replay memory, Environment</a:t>
            </a:r>
            <a:endParaRPr lang="ru-RU" dirty="0"/>
          </a:p>
          <a:p>
            <a:pPr>
              <a:buClr>
                <a:srgbClr val="F6EC4C"/>
              </a:buClr>
            </a:pPr>
            <a:r>
              <a:rPr lang="en-US" dirty="0"/>
              <a:t>Reward function</a:t>
            </a:r>
            <a:endParaRPr lang="ru-RU" dirty="0"/>
          </a:p>
          <a:p>
            <a:pPr>
              <a:buClr>
                <a:srgbClr val="F6EC4C"/>
              </a:buClr>
            </a:pPr>
            <a:r>
              <a:rPr lang="ru-RU" dirty="0"/>
              <a:t>Пространства: </a:t>
            </a:r>
          </a:p>
          <a:p>
            <a:pPr lvl="1">
              <a:buClr>
                <a:srgbClr val="F6EC4C"/>
              </a:buClr>
            </a:pPr>
            <a:r>
              <a:rPr lang="en-US" dirty="0"/>
              <a:t>States</a:t>
            </a:r>
            <a:r>
              <a:rPr lang="ru-RU" dirty="0"/>
              <a:t> – метрики состояния</a:t>
            </a:r>
          </a:p>
          <a:p>
            <a:pPr lvl="1">
              <a:buClr>
                <a:srgbClr val="F6EC4C"/>
              </a:buClr>
            </a:pPr>
            <a:r>
              <a:rPr lang="en-US" dirty="0"/>
              <a:t>Actions</a:t>
            </a:r>
            <a:r>
              <a:rPr lang="ru-RU" dirty="0"/>
              <a:t> – действия 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457DE4-5A60-4FE2-8CE7-5AE5D78CA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5" y="1596915"/>
            <a:ext cx="3995592" cy="31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AFE6D-E05E-44EE-A983-AC65D9F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4C3607-B5C4-439E-957B-29E22EABE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Содержит в себе метрики</a:t>
                </a:r>
                <a:r>
                  <a:rPr lang="en-US" dirty="0"/>
                  <a:t> (z-score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 последние </a:t>
                </a:r>
                <a:r>
                  <a:rPr lang="en-US" dirty="0"/>
                  <a:t>n </a:t>
                </a:r>
                <a:r>
                  <a:rPr lang="ru-RU" dirty="0"/>
                  <a:t>шагов</a:t>
                </a:r>
                <a:r>
                  <a:rPr lang="en-US" dirty="0"/>
                  <a:t>)</a:t>
                </a:r>
                <a:r>
                  <a:rPr lang="ru-RU" dirty="0"/>
                  <a:t>:</a:t>
                </a:r>
                <a:endParaRPr lang="en-US" dirty="0"/>
              </a:p>
              <a:p>
                <a:pPr lvl="1"/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Price level </a:t>
                </a:r>
              </a:p>
              <a:p>
                <a:pPr lvl="1"/>
                <a:r>
                  <a:rPr lang="en-US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Price change</a:t>
                </a:r>
                <a:r>
                  <a:rPr lang="ru-RU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(относительный)</a:t>
                </a:r>
                <a:endParaRPr lang="en-US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Volume level</a:t>
                </a:r>
              </a:p>
              <a:p>
                <a:pPr lvl="1"/>
                <a:r>
                  <a:rPr lang="en-US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Volume change</a:t>
                </a:r>
                <a:r>
                  <a:rPr lang="ru-RU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(относительный)</a:t>
                </a:r>
                <a:endPara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ru-RU" dirty="0"/>
                  <a:t>А также </a:t>
                </a:r>
                <a:r>
                  <a:rPr lang="en-US" dirty="0"/>
                  <a:t>Volatility</a:t>
                </a:r>
              </a:p>
              <a:p>
                <a:r>
                  <a:rPr lang="ru-RU" dirty="0"/>
                  <a:t>И текущие активы (сохраненная цена, по которой купили)</a:t>
                </a:r>
              </a:p>
              <a:p>
                <a:pPr lvl="1"/>
                <a:endParaRPr lang="ru-RU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endPara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4C3607-B5C4-439E-957B-29E22EABE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39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603</TotalTime>
  <Words>444</Words>
  <Application>Microsoft Office PowerPoint</Application>
  <PresentationFormat>Широкоэкранный</PresentationFormat>
  <Paragraphs>69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Calisto MT</vt:lpstr>
      <vt:lpstr>Cambria Math</vt:lpstr>
      <vt:lpstr>Consolas</vt:lpstr>
      <vt:lpstr>NimbusRomNo9L-Regu</vt:lpstr>
      <vt:lpstr>Wingdings 2</vt:lpstr>
      <vt:lpstr>Сланец</vt:lpstr>
      <vt:lpstr>Optimizing Market Making using Multi-Agent Reinforcement Learning</vt:lpstr>
      <vt:lpstr>О чем статья</vt:lpstr>
      <vt:lpstr>Intro</vt:lpstr>
      <vt:lpstr>Что делаем</vt:lpstr>
      <vt:lpstr>Данные</vt:lpstr>
      <vt:lpstr>Reinforcement learning</vt:lpstr>
      <vt:lpstr>Формально</vt:lpstr>
      <vt:lpstr>Deep Q-learning</vt:lpstr>
      <vt:lpstr>States</vt:lpstr>
      <vt:lpstr>Actions</vt:lpstr>
      <vt:lpstr>Replay memory</vt:lpstr>
      <vt:lpstr>Reward function</vt:lpstr>
      <vt:lpstr>DQN architecture</vt:lpstr>
      <vt:lpstr>Macro-agent training</vt:lpstr>
      <vt:lpstr>Results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Market Making using Multi-Agent Reinforcement Learning</dc:title>
  <dc:creator>Плющ Евгений Денисович</dc:creator>
  <cp:lastModifiedBy>Плющ Евгений Денисович</cp:lastModifiedBy>
  <cp:revision>63</cp:revision>
  <dcterms:created xsi:type="dcterms:W3CDTF">2022-02-16T18:50:46Z</dcterms:created>
  <dcterms:modified xsi:type="dcterms:W3CDTF">2022-02-17T04:54:26Z</dcterms:modified>
</cp:coreProperties>
</file>