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97" r:id="rId6"/>
    <p:sldId id="298" r:id="rId7"/>
    <p:sldId id="299" r:id="rId8"/>
    <p:sldId id="300" r:id="rId9"/>
    <p:sldId id="276" r:id="rId10"/>
    <p:sldId id="277" r:id="rId11"/>
    <p:sldId id="259" r:id="rId12"/>
    <p:sldId id="279" r:id="rId13"/>
    <p:sldId id="272" r:id="rId14"/>
    <p:sldId id="296" r:id="rId15"/>
    <p:sldId id="271" r:id="rId16"/>
    <p:sldId id="301" r:id="rId17"/>
    <p:sldId id="302" r:id="rId18"/>
    <p:sldId id="280" r:id="rId19"/>
    <p:sldId id="303" r:id="rId20"/>
    <p:sldId id="304" r:id="rId21"/>
    <p:sldId id="275" r:id="rId22"/>
  </p:sldIdLst>
  <p:sldSz cx="18288000" cy="10287000"/>
  <p:notesSz cx="6858000" cy="9144000"/>
  <p:embeddedFontLst>
    <p:embeddedFont>
      <p:font typeface="思源宋体 1 Bold" panose="02010600030101010101" charset="-122"/>
      <p:regular r:id="rId24"/>
    </p:embeddedFont>
    <p:embeddedFont>
      <p:font typeface="Allura" panose="02010600030101010101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837" autoAdjust="0"/>
  </p:normalViewPr>
  <p:slideViewPr>
    <p:cSldViewPr showGuides="1"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大家好，我叫刘睿，我先介绍一下后验分布的导出。</a:t>
            </a:r>
            <a:br>
              <a:rPr lang="zh-CN" altLang="en-US"/>
            </a:br>
            <a:r>
              <a:rPr lang="zh-CN" altLang="en-US"/>
              <a:t>首先，根据我匮乏的贝叶斯知识，这个公式肯定是长左边这样的。</a:t>
            </a:r>
          </a:p>
          <a:p>
            <a:r>
              <a:rPr lang="zh-CN" altLang="en-US"/>
              <a:t>然后接下来做的一步就是先验乘以后验，先验根据我匮乏的数理统计知识，应该长右边这样，然后知道了这些，我们就可以开始抽样了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\begin{</a:t>
            </a:r>
            <a:r>
              <a:rPr lang="en-US" dirty="0" err="1"/>
              <a:t>eqnarray</a:t>
            </a:r>
            <a:r>
              <a:rPr lang="en-US" dirty="0"/>
              <a:t>}</a:t>
            </a:r>
          </a:p>
          <a:p>
            <a:r>
              <a:rPr lang="en-US" dirty="0"/>
              <a:t>q(\beta_{next}|\beta_{pre}) \sim N(\beta_{pre},10^2)\\</a:t>
            </a:r>
          </a:p>
          <a:p>
            <a:endParaRPr lang="en-US" dirty="0"/>
          </a:p>
          <a:p>
            <a:r>
              <a:rPr lang="en-US" dirty="0"/>
              <a:t>q(\xi_{next}|\xi_{pre}) \sim N(\xi_{pre},10^2)\\</a:t>
            </a:r>
          </a:p>
          <a:p>
            <a:endParaRPr lang="en-US" dirty="0"/>
          </a:p>
          <a:p>
            <a:r>
              <a:rPr lang="en-US" dirty="0" err="1"/>
              <a:t>u_i</a:t>
            </a:r>
            <a:r>
              <a:rPr lang="en-US" dirty="0"/>
              <a:t> \sim N(0,e^{2\xi})</a:t>
            </a:r>
          </a:p>
          <a:p>
            <a:r>
              <a:rPr lang="en-US" dirty="0"/>
              <a:t>\end{</a:t>
            </a:r>
            <a:r>
              <a:rPr lang="en-US" dirty="0" err="1"/>
              <a:t>eqnarray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这是我写的</a:t>
            </a:r>
            <a:r>
              <a:rPr lang="en-US" altLang="zh-CN"/>
              <a:t>Metropolis Hasting</a:t>
            </a:r>
            <a:r>
              <a:rPr lang="zh-CN" altLang="en-US"/>
              <a:t>。我的理论支撑就是左边这个抽样。</a:t>
            </a:r>
          </a:p>
          <a:p>
            <a:r>
              <a:rPr lang="zh-CN" altLang="en-US"/>
              <a:t>我觉得我写的非常好，一点错误都没有。</a:t>
            </a:r>
          </a:p>
          <a:p>
            <a:r>
              <a:rPr lang="zh-CN" altLang="en-US"/>
              <a:t>但是遗憾的是抽的非常慢，而且有一天我的电脑还光荣牺牲了。跑着跑着突然关掉了，然后我做的东西全都没保存。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然后我跑出来的</a:t>
            </a:r>
            <a:r>
              <a:rPr lang="en-US" altLang="zh-CN"/>
              <a:t>trace plot</a:t>
            </a:r>
            <a:r>
              <a:rPr lang="zh-CN" altLang="en-US"/>
              <a:t>长这样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ACF</a:t>
            </a:r>
            <a:r>
              <a:rPr lang="zh-CN" altLang="en-US"/>
              <a:t>长这样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histogram </a:t>
            </a:r>
            <a:r>
              <a:rPr lang="zh-CN" altLang="en-US"/>
              <a:t>长这样，然后右边还画了一个</a:t>
            </a:r>
            <a:r>
              <a:rPr lang="en-US" altLang="zh-CN"/>
              <a:t>boxplot</a:t>
            </a:r>
            <a:r>
              <a:rPr lang="zh-CN" altLang="en-US"/>
              <a:t>，不过说明不了任何问题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这是我算的</a:t>
            </a:r>
            <a:r>
              <a:rPr lang="en-US" altLang="zh-CN"/>
              <a:t>R</a:t>
            </a:r>
            <a:r>
              <a:rPr lang="zh-CN" altLang="en-US"/>
              <a:t>，虽然抽出来的东西乱七八糟的，但是不知道我说什么好像还是收敛得挺好的。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4.jpeg"/><Relationship Id="rId4" Type="http://schemas.openxmlformats.org/officeDocument/2006/relationships/image" Target="../media/image22.png"/><Relationship Id="rId9" Type="http://schemas.openxmlformats.org/officeDocument/2006/relationships/image" Target="../media/image4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5.png"/><Relationship Id="rId5" Type="http://schemas.openxmlformats.org/officeDocument/2006/relationships/image" Target="../media/image4.sv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40.png"/><Relationship Id="rId5" Type="http://schemas.openxmlformats.org/officeDocument/2006/relationships/image" Target="../media/image4.sv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09020" y="4157264"/>
            <a:ext cx="11879551" cy="1714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50"/>
              </a:lnSpc>
            </a:pPr>
            <a:r>
              <a:rPr lang="en-US" altLang="zh-CN" sz="9500" spc="950" dirty="0" err="1">
                <a:solidFill>
                  <a:srgbClr val="4D5D6C"/>
                </a:solidFill>
                <a:ea typeface="思源宋体 1 Bold" panose="02020700000000000000" charset="-122"/>
              </a:rPr>
              <a:t>Polypharm</a:t>
            </a:r>
            <a:endParaRPr lang="en-US" sz="9500" spc="950" dirty="0">
              <a:solidFill>
                <a:srgbClr val="4D5D6C"/>
              </a:solidFill>
              <a:ea typeface="思源宋体 1 Bold" panose="020207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94506" y="6953472"/>
            <a:ext cx="9078694" cy="52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zh-CN" altLang="en-US" sz="3000" dirty="0">
                <a:solidFill>
                  <a:srgbClr val="5F5B54"/>
                </a:solidFill>
                <a:ea typeface="思源宋体 1 Bold" panose="02020700000000000000" charset="-122"/>
              </a:rPr>
              <a:t>刘睿，王诗怡，赵一菡</a:t>
            </a:r>
            <a:endParaRPr lang="en-US" sz="3000" dirty="0">
              <a:solidFill>
                <a:srgbClr val="5F5B54"/>
              </a:solidFill>
              <a:ea typeface="思源宋体 1 Bold" panose="02020700000000000000" charset="-122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972830" y="5531307"/>
            <a:ext cx="6050934" cy="5037400"/>
          </a:xfrm>
          <a:custGeom>
            <a:avLst/>
            <a:gdLst/>
            <a:ahLst/>
            <a:cxnLst/>
            <a:rect l="l" t="t" r="r" b="b"/>
            <a:pathLst>
              <a:path w="6050934" h="5037400">
                <a:moveTo>
                  <a:pt x="0" y="0"/>
                </a:moveTo>
                <a:lnTo>
                  <a:pt x="6050934" y="0"/>
                </a:lnTo>
                <a:lnTo>
                  <a:pt x="6050934" y="5037400"/>
                </a:lnTo>
                <a:lnTo>
                  <a:pt x="0" y="503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1266104">
            <a:off x="-963166" y="137424"/>
            <a:ext cx="5295564" cy="3292441"/>
          </a:xfrm>
          <a:custGeom>
            <a:avLst/>
            <a:gdLst/>
            <a:ahLst/>
            <a:cxnLst/>
            <a:rect l="l" t="t" r="r" b="b"/>
            <a:pathLst>
              <a:path w="5295564" h="3292441">
                <a:moveTo>
                  <a:pt x="0" y="0"/>
                </a:moveTo>
                <a:lnTo>
                  <a:pt x="5295563" y="0"/>
                </a:lnTo>
                <a:lnTo>
                  <a:pt x="5295563" y="3292441"/>
                </a:lnTo>
                <a:lnTo>
                  <a:pt x="0" y="3292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2565171">
            <a:off x="15497743" y="-1624847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-7822317">
            <a:off x="17535196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2" y="0"/>
                </a:lnTo>
                <a:lnTo>
                  <a:pt x="5098032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5094506" y="7606425"/>
            <a:ext cx="5521485" cy="130841"/>
          </a:xfrm>
          <a:custGeom>
            <a:avLst/>
            <a:gdLst/>
            <a:ahLst/>
            <a:cxnLst/>
            <a:rect l="l" t="t" r="r" b="b"/>
            <a:pathLst>
              <a:path w="5521485" h="130841">
                <a:moveTo>
                  <a:pt x="0" y="0"/>
                </a:moveTo>
                <a:lnTo>
                  <a:pt x="5521486" y="0"/>
                </a:lnTo>
                <a:lnTo>
                  <a:pt x="5521486" y="130841"/>
                </a:lnTo>
                <a:lnTo>
                  <a:pt x="0" y="1308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zh-CN" altLang="en-US" sz="4500">
                <a:solidFill>
                  <a:srgbClr val="4D5D6C"/>
                </a:solidFill>
                <a:ea typeface="思源宋体 1 Bold" panose="02020700000000000000" charset="-122"/>
              </a:rPr>
              <a:t>抽样方法</a:t>
            </a: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277765" y="3540228"/>
            <a:ext cx="7378945" cy="4640664"/>
            <a:chOff x="0" y="0"/>
            <a:chExt cx="1943426" cy="12222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43426" cy="1222233"/>
            </a:xfrm>
            <a:custGeom>
              <a:avLst/>
              <a:gdLst/>
              <a:ahLst/>
              <a:cxnLst/>
              <a:rect l="l" t="t" r="r" b="b"/>
              <a:pathLst>
                <a:path w="1943426" h="1222233">
                  <a:moveTo>
                    <a:pt x="19935" y="0"/>
                  </a:moveTo>
                  <a:lnTo>
                    <a:pt x="1923491" y="0"/>
                  </a:lnTo>
                  <a:cubicBezTo>
                    <a:pt x="1934501" y="0"/>
                    <a:pt x="1943426" y="8925"/>
                    <a:pt x="1943426" y="19935"/>
                  </a:cubicBezTo>
                  <a:lnTo>
                    <a:pt x="1943426" y="1202298"/>
                  </a:lnTo>
                  <a:cubicBezTo>
                    <a:pt x="1943426" y="1213308"/>
                    <a:pt x="1934501" y="1222233"/>
                    <a:pt x="1923491" y="1222233"/>
                  </a:cubicBezTo>
                  <a:lnTo>
                    <a:pt x="19935" y="1222233"/>
                  </a:lnTo>
                  <a:cubicBezTo>
                    <a:pt x="8925" y="1222233"/>
                    <a:pt x="0" y="1213308"/>
                    <a:pt x="0" y="1202298"/>
                  </a:cubicBezTo>
                  <a:lnTo>
                    <a:pt x="0" y="19935"/>
                  </a:lnTo>
                  <a:cubicBezTo>
                    <a:pt x="0" y="8925"/>
                    <a:pt x="8925" y="0"/>
                    <a:pt x="19935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1943426" cy="1231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348261" y="3273659"/>
            <a:ext cx="3237954" cy="533138"/>
            <a:chOff x="0" y="0"/>
            <a:chExt cx="4317272" cy="71085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317272" cy="710850"/>
              <a:chOff x="0" y="0"/>
              <a:chExt cx="1039241" cy="17111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39241" cy="171114"/>
              </a:xfrm>
              <a:custGeom>
                <a:avLst/>
                <a:gdLst/>
                <a:ahLst/>
                <a:cxnLst/>
                <a:rect l="l" t="t" r="r" b="b"/>
                <a:pathLst>
                  <a:path w="1039241" h="171114">
                    <a:moveTo>
                      <a:pt x="85557" y="0"/>
                    </a:moveTo>
                    <a:lnTo>
                      <a:pt x="953684" y="0"/>
                    </a:lnTo>
                    <a:cubicBezTo>
                      <a:pt x="976375" y="0"/>
                      <a:pt x="998137" y="9014"/>
                      <a:pt x="1014182" y="25059"/>
                    </a:cubicBezTo>
                    <a:cubicBezTo>
                      <a:pt x="1030227" y="41104"/>
                      <a:pt x="1039241" y="62866"/>
                      <a:pt x="1039241" y="85557"/>
                    </a:cubicBezTo>
                    <a:lnTo>
                      <a:pt x="1039241" y="85557"/>
                    </a:lnTo>
                    <a:cubicBezTo>
                      <a:pt x="1039241" y="108248"/>
                      <a:pt x="1030227" y="130010"/>
                      <a:pt x="1014182" y="146055"/>
                    </a:cubicBezTo>
                    <a:cubicBezTo>
                      <a:pt x="998137" y="162100"/>
                      <a:pt x="976375" y="171114"/>
                      <a:pt x="953684" y="171114"/>
                    </a:cubicBezTo>
                    <a:lnTo>
                      <a:pt x="85557" y="171114"/>
                    </a:lnTo>
                    <a:cubicBezTo>
                      <a:pt x="62866" y="171114"/>
                      <a:pt x="41104" y="162100"/>
                      <a:pt x="25059" y="146055"/>
                    </a:cubicBezTo>
                    <a:cubicBezTo>
                      <a:pt x="9014" y="130010"/>
                      <a:pt x="0" y="108248"/>
                      <a:pt x="0" y="85557"/>
                    </a:cubicBezTo>
                    <a:lnTo>
                      <a:pt x="0" y="85557"/>
                    </a:lnTo>
                    <a:cubicBezTo>
                      <a:pt x="0" y="62866"/>
                      <a:pt x="9014" y="41104"/>
                      <a:pt x="25059" y="25059"/>
                    </a:cubicBezTo>
                    <a:cubicBezTo>
                      <a:pt x="41104" y="9014"/>
                      <a:pt x="62866" y="0"/>
                      <a:pt x="85557" y="0"/>
                    </a:cubicBezTo>
                    <a:close/>
                  </a:path>
                </a:pathLst>
              </a:custGeom>
              <a:solidFill>
                <a:srgbClr val="4D5D6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1039241" cy="218739"/>
              </a:xfrm>
              <a:prstGeom prst="rect">
                <a:avLst/>
              </a:prstGeom>
            </p:spPr>
            <p:txBody>
              <a:bodyPr lIns="34493" tIns="34493" rIns="34493" bIns="34493" rtlCol="0" anchor="ctr"/>
              <a:lstStyle/>
              <a:p>
                <a:pPr marL="0" lvl="0" indent="0"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89817" y="305066"/>
              <a:ext cx="100718" cy="10071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3949726" y="305066"/>
              <a:ext cx="100718" cy="10071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9222257" y="2463753"/>
            <a:ext cx="8037043" cy="5717139"/>
            <a:chOff x="0" y="0"/>
            <a:chExt cx="2116752" cy="150574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116752" cy="1505748"/>
            </a:xfrm>
            <a:custGeom>
              <a:avLst/>
              <a:gdLst/>
              <a:ahLst/>
              <a:cxnLst/>
              <a:rect l="l" t="t" r="r" b="b"/>
              <a:pathLst>
                <a:path w="2116752" h="1505748">
                  <a:moveTo>
                    <a:pt x="18302" y="0"/>
                  </a:moveTo>
                  <a:lnTo>
                    <a:pt x="2098450" y="0"/>
                  </a:lnTo>
                  <a:cubicBezTo>
                    <a:pt x="2103304" y="0"/>
                    <a:pt x="2107959" y="1928"/>
                    <a:pt x="2111392" y="5361"/>
                  </a:cubicBezTo>
                  <a:cubicBezTo>
                    <a:pt x="2114824" y="8793"/>
                    <a:pt x="2116752" y="13448"/>
                    <a:pt x="2116752" y="18302"/>
                  </a:cubicBezTo>
                  <a:lnTo>
                    <a:pt x="2116752" y="1487446"/>
                  </a:lnTo>
                  <a:cubicBezTo>
                    <a:pt x="2116752" y="1492300"/>
                    <a:pt x="2114824" y="1496956"/>
                    <a:pt x="2111392" y="1500388"/>
                  </a:cubicBezTo>
                  <a:cubicBezTo>
                    <a:pt x="2107959" y="1503820"/>
                    <a:pt x="2103304" y="1505748"/>
                    <a:pt x="2098450" y="1505748"/>
                  </a:cubicBezTo>
                  <a:lnTo>
                    <a:pt x="18302" y="1505748"/>
                  </a:lnTo>
                  <a:cubicBezTo>
                    <a:pt x="13448" y="1505748"/>
                    <a:pt x="8793" y="1503820"/>
                    <a:pt x="5361" y="1500388"/>
                  </a:cubicBezTo>
                  <a:cubicBezTo>
                    <a:pt x="1928" y="1496956"/>
                    <a:pt x="0" y="1492300"/>
                    <a:pt x="0" y="1487446"/>
                  </a:cubicBezTo>
                  <a:lnTo>
                    <a:pt x="0" y="18302"/>
                  </a:lnTo>
                  <a:cubicBezTo>
                    <a:pt x="0" y="13448"/>
                    <a:pt x="1928" y="8793"/>
                    <a:pt x="5361" y="5361"/>
                  </a:cubicBezTo>
                  <a:cubicBezTo>
                    <a:pt x="8793" y="1928"/>
                    <a:pt x="13448" y="0"/>
                    <a:pt x="18302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9525"/>
              <a:ext cx="2116752" cy="1515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804895" y="3221140"/>
            <a:ext cx="2324686" cy="57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0"/>
              </a:lnSpc>
            </a:pPr>
            <a:r>
              <a:rPr lang="zh-CN" altLang="en-US" sz="3000" spc="299">
                <a:solidFill>
                  <a:srgbClr val="FFFFFF"/>
                </a:solidFill>
                <a:ea typeface="思源宋体-粗体 Bold" panose="02020700000000000000" charset="-122"/>
              </a:rPr>
              <a:t>原理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735" y="2552700"/>
            <a:ext cx="8120380" cy="54540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9435" y="4000500"/>
            <a:ext cx="6098540" cy="2378075"/>
          </a:xfrm>
          <a:prstGeom prst="rect">
            <a:avLst/>
          </a:prstGeom>
        </p:spPr>
      </p:pic>
      <p:pic>
        <p:nvPicPr>
          <p:cNvPr id="24" name="Picture 23" descr="1ab4c0462f0bd0f413b36dca0accdfb"/>
          <p:cNvPicPr>
            <a:picLocks noChangeAspect="1"/>
          </p:cNvPicPr>
          <p:nvPr/>
        </p:nvPicPr>
        <p:blipFill>
          <a:blip r:embed="rId9"/>
          <a:srcRect t="23718" b="15960"/>
          <a:stretch>
            <a:fillRect/>
          </a:stretch>
        </p:blipFill>
        <p:spPr>
          <a:xfrm>
            <a:off x="8991600" y="1866900"/>
            <a:ext cx="4319270" cy="5791200"/>
          </a:xfrm>
          <a:prstGeom prst="rect">
            <a:avLst/>
          </a:prstGeom>
        </p:spPr>
      </p:pic>
      <p:pic>
        <p:nvPicPr>
          <p:cNvPr id="25" name="Picture 24" descr="d0394b9235d13bbe967eecde4f59f8a"/>
          <p:cNvPicPr>
            <a:picLocks noChangeAspect="1"/>
          </p:cNvPicPr>
          <p:nvPr/>
        </p:nvPicPr>
        <p:blipFill>
          <a:blip r:embed="rId10"/>
          <a:srcRect t="3680" b="44717"/>
          <a:stretch>
            <a:fillRect/>
          </a:stretch>
        </p:blipFill>
        <p:spPr>
          <a:xfrm>
            <a:off x="13106400" y="1805305"/>
            <a:ext cx="4837430" cy="554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 u="none" strike="noStrike">
                <a:solidFill>
                  <a:srgbClr val="4D5D6C"/>
                </a:solidFill>
                <a:ea typeface="思源宋体 1 Bold" panose="02020700000000000000" charset="-122"/>
              </a:rPr>
              <a:t>trace plot</a:t>
            </a: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200" y="2933700"/>
            <a:ext cx="3381375" cy="3247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2179320"/>
            <a:ext cx="832421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 u="none" strike="noStrike">
                <a:solidFill>
                  <a:srgbClr val="4D5D6C"/>
                </a:solidFill>
                <a:ea typeface="思源宋体 1 Bold" panose="02020700000000000000" charset="-122"/>
              </a:rPr>
              <a:t>ACF plot</a:t>
            </a: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3390900"/>
            <a:ext cx="3082290" cy="2981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2552700"/>
            <a:ext cx="9667240" cy="594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>
                <a:solidFill>
                  <a:srgbClr val="4D5D6C"/>
                </a:solidFill>
                <a:ea typeface="思源宋体 1 Bold" panose="02020700000000000000" charset="-122"/>
              </a:rPr>
              <a:t>histogram</a:t>
            </a: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2095500"/>
            <a:ext cx="8194675" cy="4911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0" y="2171700"/>
            <a:ext cx="9692005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>
                <a:solidFill>
                  <a:srgbClr val="4D5D6C"/>
                </a:solidFill>
                <a:ea typeface="思源宋体 1 Bold" panose="02020700000000000000" charset="-122"/>
              </a:rPr>
              <a:t>R</a:t>
            </a: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2781300"/>
            <a:ext cx="1757045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697884" y="1921539"/>
            <a:ext cx="8651019" cy="7201970"/>
          </a:xfrm>
          <a:custGeom>
            <a:avLst/>
            <a:gdLst/>
            <a:ahLst/>
            <a:cxnLst/>
            <a:rect l="l" t="t" r="r" b="b"/>
            <a:pathLst>
              <a:path w="8651019" h="7201970">
                <a:moveTo>
                  <a:pt x="0" y="0"/>
                </a:moveTo>
                <a:lnTo>
                  <a:pt x="8651019" y="0"/>
                </a:lnTo>
                <a:lnTo>
                  <a:pt x="8651019" y="7201970"/>
                </a:lnTo>
                <a:lnTo>
                  <a:pt x="0" y="720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5400000">
            <a:off x="-1827375" y="6242387"/>
            <a:ext cx="7103703" cy="4416626"/>
          </a:xfrm>
          <a:custGeom>
            <a:avLst/>
            <a:gdLst/>
            <a:ahLst/>
            <a:cxnLst/>
            <a:rect l="l" t="t" r="r" b="b"/>
            <a:pathLst>
              <a:path w="7103703" h="4416626">
                <a:moveTo>
                  <a:pt x="0" y="0"/>
                </a:moveTo>
                <a:lnTo>
                  <a:pt x="7103703" y="0"/>
                </a:lnTo>
                <a:lnTo>
                  <a:pt x="7103703" y="4416625"/>
                </a:lnTo>
                <a:lnTo>
                  <a:pt x="0" y="441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2565171">
            <a:off x="15038472" y="-1580001"/>
            <a:ext cx="5531710" cy="7711694"/>
          </a:xfrm>
          <a:custGeom>
            <a:avLst/>
            <a:gdLst/>
            <a:ahLst/>
            <a:cxnLst/>
            <a:rect l="l" t="t" r="r" b="b"/>
            <a:pathLst>
              <a:path w="5531710" h="7711694">
                <a:moveTo>
                  <a:pt x="0" y="0"/>
                </a:moveTo>
                <a:lnTo>
                  <a:pt x="5531710" y="0"/>
                </a:lnTo>
                <a:lnTo>
                  <a:pt x="5531710" y="7711694"/>
                </a:lnTo>
                <a:lnTo>
                  <a:pt x="0" y="7711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7822317">
            <a:off x="17722863" y="5833732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8023394" y="6966842"/>
            <a:ext cx="5522472" cy="471920"/>
          </a:xfrm>
          <a:custGeom>
            <a:avLst/>
            <a:gdLst/>
            <a:ahLst/>
            <a:cxnLst/>
            <a:rect l="l" t="t" r="r" b="b"/>
            <a:pathLst>
              <a:path w="5522472" h="471920">
                <a:moveTo>
                  <a:pt x="0" y="0"/>
                </a:moveTo>
                <a:lnTo>
                  <a:pt x="5522471" y="0"/>
                </a:lnTo>
                <a:lnTo>
                  <a:pt x="5522471" y="471921"/>
                </a:lnTo>
                <a:lnTo>
                  <a:pt x="0" y="471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4366" y="5667419"/>
            <a:ext cx="1435631" cy="1435631"/>
          </a:xfrm>
          <a:custGeom>
            <a:avLst/>
            <a:gdLst/>
            <a:ahLst/>
            <a:cxnLst/>
            <a:rect l="l" t="t" r="r" b="b"/>
            <a:pathLst>
              <a:path w="1435631" h="1435631">
                <a:moveTo>
                  <a:pt x="0" y="0"/>
                </a:moveTo>
                <a:lnTo>
                  <a:pt x="1435631" y="0"/>
                </a:lnTo>
                <a:lnTo>
                  <a:pt x="1435631" y="1435631"/>
                </a:lnTo>
                <a:lnTo>
                  <a:pt x="0" y="14356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5876727" y="2701419"/>
            <a:ext cx="2158576" cy="180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45"/>
              </a:lnSpc>
            </a:pPr>
            <a:r>
              <a:rPr lang="en-US" sz="10030" u="none" strike="noStrike">
                <a:solidFill>
                  <a:srgbClr val="F8F8F8"/>
                </a:solidFill>
                <a:latin typeface="Allura" panose="02000000000000000000"/>
              </a:rPr>
              <a:t>04</a:t>
            </a:r>
          </a:p>
        </p:txBody>
      </p:sp>
      <p:sp>
        <p:nvSpPr>
          <p:cNvPr id="10" name="Freeform 10"/>
          <p:cNvSpPr/>
          <p:nvPr/>
        </p:nvSpPr>
        <p:spPr>
          <a:xfrm rot="-2926865">
            <a:off x="5901479" y="6117930"/>
            <a:ext cx="285773" cy="534609"/>
          </a:xfrm>
          <a:custGeom>
            <a:avLst/>
            <a:gdLst/>
            <a:ahLst/>
            <a:cxnLst/>
            <a:rect l="l" t="t" r="r" b="b"/>
            <a:pathLst>
              <a:path w="285773" h="534609">
                <a:moveTo>
                  <a:pt x="0" y="0"/>
                </a:moveTo>
                <a:lnTo>
                  <a:pt x="285773" y="0"/>
                </a:lnTo>
                <a:lnTo>
                  <a:pt x="285773" y="534609"/>
                </a:lnTo>
                <a:lnTo>
                  <a:pt x="0" y="534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822317">
            <a:off x="569137" y="-471271"/>
            <a:ext cx="2483693" cy="2186027"/>
          </a:xfrm>
          <a:custGeom>
            <a:avLst/>
            <a:gdLst/>
            <a:ahLst/>
            <a:cxnLst/>
            <a:rect l="l" t="t" r="r" b="b"/>
            <a:pathLst>
              <a:path w="2483693" h="2186027">
                <a:moveTo>
                  <a:pt x="0" y="0"/>
                </a:moveTo>
                <a:lnTo>
                  <a:pt x="2483692" y="0"/>
                </a:lnTo>
                <a:lnTo>
                  <a:pt x="2483692" y="2186027"/>
                </a:lnTo>
                <a:lnTo>
                  <a:pt x="0" y="2186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5260" b="-225115"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4396BED-F730-BCDE-712F-5C78106DE98F}"/>
              </a:ext>
            </a:extLst>
          </p:cNvPr>
          <p:cNvSpPr txBox="1"/>
          <p:nvPr/>
        </p:nvSpPr>
        <p:spPr>
          <a:xfrm>
            <a:off x="8922385" y="5457825"/>
            <a:ext cx="8992870" cy="1340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250"/>
              </a:lnSpc>
            </a:pPr>
            <a:r>
              <a:rPr lang="en-US" altLang="zh-CN" sz="7500" dirty="0">
                <a:solidFill>
                  <a:srgbClr val="545454"/>
                </a:solidFill>
                <a:ea typeface="思源宋体 1 Bold" panose="02020700000000000000" charset="-122"/>
              </a:rPr>
              <a:t>Result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A43253-CAD6-8901-EF18-84ACEA17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43119CF-6186-19FC-404B-1D454D0ED1BD}"/>
              </a:ext>
            </a:extLst>
          </p:cNvPr>
          <p:cNvSpPr txBox="1"/>
          <p:nvPr/>
        </p:nvSpPr>
        <p:spPr>
          <a:xfrm>
            <a:off x="5181600" y="647700"/>
            <a:ext cx="7924800" cy="78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 dirty="0">
                <a:solidFill>
                  <a:srgbClr val="4D5D6C"/>
                </a:solidFill>
                <a:latin typeface="Times New Roman" panose="02020603050405020304" pitchFamily="18" charset="0"/>
                <a:ea typeface="Aa翠竹仙鹤 瘦金书" panose="02010600010101010101" pitchFamily="2" charset="-122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8233A7-69AC-FC67-9A8C-5170686103A8}"/>
              </a:ext>
            </a:extLst>
          </p:cNvPr>
          <p:cNvSpPr txBox="1"/>
          <p:nvPr/>
        </p:nvSpPr>
        <p:spPr>
          <a:xfrm>
            <a:off x="3352800" y="4522497"/>
            <a:ext cx="25699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PPP?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1455E-2F5E-C418-BF24-E21D4191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52" y="2605213"/>
            <a:ext cx="7056732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5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A43253-CAD6-8901-EF18-84ACEA17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43119CF-6186-19FC-404B-1D454D0ED1BD}"/>
              </a:ext>
            </a:extLst>
          </p:cNvPr>
          <p:cNvSpPr txBox="1"/>
          <p:nvPr/>
        </p:nvSpPr>
        <p:spPr>
          <a:xfrm>
            <a:off x="4335909" y="647700"/>
            <a:ext cx="9616182" cy="78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 dirty="0">
                <a:solidFill>
                  <a:srgbClr val="4D5D6C"/>
                </a:solidFill>
                <a:latin typeface="Times New Roman" panose="02020603050405020304" pitchFamily="18" charset="0"/>
                <a:ea typeface="Aa翠竹仙鹤 瘦金书" panose="02010600010101010101" pitchFamily="2" charset="-122"/>
                <a:cs typeface="Times New Roman" panose="02020603050405020304" pitchFamily="18" charset="0"/>
              </a:rPr>
              <a:t>Prediction----Metropolis Hasting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C3A8B7-FEF4-272D-098D-F76FD0D5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719379"/>
            <a:ext cx="4343400" cy="43003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9FCFDA-3A2A-8852-5278-EC221113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338588"/>
            <a:ext cx="10971287" cy="82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A43253-CAD6-8901-EF18-84ACEA17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43119CF-6186-19FC-404B-1D454D0ED1BD}"/>
              </a:ext>
            </a:extLst>
          </p:cNvPr>
          <p:cNvSpPr txBox="1"/>
          <p:nvPr/>
        </p:nvSpPr>
        <p:spPr>
          <a:xfrm>
            <a:off x="4335909" y="647700"/>
            <a:ext cx="9616182" cy="78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sz="4500" dirty="0">
                <a:solidFill>
                  <a:srgbClr val="4D5D6C"/>
                </a:solidFill>
                <a:latin typeface="Times New Roman" panose="02020603050405020304" pitchFamily="18" charset="0"/>
                <a:ea typeface="Aa翠竹仙鹤 瘦金书" panose="02010600010101010101" pitchFamily="2" charset="-122"/>
                <a:cs typeface="Times New Roman" panose="02020603050405020304" pitchFamily="18" charset="0"/>
              </a:rPr>
              <a:t>Prediction----Metropolis Hasting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E3C874-3694-2E01-0C07-66DCEE64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598192"/>
            <a:ext cx="10219970" cy="7684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E82D60-27E5-CACB-16E9-1C8058339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3" b="2311"/>
          <a:stretch/>
        </p:blipFill>
        <p:spPr>
          <a:xfrm>
            <a:off x="2126109" y="3543300"/>
            <a:ext cx="4419600" cy="43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A43253-CAD6-8901-EF18-84ACEA17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43119CF-6186-19FC-404B-1D454D0ED1BD}"/>
              </a:ext>
            </a:extLst>
          </p:cNvPr>
          <p:cNvSpPr txBox="1"/>
          <p:nvPr/>
        </p:nvSpPr>
        <p:spPr>
          <a:xfrm>
            <a:off x="4755009" y="647700"/>
            <a:ext cx="8777982" cy="78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altLang="zh-CN" sz="4500" dirty="0">
                <a:solidFill>
                  <a:srgbClr val="4D5D6C"/>
                </a:solidFill>
                <a:latin typeface="Times New Roman" panose="02020603050405020304" pitchFamily="18" charset="0"/>
                <a:ea typeface="Aa翠竹仙鹤 瘦金书" panose="02010600010101010101" pitchFamily="2" charset="-122"/>
                <a:cs typeface="Times New Roman" panose="02020603050405020304" pitchFamily="18" charset="0"/>
              </a:rPr>
              <a:t>Prediction----Rejection Sampling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66560C-6C93-0ECC-4742-78CD1A9C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38500"/>
            <a:ext cx="4495800" cy="463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A9C88D-565B-3F49-7EA8-6E165907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49" y="2514600"/>
            <a:ext cx="10337484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72830" y="5143500"/>
            <a:ext cx="6516769" cy="5425207"/>
          </a:xfrm>
          <a:custGeom>
            <a:avLst/>
            <a:gdLst/>
            <a:ahLst/>
            <a:cxnLst/>
            <a:rect l="l" t="t" r="r" b="b"/>
            <a:pathLst>
              <a:path w="6516769" h="5425207">
                <a:moveTo>
                  <a:pt x="0" y="0"/>
                </a:moveTo>
                <a:lnTo>
                  <a:pt x="6516769" y="0"/>
                </a:lnTo>
                <a:lnTo>
                  <a:pt x="6516769" y="5425207"/>
                </a:lnTo>
                <a:lnTo>
                  <a:pt x="0" y="5425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1212110" y="-548812"/>
            <a:ext cx="6026887" cy="3747131"/>
          </a:xfrm>
          <a:custGeom>
            <a:avLst/>
            <a:gdLst/>
            <a:ahLst/>
            <a:cxnLst/>
            <a:rect l="l" t="t" r="r" b="b"/>
            <a:pathLst>
              <a:path w="6026887" h="3747131">
                <a:moveTo>
                  <a:pt x="0" y="0"/>
                </a:moveTo>
                <a:lnTo>
                  <a:pt x="6026887" y="0"/>
                </a:lnTo>
                <a:lnTo>
                  <a:pt x="6026887" y="3747131"/>
                </a:lnTo>
                <a:lnTo>
                  <a:pt x="0" y="3747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5806780" y="-1596830"/>
            <a:ext cx="4410128" cy="6148110"/>
          </a:xfrm>
          <a:custGeom>
            <a:avLst/>
            <a:gdLst/>
            <a:ahLst/>
            <a:cxnLst/>
            <a:rect l="l" t="t" r="r" b="b"/>
            <a:pathLst>
              <a:path w="4410128" h="6148110">
                <a:moveTo>
                  <a:pt x="0" y="0"/>
                </a:moveTo>
                <a:lnTo>
                  <a:pt x="4410128" y="0"/>
                </a:lnTo>
                <a:lnTo>
                  <a:pt x="4410128" y="6148110"/>
                </a:lnTo>
                <a:lnTo>
                  <a:pt x="0" y="6148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535196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2" y="0"/>
                </a:lnTo>
                <a:lnTo>
                  <a:pt x="5098032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4543939" y="1455012"/>
            <a:ext cx="3377938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500"/>
              </a:lnSpc>
            </a:pPr>
            <a:r>
              <a:rPr lang="en-US" sz="9000" u="none" strike="noStrike" spc="900">
                <a:solidFill>
                  <a:srgbClr val="4D5D6C"/>
                </a:solidFill>
                <a:ea typeface="思源宋体 1 Bold" panose="02020700000000000000" charset="-122"/>
              </a:rPr>
              <a:t>目录</a:t>
            </a:r>
          </a:p>
        </p:txBody>
      </p:sp>
      <p:sp>
        <p:nvSpPr>
          <p:cNvPr id="8" name="Freeform 8"/>
          <p:cNvSpPr/>
          <p:nvPr/>
        </p:nvSpPr>
        <p:spPr>
          <a:xfrm>
            <a:off x="6465350" y="5093449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3" y="0"/>
                </a:lnTo>
                <a:lnTo>
                  <a:pt x="4077673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3907" y="4265642"/>
            <a:ext cx="1078064" cy="1078064"/>
          </a:xfrm>
          <a:custGeom>
            <a:avLst/>
            <a:gdLst/>
            <a:ahLst/>
            <a:cxnLst/>
            <a:rect l="l" t="t" r="r" b="b"/>
            <a:pathLst>
              <a:path w="1078064" h="1078064">
                <a:moveTo>
                  <a:pt x="0" y="0"/>
                </a:moveTo>
                <a:lnTo>
                  <a:pt x="1078063" y="0"/>
                </a:lnTo>
                <a:lnTo>
                  <a:pt x="1078063" y="1078064"/>
                </a:lnTo>
                <a:lnTo>
                  <a:pt x="0" y="1078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6794900" y="4320486"/>
            <a:ext cx="107607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00"/>
              </a:lnSpc>
            </a:pPr>
            <a:r>
              <a:rPr lang="en-US" sz="5000" u="none" strike="noStrike">
                <a:solidFill>
                  <a:srgbClr val="F8F8F8"/>
                </a:solidFill>
                <a:latin typeface="Allura" panose="02000000000000000000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45425" y="4331335"/>
            <a:ext cx="5836285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4000" dirty="0">
                <a:solidFill>
                  <a:srgbClr val="545454"/>
                </a:solidFill>
                <a:ea typeface="思源宋体 1 Bold" panose="02020700000000000000" charset="-122"/>
                <a:sym typeface="+mn-ea"/>
              </a:rPr>
              <a:t>Posterior Distribution</a:t>
            </a:r>
            <a:endParaRPr lang="en-US" sz="4000" u="none" strike="noStrike" dirty="0">
              <a:solidFill>
                <a:srgbClr val="545454"/>
              </a:solidFill>
              <a:ea typeface="思源宋体 1 Bold" panose="020207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76709" y="1854566"/>
            <a:ext cx="3191243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6000" spc="324">
                <a:solidFill>
                  <a:srgbClr val="545454"/>
                </a:solidFill>
                <a:latin typeface="Allura" panose="02000000000000000000"/>
              </a:rPr>
              <a:t>C</a:t>
            </a:r>
            <a:r>
              <a:rPr lang="en-US" sz="6000" u="none" strike="noStrike" spc="324">
                <a:solidFill>
                  <a:srgbClr val="545454"/>
                </a:solidFill>
                <a:latin typeface="Allura" panose="02000000000000000000"/>
              </a:rPr>
              <a:t>ontents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1926025" y="5093449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254582" y="4265642"/>
            <a:ext cx="1078064" cy="1078064"/>
          </a:xfrm>
          <a:custGeom>
            <a:avLst/>
            <a:gdLst/>
            <a:ahLst/>
            <a:cxnLst/>
            <a:rect l="l" t="t" r="r" b="b"/>
            <a:pathLst>
              <a:path w="1078064" h="1078064">
                <a:moveTo>
                  <a:pt x="0" y="0"/>
                </a:moveTo>
                <a:lnTo>
                  <a:pt x="1078063" y="0"/>
                </a:lnTo>
                <a:lnTo>
                  <a:pt x="1078063" y="1078064"/>
                </a:lnTo>
                <a:lnTo>
                  <a:pt x="0" y="1078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12255575" y="4320486"/>
            <a:ext cx="107607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00"/>
              </a:lnSpc>
            </a:pPr>
            <a:r>
              <a:rPr lang="en-US" sz="5000" u="none" strike="noStrike">
                <a:solidFill>
                  <a:srgbClr val="F8F8F8"/>
                </a:solidFill>
                <a:latin typeface="Allura" panose="02000000000000000000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87083" y="4375398"/>
            <a:ext cx="4228173" cy="712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4000" dirty="0">
                <a:solidFill>
                  <a:srgbClr val="545454"/>
                </a:solidFill>
                <a:ea typeface="思源宋体 1 Bold" panose="02020700000000000000" charset="-122"/>
              </a:rPr>
              <a:t>Rejection Sampling</a:t>
            </a:r>
          </a:p>
        </p:txBody>
      </p:sp>
      <p:sp>
        <p:nvSpPr>
          <p:cNvPr id="17" name="Freeform 17"/>
          <p:cNvSpPr/>
          <p:nvPr/>
        </p:nvSpPr>
        <p:spPr>
          <a:xfrm>
            <a:off x="7369992" y="7110802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3" y="0"/>
                </a:lnTo>
                <a:lnTo>
                  <a:pt x="4077673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698549" y="6282995"/>
            <a:ext cx="1078064" cy="1078064"/>
          </a:xfrm>
          <a:custGeom>
            <a:avLst/>
            <a:gdLst/>
            <a:ahLst/>
            <a:cxnLst/>
            <a:rect l="l" t="t" r="r" b="b"/>
            <a:pathLst>
              <a:path w="1078064" h="1078064">
                <a:moveTo>
                  <a:pt x="0" y="0"/>
                </a:moveTo>
                <a:lnTo>
                  <a:pt x="1078064" y="0"/>
                </a:lnTo>
                <a:lnTo>
                  <a:pt x="1078064" y="1078063"/>
                </a:lnTo>
                <a:lnTo>
                  <a:pt x="0" y="1078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19"/>
          <p:cNvSpPr txBox="1"/>
          <p:nvPr/>
        </p:nvSpPr>
        <p:spPr>
          <a:xfrm>
            <a:off x="7699542" y="6337839"/>
            <a:ext cx="107607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00"/>
              </a:lnSpc>
            </a:pPr>
            <a:r>
              <a:rPr lang="en-US" sz="5000" u="none" strike="noStrike">
                <a:solidFill>
                  <a:srgbClr val="F8F8F8"/>
                </a:solidFill>
                <a:latin typeface="Allura" panose="02000000000000000000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31050" y="6392751"/>
            <a:ext cx="4073735" cy="712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4000" dirty="0">
                <a:solidFill>
                  <a:srgbClr val="545454"/>
                </a:solidFill>
                <a:ea typeface="思源宋体 1 Bold" panose="02020700000000000000" charset="-122"/>
              </a:rPr>
              <a:t>Metropolis Hasting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830667" y="7110802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159224" y="6282995"/>
            <a:ext cx="1078064" cy="1078064"/>
          </a:xfrm>
          <a:custGeom>
            <a:avLst/>
            <a:gdLst/>
            <a:ahLst/>
            <a:cxnLst/>
            <a:rect l="l" t="t" r="r" b="b"/>
            <a:pathLst>
              <a:path w="1078064" h="1078064">
                <a:moveTo>
                  <a:pt x="0" y="0"/>
                </a:moveTo>
                <a:lnTo>
                  <a:pt x="1078063" y="0"/>
                </a:lnTo>
                <a:lnTo>
                  <a:pt x="1078063" y="1078063"/>
                </a:lnTo>
                <a:lnTo>
                  <a:pt x="0" y="1078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TextBox 23"/>
          <p:cNvSpPr txBox="1"/>
          <p:nvPr/>
        </p:nvSpPr>
        <p:spPr>
          <a:xfrm>
            <a:off x="13160217" y="6337839"/>
            <a:ext cx="107607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00"/>
              </a:lnSpc>
            </a:pPr>
            <a:r>
              <a:rPr lang="en-US" sz="5000" u="none" strike="noStrike">
                <a:solidFill>
                  <a:srgbClr val="F8F8F8"/>
                </a:solidFill>
                <a:latin typeface="Allura" panose="02000000000000000000"/>
              </a:rPr>
              <a:t>04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391640" y="6392545"/>
            <a:ext cx="4058920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altLang="zh-CN" sz="4000" dirty="0">
                <a:solidFill>
                  <a:srgbClr val="545454"/>
                </a:solidFill>
                <a:ea typeface="思源宋体 1 Bold" panose="02020700000000000000" charset="-122"/>
              </a:rPr>
              <a:t>Result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A43253-CAD6-8901-EF18-84ACEA17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B43119CF-6186-19FC-404B-1D454D0ED1BD}"/>
              </a:ext>
            </a:extLst>
          </p:cNvPr>
          <p:cNvSpPr txBox="1"/>
          <p:nvPr/>
        </p:nvSpPr>
        <p:spPr>
          <a:xfrm>
            <a:off x="4755009" y="647700"/>
            <a:ext cx="8777982" cy="78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en-US" altLang="zh-CN" sz="4500" dirty="0">
                <a:solidFill>
                  <a:srgbClr val="4D5D6C"/>
                </a:solidFill>
                <a:latin typeface="Times New Roman" panose="02020603050405020304" pitchFamily="18" charset="0"/>
                <a:ea typeface="Aa翠竹仙鹤 瘦金书" panose="02010600010101010101" pitchFamily="2" charset="-122"/>
                <a:cs typeface="Times New Roman" panose="02020603050405020304" pitchFamily="18" charset="0"/>
              </a:rPr>
              <a:t>Prediction----</a:t>
            </a:r>
            <a:r>
              <a:rPr lang="en-US" altLang="zh-CN" sz="4500" dirty="0" err="1">
                <a:solidFill>
                  <a:srgbClr val="4D5D6C"/>
                </a:solidFill>
                <a:latin typeface="Times New Roman" panose="02020603050405020304" pitchFamily="18" charset="0"/>
                <a:ea typeface="Aa翠竹仙鹤 瘦金书" panose="02010600010101010101" pitchFamily="2" charset="-122"/>
                <a:cs typeface="Times New Roman" panose="02020603050405020304" pitchFamily="18" charset="0"/>
              </a:rPr>
              <a:t>glmr</a:t>
            </a:r>
            <a:endParaRPr lang="en-US" altLang="zh-CN" sz="4500" dirty="0">
              <a:solidFill>
                <a:srgbClr val="4D5D6C"/>
              </a:solidFill>
              <a:latin typeface="Times New Roman" panose="02020603050405020304" pitchFamily="18" charset="0"/>
              <a:ea typeface="Aa翠竹仙鹤 瘦金书" panose="0201060001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78F9B-3B7D-6A38-B6D1-1CD1A6C7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728367"/>
            <a:ext cx="10629900" cy="7992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970677-898E-A74D-F3CF-724039A25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8"/>
          <a:stretch/>
        </p:blipFill>
        <p:spPr>
          <a:xfrm>
            <a:off x="3200400" y="3543300"/>
            <a:ext cx="2831654" cy="37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8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-1972830" y="5531307"/>
            <a:ext cx="6050934" cy="5037400"/>
          </a:xfrm>
          <a:custGeom>
            <a:avLst/>
            <a:gdLst/>
            <a:ahLst/>
            <a:cxnLst/>
            <a:rect l="l" t="t" r="r" b="b"/>
            <a:pathLst>
              <a:path w="6050934" h="5037400">
                <a:moveTo>
                  <a:pt x="0" y="0"/>
                </a:moveTo>
                <a:lnTo>
                  <a:pt x="6050934" y="0"/>
                </a:lnTo>
                <a:lnTo>
                  <a:pt x="6050934" y="5037400"/>
                </a:lnTo>
                <a:lnTo>
                  <a:pt x="0" y="503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1266104">
            <a:off x="-963166" y="137424"/>
            <a:ext cx="5295564" cy="3292441"/>
          </a:xfrm>
          <a:custGeom>
            <a:avLst/>
            <a:gdLst/>
            <a:ahLst/>
            <a:cxnLst/>
            <a:rect l="l" t="t" r="r" b="b"/>
            <a:pathLst>
              <a:path w="5295564" h="3292441">
                <a:moveTo>
                  <a:pt x="0" y="0"/>
                </a:moveTo>
                <a:lnTo>
                  <a:pt x="5295563" y="0"/>
                </a:lnTo>
                <a:lnTo>
                  <a:pt x="5295563" y="3292441"/>
                </a:lnTo>
                <a:lnTo>
                  <a:pt x="0" y="3292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2565171">
            <a:off x="15497743" y="-1624847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-7822317">
            <a:off x="17535196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2" y="0"/>
                </a:lnTo>
                <a:lnTo>
                  <a:pt x="5098032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5094506" y="5343076"/>
            <a:ext cx="11042971" cy="717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50"/>
              </a:lnSpc>
            </a:pPr>
            <a:r>
              <a:rPr lang="en-US" sz="5400" spc="731" dirty="0">
                <a:solidFill>
                  <a:srgbClr val="4D5D6C"/>
                </a:solidFill>
                <a:latin typeface="Allura" panose="02000000000000000000"/>
              </a:rPr>
              <a:t>Thank you for your 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697884" y="1921539"/>
            <a:ext cx="8651019" cy="7201970"/>
          </a:xfrm>
          <a:custGeom>
            <a:avLst/>
            <a:gdLst/>
            <a:ahLst/>
            <a:cxnLst/>
            <a:rect l="l" t="t" r="r" b="b"/>
            <a:pathLst>
              <a:path w="8651019" h="7201970">
                <a:moveTo>
                  <a:pt x="0" y="0"/>
                </a:moveTo>
                <a:lnTo>
                  <a:pt x="8651019" y="0"/>
                </a:lnTo>
                <a:lnTo>
                  <a:pt x="8651019" y="7201970"/>
                </a:lnTo>
                <a:lnTo>
                  <a:pt x="0" y="720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5400000">
            <a:off x="-1827375" y="6242387"/>
            <a:ext cx="7103703" cy="4416626"/>
          </a:xfrm>
          <a:custGeom>
            <a:avLst/>
            <a:gdLst/>
            <a:ahLst/>
            <a:cxnLst/>
            <a:rect l="l" t="t" r="r" b="b"/>
            <a:pathLst>
              <a:path w="7103703" h="4416626">
                <a:moveTo>
                  <a:pt x="0" y="0"/>
                </a:moveTo>
                <a:lnTo>
                  <a:pt x="7103703" y="0"/>
                </a:lnTo>
                <a:lnTo>
                  <a:pt x="7103703" y="4416625"/>
                </a:lnTo>
                <a:lnTo>
                  <a:pt x="0" y="441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2565171">
            <a:off x="15038472" y="-1580001"/>
            <a:ext cx="5531710" cy="7711694"/>
          </a:xfrm>
          <a:custGeom>
            <a:avLst/>
            <a:gdLst/>
            <a:ahLst/>
            <a:cxnLst/>
            <a:rect l="l" t="t" r="r" b="b"/>
            <a:pathLst>
              <a:path w="5531710" h="7711694">
                <a:moveTo>
                  <a:pt x="0" y="0"/>
                </a:moveTo>
                <a:lnTo>
                  <a:pt x="5531710" y="0"/>
                </a:lnTo>
                <a:lnTo>
                  <a:pt x="5531710" y="7711694"/>
                </a:lnTo>
                <a:lnTo>
                  <a:pt x="0" y="7711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7822317">
            <a:off x="17722863" y="5833732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8023394" y="6966842"/>
            <a:ext cx="5522472" cy="471920"/>
          </a:xfrm>
          <a:custGeom>
            <a:avLst/>
            <a:gdLst/>
            <a:ahLst/>
            <a:cxnLst/>
            <a:rect l="l" t="t" r="r" b="b"/>
            <a:pathLst>
              <a:path w="5522472" h="471920">
                <a:moveTo>
                  <a:pt x="0" y="0"/>
                </a:moveTo>
                <a:lnTo>
                  <a:pt x="5522471" y="0"/>
                </a:lnTo>
                <a:lnTo>
                  <a:pt x="5522471" y="471921"/>
                </a:lnTo>
                <a:lnTo>
                  <a:pt x="0" y="471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4366" y="5667419"/>
            <a:ext cx="1435631" cy="1435631"/>
          </a:xfrm>
          <a:custGeom>
            <a:avLst/>
            <a:gdLst/>
            <a:ahLst/>
            <a:cxnLst/>
            <a:rect l="l" t="t" r="r" b="b"/>
            <a:pathLst>
              <a:path w="1435631" h="1435631">
                <a:moveTo>
                  <a:pt x="0" y="0"/>
                </a:moveTo>
                <a:lnTo>
                  <a:pt x="1435631" y="0"/>
                </a:lnTo>
                <a:lnTo>
                  <a:pt x="1435631" y="1435631"/>
                </a:lnTo>
                <a:lnTo>
                  <a:pt x="0" y="14356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5876727" y="2701419"/>
            <a:ext cx="2158576" cy="180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45"/>
              </a:lnSpc>
            </a:pPr>
            <a:r>
              <a:rPr lang="en-US" sz="10030" u="none" strike="noStrike">
                <a:solidFill>
                  <a:srgbClr val="F8F8F8"/>
                </a:solidFill>
                <a:latin typeface="Allura" panose="0200000000000000000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10400" y="5457825"/>
            <a:ext cx="8844280" cy="1340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250"/>
              </a:lnSpc>
            </a:pPr>
            <a:r>
              <a:rPr lang="en-US" sz="7500" dirty="0">
                <a:solidFill>
                  <a:srgbClr val="545454"/>
                </a:solidFill>
                <a:ea typeface="思源宋体 1 Bold" panose="02020700000000000000" charset="-122"/>
              </a:rPr>
              <a:t>P</a:t>
            </a:r>
            <a:r>
              <a:rPr lang="en-US" sz="7500" u="none" strike="noStrike" dirty="0">
                <a:solidFill>
                  <a:srgbClr val="545454"/>
                </a:solidFill>
                <a:ea typeface="思源宋体 1 Bold" panose="02020700000000000000" charset="-122"/>
              </a:rPr>
              <a:t>osterior </a:t>
            </a:r>
            <a:r>
              <a:rPr lang="en-US" sz="7500" dirty="0">
                <a:solidFill>
                  <a:srgbClr val="545454"/>
                </a:solidFill>
                <a:ea typeface="思源宋体 1 Bold" panose="02020700000000000000" charset="-122"/>
              </a:rPr>
              <a:t>D</a:t>
            </a:r>
            <a:r>
              <a:rPr lang="en-US" sz="7500" u="none" strike="noStrike" dirty="0">
                <a:solidFill>
                  <a:srgbClr val="545454"/>
                </a:solidFill>
                <a:ea typeface="思源宋体 1 Bold" panose="02020700000000000000" charset="-122"/>
              </a:rPr>
              <a:t>istribution</a:t>
            </a:r>
          </a:p>
        </p:txBody>
      </p:sp>
      <p:sp>
        <p:nvSpPr>
          <p:cNvPr id="10" name="Freeform 10"/>
          <p:cNvSpPr/>
          <p:nvPr/>
        </p:nvSpPr>
        <p:spPr>
          <a:xfrm rot="-2926865">
            <a:off x="5901479" y="6117930"/>
            <a:ext cx="285773" cy="534609"/>
          </a:xfrm>
          <a:custGeom>
            <a:avLst/>
            <a:gdLst/>
            <a:ahLst/>
            <a:cxnLst/>
            <a:rect l="l" t="t" r="r" b="b"/>
            <a:pathLst>
              <a:path w="285773" h="534609">
                <a:moveTo>
                  <a:pt x="0" y="0"/>
                </a:moveTo>
                <a:lnTo>
                  <a:pt x="285773" y="0"/>
                </a:lnTo>
                <a:lnTo>
                  <a:pt x="285773" y="534609"/>
                </a:lnTo>
                <a:lnTo>
                  <a:pt x="0" y="534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822317">
            <a:off x="569137" y="-471271"/>
            <a:ext cx="2483693" cy="2186027"/>
          </a:xfrm>
          <a:custGeom>
            <a:avLst/>
            <a:gdLst/>
            <a:ahLst/>
            <a:cxnLst/>
            <a:rect l="l" t="t" r="r" b="b"/>
            <a:pathLst>
              <a:path w="2483693" h="2186027">
                <a:moveTo>
                  <a:pt x="0" y="0"/>
                </a:moveTo>
                <a:lnTo>
                  <a:pt x="2483692" y="0"/>
                </a:lnTo>
                <a:lnTo>
                  <a:pt x="2483692" y="2186027"/>
                </a:lnTo>
                <a:lnTo>
                  <a:pt x="0" y="21860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05260" b="-225115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05600" y="187325"/>
            <a:ext cx="5445125" cy="144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250"/>
              </a:lnSpc>
            </a:pPr>
            <a:r>
              <a:rPr lang="en-US" sz="4500">
                <a:solidFill>
                  <a:srgbClr val="545454"/>
                </a:solidFill>
                <a:ea typeface="思源宋体 1 Bold" panose="02020700000000000000" charset="-122"/>
                <a:sym typeface="+mn-ea"/>
              </a:rPr>
              <a:t>posterior distribution</a:t>
            </a:r>
            <a:endParaRPr lang="en-US" sz="4500" u="none" strike="noStrike">
              <a:solidFill>
                <a:srgbClr val="4D5D6C"/>
              </a:solidFill>
              <a:ea typeface="思源宋体 1 Bold" panose="02020700000000000000" charset="-122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690298" y="2773374"/>
            <a:ext cx="6914600" cy="3476188"/>
            <a:chOff x="0" y="0"/>
            <a:chExt cx="1821129" cy="9155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21129" cy="915539"/>
            </a:xfrm>
            <a:custGeom>
              <a:avLst/>
              <a:gdLst/>
              <a:ahLst/>
              <a:cxnLst/>
              <a:rect l="l" t="t" r="r" b="b"/>
              <a:pathLst>
                <a:path w="1821129" h="915539">
                  <a:moveTo>
                    <a:pt x="21273" y="0"/>
                  </a:moveTo>
                  <a:lnTo>
                    <a:pt x="1799856" y="0"/>
                  </a:lnTo>
                  <a:cubicBezTo>
                    <a:pt x="1811605" y="0"/>
                    <a:pt x="1821129" y="9524"/>
                    <a:pt x="1821129" y="21273"/>
                  </a:cubicBezTo>
                  <a:lnTo>
                    <a:pt x="1821129" y="894266"/>
                  </a:lnTo>
                  <a:cubicBezTo>
                    <a:pt x="1821129" y="899908"/>
                    <a:pt x="1818888" y="905319"/>
                    <a:pt x="1814898" y="909309"/>
                  </a:cubicBezTo>
                  <a:cubicBezTo>
                    <a:pt x="1810909" y="913298"/>
                    <a:pt x="1805498" y="915539"/>
                    <a:pt x="1799856" y="915539"/>
                  </a:cubicBezTo>
                  <a:lnTo>
                    <a:pt x="21273" y="915539"/>
                  </a:lnTo>
                  <a:cubicBezTo>
                    <a:pt x="15631" y="915539"/>
                    <a:pt x="10220" y="913298"/>
                    <a:pt x="6231" y="909309"/>
                  </a:cubicBezTo>
                  <a:cubicBezTo>
                    <a:pt x="2241" y="905319"/>
                    <a:pt x="0" y="899908"/>
                    <a:pt x="0" y="894266"/>
                  </a:cubicBezTo>
                  <a:lnTo>
                    <a:pt x="0" y="21273"/>
                  </a:lnTo>
                  <a:cubicBezTo>
                    <a:pt x="0" y="9524"/>
                    <a:pt x="9524" y="0"/>
                    <a:pt x="21273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821129" cy="925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28621" y="2993897"/>
            <a:ext cx="3237954" cy="533138"/>
            <a:chOff x="0" y="0"/>
            <a:chExt cx="4317272" cy="71085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317272" cy="710850"/>
              <a:chOff x="0" y="0"/>
              <a:chExt cx="1039241" cy="171114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039241" cy="171114"/>
              </a:xfrm>
              <a:custGeom>
                <a:avLst/>
                <a:gdLst/>
                <a:ahLst/>
                <a:cxnLst/>
                <a:rect l="l" t="t" r="r" b="b"/>
                <a:pathLst>
                  <a:path w="1039241" h="171114">
                    <a:moveTo>
                      <a:pt x="85557" y="0"/>
                    </a:moveTo>
                    <a:lnTo>
                      <a:pt x="953684" y="0"/>
                    </a:lnTo>
                    <a:cubicBezTo>
                      <a:pt x="976375" y="0"/>
                      <a:pt x="998137" y="9014"/>
                      <a:pt x="1014182" y="25059"/>
                    </a:cubicBezTo>
                    <a:cubicBezTo>
                      <a:pt x="1030227" y="41104"/>
                      <a:pt x="1039241" y="62866"/>
                      <a:pt x="1039241" y="85557"/>
                    </a:cubicBezTo>
                    <a:lnTo>
                      <a:pt x="1039241" y="85557"/>
                    </a:lnTo>
                    <a:cubicBezTo>
                      <a:pt x="1039241" y="108248"/>
                      <a:pt x="1030227" y="130010"/>
                      <a:pt x="1014182" y="146055"/>
                    </a:cubicBezTo>
                    <a:cubicBezTo>
                      <a:pt x="998137" y="162100"/>
                      <a:pt x="976375" y="171114"/>
                      <a:pt x="953684" y="171114"/>
                    </a:cubicBezTo>
                    <a:lnTo>
                      <a:pt x="85557" y="171114"/>
                    </a:lnTo>
                    <a:cubicBezTo>
                      <a:pt x="62866" y="171114"/>
                      <a:pt x="41104" y="162100"/>
                      <a:pt x="25059" y="146055"/>
                    </a:cubicBezTo>
                    <a:cubicBezTo>
                      <a:pt x="9014" y="130010"/>
                      <a:pt x="0" y="108248"/>
                      <a:pt x="0" y="85557"/>
                    </a:cubicBezTo>
                    <a:lnTo>
                      <a:pt x="0" y="85557"/>
                    </a:lnTo>
                    <a:cubicBezTo>
                      <a:pt x="0" y="62866"/>
                      <a:pt x="9014" y="41104"/>
                      <a:pt x="25059" y="25059"/>
                    </a:cubicBezTo>
                    <a:cubicBezTo>
                      <a:pt x="41104" y="9014"/>
                      <a:pt x="62866" y="0"/>
                      <a:pt x="85557" y="0"/>
                    </a:cubicBezTo>
                    <a:close/>
                  </a:path>
                </a:pathLst>
              </a:custGeom>
              <a:solidFill>
                <a:srgbClr val="4D5D6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1039241" cy="218739"/>
              </a:xfrm>
              <a:prstGeom prst="rect">
                <a:avLst/>
              </a:prstGeom>
            </p:spPr>
            <p:txBody>
              <a:bodyPr lIns="34493" tIns="34493" rIns="34493" bIns="34493" rtlCol="0" anchor="ctr"/>
              <a:lstStyle/>
              <a:p>
                <a:pPr marL="0" lvl="0" indent="0"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89817" y="305066"/>
              <a:ext cx="100718" cy="10071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3949726" y="305066"/>
              <a:ext cx="100718" cy="10071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3849525" y="2941379"/>
            <a:ext cx="2596146" cy="57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0"/>
              </a:lnSpc>
            </a:pPr>
            <a:r>
              <a:rPr lang="zh-CN" altLang="en-US" sz="3000" spc="299">
                <a:solidFill>
                  <a:srgbClr val="FFFFFF"/>
                </a:solidFill>
                <a:ea typeface="思源宋体-粗体 Bold" panose="02020700000000000000" charset="-122"/>
              </a:rPr>
              <a:t>公式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683115" y="2773680"/>
            <a:ext cx="6914515" cy="4437380"/>
            <a:chOff x="0" y="0"/>
            <a:chExt cx="1821129" cy="91553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21129" cy="915539"/>
            </a:xfrm>
            <a:custGeom>
              <a:avLst/>
              <a:gdLst/>
              <a:ahLst/>
              <a:cxnLst/>
              <a:rect l="l" t="t" r="r" b="b"/>
              <a:pathLst>
                <a:path w="1821129" h="915539">
                  <a:moveTo>
                    <a:pt x="21273" y="0"/>
                  </a:moveTo>
                  <a:lnTo>
                    <a:pt x="1799856" y="0"/>
                  </a:lnTo>
                  <a:cubicBezTo>
                    <a:pt x="1811605" y="0"/>
                    <a:pt x="1821129" y="9524"/>
                    <a:pt x="1821129" y="21273"/>
                  </a:cubicBezTo>
                  <a:lnTo>
                    <a:pt x="1821129" y="894266"/>
                  </a:lnTo>
                  <a:cubicBezTo>
                    <a:pt x="1821129" y="899908"/>
                    <a:pt x="1818888" y="905319"/>
                    <a:pt x="1814898" y="909309"/>
                  </a:cubicBezTo>
                  <a:cubicBezTo>
                    <a:pt x="1810909" y="913298"/>
                    <a:pt x="1805498" y="915539"/>
                    <a:pt x="1799856" y="915539"/>
                  </a:cubicBezTo>
                  <a:lnTo>
                    <a:pt x="21273" y="915539"/>
                  </a:lnTo>
                  <a:cubicBezTo>
                    <a:pt x="15631" y="915539"/>
                    <a:pt x="10220" y="913298"/>
                    <a:pt x="6231" y="909309"/>
                  </a:cubicBezTo>
                  <a:cubicBezTo>
                    <a:pt x="2241" y="905319"/>
                    <a:pt x="0" y="899908"/>
                    <a:pt x="0" y="894266"/>
                  </a:cubicBezTo>
                  <a:lnTo>
                    <a:pt x="0" y="21273"/>
                  </a:lnTo>
                  <a:cubicBezTo>
                    <a:pt x="0" y="9524"/>
                    <a:pt x="9524" y="0"/>
                    <a:pt x="21273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1821129" cy="925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521425" y="2917697"/>
            <a:ext cx="3237954" cy="533138"/>
            <a:chOff x="0" y="0"/>
            <a:chExt cx="4317272" cy="710850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4317272" cy="710850"/>
              <a:chOff x="0" y="0"/>
              <a:chExt cx="1039241" cy="171114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039241" cy="171114"/>
              </a:xfrm>
              <a:custGeom>
                <a:avLst/>
                <a:gdLst/>
                <a:ahLst/>
                <a:cxnLst/>
                <a:rect l="l" t="t" r="r" b="b"/>
                <a:pathLst>
                  <a:path w="1039241" h="171114">
                    <a:moveTo>
                      <a:pt x="85557" y="0"/>
                    </a:moveTo>
                    <a:lnTo>
                      <a:pt x="953684" y="0"/>
                    </a:lnTo>
                    <a:cubicBezTo>
                      <a:pt x="976375" y="0"/>
                      <a:pt x="998137" y="9014"/>
                      <a:pt x="1014182" y="25059"/>
                    </a:cubicBezTo>
                    <a:cubicBezTo>
                      <a:pt x="1030227" y="41104"/>
                      <a:pt x="1039241" y="62866"/>
                      <a:pt x="1039241" y="85557"/>
                    </a:cubicBezTo>
                    <a:lnTo>
                      <a:pt x="1039241" y="85557"/>
                    </a:lnTo>
                    <a:cubicBezTo>
                      <a:pt x="1039241" y="108248"/>
                      <a:pt x="1030227" y="130010"/>
                      <a:pt x="1014182" y="146055"/>
                    </a:cubicBezTo>
                    <a:cubicBezTo>
                      <a:pt x="998137" y="162100"/>
                      <a:pt x="976375" y="171114"/>
                      <a:pt x="953684" y="171114"/>
                    </a:cubicBezTo>
                    <a:lnTo>
                      <a:pt x="85557" y="171114"/>
                    </a:lnTo>
                    <a:cubicBezTo>
                      <a:pt x="62866" y="171114"/>
                      <a:pt x="41104" y="162100"/>
                      <a:pt x="25059" y="146055"/>
                    </a:cubicBezTo>
                    <a:cubicBezTo>
                      <a:pt x="9014" y="130010"/>
                      <a:pt x="0" y="108248"/>
                      <a:pt x="0" y="85557"/>
                    </a:cubicBezTo>
                    <a:lnTo>
                      <a:pt x="0" y="85557"/>
                    </a:lnTo>
                    <a:cubicBezTo>
                      <a:pt x="0" y="62866"/>
                      <a:pt x="9014" y="41104"/>
                      <a:pt x="25059" y="25059"/>
                    </a:cubicBezTo>
                    <a:cubicBezTo>
                      <a:pt x="41104" y="9014"/>
                      <a:pt x="62866" y="0"/>
                      <a:pt x="85557" y="0"/>
                    </a:cubicBezTo>
                    <a:close/>
                  </a:path>
                </a:pathLst>
              </a:custGeom>
              <a:solidFill>
                <a:srgbClr val="4D5D6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47625"/>
                <a:ext cx="1039241" cy="218739"/>
              </a:xfrm>
              <a:prstGeom prst="rect">
                <a:avLst/>
              </a:prstGeom>
            </p:spPr>
            <p:txBody>
              <a:bodyPr lIns="34493" tIns="34493" rIns="34493" bIns="34493" rtlCol="0" anchor="ctr"/>
              <a:lstStyle/>
              <a:p>
                <a:pPr marL="0" lvl="0" indent="0"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289817" y="305066"/>
              <a:ext cx="100718" cy="100718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3949726" y="305066"/>
              <a:ext cx="100718" cy="100718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</p:grpSp>
      <p:sp>
        <p:nvSpPr>
          <p:cNvPr id="40" name="TextBox 40"/>
          <p:cNvSpPr txBox="1"/>
          <p:nvPr/>
        </p:nvSpPr>
        <p:spPr>
          <a:xfrm>
            <a:off x="11842330" y="2865179"/>
            <a:ext cx="2596146" cy="57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zh-CN" altLang="en-US" sz="3000" spc="299">
                <a:solidFill>
                  <a:srgbClr val="FFFFFF"/>
                </a:solidFill>
                <a:ea typeface="思源宋体-粗体 Bold" panose="02020700000000000000" charset="-122"/>
              </a:rPr>
              <a:t>代入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800" y="3804285"/>
            <a:ext cx="5765800" cy="18935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6600" y="3517900"/>
            <a:ext cx="500824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697884" y="1921539"/>
            <a:ext cx="8651019" cy="7201970"/>
          </a:xfrm>
          <a:custGeom>
            <a:avLst/>
            <a:gdLst/>
            <a:ahLst/>
            <a:cxnLst/>
            <a:rect l="l" t="t" r="r" b="b"/>
            <a:pathLst>
              <a:path w="8651019" h="7201970">
                <a:moveTo>
                  <a:pt x="0" y="0"/>
                </a:moveTo>
                <a:lnTo>
                  <a:pt x="8651019" y="0"/>
                </a:lnTo>
                <a:lnTo>
                  <a:pt x="8651019" y="7201970"/>
                </a:lnTo>
                <a:lnTo>
                  <a:pt x="0" y="720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5400000">
            <a:off x="-1827375" y="6242387"/>
            <a:ext cx="7103703" cy="4416626"/>
          </a:xfrm>
          <a:custGeom>
            <a:avLst/>
            <a:gdLst/>
            <a:ahLst/>
            <a:cxnLst/>
            <a:rect l="l" t="t" r="r" b="b"/>
            <a:pathLst>
              <a:path w="7103703" h="4416626">
                <a:moveTo>
                  <a:pt x="0" y="0"/>
                </a:moveTo>
                <a:lnTo>
                  <a:pt x="7103703" y="0"/>
                </a:lnTo>
                <a:lnTo>
                  <a:pt x="7103703" y="4416625"/>
                </a:lnTo>
                <a:lnTo>
                  <a:pt x="0" y="441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2565171">
            <a:off x="15038472" y="-1580001"/>
            <a:ext cx="5531710" cy="7711694"/>
          </a:xfrm>
          <a:custGeom>
            <a:avLst/>
            <a:gdLst/>
            <a:ahLst/>
            <a:cxnLst/>
            <a:rect l="l" t="t" r="r" b="b"/>
            <a:pathLst>
              <a:path w="5531710" h="7711694">
                <a:moveTo>
                  <a:pt x="0" y="0"/>
                </a:moveTo>
                <a:lnTo>
                  <a:pt x="5531710" y="0"/>
                </a:lnTo>
                <a:lnTo>
                  <a:pt x="5531710" y="7711694"/>
                </a:lnTo>
                <a:lnTo>
                  <a:pt x="0" y="7711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7822317">
            <a:off x="17722863" y="5833732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8023394" y="6966842"/>
            <a:ext cx="5522472" cy="471920"/>
          </a:xfrm>
          <a:custGeom>
            <a:avLst/>
            <a:gdLst/>
            <a:ahLst/>
            <a:cxnLst/>
            <a:rect l="l" t="t" r="r" b="b"/>
            <a:pathLst>
              <a:path w="5522472" h="471920">
                <a:moveTo>
                  <a:pt x="0" y="0"/>
                </a:moveTo>
                <a:lnTo>
                  <a:pt x="5522471" y="0"/>
                </a:lnTo>
                <a:lnTo>
                  <a:pt x="5522471" y="471921"/>
                </a:lnTo>
                <a:lnTo>
                  <a:pt x="0" y="471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4366" y="5667419"/>
            <a:ext cx="1435631" cy="1435631"/>
          </a:xfrm>
          <a:custGeom>
            <a:avLst/>
            <a:gdLst/>
            <a:ahLst/>
            <a:cxnLst/>
            <a:rect l="l" t="t" r="r" b="b"/>
            <a:pathLst>
              <a:path w="1435631" h="1435631">
                <a:moveTo>
                  <a:pt x="0" y="0"/>
                </a:moveTo>
                <a:lnTo>
                  <a:pt x="1435631" y="0"/>
                </a:lnTo>
                <a:lnTo>
                  <a:pt x="1435631" y="1435631"/>
                </a:lnTo>
                <a:lnTo>
                  <a:pt x="0" y="14356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5876727" y="2701419"/>
            <a:ext cx="2158576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45"/>
              </a:lnSpc>
            </a:pPr>
            <a:r>
              <a:rPr lang="en-US" sz="10030" u="none" strike="noStrike" dirty="0">
                <a:solidFill>
                  <a:srgbClr val="F8F8F8"/>
                </a:solidFill>
                <a:latin typeface="Allura" panose="02000000000000000000"/>
              </a:rPr>
              <a:t>0</a:t>
            </a:r>
            <a:r>
              <a:rPr lang="en-US" altLang="zh-CN" sz="10030" u="none" strike="noStrike" dirty="0">
                <a:solidFill>
                  <a:srgbClr val="F8F8F8"/>
                </a:solidFill>
                <a:latin typeface="Allura" panose="02000000000000000000"/>
              </a:rPr>
              <a:t>2</a:t>
            </a:r>
            <a:endParaRPr lang="en-US" sz="10030" u="none" strike="noStrike" dirty="0">
              <a:solidFill>
                <a:srgbClr val="F8F8F8"/>
              </a:solidFill>
              <a:latin typeface="Allura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922385" y="5457825"/>
            <a:ext cx="8992870" cy="1340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250"/>
              </a:lnSpc>
            </a:pPr>
            <a:r>
              <a:rPr lang="en-US" sz="7500" dirty="0">
                <a:solidFill>
                  <a:srgbClr val="545454"/>
                </a:solidFill>
                <a:ea typeface="思源宋体 1 Bold" panose="02020700000000000000" charset="-122"/>
              </a:rPr>
              <a:t>R</a:t>
            </a:r>
            <a:r>
              <a:rPr lang="en-US" altLang="zh-CN" sz="7500" dirty="0">
                <a:solidFill>
                  <a:srgbClr val="545454"/>
                </a:solidFill>
                <a:ea typeface="思源宋体 1 Bold" panose="02020700000000000000" charset="-122"/>
              </a:rPr>
              <a:t>ejection Sampling</a:t>
            </a:r>
            <a:endParaRPr lang="en-US" sz="7500" dirty="0">
              <a:solidFill>
                <a:srgbClr val="545454"/>
              </a:solidFill>
              <a:ea typeface="思源宋体 1 Bold" panose="02020700000000000000" charset="-122"/>
            </a:endParaRPr>
          </a:p>
        </p:txBody>
      </p:sp>
      <p:sp>
        <p:nvSpPr>
          <p:cNvPr id="10" name="Freeform 10"/>
          <p:cNvSpPr/>
          <p:nvPr/>
        </p:nvSpPr>
        <p:spPr>
          <a:xfrm rot="-2926865">
            <a:off x="5901479" y="6117930"/>
            <a:ext cx="285773" cy="534609"/>
          </a:xfrm>
          <a:custGeom>
            <a:avLst/>
            <a:gdLst/>
            <a:ahLst/>
            <a:cxnLst/>
            <a:rect l="l" t="t" r="r" b="b"/>
            <a:pathLst>
              <a:path w="285773" h="534609">
                <a:moveTo>
                  <a:pt x="0" y="0"/>
                </a:moveTo>
                <a:lnTo>
                  <a:pt x="285773" y="0"/>
                </a:lnTo>
                <a:lnTo>
                  <a:pt x="285773" y="534609"/>
                </a:lnTo>
                <a:lnTo>
                  <a:pt x="0" y="534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822317">
            <a:off x="569137" y="-471271"/>
            <a:ext cx="2483693" cy="2186027"/>
          </a:xfrm>
          <a:custGeom>
            <a:avLst/>
            <a:gdLst/>
            <a:ahLst/>
            <a:cxnLst/>
            <a:rect l="l" t="t" r="r" b="b"/>
            <a:pathLst>
              <a:path w="2483693" h="2186027">
                <a:moveTo>
                  <a:pt x="0" y="0"/>
                </a:moveTo>
                <a:lnTo>
                  <a:pt x="2483692" y="0"/>
                </a:lnTo>
                <a:lnTo>
                  <a:pt x="2483692" y="2186027"/>
                </a:lnTo>
                <a:lnTo>
                  <a:pt x="0" y="2186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5260" b="-225115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zh-CN" altLang="en-US" sz="4500">
                <a:solidFill>
                  <a:srgbClr val="4D5D6C"/>
                </a:solidFill>
                <a:ea typeface="思源宋体 1 Bold" panose="02020700000000000000" charset="-122"/>
              </a:rPr>
              <a:t>抽样方法</a:t>
            </a: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60302" y="3529795"/>
            <a:ext cx="8716824" cy="3688550"/>
            <a:chOff x="0" y="0"/>
            <a:chExt cx="1943426" cy="12222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43426" cy="1222233"/>
            </a:xfrm>
            <a:custGeom>
              <a:avLst/>
              <a:gdLst/>
              <a:ahLst/>
              <a:cxnLst/>
              <a:rect l="l" t="t" r="r" b="b"/>
              <a:pathLst>
                <a:path w="1943426" h="1222233">
                  <a:moveTo>
                    <a:pt x="19935" y="0"/>
                  </a:moveTo>
                  <a:lnTo>
                    <a:pt x="1923491" y="0"/>
                  </a:lnTo>
                  <a:cubicBezTo>
                    <a:pt x="1934501" y="0"/>
                    <a:pt x="1943426" y="8925"/>
                    <a:pt x="1943426" y="19935"/>
                  </a:cubicBezTo>
                  <a:lnTo>
                    <a:pt x="1943426" y="1202298"/>
                  </a:lnTo>
                  <a:cubicBezTo>
                    <a:pt x="1943426" y="1213308"/>
                    <a:pt x="1934501" y="1222233"/>
                    <a:pt x="1923491" y="1222233"/>
                  </a:cubicBezTo>
                  <a:lnTo>
                    <a:pt x="19935" y="1222233"/>
                  </a:lnTo>
                  <a:cubicBezTo>
                    <a:pt x="8925" y="1222233"/>
                    <a:pt x="0" y="1213308"/>
                    <a:pt x="0" y="1202298"/>
                  </a:cubicBezTo>
                  <a:lnTo>
                    <a:pt x="0" y="19935"/>
                  </a:lnTo>
                  <a:cubicBezTo>
                    <a:pt x="0" y="8925"/>
                    <a:pt x="8925" y="0"/>
                    <a:pt x="19935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1943426" cy="1231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7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82114" y="3271228"/>
            <a:ext cx="3237954" cy="533138"/>
            <a:chOff x="0" y="0"/>
            <a:chExt cx="4317272" cy="71085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317272" cy="710850"/>
              <a:chOff x="0" y="0"/>
              <a:chExt cx="1039241" cy="17111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39241" cy="171114"/>
              </a:xfrm>
              <a:custGeom>
                <a:avLst/>
                <a:gdLst/>
                <a:ahLst/>
                <a:cxnLst/>
                <a:rect l="l" t="t" r="r" b="b"/>
                <a:pathLst>
                  <a:path w="1039241" h="171114">
                    <a:moveTo>
                      <a:pt x="85557" y="0"/>
                    </a:moveTo>
                    <a:lnTo>
                      <a:pt x="953684" y="0"/>
                    </a:lnTo>
                    <a:cubicBezTo>
                      <a:pt x="976375" y="0"/>
                      <a:pt x="998137" y="9014"/>
                      <a:pt x="1014182" y="25059"/>
                    </a:cubicBezTo>
                    <a:cubicBezTo>
                      <a:pt x="1030227" y="41104"/>
                      <a:pt x="1039241" y="62866"/>
                      <a:pt x="1039241" y="85557"/>
                    </a:cubicBezTo>
                    <a:lnTo>
                      <a:pt x="1039241" y="85557"/>
                    </a:lnTo>
                    <a:cubicBezTo>
                      <a:pt x="1039241" y="108248"/>
                      <a:pt x="1030227" y="130010"/>
                      <a:pt x="1014182" y="146055"/>
                    </a:cubicBezTo>
                    <a:cubicBezTo>
                      <a:pt x="998137" y="162100"/>
                      <a:pt x="976375" y="171114"/>
                      <a:pt x="953684" y="171114"/>
                    </a:cubicBezTo>
                    <a:lnTo>
                      <a:pt x="85557" y="171114"/>
                    </a:lnTo>
                    <a:cubicBezTo>
                      <a:pt x="62866" y="171114"/>
                      <a:pt x="41104" y="162100"/>
                      <a:pt x="25059" y="146055"/>
                    </a:cubicBezTo>
                    <a:cubicBezTo>
                      <a:pt x="9014" y="130010"/>
                      <a:pt x="0" y="108248"/>
                      <a:pt x="0" y="85557"/>
                    </a:cubicBezTo>
                    <a:lnTo>
                      <a:pt x="0" y="85557"/>
                    </a:lnTo>
                    <a:cubicBezTo>
                      <a:pt x="0" y="62866"/>
                      <a:pt x="9014" y="41104"/>
                      <a:pt x="25059" y="25059"/>
                    </a:cubicBezTo>
                    <a:cubicBezTo>
                      <a:pt x="41104" y="9014"/>
                      <a:pt x="62866" y="0"/>
                      <a:pt x="85557" y="0"/>
                    </a:cubicBezTo>
                    <a:close/>
                  </a:path>
                </a:pathLst>
              </a:custGeom>
              <a:solidFill>
                <a:srgbClr val="4D5D6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1039241" cy="218739"/>
              </a:xfrm>
              <a:prstGeom prst="rect">
                <a:avLst/>
              </a:prstGeom>
            </p:spPr>
            <p:txBody>
              <a:bodyPr lIns="34493" tIns="34493" rIns="34493" bIns="34493" rtlCol="0" anchor="ctr"/>
              <a:lstStyle/>
              <a:p>
                <a:pPr marL="0" lvl="0" indent="0"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89817" y="305066"/>
              <a:ext cx="100718" cy="10071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3949726" y="305066"/>
              <a:ext cx="100718" cy="10071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EEE2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70"/>
                  </a:lnSpc>
                </a:pPr>
                <a:endParaRPr/>
              </a:p>
            </p:txBody>
          </p:sp>
        </p:grpSp>
      </p:grpSp>
      <p:sp>
        <p:nvSpPr>
          <p:cNvPr id="30" name="TextBox 30"/>
          <p:cNvSpPr txBox="1"/>
          <p:nvPr/>
        </p:nvSpPr>
        <p:spPr>
          <a:xfrm>
            <a:off x="3634015" y="3211738"/>
            <a:ext cx="2324686" cy="57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0"/>
              </a:lnSpc>
            </a:pPr>
            <a:r>
              <a:rPr lang="zh-CN" altLang="en-US" sz="3000" spc="299" dirty="0">
                <a:solidFill>
                  <a:srgbClr val="FFFFFF"/>
                </a:solidFill>
                <a:ea typeface="思源宋体-粗体 Bold" panose="02020700000000000000" charset="-122"/>
              </a:rPr>
              <a:t>原理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7"/>
          <a:srcRect l="5410" t="13534" r="15527" b="51672"/>
          <a:stretch>
            <a:fillRect/>
          </a:stretch>
        </p:blipFill>
        <p:spPr>
          <a:xfrm>
            <a:off x="682363" y="3927670"/>
            <a:ext cx="4554958" cy="65971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7321" y="3944749"/>
            <a:ext cx="3678769" cy="65971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530" y="4786651"/>
            <a:ext cx="7542287" cy="77641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177" y="5710666"/>
            <a:ext cx="8312444" cy="65971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177" y="6537898"/>
            <a:ext cx="8458200" cy="59641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9027" y="3495024"/>
            <a:ext cx="8245824" cy="3717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768013" y="812242"/>
            <a:ext cx="2751974" cy="803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zh-CN" altLang="en-US" sz="4500" dirty="0">
                <a:solidFill>
                  <a:srgbClr val="4D5D6C"/>
                </a:solidFill>
                <a:ea typeface="思源宋体 1 Bold" panose="02020700000000000000" charset="-122"/>
              </a:rPr>
              <a:t>方差选择</a:t>
            </a:r>
            <a:endParaRPr lang="en-US" sz="4500" u="none" strike="noStrike" dirty="0">
              <a:solidFill>
                <a:srgbClr val="4D5D6C"/>
              </a:solidFill>
              <a:ea typeface="思源宋体 1 Bold" panose="02020700000000000000" charset="-122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/>
          <a:srcRect l="8724" t="69820"/>
          <a:stretch>
            <a:fillRect/>
          </a:stretch>
        </p:blipFill>
        <p:spPr>
          <a:xfrm>
            <a:off x="1054024" y="2148908"/>
            <a:ext cx="7536379" cy="1157169"/>
          </a:xfrm>
          <a:prstGeom prst="rect">
            <a:avLst/>
          </a:prstGeom>
        </p:spPr>
      </p:pic>
      <p:sp>
        <p:nvSpPr>
          <p:cNvPr id="14" name="箭头: 右 13"/>
          <p:cNvSpPr/>
          <p:nvPr/>
        </p:nvSpPr>
        <p:spPr>
          <a:xfrm>
            <a:off x="8686800" y="2475076"/>
            <a:ext cx="914400" cy="348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0082" y="3540110"/>
            <a:ext cx="4800600" cy="2715768"/>
          </a:xfrm>
          <a:prstGeom prst="rect">
            <a:avLst/>
          </a:prstGeom>
        </p:spPr>
      </p:pic>
      <p:sp>
        <p:nvSpPr>
          <p:cNvPr id="17" name="箭头: 右 16"/>
          <p:cNvSpPr/>
          <p:nvPr/>
        </p:nvSpPr>
        <p:spPr>
          <a:xfrm>
            <a:off x="8702566" y="4714856"/>
            <a:ext cx="914400" cy="348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4158" y="3350341"/>
            <a:ext cx="3529558" cy="5307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7598" y="8102483"/>
            <a:ext cx="5102805" cy="1305995"/>
          </a:xfrm>
          <a:prstGeom prst="rect">
            <a:avLst/>
          </a:prstGeom>
        </p:spPr>
      </p:pic>
      <p:sp>
        <p:nvSpPr>
          <p:cNvPr id="22" name="箭头: 右 21"/>
          <p:cNvSpPr/>
          <p:nvPr/>
        </p:nvSpPr>
        <p:spPr>
          <a:xfrm>
            <a:off x="8686800" y="9060022"/>
            <a:ext cx="914400" cy="348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3"/>
          <a:stretch>
            <a:fillRect/>
          </a:stretch>
        </p:blipFill>
        <p:spPr>
          <a:xfrm>
            <a:off x="10004107" y="2177041"/>
            <a:ext cx="6947707" cy="899812"/>
          </a:xfrm>
          <a:prstGeom prst="rect">
            <a:avLst/>
          </a:prstGeom>
        </p:spPr>
      </p:pic>
      <p:sp>
        <p:nvSpPr>
          <p:cNvPr id="12" name="TextBox 37"/>
          <p:cNvSpPr txBox="1"/>
          <p:nvPr/>
        </p:nvSpPr>
        <p:spPr>
          <a:xfrm>
            <a:off x="9882924" y="9050825"/>
            <a:ext cx="52950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CN" altLang="en-US" sz="2800" b="1" dirty="0">
                <a:solidFill>
                  <a:srgbClr val="545454"/>
                </a:solidFill>
                <a:ea typeface="思源宋体 2" panose="02020400000000000000" charset="-122"/>
              </a:rPr>
              <a:t>可以正常运行</a:t>
            </a:r>
            <a:endParaRPr lang="en-US" sz="2800" b="1" dirty="0">
              <a:solidFill>
                <a:srgbClr val="545454"/>
              </a:solidFill>
              <a:ea typeface="思源宋体 2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16057" y="8132868"/>
            <a:ext cx="3529558" cy="2938355"/>
          </a:xfrm>
          <a:custGeom>
            <a:avLst/>
            <a:gdLst/>
            <a:ahLst/>
            <a:cxnLst/>
            <a:rect l="l" t="t" r="r" b="b"/>
            <a:pathLst>
              <a:path w="3529558" h="2938355">
                <a:moveTo>
                  <a:pt x="0" y="0"/>
                </a:moveTo>
                <a:lnTo>
                  <a:pt x="3529558" y="0"/>
                </a:lnTo>
                <a:lnTo>
                  <a:pt x="3529558" y="2938355"/>
                </a:lnTo>
                <a:lnTo>
                  <a:pt x="0" y="293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1266104">
            <a:off x="-447567" y="-245962"/>
            <a:ext cx="3105852" cy="1931019"/>
          </a:xfrm>
          <a:custGeom>
            <a:avLst/>
            <a:gdLst/>
            <a:ahLst/>
            <a:cxnLst/>
            <a:rect l="l" t="t" r="r" b="b"/>
            <a:pathLst>
              <a:path w="3105852" h="1931019">
                <a:moveTo>
                  <a:pt x="0" y="0"/>
                </a:moveTo>
                <a:lnTo>
                  <a:pt x="3105851" y="0"/>
                </a:lnTo>
                <a:lnTo>
                  <a:pt x="3105851" y="1931019"/>
                </a:lnTo>
                <a:lnTo>
                  <a:pt x="0" y="1931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2565171">
            <a:off x="16968506" y="-893899"/>
            <a:ext cx="2638987" cy="3678982"/>
          </a:xfrm>
          <a:custGeom>
            <a:avLst/>
            <a:gdLst/>
            <a:ahLst/>
            <a:cxnLst/>
            <a:rect l="l" t="t" r="r" b="b"/>
            <a:pathLst>
              <a:path w="2638987" h="3678982">
                <a:moveTo>
                  <a:pt x="0" y="0"/>
                </a:moveTo>
                <a:lnTo>
                  <a:pt x="2638988" y="0"/>
                </a:lnTo>
                <a:lnTo>
                  <a:pt x="2638988" y="3678982"/>
                </a:lnTo>
                <a:lnTo>
                  <a:pt x="0" y="367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7822317">
            <a:off x="17956589" y="5704746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05164" y="1457164"/>
            <a:ext cx="4077673" cy="348456"/>
          </a:xfrm>
          <a:custGeom>
            <a:avLst/>
            <a:gdLst/>
            <a:ahLst/>
            <a:cxnLst/>
            <a:rect l="l" t="t" r="r" b="b"/>
            <a:pathLst>
              <a:path w="4077673" h="348456">
                <a:moveTo>
                  <a:pt x="0" y="0"/>
                </a:moveTo>
                <a:lnTo>
                  <a:pt x="4077672" y="0"/>
                </a:lnTo>
                <a:lnTo>
                  <a:pt x="4077672" y="348456"/>
                </a:lnTo>
                <a:lnTo>
                  <a:pt x="0" y="34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05600" y="812242"/>
            <a:ext cx="4876799" cy="803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50"/>
              </a:lnSpc>
            </a:pPr>
            <a:r>
              <a:rPr lang="zh-CN" altLang="en-US" sz="4500" dirty="0">
                <a:solidFill>
                  <a:srgbClr val="4D5D6C"/>
                </a:solidFill>
                <a:ea typeface="思源宋体 1 Bold" panose="02020700000000000000" charset="-122"/>
              </a:rPr>
              <a:t>调整判定</a:t>
            </a:r>
            <a:r>
              <a:rPr lang="en-US" altLang="zh-CN" sz="4500" dirty="0">
                <a:solidFill>
                  <a:srgbClr val="4D5D6C"/>
                </a:solidFill>
                <a:ea typeface="思源宋体 1 Bold" panose="02020700000000000000" charset="-122"/>
              </a:rPr>
              <a:t>&amp;</a:t>
            </a:r>
            <a:r>
              <a:rPr lang="zh-CN" altLang="en-US" sz="4500" dirty="0">
                <a:solidFill>
                  <a:srgbClr val="4D5D6C"/>
                </a:solidFill>
                <a:ea typeface="思源宋体 1 Bold" panose="02020700000000000000" charset="-122"/>
              </a:rPr>
              <a:t>结果</a:t>
            </a:r>
            <a:endParaRPr lang="en-US" sz="4500" u="none" strike="noStrike" dirty="0">
              <a:solidFill>
                <a:srgbClr val="4D5D6C"/>
              </a:solidFill>
              <a:ea typeface="思源宋体 1 Bold" panose="02020700000000000000" charset="-122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62680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0" y="0"/>
                </a:moveTo>
                <a:lnTo>
                  <a:pt x="1710655" y="0"/>
                </a:lnTo>
                <a:lnTo>
                  <a:pt x="1710655" y="149416"/>
                </a:lnTo>
                <a:lnTo>
                  <a:pt x="0" y="149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817885" y="9490825"/>
            <a:ext cx="1710656" cy="149416"/>
          </a:xfrm>
          <a:custGeom>
            <a:avLst/>
            <a:gdLst/>
            <a:ahLst/>
            <a:cxnLst/>
            <a:rect l="l" t="t" r="r" b="b"/>
            <a:pathLst>
              <a:path w="1710656" h="149416">
                <a:moveTo>
                  <a:pt x="1710656" y="0"/>
                </a:moveTo>
                <a:lnTo>
                  <a:pt x="0" y="0"/>
                </a:lnTo>
                <a:lnTo>
                  <a:pt x="0" y="149416"/>
                </a:lnTo>
                <a:lnTo>
                  <a:pt x="1710656" y="149416"/>
                </a:lnTo>
                <a:lnTo>
                  <a:pt x="17106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2260269"/>
            <a:ext cx="9754961" cy="1133633"/>
          </a:xfrm>
          <a:prstGeom prst="rect">
            <a:avLst/>
          </a:prstGeom>
        </p:spPr>
      </p:pic>
      <p:sp>
        <p:nvSpPr>
          <p:cNvPr id="12" name="箭头: 右 11"/>
          <p:cNvSpPr/>
          <p:nvPr/>
        </p:nvSpPr>
        <p:spPr>
          <a:xfrm>
            <a:off x="10571941" y="2652857"/>
            <a:ext cx="914400" cy="348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37"/>
          <p:cNvSpPr txBox="1"/>
          <p:nvPr/>
        </p:nvSpPr>
        <p:spPr>
          <a:xfrm>
            <a:off x="11811000" y="2616843"/>
            <a:ext cx="52950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CN" altLang="en-US" sz="2800" b="1" dirty="0">
                <a:solidFill>
                  <a:srgbClr val="545454"/>
                </a:solidFill>
                <a:ea typeface="思源宋体 2" panose="02020400000000000000" charset="-122"/>
              </a:rPr>
              <a:t>接受率在</a:t>
            </a:r>
            <a:r>
              <a:rPr lang="en-US" altLang="zh-CN" sz="2800" b="1" dirty="0">
                <a:solidFill>
                  <a:srgbClr val="545454"/>
                </a:solidFill>
                <a:ea typeface="思源宋体 2" panose="02020400000000000000" charset="-122"/>
              </a:rPr>
              <a:t>20%</a:t>
            </a:r>
            <a:r>
              <a:rPr lang="zh-CN" altLang="en-US" sz="2800" b="1" dirty="0">
                <a:solidFill>
                  <a:srgbClr val="545454"/>
                </a:solidFill>
                <a:ea typeface="思源宋体 2" panose="02020400000000000000" charset="-122"/>
              </a:rPr>
              <a:t>左右</a:t>
            </a:r>
            <a:endParaRPr lang="en-US" sz="2800" b="1" dirty="0">
              <a:solidFill>
                <a:srgbClr val="545454"/>
              </a:solidFill>
              <a:ea typeface="思源宋体 2" panose="02020400000000000000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7493" y="3710907"/>
            <a:ext cx="8673012" cy="5470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697884" y="1921539"/>
            <a:ext cx="8651019" cy="7201970"/>
          </a:xfrm>
          <a:custGeom>
            <a:avLst/>
            <a:gdLst/>
            <a:ahLst/>
            <a:cxnLst/>
            <a:rect l="l" t="t" r="r" b="b"/>
            <a:pathLst>
              <a:path w="8651019" h="7201970">
                <a:moveTo>
                  <a:pt x="0" y="0"/>
                </a:moveTo>
                <a:lnTo>
                  <a:pt x="8651019" y="0"/>
                </a:lnTo>
                <a:lnTo>
                  <a:pt x="8651019" y="7201970"/>
                </a:lnTo>
                <a:lnTo>
                  <a:pt x="0" y="720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804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5400000">
            <a:off x="-1827375" y="6242387"/>
            <a:ext cx="7103703" cy="4416626"/>
          </a:xfrm>
          <a:custGeom>
            <a:avLst/>
            <a:gdLst/>
            <a:ahLst/>
            <a:cxnLst/>
            <a:rect l="l" t="t" r="r" b="b"/>
            <a:pathLst>
              <a:path w="7103703" h="4416626">
                <a:moveTo>
                  <a:pt x="0" y="0"/>
                </a:moveTo>
                <a:lnTo>
                  <a:pt x="7103703" y="0"/>
                </a:lnTo>
                <a:lnTo>
                  <a:pt x="7103703" y="4416625"/>
                </a:lnTo>
                <a:lnTo>
                  <a:pt x="0" y="441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39418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2565171">
            <a:off x="15038472" y="-1580001"/>
            <a:ext cx="5531710" cy="7711694"/>
          </a:xfrm>
          <a:custGeom>
            <a:avLst/>
            <a:gdLst/>
            <a:ahLst/>
            <a:cxnLst/>
            <a:rect l="l" t="t" r="r" b="b"/>
            <a:pathLst>
              <a:path w="5531710" h="7711694">
                <a:moveTo>
                  <a:pt x="0" y="0"/>
                </a:moveTo>
                <a:lnTo>
                  <a:pt x="5531710" y="0"/>
                </a:lnTo>
                <a:lnTo>
                  <a:pt x="5531710" y="7711694"/>
                </a:lnTo>
                <a:lnTo>
                  <a:pt x="0" y="7711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7822317">
            <a:off x="17722863" y="5833732"/>
            <a:ext cx="5098031" cy="7107108"/>
          </a:xfrm>
          <a:custGeom>
            <a:avLst/>
            <a:gdLst/>
            <a:ahLst/>
            <a:cxnLst/>
            <a:rect l="l" t="t" r="r" b="b"/>
            <a:pathLst>
              <a:path w="5098031" h="7107108">
                <a:moveTo>
                  <a:pt x="0" y="0"/>
                </a:moveTo>
                <a:lnTo>
                  <a:pt x="5098031" y="0"/>
                </a:lnTo>
                <a:lnTo>
                  <a:pt x="5098031" y="7107108"/>
                </a:lnTo>
                <a:lnTo>
                  <a:pt x="0" y="710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8023394" y="6966842"/>
            <a:ext cx="5522472" cy="471920"/>
          </a:xfrm>
          <a:custGeom>
            <a:avLst/>
            <a:gdLst/>
            <a:ahLst/>
            <a:cxnLst/>
            <a:rect l="l" t="t" r="r" b="b"/>
            <a:pathLst>
              <a:path w="5522472" h="471920">
                <a:moveTo>
                  <a:pt x="0" y="0"/>
                </a:moveTo>
                <a:lnTo>
                  <a:pt x="5522471" y="0"/>
                </a:lnTo>
                <a:lnTo>
                  <a:pt x="5522471" y="471921"/>
                </a:lnTo>
                <a:lnTo>
                  <a:pt x="0" y="471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4366" y="5667419"/>
            <a:ext cx="1435631" cy="1435631"/>
          </a:xfrm>
          <a:custGeom>
            <a:avLst/>
            <a:gdLst/>
            <a:ahLst/>
            <a:cxnLst/>
            <a:rect l="l" t="t" r="r" b="b"/>
            <a:pathLst>
              <a:path w="1435631" h="1435631">
                <a:moveTo>
                  <a:pt x="0" y="0"/>
                </a:moveTo>
                <a:lnTo>
                  <a:pt x="1435631" y="0"/>
                </a:lnTo>
                <a:lnTo>
                  <a:pt x="1435631" y="1435631"/>
                </a:lnTo>
                <a:lnTo>
                  <a:pt x="0" y="14356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5876727" y="2701419"/>
            <a:ext cx="2158576" cy="180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45"/>
              </a:lnSpc>
            </a:pPr>
            <a:r>
              <a:rPr lang="en-US" sz="10030" u="none" strike="noStrike">
                <a:solidFill>
                  <a:srgbClr val="F8F8F8"/>
                </a:solidFill>
                <a:latin typeface="Allura" panose="02000000000000000000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22385" y="5457825"/>
            <a:ext cx="8992870" cy="144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250"/>
              </a:lnSpc>
            </a:pPr>
            <a:r>
              <a:rPr lang="en-US" sz="7500" dirty="0">
                <a:solidFill>
                  <a:srgbClr val="545454"/>
                </a:solidFill>
                <a:ea typeface="思源宋体 1 Bold" panose="02020700000000000000" charset="-122"/>
              </a:rPr>
              <a:t>Metropolis Hasting</a:t>
            </a:r>
          </a:p>
        </p:txBody>
      </p:sp>
      <p:sp>
        <p:nvSpPr>
          <p:cNvPr id="10" name="Freeform 10"/>
          <p:cNvSpPr/>
          <p:nvPr/>
        </p:nvSpPr>
        <p:spPr>
          <a:xfrm rot="-2926865">
            <a:off x="5901479" y="6117930"/>
            <a:ext cx="285773" cy="534609"/>
          </a:xfrm>
          <a:custGeom>
            <a:avLst/>
            <a:gdLst/>
            <a:ahLst/>
            <a:cxnLst/>
            <a:rect l="l" t="t" r="r" b="b"/>
            <a:pathLst>
              <a:path w="285773" h="534609">
                <a:moveTo>
                  <a:pt x="0" y="0"/>
                </a:moveTo>
                <a:lnTo>
                  <a:pt x="285773" y="0"/>
                </a:lnTo>
                <a:lnTo>
                  <a:pt x="285773" y="534609"/>
                </a:lnTo>
                <a:lnTo>
                  <a:pt x="0" y="534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822317">
            <a:off x="569137" y="-471271"/>
            <a:ext cx="2483693" cy="2186027"/>
          </a:xfrm>
          <a:custGeom>
            <a:avLst/>
            <a:gdLst/>
            <a:ahLst/>
            <a:cxnLst/>
            <a:rect l="l" t="t" r="r" b="b"/>
            <a:pathLst>
              <a:path w="2483693" h="2186027">
                <a:moveTo>
                  <a:pt x="0" y="0"/>
                </a:moveTo>
                <a:lnTo>
                  <a:pt x="2483692" y="0"/>
                </a:lnTo>
                <a:lnTo>
                  <a:pt x="2483692" y="2186027"/>
                </a:lnTo>
                <a:lnTo>
                  <a:pt x="0" y="2186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5260" b="-225115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344</Words>
  <Application>Microsoft Office PowerPoint</Application>
  <PresentationFormat>自定义</PresentationFormat>
  <Paragraphs>58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思源宋体 1 Bold</vt:lpstr>
      <vt:lpstr>Calibri</vt:lpstr>
      <vt:lpstr>Arial</vt:lpstr>
      <vt:lpstr>思源宋体-粗体 Bold</vt:lpstr>
      <vt:lpstr>Times New Roman</vt:lpstr>
      <vt:lpstr>思源宋体 2</vt:lpstr>
      <vt:lpstr>Allura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灰色简约莫兰迪淡雅教育教学公开课ppt演示文稿</dc:title>
  <dc:creator>Dora Wang</dc:creator>
  <cp:lastModifiedBy>Helena</cp:lastModifiedBy>
  <cp:revision>12</cp:revision>
  <dcterms:created xsi:type="dcterms:W3CDTF">2006-08-16T00:00:00Z</dcterms:created>
  <dcterms:modified xsi:type="dcterms:W3CDTF">2024-06-07T01:49:09Z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154A31ECEF0647C7848D0C164C1C7FD7_12</vt:lpwstr>
  </property>
  <property fmtid="{D5CDD505-2E9C-101B-9397-08002B2CF9AE}" pid="3" name="KSOProductBuildVer">
    <vt:lpwstr>1033-12.2.0.16909</vt:lpwstr>
  </property>
</Properties>
</file>