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18.xml"/><Relationship Id="rId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5.xml"/><Relationship Id="rId4"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1.xml"/><Relationship Id="rId1" Type="http://schemas.openxmlformats.org/officeDocument/2006/relationships/slide" Target="../slides/slide10.xml"/></Relationships>
</file>

<file path=ppt/diagrams/_rels/data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5.xml"/><Relationship Id="rId1" Type="http://schemas.openxmlformats.org/officeDocument/2006/relationships/slide" Target="../slides/slide14.xml"/><Relationship Id="rId4"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68114-E34F-2745-998C-80EAF6130C20}" type="doc">
      <dgm:prSet loTypeId="urn:microsoft.com/office/officeart/2005/8/layout/vList2" loCatId="list" qsTypeId="urn:microsoft.com/office/officeart/2005/8/quickstyle/simple1" qsCatId="simple" csTypeId="urn:microsoft.com/office/officeart/2005/8/colors/colorful5" csCatId="colorful" phldr="1"/>
      <dgm:spPr/>
    </dgm:pt>
    <dgm:pt modelId="{6653CB41-A06A-544A-801F-474DCDE271E3}">
      <dgm:prSet phldrT="[Текст]"/>
      <dgm:spPr/>
      <dgm:t>
        <a:bodyPr/>
        <a:lstStyle/>
        <a:p>
          <a:r>
            <a:rPr lang="ru-RU" dirty="0" err="1"/>
            <a:t>Вступ</a:t>
          </a:r>
          <a:endParaRPr lang="ru-RU"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A4DC2B7-DBDD-7F4E-A0E9-5A0AB368E020}" type="parTrans" cxnId="{00DBBABF-41B0-6340-B39B-FBE87BB13E00}">
      <dgm:prSet/>
      <dgm:spPr/>
      <dgm:t>
        <a:bodyPr/>
        <a:lstStyle/>
        <a:p>
          <a:endParaRPr lang="ru-RU"/>
        </a:p>
      </dgm:t>
    </dgm:pt>
    <dgm:pt modelId="{27C4AE54-65F1-114A-9F68-0A7DC70F8995}" type="sibTrans" cxnId="{00DBBABF-41B0-6340-B39B-FBE87BB13E00}">
      <dgm:prSet/>
      <dgm:spPr/>
      <dgm:t>
        <a:bodyPr/>
        <a:lstStyle/>
        <a:p>
          <a:endParaRPr lang="ru-RU"/>
        </a:p>
      </dgm:t>
    </dgm:pt>
    <dgm:pt modelId="{122D2B7F-D4A8-7A4F-B01B-77E656D85D20}">
      <dgm:prSet phldrT="[Текст]"/>
      <dgm:spPr/>
      <dgm:t>
        <a:bodyPr/>
        <a:lstStyle/>
        <a:p>
          <a:r>
            <a:rPr lang="ru-RU" dirty="0" err="1"/>
            <a:t>Особливості</a:t>
          </a:r>
          <a:r>
            <a:rPr lang="ru-RU" dirty="0"/>
            <a:t> </a:t>
          </a:r>
          <a:r>
            <a:rPr lang="ru-RU" dirty="0" err="1"/>
            <a:t>розпізнавання</a:t>
          </a:r>
          <a:r>
            <a:rPr lang="ru-RU" dirty="0"/>
            <a:t> </a:t>
          </a:r>
          <a:r>
            <a:rPr lang="ru-RU" dirty="0" err="1"/>
            <a:t>облич</a:t>
          </a:r>
          <a:endParaRPr lang="ru-RU"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C75268A-71F9-C94F-B039-4F4C023C6291}" type="parTrans" cxnId="{3D61028A-3544-5944-811F-1572DB74D6D8}">
      <dgm:prSet/>
      <dgm:spPr/>
      <dgm:t>
        <a:bodyPr/>
        <a:lstStyle/>
        <a:p>
          <a:endParaRPr lang="ru-RU"/>
        </a:p>
      </dgm:t>
    </dgm:pt>
    <dgm:pt modelId="{3A24E75F-457D-1040-864D-6FF9021AC8AC}" type="sibTrans" cxnId="{3D61028A-3544-5944-811F-1572DB74D6D8}">
      <dgm:prSet/>
      <dgm:spPr/>
      <dgm:t>
        <a:bodyPr/>
        <a:lstStyle/>
        <a:p>
          <a:endParaRPr lang="ru-RU"/>
        </a:p>
      </dgm:t>
    </dgm:pt>
    <dgm:pt modelId="{998EF1B4-2952-E443-8D20-FF4E3D6DC62A}">
      <dgm:prSet phldrT="[Текст]"/>
      <dgm:spPr/>
      <dgm:t>
        <a:bodyPr/>
        <a:lstStyle/>
        <a:p>
          <a:r>
            <a:rPr lang="ru-RU" dirty="0" err="1"/>
            <a:t>Класифікація</a:t>
          </a:r>
          <a:r>
            <a:rPr lang="ru-RU" dirty="0"/>
            <a:t> </a:t>
          </a:r>
          <a:r>
            <a:rPr lang="ru-RU" dirty="0" err="1"/>
            <a:t>методів</a:t>
          </a:r>
          <a:r>
            <a:rPr lang="ru-RU" dirty="0"/>
            <a:t> </a:t>
          </a:r>
          <a:r>
            <a:rPr lang="ru-RU" dirty="0" err="1"/>
            <a:t>розпізнавання</a:t>
          </a:r>
          <a:r>
            <a:rPr lang="ru-RU" dirty="0"/>
            <a:t> </a:t>
          </a:r>
          <a:r>
            <a:rPr lang="ru-RU" dirty="0" err="1"/>
            <a:t>облич</a:t>
          </a:r>
          <a:endParaRPr lang="ru-RU"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7D24084-BD58-2F40-9295-2245D19F951E}" type="parTrans" cxnId="{51DAA6BB-9F53-9040-AD81-F405D5D7D9DE}">
      <dgm:prSet/>
      <dgm:spPr/>
      <dgm:t>
        <a:bodyPr/>
        <a:lstStyle/>
        <a:p>
          <a:endParaRPr lang="ru-RU"/>
        </a:p>
      </dgm:t>
    </dgm:pt>
    <dgm:pt modelId="{928758AA-323F-B447-8196-A532F102AFC2}" type="sibTrans" cxnId="{51DAA6BB-9F53-9040-AD81-F405D5D7D9DE}">
      <dgm:prSet/>
      <dgm:spPr/>
      <dgm:t>
        <a:bodyPr/>
        <a:lstStyle/>
        <a:p>
          <a:endParaRPr lang="ru-RU"/>
        </a:p>
      </dgm:t>
    </dgm:pt>
    <dgm:pt modelId="{53C112F9-9B1D-0144-9010-5912C9846410}">
      <dgm:prSet phldrT="[Текст]"/>
      <dgm:spPr/>
      <dgm:t>
        <a:bodyPr/>
        <a:lstStyle/>
        <a:p>
          <a:r>
            <a:rPr lang="ru-RU" dirty="0"/>
            <a:t>Метод </a:t>
          </a:r>
          <a:r>
            <a:rPr lang="ru-RU" dirty="0" err="1"/>
            <a:t>Віоли</a:t>
          </a:r>
          <a:r>
            <a:rPr lang="ru-RU" dirty="0"/>
            <a:t>-Джонса</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09F16B44-650B-7C45-856D-41A21129487B}" type="parTrans" cxnId="{B59D8BA1-5805-0B41-9F6E-2B2AD740E2B2}">
      <dgm:prSet/>
      <dgm:spPr/>
      <dgm:t>
        <a:bodyPr/>
        <a:lstStyle/>
        <a:p>
          <a:endParaRPr lang="ru-RU"/>
        </a:p>
      </dgm:t>
    </dgm:pt>
    <dgm:pt modelId="{1AE45F6B-8DB1-7744-BBD3-30D1895362D7}" type="sibTrans" cxnId="{B59D8BA1-5805-0B41-9F6E-2B2AD740E2B2}">
      <dgm:prSet/>
      <dgm:spPr/>
      <dgm:t>
        <a:bodyPr/>
        <a:lstStyle/>
        <a:p>
          <a:endParaRPr lang="ru-RU"/>
        </a:p>
      </dgm:t>
    </dgm:pt>
    <dgm:pt modelId="{C8A2514E-EF82-2444-8D6A-74BADC910C07}">
      <dgm:prSet phldrT="[Текст]"/>
      <dgm:spPr/>
      <dgm:t>
        <a:bodyPr/>
        <a:lstStyle/>
        <a:p>
          <a:r>
            <a:rPr lang="ru-RU" dirty="0" err="1"/>
            <a:t>Використані</a:t>
          </a:r>
          <a:r>
            <a:rPr lang="ru-RU" dirty="0"/>
            <a:t> </a:t>
          </a:r>
          <a:r>
            <a:rPr lang="ru-RU" dirty="0" err="1"/>
            <a:t>джерела</a:t>
          </a:r>
          <a:endParaRPr lang="ru-RU"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9119D41C-73D5-8447-9298-CF1A956FD1C5}" type="parTrans" cxnId="{4888ACE1-9231-6248-B23C-485212374327}">
      <dgm:prSet/>
      <dgm:spPr/>
      <dgm:t>
        <a:bodyPr/>
        <a:lstStyle/>
        <a:p>
          <a:endParaRPr lang="ru-RU"/>
        </a:p>
      </dgm:t>
    </dgm:pt>
    <dgm:pt modelId="{32FF3322-7785-DC47-A4B3-4BEA26E98CA9}" type="sibTrans" cxnId="{4888ACE1-9231-6248-B23C-485212374327}">
      <dgm:prSet/>
      <dgm:spPr/>
      <dgm:t>
        <a:bodyPr/>
        <a:lstStyle/>
        <a:p>
          <a:endParaRPr lang="ru-RU"/>
        </a:p>
      </dgm:t>
    </dgm:pt>
    <dgm:pt modelId="{1EE58219-0BCD-FF4E-B73C-2E8B7B133BCD}" type="pres">
      <dgm:prSet presAssocID="{35368114-E34F-2745-998C-80EAF6130C20}" presName="linear" presStyleCnt="0">
        <dgm:presLayoutVars>
          <dgm:animLvl val="lvl"/>
          <dgm:resizeHandles val="exact"/>
        </dgm:presLayoutVars>
      </dgm:prSet>
      <dgm:spPr/>
    </dgm:pt>
    <dgm:pt modelId="{3EEAA970-AA12-2F48-9610-0A8848F98435}" type="pres">
      <dgm:prSet presAssocID="{6653CB41-A06A-544A-801F-474DCDE271E3}" presName="parentText" presStyleLbl="node1" presStyleIdx="0" presStyleCnt="5">
        <dgm:presLayoutVars>
          <dgm:chMax val="0"/>
          <dgm:bulletEnabled val="1"/>
        </dgm:presLayoutVars>
      </dgm:prSet>
      <dgm:spPr/>
    </dgm:pt>
    <dgm:pt modelId="{18C7155B-E392-8E46-9EEE-D1D861A6752E}" type="pres">
      <dgm:prSet presAssocID="{27C4AE54-65F1-114A-9F68-0A7DC70F8995}" presName="spacer" presStyleCnt="0"/>
      <dgm:spPr/>
    </dgm:pt>
    <dgm:pt modelId="{0B62DCAF-8E13-8845-9E5E-2A4E24730F97}" type="pres">
      <dgm:prSet presAssocID="{122D2B7F-D4A8-7A4F-B01B-77E656D85D20}" presName="parentText" presStyleLbl="node1" presStyleIdx="1" presStyleCnt="5">
        <dgm:presLayoutVars>
          <dgm:chMax val="0"/>
          <dgm:bulletEnabled val="1"/>
        </dgm:presLayoutVars>
      </dgm:prSet>
      <dgm:spPr/>
    </dgm:pt>
    <dgm:pt modelId="{25527187-7C76-7243-A0A1-3FB5680689F1}" type="pres">
      <dgm:prSet presAssocID="{3A24E75F-457D-1040-864D-6FF9021AC8AC}" presName="spacer" presStyleCnt="0"/>
      <dgm:spPr/>
    </dgm:pt>
    <dgm:pt modelId="{30DBC303-F43E-6546-A1A3-966F686031E7}" type="pres">
      <dgm:prSet presAssocID="{998EF1B4-2952-E443-8D20-FF4E3D6DC62A}" presName="parentText" presStyleLbl="node1" presStyleIdx="2" presStyleCnt="5">
        <dgm:presLayoutVars>
          <dgm:chMax val="0"/>
          <dgm:bulletEnabled val="1"/>
        </dgm:presLayoutVars>
      </dgm:prSet>
      <dgm:spPr/>
    </dgm:pt>
    <dgm:pt modelId="{9D7BA29B-DD33-7A4F-BE1E-AC55E1F600FE}" type="pres">
      <dgm:prSet presAssocID="{928758AA-323F-B447-8196-A532F102AFC2}" presName="spacer" presStyleCnt="0"/>
      <dgm:spPr/>
    </dgm:pt>
    <dgm:pt modelId="{F5D2DCE3-936A-AE46-B217-8542FFB92700}" type="pres">
      <dgm:prSet presAssocID="{53C112F9-9B1D-0144-9010-5912C9846410}" presName="parentText" presStyleLbl="node1" presStyleIdx="3" presStyleCnt="5">
        <dgm:presLayoutVars>
          <dgm:chMax val="0"/>
          <dgm:bulletEnabled val="1"/>
        </dgm:presLayoutVars>
      </dgm:prSet>
      <dgm:spPr/>
    </dgm:pt>
    <dgm:pt modelId="{6C6FE0CC-844D-2148-BDD4-941F4F1D16C3}" type="pres">
      <dgm:prSet presAssocID="{1AE45F6B-8DB1-7744-BBD3-30D1895362D7}" presName="spacer" presStyleCnt="0"/>
      <dgm:spPr/>
    </dgm:pt>
    <dgm:pt modelId="{5C5F01EE-5C37-6E40-91ED-85F39FCDC92D}" type="pres">
      <dgm:prSet presAssocID="{C8A2514E-EF82-2444-8D6A-74BADC910C07}" presName="parentText" presStyleLbl="node1" presStyleIdx="4" presStyleCnt="5">
        <dgm:presLayoutVars>
          <dgm:chMax val="0"/>
          <dgm:bulletEnabled val="1"/>
        </dgm:presLayoutVars>
      </dgm:prSet>
      <dgm:spPr/>
    </dgm:pt>
  </dgm:ptLst>
  <dgm:cxnLst>
    <dgm:cxn modelId="{CB106F12-8F31-3F4C-86CA-1CB7AA24D149}" type="presOf" srcId="{6653CB41-A06A-544A-801F-474DCDE271E3}" destId="{3EEAA970-AA12-2F48-9610-0A8848F98435}" srcOrd="0" destOrd="0" presId="urn:microsoft.com/office/officeart/2005/8/layout/vList2"/>
    <dgm:cxn modelId="{DAB67713-EDAD-E14D-A2A3-78088B158AA1}" type="presOf" srcId="{998EF1B4-2952-E443-8D20-FF4E3D6DC62A}" destId="{30DBC303-F43E-6546-A1A3-966F686031E7}" srcOrd="0" destOrd="0" presId="urn:microsoft.com/office/officeart/2005/8/layout/vList2"/>
    <dgm:cxn modelId="{3B32EB2D-D88F-8547-8806-90CBFACEE784}" type="presOf" srcId="{C8A2514E-EF82-2444-8D6A-74BADC910C07}" destId="{5C5F01EE-5C37-6E40-91ED-85F39FCDC92D}" srcOrd="0" destOrd="0" presId="urn:microsoft.com/office/officeart/2005/8/layout/vList2"/>
    <dgm:cxn modelId="{50BADB50-542D-294F-BFF7-804EA1EED544}" type="presOf" srcId="{35368114-E34F-2745-998C-80EAF6130C20}" destId="{1EE58219-0BCD-FF4E-B73C-2E8B7B133BCD}" srcOrd="0" destOrd="0" presId="urn:microsoft.com/office/officeart/2005/8/layout/vList2"/>
    <dgm:cxn modelId="{3D61028A-3544-5944-811F-1572DB74D6D8}" srcId="{35368114-E34F-2745-998C-80EAF6130C20}" destId="{122D2B7F-D4A8-7A4F-B01B-77E656D85D20}" srcOrd="1" destOrd="0" parTransId="{3C75268A-71F9-C94F-B039-4F4C023C6291}" sibTransId="{3A24E75F-457D-1040-864D-6FF9021AC8AC}"/>
    <dgm:cxn modelId="{B59D8BA1-5805-0B41-9F6E-2B2AD740E2B2}" srcId="{35368114-E34F-2745-998C-80EAF6130C20}" destId="{53C112F9-9B1D-0144-9010-5912C9846410}" srcOrd="3" destOrd="0" parTransId="{09F16B44-650B-7C45-856D-41A21129487B}" sibTransId="{1AE45F6B-8DB1-7744-BBD3-30D1895362D7}"/>
    <dgm:cxn modelId="{336109A5-0F23-4941-99DC-1BAE38683753}" type="presOf" srcId="{53C112F9-9B1D-0144-9010-5912C9846410}" destId="{F5D2DCE3-936A-AE46-B217-8542FFB92700}" srcOrd="0" destOrd="0" presId="urn:microsoft.com/office/officeart/2005/8/layout/vList2"/>
    <dgm:cxn modelId="{51DAA6BB-9F53-9040-AD81-F405D5D7D9DE}" srcId="{35368114-E34F-2745-998C-80EAF6130C20}" destId="{998EF1B4-2952-E443-8D20-FF4E3D6DC62A}" srcOrd="2" destOrd="0" parTransId="{37D24084-BD58-2F40-9295-2245D19F951E}" sibTransId="{928758AA-323F-B447-8196-A532F102AFC2}"/>
    <dgm:cxn modelId="{00DBBABF-41B0-6340-B39B-FBE87BB13E00}" srcId="{35368114-E34F-2745-998C-80EAF6130C20}" destId="{6653CB41-A06A-544A-801F-474DCDE271E3}" srcOrd="0" destOrd="0" parTransId="{FA4DC2B7-DBDD-7F4E-A0E9-5A0AB368E020}" sibTransId="{27C4AE54-65F1-114A-9F68-0A7DC70F8995}"/>
    <dgm:cxn modelId="{0FCA4CC4-4260-3848-8F7A-9FDAD1DA1068}" type="presOf" srcId="{122D2B7F-D4A8-7A4F-B01B-77E656D85D20}" destId="{0B62DCAF-8E13-8845-9E5E-2A4E24730F97}" srcOrd="0" destOrd="0" presId="urn:microsoft.com/office/officeart/2005/8/layout/vList2"/>
    <dgm:cxn modelId="{4888ACE1-9231-6248-B23C-485212374327}" srcId="{35368114-E34F-2745-998C-80EAF6130C20}" destId="{C8A2514E-EF82-2444-8D6A-74BADC910C07}" srcOrd="4" destOrd="0" parTransId="{9119D41C-73D5-8447-9298-CF1A956FD1C5}" sibTransId="{32FF3322-7785-DC47-A4B3-4BEA26E98CA9}"/>
    <dgm:cxn modelId="{73208770-A095-A74F-B993-E5D4C2A0EC55}" type="presParOf" srcId="{1EE58219-0BCD-FF4E-B73C-2E8B7B133BCD}" destId="{3EEAA970-AA12-2F48-9610-0A8848F98435}" srcOrd="0" destOrd="0" presId="urn:microsoft.com/office/officeart/2005/8/layout/vList2"/>
    <dgm:cxn modelId="{E997EE7A-0461-6548-998D-8EEAAFE2859D}" type="presParOf" srcId="{1EE58219-0BCD-FF4E-B73C-2E8B7B133BCD}" destId="{18C7155B-E392-8E46-9EEE-D1D861A6752E}" srcOrd="1" destOrd="0" presId="urn:microsoft.com/office/officeart/2005/8/layout/vList2"/>
    <dgm:cxn modelId="{2806FACA-9AF6-E142-9ABC-14F58C4B6ACC}" type="presParOf" srcId="{1EE58219-0BCD-FF4E-B73C-2E8B7B133BCD}" destId="{0B62DCAF-8E13-8845-9E5E-2A4E24730F97}" srcOrd="2" destOrd="0" presId="urn:microsoft.com/office/officeart/2005/8/layout/vList2"/>
    <dgm:cxn modelId="{21614C96-295A-7E4D-8581-26DACFF0DFD2}" type="presParOf" srcId="{1EE58219-0BCD-FF4E-B73C-2E8B7B133BCD}" destId="{25527187-7C76-7243-A0A1-3FB5680689F1}" srcOrd="3" destOrd="0" presId="urn:microsoft.com/office/officeart/2005/8/layout/vList2"/>
    <dgm:cxn modelId="{7E4D38F0-B00F-3145-A280-0A19A8257467}" type="presParOf" srcId="{1EE58219-0BCD-FF4E-B73C-2E8B7B133BCD}" destId="{30DBC303-F43E-6546-A1A3-966F686031E7}" srcOrd="4" destOrd="0" presId="urn:microsoft.com/office/officeart/2005/8/layout/vList2"/>
    <dgm:cxn modelId="{C7BBB06B-36EA-4149-980A-C8F1DCE50D8D}" type="presParOf" srcId="{1EE58219-0BCD-FF4E-B73C-2E8B7B133BCD}" destId="{9D7BA29B-DD33-7A4F-BE1E-AC55E1F600FE}" srcOrd="5" destOrd="0" presId="urn:microsoft.com/office/officeart/2005/8/layout/vList2"/>
    <dgm:cxn modelId="{6D2E8969-8869-1D44-82DA-4B670CFFAD52}" type="presParOf" srcId="{1EE58219-0BCD-FF4E-B73C-2E8B7B133BCD}" destId="{F5D2DCE3-936A-AE46-B217-8542FFB92700}" srcOrd="6" destOrd="0" presId="urn:microsoft.com/office/officeart/2005/8/layout/vList2"/>
    <dgm:cxn modelId="{90683BA5-9708-D243-ADC8-D69E7529F836}" type="presParOf" srcId="{1EE58219-0BCD-FF4E-B73C-2E8B7B133BCD}" destId="{6C6FE0CC-844D-2148-BDD4-941F4F1D16C3}" srcOrd="7" destOrd="0" presId="urn:microsoft.com/office/officeart/2005/8/layout/vList2"/>
    <dgm:cxn modelId="{543A356B-6934-364B-9B46-6EB2163BEE79}" type="presParOf" srcId="{1EE58219-0BCD-FF4E-B73C-2E8B7B133BCD}" destId="{5C5F01EE-5C37-6E40-91ED-85F39FCDC92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3DD59-124B-4D4B-9F32-4216C6BB3CD6}" type="doc">
      <dgm:prSet loTypeId="urn:microsoft.com/office/officeart/2005/8/layout/pyramid2" loCatId="" qsTypeId="urn:microsoft.com/office/officeart/2005/8/quickstyle/simple4" qsCatId="simple" csTypeId="urn:microsoft.com/office/officeart/2005/8/colors/accent1_2" csCatId="accent1" phldr="1"/>
      <dgm:spPr/>
    </dgm:pt>
    <dgm:pt modelId="{5F3E9698-F703-0643-93D4-B81287FAA9BE}">
      <dgm:prSet phldrT="[Текст]"/>
      <dgm:spPr/>
      <dgm:t>
        <a:bodyPr/>
        <a:lstStyle/>
        <a:p>
          <a:r>
            <a:rPr lang="ru-RU" dirty="0" err="1"/>
            <a:t>Специфікація</a:t>
          </a:r>
          <a:r>
            <a:rPr lang="ru-RU" dirty="0"/>
            <a:t> </a:t>
          </a:r>
          <a:r>
            <a:rPr lang="ru-RU" dirty="0" err="1"/>
            <a:t>задачі</a:t>
          </a:r>
          <a:endParaRPr lang="ru-RU"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868F43D-794F-744B-9241-CBD3E6042AA7}" type="parTrans" cxnId="{494E59DA-433A-104C-A60A-9E9CD59ADB8C}">
      <dgm:prSet/>
      <dgm:spPr/>
      <dgm:t>
        <a:bodyPr/>
        <a:lstStyle/>
        <a:p>
          <a:endParaRPr lang="ru-RU"/>
        </a:p>
      </dgm:t>
    </dgm:pt>
    <dgm:pt modelId="{4C3EA595-8460-5741-AF13-4B5CA8F3A6C5}" type="sibTrans" cxnId="{494E59DA-433A-104C-A60A-9E9CD59ADB8C}">
      <dgm:prSet/>
      <dgm:spPr/>
      <dgm:t>
        <a:bodyPr/>
        <a:lstStyle/>
        <a:p>
          <a:endParaRPr lang="ru-RU"/>
        </a:p>
      </dgm:t>
    </dgm:pt>
    <dgm:pt modelId="{041637A8-6235-0B46-8A23-4C0BD98BC7CA}">
      <dgm:prSet phldrT="[Текст]"/>
      <dgm:spPr/>
      <dgm:t>
        <a:bodyPr/>
        <a:lstStyle/>
        <a:p>
          <a:r>
            <a:rPr lang="ru-RU" dirty="0" err="1"/>
            <a:t>Проблеми</a:t>
          </a:r>
          <a:r>
            <a:rPr lang="ru-RU" dirty="0"/>
            <a:t> задач </a:t>
          </a:r>
          <a:r>
            <a:rPr lang="ru-RU" dirty="0" err="1"/>
            <a:t>розпізнавання</a:t>
          </a:r>
          <a:r>
            <a:rPr lang="ru-RU" dirty="0"/>
            <a:t> </a:t>
          </a:r>
          <a:r>
            <a:rPr lang="ru-RU" dirty="0" err="1"/>
            <a:t>осіб</a:t>
          </a:r>
          <a:endParaRPr lang="ru-RU"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3FE50EC-4AFB-174A-995E-5466A888B276}" type="parTrans" cxnId="{18FAD593-AEAF-9244-B323-1F30FEB4F8BC}">
      <dgm:prSet/>
      <dgm:spPr/>
      <dgm:t>
        <a:bodyPr/>
        <a:lstStyle/>
        <a:p>
          <a:endParaRPr lang="ru-RU"/>
        </a:p>
      </dgm:t>
    </dgm:pt>
    <dgm:pt modelId="{CEECF607-6C0E-DB42-B71F-00340454B024}" type="sibTrans" cxnId="{18FAD593-AEAF-9244-B323-1F30FEB4F8BC}">
      <dgm:prSet/>
      <dgm:spPr/>
      <dgm:t>
        <a:bodyPr/>
        <a:lstStyle/>
        <a:p>
          <a:endParaRPr lang="ru-RU"/>
        </a:p>
      </dgm:t>
    </dgm:pt>
    <dgm:pt modelId="{7C35D278-AE61-E046-9FEA-5AF9F65368A6}">
      <dgm:prSet phldrT="[Текст]"/>
      <dgm:spPr/>
      <dgm:t>
        <a:bodyPr/>
        <a:lstStyle/>
        <a:p>
          <a:r>
            <a:rPr lang="ru-RU" dirty="0"/>
            <a:t>Абстрактна постановка </a:t>
          </a:r>
          <a:r>
            <a:rPr lang="ru-RU" dirty="0" err="1"/>
            <a:t>задачі</a:t>
          </a:r>
          <a:endParaRPr lang="ru-RU"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04F40D20-8C12-8A4D-A264-145AECAC64BC}" type="parTrans" cxnId="{B37681AA-C0D5-7B45-A190-ADE9BD27946A}">
      <dgm:prSet/>
      <dgm:spPr/>
      <dgm:t>
        <a:bodyPr/>
        <a:lstStyle/>
        <a:p>
          <a:endParaRPr lang="ru-RU"/>
        </a:p>
      </dgm:t>
    </dgm:pt>
    <dgm:pt modelId="{2AA781D9-DA31-4D4B-956A-D2A99F07D881}" type="sibTrans" cxnId="{B37681AA-C0D5-7B45-A190-ADE9BD27946A}">
      <dgm:prSet/>
      <dgm:spPr/>
      <dgm:t>
        <a:bodyPr/>
        <a:lstStyle/>
        <a:p>
          <a:endParaRPr lang="ru-RU"/>
        </a:p>
      </dgm:t>
    </dgm:pt>
    <dgm:pt modelId="{7669E0D3-C09C-5D42-AB55-CB77B0BECF21}">
      <dgm:prSet phldrT="[Текст]"/>
      <dgm:spPr/>
      <dgm:t>
        <a:bodyPr/>
        <a:lstStyle/>
        <a:p>
          <a:r>
            <a:rPr lang="ru-RU" dirty="0" err="1"/>
            <a:t>Загальні</a:t>
          </a:r>
          <a:r>
            <a:rPr lang="ru-RU" dirty="0"/>
            <a:t> </a:t>
          </a:r>
          <a:r>
            <a:rPr lang="ru-RU" dirty="0" err="1"/>
            <a:t>етапи</a:t>
          </a:r>
          <a:r>
            <a:rPr lang="ru-RU" dirty="0"/>
            <a:t> </a:t>
          </a:r>
          <a:r>
            <a:rPr lang="ru-RU" dirty="0" err="1"/>
            <a:t>алгоритмів</a:t>
          </a:r>
          <a:r>
            <a:rPr lang="ru-RU" dirty="0"/>
            <a:t> </a:t>
          </a:r>
          <a:r>
            <a:rPr lang="ru-RU" dirty="0" err="1"/>
            <a:t>розпізнавання</a:t>
          </a:r>
          <a:r>
            <a:rPr lang="ru-RU" dirty="0"/>
            <a:t> </a:t>
          </a:r>
          <a:r>
            <a:rPr lang="ru-RU" dirty="0" err="1"/>
            <a:t>облич</a:t>
          </a:r>
          <a:endParaRPr lang="ru-RU"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8EC92A93-6CC6-1C4A-862B-279DF917478F}" type="parTrans" cxnId="{D46357ED-7559-BA4A-96E6-55C5D3A375E9}">
      <dgm:prSet/>
      <dgm:spPr/>
      <dgm:t>
        <a:bodyPr/>
        <a:lstStyle/>
        <a:p>
          <a:endParaRPr lang="ru-RU"/>
        </a:p>
      </dgm:t>
    </dgm:pt>
    <dgm:pt modelId="{84F67C32-D18B-E84C-AA47-7168BC627705}" type="sibTrans" cxnId="{D46357ED-7559-BA4A-96E6-55C5D3A375E9}">
      <dgm:prSet/>
      <dgm:spPr/>
      <dgm:t>
        <a:bodyPr/>
        <a:lstStyle/>
        <a:p>
          <a:endParaRPr lang="ru-RU"/>
        </a:p>
      </dgm:t>
    </dgm:pt>
    <dgm:pt modelId="{867F180D-1EDC-044C-9C69-F4F7A2BCE9DB}" type="pres">
      <dgm:prSet presAssocID="{3DE3DD59-124B-4D4B-9F32-4216C6BB3CD6}" presName="compositeShape" presStyleCnt="0">
        <dgm:presLayoutVars>
          <dgm:dir/>
          <dgm:resizeHandles/>
        </dgm:presLayoutVars>
      </dgm:prSet>
      <dgm:spPr/>
    </dgm:pt>
    <dgm:pt modelId="{8C90202F-B92C-F54E-94D3-EB03B85B1766}" type="pres">
      <dgm:prSet presAssocID="{3DE3DD59-124B-4D4B-9F32-4216C6BB3CD6}" presName="pyramid" presStyleLbl="node1" presStyleIdx="0" presStyleCnt="1"/>
      <dgm:spPr/>
    </dgm:pt>
    <dgm:pt modelId="{7B678C66-2C24-9346-8DA0-9B2F89790BB3}" type="pres">
      <dgm:prSet presAssocID="{3DE3DD59-124B-4D4B-9F32-4216C6BB3CD6}" presName="theList" presStyleCnt="0"/>
      <dgm:spPr/>
    </dgm:pt>
    <dgm:pt modelId="{528BA53A-F082-8148-86DA-530E6E633E4E}" type="pres">
      <dgm:prSet presAssocID="{5F3E9698-F703-0643-93D4-B81287FAA9BE}" presName="aNode" presStyleLbl="fgAcc1" presStyleIdx="0" presStyleCnt="4">
        <dgm:presLayoutVars>
          <dgm:bulletEnabled val="1"/>
        </dgm:presLayoutVars>
      </dgm:prSet>
      <dgm:spPr/>
    </dgm:pt>
    <dgm:pt modelId="{4D8AD30D-4CC2-A14D-88D4-CC3AD17D13E9}" type="pres">
      <dgm:prSet presAssocID="{5F3E9698-F703-0643-93D4-B81287FAA9BE}" presName="aSpace" presStyleCnt="0"/>
      <dgm:spPr/>
    </dgm:pt>
    <dgm:pt modelId="{515C9A62-AAF5-DE40-AE11-1F62C2739231}" type="pres">
      <dgm:prSet presAssocID="{041637A8-6235-0B46-8A23-4C0BD98BC7CA}" presName="aNode" presStyleLbl="fgAcc1" presStyleIdx="1" presStyleCnt="4">
        <dgm:presLayoutVars>
          <dgm:bulletEnabled val="1"/>
        </dgm:presLayoutVars>
      </dgm:prSet>
      <dgm:spPr/>
    </dgm:pt>
    <dgm:pt modelId="{5A5A0DCA-2EE8-2142-8F2A-4CC3264469B6}" type="pres">
      <dgm:prSet presAssocID="{041637A8-6235-0B46-8A23-4C0BD98BC7CA}" presName="aSpace" presStyleCnt="0"/>
      <dgm:spPr/>
    </dgm:pt>
    <dgm:pt modelId="{4C21F55B-FD1E-CB4D-830B-136F2AA85572}" type="pres">
      <dgm:prSet presAssocID="{7C35D278-AE61-E046-9FEA-5AF9F65368A6}" presName="aNode" presStyleLbl="fgAcc1" presStyleIdx="2" presStyleCnt="4">
        <dgm:presLayoutVars>
          <dgm:bulletEnabled val="1"/>
        </dgm:presLayoutVars>
      </dgm:prSet>
      <dgm:spPr/>
    </dgm:pt>
    <dgm:pt modelId="{38D8FD8B-B8A0-5C41-9821-285298C1AC83}" type="pres">
      <dgm:prSet presAssocID="{7C35D278-AE61-E046-9FEA-5AF9F65368A6}" presName="aSpace" presStyleCnt="0"/>
      <dgm:spPr/>
    </dgm:pt>
    <dgm:pt modelId="{5295F9B8-39AD-5942-9C86-1C7C0BB30651}" type="pres">
      <dgm:prSet presAssocID="{7669E0D3-C09C-5D42-AB55-CB77B0BECF21}" presName="aNode" presStyleLbl="fgAcc1" presStyleIdx="3" presStyleCnt="4">
        <dgm:presLayoutVars>
          <dgm:bulletEnabled val="1"/>
        </dgm:presLayoutVars>
      </dgm:prSet>
      <dgm:spPr/>
    </dgm:pt>
    <dgm:pt modelId="{1B9CBD36-1C9E-2E43-A452-2E6D279F8AF3}" type="pres">
      <dgm:prSet presAssocID="{7669E0D3-C09C-5D42-AB55-CB77B0BECF21}" presName="aSpace" presStyleCnt="0"/>
      <dgm:spPr/>
    </dgm:pt>
  </dgm:ptLst>
  <dgm:cxnLst>
    <dgm:cxn modelId="{64E4C310-22A6-8F4E-8D64-581CCDD5F6E3}" type="presOf" srcId="{7C35D278-AE61-E046-9FEA-5AF9F65368A6}" destId="{4C21F55B-FD1E-CB4D-830B-136F2AA85572}" srcOrd="0" destOrd="0" presId="urn:microsoft.com/office/officeart/2005/8/layout/pyramid2"/>
    <dgm:cxn modelId="{E7E82313-5E2B-5040-BA3A-24BD99D70B13}" type="presOf" srcId="{3DE3DD59-124B-4D4B-9F32-4216C6BB3CD6}" destId="{867F180D-1EDC-044C-9C69-F4F7A2BCE9DB}" srcOrd="0" destOrd="0" presId="urn:microsoft.com/office/officeart/2005/8/layout/pyramid2"/>
    <dgm:cxn modelId="{8F14C443-7389-2241-BA82-B90B9C6B7E72}" type="presOf" srcId="{7669E0D3-C09C-5D42-AB55-CB77B0BECF21}" destId="{5295F9B8-39AD-5942-9C86-1C7C0BB30651}" srcOrd="0" destOrd="0" presId="urn:microsoft.com/office/officeart/2005/8/layout/pyramid2"/>
    <dgm:cxn modelId="{FD45F677-247B-0045-861E-03412088E7A6}" type="presOf" srcId="{041637A8-6235-0B46-8A23-4C0BD98BC7CA}" destId="{515C9A62-AAF5-DE40-AE11-1F62C2739231}" srcOrd="0" destOrd="0" presId="urn:microsoft.com/office/officeart/2005/8/layout/pyramid2"/>
    <dgm:cxn modelId="{18FAD593-AEAF-9244-B323-1F30FEB4F8BC}" srcId="{3DE3DD59-124B-4D4B-9F32-4216C6BB3CD6}" destId="{041637A8-6235-0B46-8A23-4C0BD98BC7CA}" srcOrd="1" destOrd="0" parTransId="{83FE50EC-4AFB-174A-995E-5466A888B276}" sibTransId="{CEECF607-6C0E-DB42-B71F-00340454B024}"/>
    <dgm:cxn modelId="{B37681AA-C0D5-7B45-A190-ADE9BD27946A}" srcId="{3DE3DD59-124B-4D4B-9F32-4216C6BB3CD6}" destId="{7C35D278-AE61-E046-9FEA-5AF9F65368A6}" srcOrd="2" destOrd="0" parTransId="{04F40D20-8C12-8A4D-A264-145AECAC64BC}" sibTransId="{2AA781D9-DA31-4D4B-956A-D2A99F07D881}"/>
    <dgm:cxn modelId="{B61A41C0-74BF-484F-B62D-D9D7FE73D540}" type="presOf" srcId="{5F3E9698-F703-0643-93D4-B81287FAA9BE}" destId="{528BA53A-F082-8148-86DA-530E6E633E4E}" srcOrd="0" destOrd="0" presId="urn:microsoft.com/office/officeart/2005/8/layout/pyramid2"/>
    <dgm:cxn modelId="{494E59DA-433A-104C-A60A-9E9CD59ADB8C}" srcId="{3DE3DD59-124B-4D4B-9F32-4216C6BB3CD6}" destId="{5F3E9698-F703-0643-93D4-B81287FAA9BE}" srcOrd="0" destOrd="0" parTransId="{C868F43D-794F-744B-9241-CBD3E6042AA7}" sibTransId="{4C3EA595-8460-5741-AF13-4B5CA8F3A6C5}"/>
    <dgm:cxn modelId="{D46357ED-7559-BA4A-96E6-55C5D3A375E9}" srcId="{3DE3DD59-124B-4D4B-9F32-4216C6BB3CD6}" destId="{7669E0D3-C09C-5D42-AB55-CB77B0BECF21}" srcOrd="3" destOrd="0" parTransId="{8EC92A93-6CC6-1C4A-862B-279DF917478F}" sibTransId="{84F67C32-D18B-E84C-AA47-7168BC627705}"/>
    <dgm:cxn modelId="{5C0518B3-E55D-2442-A368-02CE6012C8DA}" type="presParOf" srcId="{867F180D-1EDC-044C-9C69-F4F7A2BCE9DB}" destId="{8C90202F-B92C-F54E-94D3-EB03B85B1766}" srcOrd="0" destOrd="0" presId="urn:microsoft.com/office/officeart/2005/8/layout/pyramid2"/>
    <dgm:cxn modelId="{55AA027D-31FD-194A-B5BB-1E6C3522EB38}" type="presParOf" srcId="{867F180D-1EDC-044C-9C69-F4F7A2BCE9DB}" destId="{7B678C66-2C24-9346-8DA0-9B2F89790BB3}" srcOrd="1" destOrd="0" presId="urn:microsoft.com/office/officeart/2005/8/layout/pyramid2"/>
    <dgm:cxn modelId="{D0FD906D-8E12-A44E-849F-F5EC340502A6}" type="presParOf" srcId="{7B678C66-2C24-9346-8DA0-9B2F89790BB3}" destId="{528BA53A-F082-8148-86DA-530E6E633E4E}" srcOrd="0" destOrd="0" presId="urn:microsoft.com/office/officeart/2005/8/layout/pyramid2"/>
    <dgm:cxn modelId="{7102034C-C5A7-E849-B707-667E2C0A8B70}" type="presParOf" srcId="{7B678C66-2C24-9346-8DA0-9B2F89790BB3}" destId="{4D8AD30D-4CC2-A14D-88D4-CC3AD17D13E9}" srcOrd="1" destOrd="0" presId="urn:microsoft.com/office/officeart/2005/8/layout/pyramid2"/>
    <dgm:cxn modelId="{731D21F5-C000-2041-A1E5-6F03769F78AA}" type="presParOf" srcId="{7B678C66-2C24-9346-8DA0-9B2F89790BB3}" destId="{515C9A62-AAF5-DE40-AE11-1F62C2739231}" srcOrd="2" destOrd="0" presId="urn:microsoft.com/office/officeart/2005/8/layout/pyramid2"/>
    <dgm:cxn modelId="{32A2B3B9-4174-A643-AAA8-27612DDDDD09}" type="presParOf" srcId="{7B678C66-2C24-9346-8DA0-9B2F89790BB3}" destId="{5A5A0DCA-2EE8-2142-8F2A-4CC3264469B6}" srcOrd="3" destOrd="0" presId="urn:microsoft.com/office/officeart/2005/8/layout/pyramid2"/>
    <dgm:cxn modelId="{07C6960B-E739-CF42-B133-EABAA69D337E}" type="presParOf" srcId="{7B678C66-2C24-9346-8DA0-9B2F89790BB3}" destId="{4C21F55B-FD1E-CB4D-830B-136F2AA85572}" srcOrd="4" destOrd="0" presId="urn:microsoft.com/office/officeart/2005/8/layout/pyramid2"/>
    <dgm:cxn modelId="{77BD821D-370D-874A-86DF-856AF6DCC954}" type="presParOf" srcId="{7B678C66-2C24-9346-8DA0-9B2F89790BB3}" destId="{38D8FD8B-B8A0-5C41-9821-285298C1AC83}" srcOrd="5" destOrd="0" presId="urn:microsoft.com/office/officeart/2005/8/layout/pyramid2"/>
    <dgm:cxn modelId="{994CBFD4-34B2-624D-B7D1-9E02DCEE845F}" type="presParOf" srcId="{7B678C66-2C24-9346-8DA0-9B2F89790BB3}" destId="{5295F9B8-39AD-5942-9C86-1C7C0BB30651}" srcOrd="6" destOrd="0" presId="urn:microsoft.com/office/officeart/2005/8/layout/pyramid2"/>
    <dgm:cxn modelId="{2D071B21-A1D9-1444-B064-E0A992E6363A}" type="presParOf" srcId="{7B678C66-2C24-9346-8DA0-9B2F89790BB3}" destId="{1B9CBD36-1C9E-2E43-A452-2E6D279F8AF3}"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511705-E071-1145-A7BE-508E342354C5}" type="doc">
      <dgm:prSet loTypeId="urn:microsoft.com/office/officeart/2005/8/layout/vList2" loCatId="list" qsTypeId="urn:microsoft.com/office/officeart/2005/8/quickstyle/simple1" qsCatId="simple" csTypeId="urn:microsoft.com/office/officeart/2005/8/colors/colorful5" csCatId="colorful" phldr="1"/>
      <dgm:spPr/>
    </dgm:pt>
    <dgm:pt modelId="{68DCF8F3-DA6E-D84E-B875-311D71BB18E0}">
      <dgm:prSet phldrT="[Текст]"/>
      <dgm:spPr/>
      <dgm:t>
        <a:bodyPr/>
        <a:lstStyle/>
        <a:p>
          <a:r>
            <a:rPr lang="ru-RU" dirty="0" err="1"/>
            <a:t>Методи</a:t>
          </a:r>
          <a:r>
            <a:rPr lang="ru-RU" dirty="0"/>
            <a:t> </a:t>
          </a:r>
          <a:r>
            <a:rPr lang="ru-RU" dirty="0" err="1"/>
            <a:t>зіставлення</a:t>
          </a:r>
          <a:r>
            <a:rPr lang="ru-RU" dirty="0"/>
            <a:t> в </a:t>
          </a:r>
          <a:r>
            <a:rPr lang="ru-RU" dirty="0" err="1"/>
            <a:t>цілому</a:t>
          </a:r>
          <a:endParaRPr lang="ru-RU"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D430C098-7074-2E40-B836-981805109DDF}" type="parTrans" cxnId="{5BBFDFE4-F8BA-D34E-8CC0-AE88C97E8A77}">
      <dgm:prSet/>
      <dgm:spPr/>
      <dgm:t>
        <a:bodyPr/>
        <a:lstStyle/>
        <a:p>
          <a:endParaRPr lang="ru-RU"/>
        </a:p>
      </dgm:t>
    </dgm:pt>
    <dgm:pt modelId="{2F092A23-2C84-7247-A106-FA9C6ADFEFC3}" type="sibTrans" cxnId="{5BBFDFE4-F8BA-D34E-8CC0-AE88C97E8A77}">
      <dgm:prSet/>
      <dgm:spPr/>
      <dgm:t>
        <a:bodyPr/>
        <a:lstStyle/>
        <a:p>
          <a:endParaRPr lang="ru-RU"/>
        </a:p>
      </dgm:t>
    </dgm:pt>
    <dgm:pt modelId="{9E3820CD-C5F0-3B4B-821F-F14B3349D098}">
      <dgm:prSet phldrT="[Текст]"/>
      <dgm:spPr/>
      <dgm:t>
        <a:bodyPr/>
        <a:lstStyle/>
        <a:p>
          <a:r>
            <a:rPr lang="ru-RU" dirty="0" err="1"/>
            <a:t>Методи</a:t>
          </a:r>
          <a:r>
            <a:rPr lang="ru-RU" dirty="0"/>
            <a:t> </a:t>
          </a:r>
          <a:r>
            <a:rPr lang="ru-RU" dirty="0" err="1"/>
            <a:t>зіставлення</a:t>
          </a:r>
          <a:r>
            <a:rPr lang="ru-RU" dirty="0"/>
            <a:t> за </a:t>
          </a:r>
          <a:r>
            <a:rPr lang="ru-RU" dirty="0" err="1"/>
            <a:t>ознаками</a:t>
          </a:r>
          <a:r>
            <a:rPr lang="ru-RU" dirty="0"/>
            <a:t> </a:t>
          </a:r>
          <a:r>
            <a:rPr lang="ru-RU" dirty="0" err="1"/>
            <a:t>або</a:t>
          </a:r>
          <a:r>
            <a:rPr lang="ru-RU" dirty="0"/>
            <a:t> </a:t>
          </a:r>
          <a:r>
            <a:rPr lang="ru-RU" dirty="0" err="1"/>
            <a:t>структурні</a:t>
          </a:r>
          <a:r>
            <a:rPr lang="ru-RU" dirty="0"/>
            <a:t> </a:t>
          </a:r>
          <a:r>
            <a:rPr lang="ru-RU" dirty="0" err="1"/>
            <a:t>методи</a:t>
          </a:r>
          <a:endParaRPr lang="ru-RU"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998BCC5-920A-9C45-ADCC-E31B49B01951}" type="parTrans" cxnId="{82559FCF-003C-564E-A23D-C02635251299}">
      <dgm:prSet/>
      <dgm:spPr/>
      <dgm:t>
        <a:bodyPr/>
        <a:lstStyle/>
        <a:p>
          <a:endParaRPr lang="ru-RU"/>
        </a:p>
      </dgm:t>
    </dgm:pt>
    <dgm:pt modelId="{36E5B28E-D407-7844-9F7C-9404201E132B}" type="sibTrans" cxnId="{82559FCF-003C-564E-A23D-C02635251299}">
      <dgm:prSet/>
      <dgm:spPr/>
      <dgm:t>
        <a:bodyPr/>
        <a:lstStyle/>
        <a:p>
          <a:endParaRPr lang="ru-RU"/>
        </a:p>
      </dgm:t>
    </dgm:pt>
    <dgm:pt modelId="{6FAEAA5E-DE01-3A40-9F3B-45B59E9B9E72}">
      <dgm:prSet phldrT="[Текст]"/>
      <dgm:spPr/>
      <dgm:t>
        <a:bodyPr/>
        <a:lstStyle/>
        <a:p>
          <a:r>
            <a:rPr lang="ru-RU" dirty="0" err="1"/>
            <a:t>Гібридні</a:t>
          </a:r>
          <a:r>
            <a:rPr lang="ru-RU" dirty="0"/>
            <a:t> </a:t>
          </a:r>
          <a:r>
            <a:rPr lang="ru-RU" dirty="0" err="1"/>
            <a:t>методи</a:t>
          </a:r>
          <a:endParaRPr lang="ru-RU"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EF665BD-D870-9E4D-AEA5-FFE10D8A2114}" type="parTrans" cxnId="{09FE33BD-0CFE-844A-93E1-D513EF978D62}">
      <dgm:prSet/>
      <dgm:spPr/>
      <dgm:t>
        <a:bodyPr/>
        <a:lstStyle/>
        <a:p>
          <a:endParaRPr lang="ru-RU"/>
        </a:p>
      </dgm:t>
    </dgm:pt>
    <dgm:pt modelId="{1807A09F-B9CD-D143-BCEB-D35D43313F73}" type="sibTrans" cxnId="{09FE33BD-0CFE-844A-93E1-D513EF978D62}">
      <dgm:prSet/>
      <dgm:spPr/>
      <dgm:t>
        <a:bodyPr/>
        <a:lstStyle/>
        <a:p>
          <a:endParaRPr lang="ru-RU"/>
        </a:p>
      </dgm:t>
    </dgm:pt>
    <dgm:pt modelId="{FEB306BB-FFD7-8A45-915C-66C5F6BF07EF}" type="pres">
      <dgm:prSet presAssocID="{67511705-E071-1145-A7BE-508E342354C5}" presName="linear" presStyleCnt="0">
        <dgm:presLayoutVars>
          <dgm:animLvl val="lvl"/>
          <dgm:resizeHandles val="exact"/>
        </dgm:presLayoutVars>
      </dgm:prSet>
      <dgm:spPr/>
    </dgm:pt>
    <dgm:pt modelId="{6D25E1EC-E7B9-4F49-A1BC-F71760FDABE6}" type="pres">
      <dgm:prSet presAssocID="{68DCF8F3-DA6E-D84E-B875-311D71BB18E0}" presName="parentText" presStyleLbl="node1" presStyleIdx="0" presStyleCnt="3">
        <dgm:presLayoutVars>
          <dgm:chMax val="0"/>
          <dgm:bulletEnabled val="1"/>
        </dgm:presLayoutVars>
      </dgm:prSet>
      <dgm:spPr/>
    </dgm:pt>
    <dgm:pt modelId="{5635DEDE-FE58-3645-84CE-5F4DD05F3CA5}" type="pres">
      <dgm:prSet presAssocID="{2F092A23-2C84-7247-A106-FA9C6ADFEFC3}" presName="spacer" presStyleCnt="0"/>
      <dgm:spPr/>
    </dgm:pt>
    <dgm:pt modelId="{76D8E2AB-558E-E948-97E2-9B5A66B37EEC}" type="pres">
      <dgm:prSet presAssocID="{9E3820CD-C5F0-3B4B-821F-F14B3349D098}" presName="parentText" presStyleLbl="node1" presStyleIdx="1" presStyleCnt="3">
        <dgm:presLayoutVars>
          <dgm:chMax val="0"/>
          <dgm:bulletEnabled val="1"/>
        </dgm:presLayoutVars>
      </dgm:prSet>
      <dgm:spPr/>
    </dgm:pt>
    <dgm:pt modelId="{6ACBF345-E900-E543-8119-25659420B508}" type="pres">
      <dgm:prSet presAssocID="{36E5B28E-D407-7844-9F7C-9404201E132B}" presName="spacer" presStyleCnt="0"/>
      <dgm:spPr/>
    </dgm:pt>
    <dgm:pt modelId="{01B814BF-C10E-7E4B-AEA3-891170B6F7E2}" type="pres">
      <dgm:prSet presAssocID="{6FAEAA5E-DE01-3A40-9F3B-45B59E9B9E72}" presName="parentText" presStyleLbl="node1" presStyleIdx="2" presStyleCnt="3">
        <dgm:presLayoutVars>
          <dgm:chMax val="0"/>
          <dgm:bulletEnabled val="1"/>
        </dgm:presLayoutVars>
      </dgm:prSet>
      <dgm:spPr/>
    </dgm:pt>
  </dgm:ptLst>
  <dgm:cxnLst>
    <dgm:cxn modelId="{53E30E19-6E4B-1A43-96BC-915D91B1415B}" type="presOf" srcId="{9E3820CD-C5F0-3B4B-821F-F14B3349D098}" destId="{76D8E2AB-558E-E948-97E2-9B5A66B37EEC}" srcOrd="0" destOrd="0" presId="urn:microsoft.com/office/officeart/2005/8/layout/vList2"/>
    <dgm:cxn modelId="{F7515157-51D5-4B46-BC3B-B3835DFE7E35}" type="presOf" srcId="{67511705-E071-1145-A7BE-508E342354C5}" destId="{FEB306BB-FFD7-8A45-915C-66C5F6BF07EF}" srcOrd="0" destOrd="0" presId="urn:microsoft.com/office/officeart/2005/8/layout/vList2"/>
    <dgm:cxn modelId="{C1DE1978-CD33-A548-8A45-15CA15966636}" type="presOf" srcId="{68DCF8F3-DA6E-D84E-B875-311D71BB18E0}" destId="{6D25E1EC-E7B9-4F49-A1BC-F71760FDABE6}" srcOrd="0" destOrd="0" presId="urn:microsoft.com/office/officeart/2005/8/layout/vList2"/>
    <dgm:cxn modelId="{09FE33BD-0CFE-844A-93E1-D513EF978D62}" srcId="{67511705-E071-1145-A7BE-508E342354C5}" destId="{6FAEAA5E-DE01-3A40-9F3B-45B59E9B9E72}" srcOrd="2" destOrd="0" parTransId="{3EF665BD-D870-9E4D-AEA5-FFE10D8A2114}" sibTransId="{1807A09F-B9CD-D143-BCEB-D35D43313F73}"/>
    <dgm:cxn modelId="{82559FCF-003C-564E-A23D-C02635251299}" srcId="{67511705-E071-1145-A7BE-508E342354C5}" destId="{9E3820CD-C5F0-3B4B-821F-F14B3349D098}" srcOrd="1" destOrd="0" parTransId="{8998BCC5-920A-9C45-ADCC-E31B49B01951}" sibTransId="{36E5B28E-D407-7844-9F7C-9404201E132B}"/>
    <dgm:cxn modelId="{5BBFDFE4-F8BA-D34E-8CC0-AE88C97E8A77}" srcId="{67511705-E071-1145-A7BE-508E342354C5}" destId="{68DCF8F3-DA6E-D84E-B875-311D71BB18E0}" srcOrd="0" destOrd="0" parTransId="{D430C098-7074-2E40-B836-981805109DDF}" sibTransId="{2F092A23-2C84-7247-A106-FA9C6ADFEFC3}"/>
    <dgm:cxn modelId="{B8FD3AEE-E5FB-7C46-A503-6DB77E0102AD}" type="presOf" srcId="{6FAEAA5E-DE01-3A40-9F3B-45B59E9B9E72}" destId="{01B814BF-C10E-7E4B-AEA3-891170B6F7E2}" srcOrd="0" destOrd="0" presId="urn:microsoft.com/office/officeart/2005/8/layout/vList2"/>
    <dgm:cxn modelId="{D01CB513-7ADF-9A46-BA3C-F45AB138B9CA}" type="presParOf" srcId="{FEB306BB-FFD7-8A45-915C-66C5F6BF07EF}" destId="{6D25E1EC-E7B9-4F49-A1BC-F71760FDABE6}" srcOrd="0" destOrd="0" presId="urn:microsoft.com/office/officeart/2005/8/layout/vList2"/>
    <dgm:cxn modelId="{CD05C8EB-CEA3-884D-B294-68A615EA32F2}" type="presParOf" srcId="{FEB306BB-FFD7-8A45-915C-66C5F6BF07EF}" destId="{5635DEDE-FE58-3645-84CE-5F4DD05F3CA5}" srcOrd="1" destOrd="0" presId="urn:microsoft.com/office/officeart/2005/8/layout/vList2"/>
    <dgm:cxn modelId="{F2A45A68-633B-0742-8142-4C535B5CB2AE}" type="presParOf" srcId="{FEB306BB-FFD7-8A45-915C-66C5F6BF07EF}" destId="{76D8E2AB-558E-E948-97E2-9B5A66B37EEC}" srcOrd="2" destOrd="0" presId="urn:microsoft.com/office/officeart/2005/8/layout/vList2"/>
    <dgm:cxn modelId="{11A88FD9-59E7-814B-8DAE-E987CE93DDF0}" type="presParOf" srcId="{FEB306BB-FFD7-8A45-915C-66C5F6BF07EF}" destId="{6ACBF345-E900-E543-8119-25659420B508}" srcOrd="3" destOrd="0" presId="urn:microsoft.com/office/officeart/2005/8/layout/vList2"/>
    <dgm:cxn modelId="{4B1E69DA-0BD6-DD40-AD5A-9DEF151DB768}" type="presParOf" srcId="{FEB306BB-FFD7-8A45-915C-66C5F6BF07EF}" destId="{01B814BF-C10E-7E4B-AEA3-891170B6F7E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4E02E4-66E9-A546-9638-50144B416544}" type="doc">
      <dgm:prSet loTypeId="urn:microsoft.com/office/officeart/2005/8/layout/pyramid2" loCatId="" qsTypeId="urn:microsoft.com/office/officeart/2005/8/quickstyle/simple1" qsCatId="simple" csTypeId="urn:microsoft.com/office/officeart/2005/8/colors/colorful5" csCatId="colorful" phldr="1"/>
      <dgm:spPr/>
    </dgm:pt>
    <dgm:pt modelId="{73A9CEDE-25F0-D044-9BEE-69810CBA5800}">
      <dgm:prSet phldrT="[Текст]"/>
      <dgm:spPr/>
      <dgm:t>
        <a:bodyPr/>
        <a:lstStyle/>
        <a:p>
          <a:r>
            <a:rPr lang="ru-RU" dirty="0"/>
            <a:t>Схема </a:t>
          </a:r>
          <a:r>
            <a:rPr lang="ru-RU" dirty="0" err="1"/>
            <a:t>розпізнавання</a:t>
          </a:r>
          <a:endParaRPr lang="ru-RU"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8CE5D28-1B00-2C4E-BA31-176B1238FB9C}" type="parTrans" cxnId="{BA721BC1-4602-5C42-8D04-6B5F8BBA365F}">
      <dgm:prSet/>
      <dgm:spPr/>
      <dgm:t>
        <a:bodyPr/>
        <a:lstStyle/>
        <a:p>
          <a:endParaRPr lang="ru-RU"/>
        </a:p>
      </dgm:t>
    </dgm:pt>
    <dgm:pt modelId="{8F943F5A-5348-364A-80F2-C715A8079E9A}" type="sibTrans" cxnId="{BA721BC1-4602-5C42-8D04-6B5F8BBA365F}">
      <dgm:prSet/>
      <dgm:spPr/>
      <dgm:t>
        <a:bodyPr/>
        <a:lstStyle/>
        <a:p>
          <a:endParaRPr lang="ru-RU"/>
        </a:p>
      </dgm:t>
    </dgm:pt>
    <dgm:pt modelId="{654DBA5E-844D-D649-9E32-E35DCA3EBC64}">
      <dgm:prSet phldrT="[Текст]"/>
      <dgm:spPr/>
      <dgm:t>
        <a:bodyPr/>
        <a:lstStyle/>
        <a:p>
          <a:r>
            <a:rPr lang="ru-RU" dirty="0"/>
            <a:t>Схема </a:t>
          </a:r>
          <a:r>
            <a:rPr lang="ru-RU" dirty="0" err="1"/>
            <a:t>навчання</a:t>
          </a:r>
          <a:endParaRPr lang="ru-RU"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77E78F4D-10D8-E640-903F-138DC5E7E932}" type="parTrans" cxnId="{4BF90866-D361-EC4D-BB3B-2D3B230661BB}">
      <dgm:prSet/>
      <dgm:spPr/>
      <dgm:t>
        <a:bodyPr/>
        <a:lstStyle/>
        <a:p>
          <a:endParaRPr lang="ru-RU"/>
        </a:p>
      </dgm:t>
    </dgm:pt>
    <dgm:pt modelId="{3F11DAF3-C317-004A-B000-991802F250C6}" type="sibTrans" cxnId="{4BF90866-D361-EC4D-BB3B-2D3B230661BB}">
      <dgm:prSet/>
      <dgm:spPr/>
      <dgm:t>
        <a:bodyPr/>
        <a:lstStyle/>
        <a:p>
          <a:endParaRPr lang="ru-RU"/>
        </a:p>
      </dgm:t>
    </dgm:pt>
    <dgm:pt modelId="{84B751FA-F1D0-BB47-961C-92B434F3CE8F}">
      <dgm:prSet phldrT="[Текст]"/>
      <dgm:spPr/>
      <dgm:t>
        <a:bodyPr/>
        <a:lstStyle/>
        <a:p>
          <a:r>
            <a:rPr lang="ru-RU" dirty="0" err="1"/>
            <a:t>Розпізнавання</a:t>
          </a:r>
          <a:endParaRPr lang="ru-RU"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373029D-DA23-CD43-A889-BD64B1DC52FF}" type="parTrans" cxnId="{030AA036-7642-0642-9508-A13D52AE8853}">
      <dgm:prSet/>
      <dgm:spPr/>
      <dgm:t>
        <a:bodyPr/>
        <a:lstStyle/>
        <a:p>
          <a:endParaRPr lang="ru-RU"/>
        </a:p>
      </dgm:t>
    </dgm:pt>
    <dgm:pt modelId="{A60E484A-BCB9-4E4C-A976-429D04BC0973}" type="sibTrans" cxnId="{030AA036-7642-0642-9508-A13D52AE8853}">
      <dgm:prSet/>
      <dgm:spPr/>
      <dgm:t>
        <a:bodyPr/>
        <a:lstStyle/>
        <a:p>
          <a:endParaRPr lang="ru-RU"/>
        </a:p>
      </dgm:t>
    </dgm:pt>
    <dgm:pt modelId="{E4D77946-0A5C-AF4A-ACF2-486124D19861}">
      <dgm:prSet phldrT="[Текст]"/>
      <dgm:spPr/>
      <dgm:t>
        <a:bodyPr/>
        <a:lstStyle/>
        <a:p>
          <a:r>
            <a:rPr lang="ru-RU" dirty="0" err="1"/>
            <a:t>Переваги</a:t>
          </a:r>
          <a:r>
            <a:rPr lang="ru-RU" dirty="0"/>
            <a:t> та </a:t>
          </a:r>
          <a:r>
            <a:rPr lang="ru-RU" dirty="0" err="1"/>
            <a:t>недоліки</a:t>
          </a:r>
          <a:r>
            <a:rPr lang="ru-RU" dirty="0"/>
            <a:t> алгоритму</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275E6FA0-C14A-E14B-8EB3-509A9799D675}" type="parTrans" cxnId="{43B7CFDD-8A0D-F944-9806-E9636900E5ED}">
      <dgm:prSet/>
      <dgm:spPr/>
      <dgm:t>
        <a:bodyPr/>
        <a:lstStyle/>
        <a:p>
          <a:endParaRPr lang="ru-RU"/>
        </a:p>
      </dgm:t>
    </dgm:pt>
    <dgm:pt modelId="{5F924F3F-CC99-714F-BEDC-D19F701C3218}" type="sibTrans" cxnId="{43B7CFDD-8A0D-F944-9806-E9636900E5ED}">
      <dgm:prSet/>
      <dgm:spPr/>
      <dgm:t>
        <a:bodyPr/>
        <a:lstStyle/>
        <a:p>
          <a:endParaRPr lang="ru-RU"/>
        </a:p>
      </dgm:t>
    </dgm:pt>
    <dgm:pt modelId="{6BB2266E-060A-7F47-9265-EFFD600AEACD}" type="pres">
      <dgm:prSet presAssocID="{144E02E4-66E9-A546-9638-50144B416544}" presName="compositeShape" presStyleCnt="0">
        <dgm:presLayoutVars>
          <dgm:dir/>
          <dgm:resizeHandles/>
        </dgm:presLayoutVars>
      </dgm:prSet>
      <dgm:spPr/>
    </dgm:pt>
    <dgm:pt modelId="{E33AA47B-18CB-4B45-9094-CDB1BA635D41}" type="pres">
      <dgm:prSet presAssocID="{144E02E4-66E9-A546-9638-50144B416544}" presName="pyramid" presStyleLbl="node1" presStyleIdx="0" presStyleCnt="1"/>
      <dgm:spPr/>
    </dgm:pt>
    <dgm:pt modelId="{3C543743-21FC-F347-8244-B1D0A007363D}" type="pres">
      <dgm:prSet presAssocID="{144E02E4-66E9-A546-9638-50144B416544}" presName="theList" presStyleCnt="0"/>
      <dgm:spPr/>
    </dgm:pt>
    <dgm:pt modelId="{1697825B-53D1-4B45-B26F-D4A27E2A4647}" type="pres">
      <dgm:prSet presAssocID="{73A9CEDE-25F0-D044-9BEE-69810CBA5800}" presName="aNode" presStyleLbl="fgAcc1" presStyleIdx="0" presStyleCnt="4">
        <dgm:presLayoutVars>
          <dgm:bulletEnabled val="1"/>
        </dgm:presLayoutVars>
      </dgm:prSet>
      <dgm:spPr/>
    </dgm:pt>
    <dgm:pt modelId="{03905ECD-0A80-904E-9C24-BC89A3672F25}" type="pres">
      <dgm:prSet presAssocID="{73A9CEDE-25F0-D044-9BEE-69810CBA5800}" presName="aSpace" presStyleCnt="0"/>
      <dgm:spPr/>
    </dgm:pt>
    <dgm:pt modelId="{872BF428-B175-834D-A0EE-2DB72BE6D04A}" type="pres">
      <dgm:prSet presAssocID="{654DBA5E-844D-D649-9E32-E35DCA3EBC64}" presName="aNode" presStyleLbl="fgAcc1" presStyleIdx="1" presStyleCnt="4">
        <dgm:presLayoutVars>
          <dgm:bulletEnabled val="1"/>
        </dgm:presLayoutVars>
      </dgm:prSet>
      <dgm:spPr/>
    </dgm:pt>
    <dgm:pt modelId="{20ED790F-2BAA-484F-AC0E-B8BB1914B782}" type="pres">
      <dgm:prSet presAssocID="{654DBA5E-844D-D649-9E32-E35DCA3EBC64}" presName="aSpace" presStyleCnt="0"/>
      <dgm:spPr/>
    </dgm:pt>
    <dgm:pt modelId="{0A5BFE01-C116-8840-AAD2-143B97F27F9D}" type="pres">
      <dgm:prSet presAssocID="{84B751FA-F1D0-BB47-961C-92B434F3CE8F}" presName="aNode" presStyleLbl="fgAcc1" presStyleIdx="2" presStyleCnt="4">
        <dgm:presLayoutVars>
          <dgm:bulletEnabled val="1"/>
        </dgm:presLayoutVars>
      </dgm:prSet>
      <dgm:spPr/>
    </dgm:pt>
    <dgm:pt modelId="{4CCB9682-62AE-2C4B-9180-627609B3A511}" type="pres">
      <dgm:prSet presAssocID="{84B751FA-F1D0-BB47-961C-92B434F3CE8F}" presName="aSpace" presStyleCnt="0"/>
      <dgm:spPr/>
    </dgm:pt>
    <dgm:pt modelId="{1CD6B7F1-1B30-3146-A0DE-E0652AB04FAC}" type="pres">
      <dgm:prSet presAssocID="{E4D77946-0A5C-AF4A-ACF2-486124D19861}" presName="aNode" presStyleLbl="fgAcc1" presStyleIdx="3" presStyleCnt="4">
        <dgm:presLayoutVars>
          <dgm:bulletEnabled val="1"/>
        </dgm:presLayoutVars>
      </dgm:prSet>
      <dgm:spPr/>
    </dgm:pt>
    <dgm:pt modelId="{0F9DD181-36C5-E143-A623-6BE59A99CC89}" type="pres">
      <dgm:prSet presAssocID="{E4D77946-0A5C-AF4A-ACF2-486124D19861}" presName="aSpace" presStyleCnt="0"/>
      <dgm:spPr/>
    </dgm:pt>
  </dgm:ptLst>
  <dgm:cxnLst>
    <dgm:cxn modelId="{15858214-009C-9C47-BC36-6F44403D9144}" type="presOf" srcId="{84B751FA-F1D0-BB47-961C-92B434F3CE8F}" destId="{0A5BFE01-C116-8840-AAD2-143B97F27F9D}" srcOrd="0" destOrd="0" presId="urn:microsoft.com/office/officeart/2005/8/layout/pyramid2"/>
    <dgm:cxn modelId="{030AA036-7642-0642-9508-A13D52AE8853}" srcId="{144E02E4-66E9-A546-9638-50144B416544}" destId="{84B751FA-F1D0-BB47-961C-92B434F3CE8F}" srcOrd="2" destOrd="0" parTransId="{3373029D-DA23-CD43-A889-BD64B1DC52FF}" sibTransId="{A60E484A-BCB9-4E4C-A976-429D04BC0973}"/>
    <dgm:cxn modelId="{4BF90866-D361-EC4D-BB3B-2D3B230661BB}" srcId="{144E02E4-66E9-A546-9638-50144B416544}" destId="{654DBA5E-844D-D649-9E32-E35DCA3EBC64}" srcOrd="1" destOrd="0" parTransId="{77E78F4D-10D8-E640-903F-138DC5E7E932}" sibTransId="{3F11DAF3-C317-004A-B000-991802F250C6}"/>
    <dgm:cxn modelId="{18F8BDAF-89A2-6D45-B30A-B925AF0A51EA}" type="presOf" srcId="{654DBA5E-844D-D649-9E32-E35DCA3EBC64}" destId="{872BF428-B175-834D-A0EE-2DB72BE6D04A}" srcOrd="0" destOrd="0" presId="urn:microsoft.com/office/officeart/2005/8/layout/pyramid2"/>
    <dgm:cxn modelId="{BA68DCB4-030C-D74F-AFAB-13C622365A3A}" type="presOf" srcId="{144E02E4-66E9-A546-9638-50144B416544}" destId="{6BB2266E-060A-7F47-9265-EFFD600AEACD}" srcOrd="0" destOrd="0" presId="urn:microsoft.com/office/officeart/2005/8/layout/pyramid2"/>
    <dgm:cxn modelId="{2E7BFDB5-FE90-0445-A351-1FE84EB31EA5}" type="presOf" srcId="{E4D77946-0A5C-AF4A-ACF2-486124D19861}" destId="{1CD6B7F1-1B30-3146-A0DE-E0652AB04FAC}" srcOrd="0" destOrd="0" presId="urn:microsoft.com/office/officeart/2005/8/layout/pyramid2"/>
    <dgm:cxn modelId="{16BDEEBF-7434-7A40-854C-1A066E904E3A}" type="presOf" srcId="{73A9CEDE-25F0-D044-9BEE-69810CBA5800}" destId="{1697825B-53D1-4B45-B26F-D4A27E2A4647}" srcOrd="0" destOrd="0" presId="urn:microsoft.com/office/officeart/2005/8/layout/pyramid2"/>
    <dgm:cxn modelId="{BA721BC1-4602-5C42-8D04-6B5F8BBA365F}" srcId="{144E02E4-66E9-A546-9638-50144B416544}" destId="{73A9CEDE-25F0-D044-9BEE-69810CBA5800}" srcOrd="0" destOrd="0" parTransId="{A8CE5D28-1B00-2C4E-BA31-176B1238FB9C}" sibTransId="{8F943F5A-5348-364A-80F2-C715A8079E9A}"/>
    <dgm:cxn modelId="{43B7CFDD-8A0D-F944-9806-E9636900E5ED}" srcId="{144E02E4-66E9-A546-9638-50144B416544}" destId="{E4D77946-0A5C-AF4A-ACF2-486124D19861}" srcOrd="3" destOrd="0" parTransId="{275E6FA0-C14A-E14B-8EB3-509A9799D675}" sibTransId="{5F924F3F-CC99-714F-BEDC-D19F701C3218}"/>
    <dgm:cxn modelId="{D1CB6241-49BF-3E49-9816-A81A09FADC49}" type="presParOf" srcId="{6BB2266E-060A-7F47-9265-EFFD600AEACD}" destId="{E33AA47B-18CB-4B45-9094-CDB1BA635D41}" srcOrd="0" destOrd="0" presId="urn:microsoft.com/office/officeart/2005/8/layout/pyramid2"/>
    <dgm:cxn modelId="{765FEB0E-1008-3043-9491-1E12312DA25D}" type="presParOf" srcId="{6BB2266E-060A-7F47-9265-EFFD600AEACD}" destId="{3C543743-21FC-F347-8244-B1D0A007363D}" srcOrd="1" destOrd="0" presId="urn:microsoft.com/office/officeart/2005/8/layout/pyramid2"/>
    <dgm:cxn modelId="{08980259-2A05-0B43-9313-167D1B9725D7}" type="presParOf" srcId="{3C543743-21FC-F347-8244-B1D0A007363D}" destId="{1697825B-53D1-4B45-B26F-D4A27E2A4647}" srcOrd="0" destOrd="0" presId="urn:microsoft.com/office/officeart/2005/8/layout/pyramid2"/>
    <dgm:cxn modelId="{A0342C61-BCD9-D243-A92C-B5F941015F6A}" type="presParOf" srcId="{3C543743-21FC-F347-8244-B1D0A007363D}" destId="{03905ECD-0A80-904E-9C24-BC89A3672F25}" srcOrd="1" destOrd="0" presId="urn:microsoft.com/office/officeart/2005/8/layout/pyramid2"/>
    <dgm:cxn modelId="{2D8D11E5-E094-934E-8D2B-39FB6C082666}" type="presParOf" srcId="{3C543743-21FC-F347-8244-B1D0A007363D}" destId="{872BF428-B175-834D-A0EE-2DB72BE6D04A}" srcOrd="2" destOrd="0" presId="urn:microsoft.com/office/officeart/2005/8/layout/pyramid2"/>
    <dgm:cxn modelId="{8C3A89B4-85A5-3643-8B27-56F4C6DF0A00}" type="presParOf" srcId="{3C543743-21FC-F347-8244-B1D0A007363D}" destId="{20ED790F-2BAA-484F-AC0E-B8BB1914B782}" srcOrd="3" destOrd="0" presId="urn:microsoft.com/office/officeart/2005/8/layout/pyramid2"/>
    <dgm:cxn modelId="{F5A04531-405B-C146-B2E3-B4C5638AC116}" type="presParOf" srcId="{3C543743-21FC-F347-8244-B1D0A007363D}" destId="{0A5BFE01-C116-8840-AAD2-143B97F27F9D}" srcOrd="4" destOrd="0" presId="urn:microsoft.com/office/officeart/2005/8/layout/pyramid2"/>
    <dgm:cxn modelId="{890071B0-E021-4D45-890C-E6E20D578C07}" type="presParOf" srcId="{3C543743-21FC-F347-8244-B1D0A007363D}" destId="{4CCB9682-62AE-2C4B-9180-627609B3A511}" srcOrd="5" destOrd="0" presId="urn:microsoft.com/office/officeart/2005/8/layout/pyramid2"/>
    <dgm:cxn modelId="{97F5D94B-505F-BB45-AF8C-FC2DA3C9FEB4}" type="presParOf" srcId="{3C543743-21FC-F347-8244-B1D0A007363D}" destId="{1CD6B7F1-1B30-3146-A0DE-E0652AB04FAC}" srcOrd="6" destOrd="0" presId="urn:microsoft.com/office/officeart/2005/8/layout/pyramid2"/>
    <dgm:cxn modelId="{4814E0BE-88C2-8C4D-8CDB-B15ACEBE6C78}" type="presParOf" srcId="{3C543743-21FC-F347-8244-B1D0A007363D}" destId="{0F9DD181-36C5-E143-A623-6BE59A99CC89}"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AA970-AA12-2F48-9610-0A8848F98435}">
      <dsp:nvSpPr>
        <dsp:cNvPr id="0" name=""/>
        <dsp:cNvSpPr/>
      </dsp:nvSpPr>
      <dsp:spPr>
        <a:xfrm>
          <a:off x="0" y="93609"/>
          <a:ext cx="5906181" cy="9534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dirty="0" err="1"/>
            <a:t>Вступ</a:t>
          </a:r>
          <a:endParaRPr lang="ru-RU" sz="2400" kern="1200" dirty="0"/>
        </a:p>
      </dsp:txBody>
      <dsp:txXfrm>
        <a:off x="46541" y="140150"/>
        <a:ext cx="5813099" cy="860321"/>
      </dsp:txXfrm>
    </dsp:sp>
    <dsp:sp modelId="{0B62DCAF-8E13-8845-9E5E-2A4E24730F97}">
      <dsp:nvSpPr>
        <dsp:cNvPr id="0" name=""/>
        <dsp:cNvSpPr/>
      </dsp:nvSpPr>
      <dsp:spPr>
        <a:xfrm>
          <a:off x="0" y="1116133"/>
          <a:ext cx="5906181" cy="953403"/>
        </a:xfrm>
        <a:prstGeom prst="roundRect">
          <a:avLst/>
        </a:prstGeom>
        <a:solidFill>
          <a:schemeClr val="accent5">
            <a:hueOff val="589196"/>
            <a:satOff val="-2817"/>
            <a:lumOff val="30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dirty="0" err="1"/>
            <a:t>Особливості</a:t>
          </a:r>
          <a:r>
            <a:rPr lang="ru-RU" sz="2400" kern="1200" dirty="0"/>
            <a:t> </a:t>
          </a:r>
          <a:r>
            <a:rPr lang="ru-RU" sz="2400" kern="1200" dirty="0" err="1"/>
            <a:t>розпізнавання</a:t>
          </a:r>
          <a:r>
            <a:rPr lang="ru-RU" sz="2400" kern="1200" dirty="0"/>
            <a:t> </a:t>
          </a:r>
          <a:r>
            <a:rPr lang="ru-RU" sz="2400" kern="1200" dirty="0" err="1"/>
            <a:t>облич</a:t>
          </a:r>
          <a:endParaRPr lang="ru-RU" sz="2400" kern="1200" dirty="0"/>
        </a:p>
      </dsp:txBody>
      <dsp:txXfrm>
        <a:off x="46541" y="1162674"/>
        <a:ext cx="5813099" cy="860321"/>
      </dsp:txXfrm>
    </dsp:sp>
    <dsp:sp modelId="{30DBC303-F43E-6546-A1A3-966F686031E7}">
      <dsp:nvSpPr>
        <dsp:cNvPr id="0" name=""/>
        <dsp:cNvSpPr/>
      </dsp:nvSpPr>
      <dsp:spPr>
        <a:xfrm>
          <a:off x="0" y="2138657"/>
          <a:ext cx="5906181" cy="953403"/>
        </a:xfrm>
        <a:prstGeom prst="roundRect">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dirty="0" err="1"/>
            <a:t>Класифікація</a:t>
          </a:r>
          <a:r>
            <a:rPr lang="ru-RU" sz="2400" kern="1200" dirty="0"/>
            <a:t> </a:t>
          </a:r>
          <a:r>
            <a:rPr lang="ru-RU" sz="2400" kern="1200" dirty="0" err="1"/>
            <a:t>методів</a:t>
          </a:r>
          <a:r>
            <a:rPr lang="ru-RU" sz="2400" kern="1200" dirty="0"/>
            <a:t> </a:t>
          </a:r>
          <a:r>
            <a:rPr lang="ru-RU" sz="2400" kern="1200" dirty="0" err="1"/>
            <a:t>розпізнавання</a:t>
          </a:r>
          <a:r>
            <a:rPr lang="ru-RU" sz="2400" kern="1200" dirty="0"/>
            <a:t> </a:t>
          </a:r>
          <a:r>
            <a:rPr lang="ru-RU" sz="2400" kern="1200" dirty="0" err="1"/>
            <a:t>облич</a:t>
          </a:r>
          <a:endParaRPr lang="ru-RU" sz="2400" kern="1200" dirty="0"/>
        </a:p>
      </dsp:txBody>
      <dsp:txXfrm>
        <a:off x="46541" y="2185198"/>
        <a:ext cx="5813099" cy="860321"/>
      </dsp:txXfrm>
    </dsp:sp>
    <dsp:sp modelId="{F5D2DCE3-936A-AE46-B217-8542FFB92700}">
      <dsp:nvSpPr>
        <dsp:cNvPr id="0" name=""/>
        <dsp:cNvSpPr/>
      </dsp:nvSpPr>
      <dsp:spPr>
        <a:xfrm>
          <a:off x="0" y="3161180"/>
          <a:ext cx="5906181" cy="953403"/>
        </a:xfrm>
        <a:prstGeom prst="roundRect">
          <a:avLst/>
        </a:prstGeom>
        <a:solidFill>
          <a:schemeClr val="accent5">
            <a:hueOff val="1767588"/>
            <a:satOff val="-8452"/>
            <a:lumOff val="92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dirty="0"/>
            <a:t>Метод </a:t>
          </a:r>
          <a:r>
            <a:rPr lang="ru-RU" sz="2400" kern="1200" dirty="0" err="1"/>
            <a:t>Віоли</a:t>
          </a:r>
          <a:r>
            <a:rPr lang="ru-RU" sz="2400" kern="1200" dirty="0"/>
            <a:t>-Джонса</a:t>
          </a:r>
        </a:p>
      </dsp:txBody>
      <dsp:txXfrm>
        <a:off x="46541" y="3207721"/>
        <a:ext cx="5813099" cy="860321"/>
      </dsp:txXfrm>
    </dsp:sp>
    <dsp:sp modelId="{5C5F01EE-5C37-6E40-91ED-85F39FCDC92D}">
      <dsp:nvSpPr>
        <dsp:cNvPr id="0" name=""/>
        <dsp:cNvSpPr/>
      </dsp:nvSpPr>
      <dsp:spPr>
        <a:xfrm>
          <a:off x="0" y="4183704"/>
          <a:ext cx="5906181" cy="953403"/>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dirty="0" err="1"/>
            <a:t>Використані</a:t>
          </a:r>
          <a:r>
            <a:rPr lang="ru-RU" sz="2400" kern="1200" dirty="0"/>
            <a:t> </a:t>
          </a:r>
          <a:r>
            <a:rPr lang="ru-RU" sz="2400" kern="1200" dirty="0" err="1"/>
            <a:t>джерела</a:t>
          </a:r>
          <a:endParaRPr lang="ru-RU" sz="2400" kern="1200" dirty="0"/>
        </a:p>
      </dsp:txBody>
      <dsp:txXfrm>
        <a:off x="46541" y="4230245"/>
        <a:ext cx="5813099" cy="86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0202F-B92C-F54E-94D3-EB03B85B1766}">
      <dsp:nvSpPr>
        <dsp:cNvPr id="0" name=""/>
        <dsp:cNvSpPr/>
      </dsp:nvSpPr>
      <dsp:spPr>
        <a:xfrm>
          <a:off x="2768345" y="0"/>
          <a:ext cx="3931920" cy="3931920"/>
        </a:xfrm>
        <a:prstGeom prst="triangl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528BA53A-F082-8148-86DA-530E6E633E4E}">
      <dsp:nvSpPr>
        <dsp:cNvPr id="0" name=""/>
        <dsp:cNvSpPr/>
      </dsp:nvSpPr>
      <dsp:spPr>
        <a:xfrm>
          <a:off x="4734305" y="393575"/>
          <a:ext cx="2555748" cy="69883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dirty="0" err="1"/>
            <a:t>Специфікація</a:t>
          </a:r>
          <a:r>
            <a:rPr lang="ru-RU" sz="1400" kern="1200" dirty="0"/>
            <a:t> </a:t>
          </a:r>
          <a:r>
            <a:rPr lang="ru-RU" sz="1400" kern="1200" dirty="0" err="1"/>
            <a:t>задачі</a:t>
          </a:r>
          <a:endParaRPr lang="ru-RU" sz="1400" kern="1200" dirty="0"/>
        </a:p>
      </dsp:txBody>
      <dsp:txXfrm>
        <a:off x="4768419" y="427689"/>
        <a:ext cx="2487520" cy="630609"/>
      </dsp:txXfrm>
    </dsp:sp>
    <dsp:sp modelId="{515C9A62-AAF5-DE40-AE11-1F62C2739231}">
      <dsp:nvSpPr>
        <dsp:cNvPr id="0" name=""/>
        <dsp:cNvSpPr/>
      </dsp:nvSpPr>
      <dsp:spPr>
        <a:xfrm>
          <a:off x="4734305" y="1179767"/>
          <a:ext cx="2555748" cy="69883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dirty="0" err="1"/>
            <a:t>Проблеми</a:t>
          </a:r>
          <a:r>
            <a:rPr lang="ru-RU" sz="1400" kern="1200" dirty="0"/>
            <a:t> задач </a:t>
          </a:r>
          <a:r>
            <a:rPr lang="ru-RU" sz="1400" kern="1200" dirty="0" err="1"/>
            <a:t>розпізнавання</a:t>
          </a:r>
          <a:r>
            <a:rPr lang="ru-RU" sz="1400" kern="1200" dirty="0"/>
            <a:t> </a:t>
          </a:r>
          <a:r>
            <a:rPr lang="ru-RU" sz="1400" kern="1200" dirty="0" err="1"/>
            <a:t>осіб</a:t>
          </a:r>
          <a:endParaRPr lang="ru-RU" sz="1400" kern="1200" dirty="0"/>
        </a:p>
      </dsp:txBody>
      <dsp:txXfrm>
        <a:off x="4768419" y="1213881"/>
        <a:ext cx="2487520" cy="630609"/>
      </dsp:txXfrm>
    </dsp:sp>
    <dsp:sp modelId="{4C21F55B-FD1E-CB4D-830B-136F2AA85572}">
      <dsp:nvSpPr>
        <dsp:cNvPr id="0" name=""/>
        <dsp:cNvSpPr/>
      </dsp:nvSpPr>
      <dsp:spPr>
        <a:xfrm>
          <a:off x="4734305" y="1965960"/>
          <a:ext cx="2555748" cy="69883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dirty="0"/>
            <a:t>Абстрактна постановка </a:t>
          </a:r>
          <a:r>
            <a:rPr lang="ru-RU" sz="1400" kern="1200" dirty="0" err="1"/>
            <a:t>задачі</a:t>
          </a:r>
          <a:endParaRPr lang="ru-RU" sz="1400" kern="1200" dirty="0"/>
        </a:p>
      </dsp:txBody>
      <dsp:txXfrm>
        <a:off x="4768419" y="2000074"/>
        <a:ext cx="2487520" cy="630609"/>
      </dsp:txXfrm>
    </dsp:sp>
    <dsp:sp modelId="{5295F9B8-39AD-5942-9C86-1C7C0BB30651}">
      <dsp:nvSpPr>
        <dsp:cNvPr id="0" name=""/>
        <dsp:cNvSpPr/>
      </dsp:nvSpPr>
      <dsp:spPr>
        <a:xfrm>
          <a:off x="4734305" y="2752152"/>
          <a:ext cx="2555748" cy="69883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ru-RU" sz="1400" kern="1200" dirty="0" err="1"/>
            <a:t>Загальні</a:t>
          </a:r>
          <a:r>
            <a:rPr lang="ru-RU" sz="1400" kern="1200" dirty="0"/>
            <a:t> </a:t>
          </a:r>
          <a:r>
            <a:rPr lang="ru-RU" sz="1400" kern="1200" dirty="0" err="1"/>
            <a:t>етапи</a:t>
          </a:r>
          <a:r>
            <a:rPr lang="ru-RU" sz="1400" kern="1200" dirty="0"/>
            <a:t> </a:t>
          </a:r>
          <a:r>
            <a:rPr lang="ru-RU" sz="1400" kern="1200" dirty="0" err="1"/>
            <a:t>алгоритмів</a:t>
          </a:r>
          <a:r>
            <a:rPr lang="ru-RU" sz="1400" kern="1200" dirty="0"/>
            <a:t> </a:t>
          </a:r>
          <a:r>
            <a:rPr lang="ru-RU" sz="1400" kern="1200" dirty="0" err="1"/>
            <a:t>розпізнавання</a:t>
          </a:r>
          <a:r>
            <a:rPr lang="ru-RU" sz="1400" kern="1200" dirty="0"/>
            <a:t> </a:t>
          </a:r>
          <a:r>
            <a:rPr lang="ru-RU" sz="1400" kern="1200" dirty="0" err="1"/>
            <a:t>облич</a:t>
          </a:r>
          <a:endParaRPr lang="ru-RU" sz="1400" kern="1200" dirty="0"/>
        </a:p>
      </dsp:txBody>
      <dsp:txXfrm>
        <a:off x="4768419" y="2786266"/>
        <a:ext cx="2487520" cy="6306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5E1EC-E7B9-4F49-A1BC-F71760FDABE6}">
      <dsp:nvSpPr>
        <dsp:cNvPr id="0" name=""/>
        <dsp:cNvSpPr/>
      </dsp:nvSpPr>
      <dsp:spPr>
        <a:xfrm>
          <a:off x="0" y="33019"/>
          <a:ext cx="5906181" cy="16639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ru-RU" sz="3000" kern="1200" dirty="0" err="1"/>
            <a:t>Методи</a:t>
          </a:r>
          <a:r>
            <a:rPr lang="ru-RU" sz="3000" kern="1200" dirty="0"/>
            <a:t> </a:t>
          </a:r>
          <a:r>
            <a:rPr lang="ru-RU" sz="3000" kern="1200" dirty="0" err="1"/>
            <a:t>зіставлення</a:t>
          </a:r>
          <a:r>
            <a:rPr lang="ru-RU" sz="3000" kern="1200" dirty="0"/>
            <a:t> в </a:t>
          </a:r>
          <a:r>
            <a:rPr lang="ru-RU" sz="3000" kern="1200" dirty="0" err="1"/>
            <a:t>цілому</a:t>
          </a:r>
          <a:endParaRPr lang="ru-RU" sz="3000" kern="1200" dirty="0"/>
        </a:p>
      </dsp:txBody>
      <dsp:txXfrm>
        <a:off x="81228" y="114247"/>
        <a:ext cx="5743725" cy="1501503"/>
      </dsp:txXfrm>
    </dsp:sp>
    <dsp:sp modelId="{76D8E2AB-558E-E948-97E2-9B5A66B37EEC}">
      <dsp:nvSpPr>
        <dsp:cNvPr id="0" name=""/>
        <dsp:cNvSpPr/>
      </dsp:nvSpPr>
      <dsp:spPr>
        <a:xfrm>
          <a:off x="0" y="1783379"/>
          <a:ext cx="5906181" cy="1663959"/>
        </a:xfrm>
        <a:prstGeom prst="roundRect">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ru-RU" sz="3000" kern="1200" dirty="0" err="1"/>
            <a:t>Методи</a:t>
          </a:r>
          <a:r>
            <a:rPr lang="ru-RU" sz="3000" kern="1200" dirty="0"/>
            <a:t> </a:t>
          </a:r>
          <a:r>
            <a:rPr lang="ru-RU" sz="3000" kern="1200" dirty="0" err="1"/>
            <a:t>зіставлення</a:t>
          </a:r>
          <a:r>
            <a:rPr lang="ru-RU" sz="3000" kern="1200" dirty="0"/>
            <a:t> за </a:t>
          </a:r>
          <a:r>
            <a:rPr lang="ru-RU" sz="3000" kern="1200" dirty="0" err="1"/>
            <a:t>ознаками</a:t>
          </a:r>
          <a:r>
            <a:rPr lang="ru-RU" sz="3000" kern="1200" dirty="0"/>
            <a:t> </a:t>
          </a:r>
          <a:r>
            <a:rPr lang="ru-RU" sz="3000" kern="1200" dirty="0" err="1"/>
            <a:t>або</a:t>
          </a:r>
          <a:r>
            <a:rPr lang="ru-RU" sz="3000" kern="1200" dirty="0"/>
            <a:t> </a:t>
          </a:r>
          <a:r>
            <a:rPr lang="ru-RU" sz="3000" kern="1200" dirty="0" err="1"/>
            <a:t>структурні</a:t>
          </a:r>
          <a:r>
            <a:rPr lang="ru-RU" sz="3000" kern="1200" dirty="0"/>
            <a:t> </a:t>
          </a:r>
          <a:r>
            <a:rPr lang="ru-RU" sz="3000" kern="1200" dirty="0" err="1"/>
            <a:t>методи</a:t>
          </a:r>
          <a:endParaRPr lang="ru-RU" sz="3000" kern="1200" dirty="0"/>
        </a:p>
      </dsp:txBody>
      <dsp:txXfrm>
        <a:off x="81228" y="1864607"/>
        <a:ext cx="5743725" cy="1501503"/>
      </dsp:txXfrm>
    </dsp:sp>
    <dsp:sp modelId="{01B814BF-C10E-7E4B-AEA3-891170B6F7E2}">
      <dsp:nvSpPr>
        <dsp:cNvPr id="0" name=""/>
        <dsp:cNvSpPr/>
      </dsp:nvSpPr>
      <dsp:spPr>
        <a:xfrm>
          <a:off x="0" y="3533738"/>
          <a:ext cx="5906181" cy="1663959"/>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ru-RU" sz="3000" kern="1200" dirty="0" err="1"/>
            <a:t>Гібридні</a:t>
          </a:r>
          <a:r>
            <a:rPr lang="ru-RU" sz="3000" kern="1200" dirty="0"/>
            <a:t> </a:t>
          </a:r>
          <a:r>
            <a:rPr lang="ru-RU" sz="3000" kern="1200" dirty="0" err="1"/>
            <a:t>методи</a:t>
          </a:r>
          <a:endParaRPr lang="ru-RU" sz="3000" kern="1200" dirty="0"/>
        </a:p>
      </dsp:txBody>
      <dsp:txXfrm>
        <a:off x="81228" y="3614966"/>
        <a:ext cx="5743725" cy="1501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AA47B-18CB-4B45-9094-CDB1BA635D41}">
      <dsp:nvSpPr>
        <dsp:cNvPr id="0" name=""/>
        <dsp:cNvSpPr/>
      </dsp:nvSpPr>
      <dsp:spPr>
        <a:xfrm>
          <a:off x="0" y="0"/>
          <a:ext cx="5135809" cy="5230718"/>
        </a:xfrm>
        <a:prstGeom prst="triangl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7825B-53D1-4B45-B26F-D4A27E2A4647}">
      <dsp:nvSpPr>
        <dsp:cNvPr id="0" name=""/>
        <dsp:cNvSpPr/>
      </dsp:nvSpPr>
      <dsp:spPr>
        <a:xfrm>
          <a:off x="2567904" y="523582"/>
          <a:ext cx="3338276" cy="929678"/>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Схема </a:t>
          </a:r>
          <a:r>
            <a:rPr lang="ru-RU" sz="2300" kern="1200" dirty="0" err="1"/>
            <a:t>розпізнавання</a:t>
          </a:r>
          <a:endParaRPr lang="ru-RU" sz="2300" kern="1200" dirty="0"/>
        </a:p>
      </dsp:txBody>
      <dsp:txXfrm>
        <a:off x="2613287" y="568965"/>
        <a:ext cx="3247510" cy="838912"/>
      </dsp:txXfrm>
    </dsp:sp>
    <dsp:sp modelId="{872BF428-B175-834D-A0EE-2DB72BE6D04A}">
      <dsp:nvSpPr>
        <dsp:cNvPr id="0" name=""/>
        <dsp:cNvSpPr/>
      </dsp:nvSpPr>
      <dsp:spPr>
        <a:xfrm>
          <a:off x="2567904" y="1569470"/>
          <a:ext cx="3338276" cy="929678"/>
        </a:xfrm>
        <a:prstGeom prst="roundRect">
          <a:avLst/>
        </a:prstGeom>
        <a:solidFill>
          <a:schemeClr val="lt1">
            <a:alpha val="90000"/>
            <a:hueOff val="0"/>
            <a:satOff val="0"/>
            <a:lumOff val="0"/>
            <a:alphaOff val="0"/>
          </a:schemeClr>
        </a:solidFill>
        <a:ln w="12700" cap="flat" cmpd="sng" algn="ctr">
          <a:solidFill>
            <a:schemeClr val="accent5">
              <a:hueOff val="785595"/>
              <a:satOff val="-3757"/>
              <a:lumOff val="4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Схема </a:t>
          </a:r>
          <a:r>
            <a:rPr lang="ru-RU" sz="2300" kern="1200" dirty="0" err="1"/>
            <a:t>навчання</a:t>
          </a:r>
          <a:endParaRPr lang="ru-RU" sz="2300" kern="1200" dirty="0"/>
        </a:p>
      </dsp:txBody>
      <dsp:txXfrm>
        <a:off x="2613287" y="1614853"/>
        <a:ext cx="3247510" cy="838912"/>
      </dsp:txXfrm>
    </dsp:sp>
    <dsp:sp modelId="{0A5BFE01-C116-8840-AAD2-143B97F27F9D}">
      <dsp:nvSpPr>
        <dsp:cNvPr id="0" name=""/>
        <dsp:cNvSpPr/>
      </dsp:nvSpPr>
      <dsp:spPr>
        <a:xfrm>
          <a:off x="2567904" y="2615359"/>
          <a:ext cx="3338276" cy="929678"/>
        </a:xfrm>
        <a:prstGeom prst="roundRect">
          <a:avLst/>
        </a:prstGeom>
        <a:solidFill>
          <a:schemeClr val="lt1">
            <a:alpha val="90000"/>
            <a:hueOff val="0"/>
            <a:satOff val="0"/>
            <a:lumOff val="0"/>
            <a:alphaOff val="0"/>
          </a:schemeClr>
        </a:solidFill>
        <a:ln w="12700" cap="flat" cmpd="sng" algn="ctr">
          <a:solidFill>
            <a:schemeClr val="accent5">
              <a:hueOff val="1571189"/>
              <a:satOff val="-7513"/>
              <a:lumOff val="8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err="1"/>
            <a:t>Розпізнавання</a:t>
          </a:r>
          <a:endParaRPr lang="ru-RU" sz="2300" kern="1200" dirty="0"/>
        </a:p>
      </dsp:txBody>
      <dsp:txXfrm>
        <a:off x="2613287" y="2660742"/>
        <a:ext cx="3247510" cy="838912"/>
      </dsp:txXfrm>
    </dsp:sp>
    <dsp:sp modelId="{1CD6B7F1-1B30-3146-A0DE-E0652AB04FAC}">
      <dsp:nvSpPr>
        <dsp:cNvPr id="0" name=""/>
        <dsp:cNvSpPr/>
      </dsp:nvSpPr>
      <dsp:spPr>
        <a:xfrm>
          <a:off x="2567904" y="3661247"/>
          <a:ext cx="3338276" cy="929678"/>
        </a:xfrm>
        <a:prstGeom prst="roundRect">
          <a:avLst/>
        </a:prstGeom>
        <a:solidFill>
          <a:schemeClr val="lt1">
            <a:alpha val="90000"/>
            <a:hueOff val="0"/>
            <a:satOff val="0"/>
            <a:lumOff val="0"/>
            <a:alphaOff val="0"/>
          </a:schemeClr>
        </a:solidFill>
        <a:ln w="12700"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err="1"/>
            <a:t>Переваги</a:t>
          </a:r>
          <a:r>
            <a:rPr lang="ru-RU" sz="2300" kern="1200" dirty="0"/>
            <a:t> та </a:t>
          </a:r>
          <a:r>
            <a:rPr lang="ru-RU" sz="2300" kern="1200" dirty="0" err="1"/>
            <a:t>недоліки</a:t>
          </a:r>
          <a:r>
            <a:rPr lang="ru-RU" sz="2300" kern="1200" dirty="0"/>
            <a:t> алгоритму</a:t>
          </a:r>
        </a:p>
      </dsp:txBody>
      <dsp:txXfrm>
        <a:off x="2613287" y="3706630"/>
        <a:ext cx="3247510" cy="8389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ru-RU"/>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12/5/21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ru-RU"/>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12/5/21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a:t>Образец заголовка</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1CF131DD-A141-4471-BCF9-C6073EDD7E20}" type="datetimeFigureOut">
              <a:rPr lang="en-US" dirty="0"/>
              <a:t>12/5/21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12/5/21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12/5/21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slide" Target="slide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wiki.tntu.edu.u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F01C02-5B5C-444B-8950-D9C0F1D1BB2B}"/>
              </a:ext>
            </a:extLst>
          </p:cNvPr>
          <p:cNvSpPr>
            <a:spLocks noGrp="1"/>
          </p:cNvSpPr>
          <p:nvPr>
            <p:ph type="ctrTitle"/>
          </p:nvPr>
        </p:nvSpPr>
        <p:spPr/>
        <p:txBody>
          <a:bodyPr/>
          <a:lstStyle/>
          <a:p>
            <a:r>
              <a:rPr lang="uk-UA" sz="3200" b="1" dirty="0"/>
              <a:t>Розрахункова графічна робота</a:t>
            </a:r>
            <a:br>
              <a:rPr lang="ru-UA" sz="3200" dirty="0"/>
            </a:br>
            <a:r>
              <a:rPr lang="uk-UA" sz="3200" dirty="0"/>
              <a:t>з дисципліни «Системи та методи штучного інтелекту»</a:t>
            </a:r>
            <a:br>
              <a:rPr lang="ru-UA" sz="3200" dirty="0"/>
            </a:br>
            <a:r>
              <a:rPr lang="ru-RU" sz="3200" dirty="0"/>
              <a:t>на тему </a:t>
            </a:r>
            <a:r>
              <a:rPr lang="ru-RU" sz="3200" i="1" dirty="0"/>
              <a:t>«Теорія розпізнавання облич</a:t>
            </a:r>
            <a:r>
              <a:rPr lang="uk-UA" sz="3200" i="1" dirty="0"/>
              <a:t>»</a:t>
            </a:r>
            <a:br>
              <a:rPr lang="ru-UA" sz="3200" dirty="0"/>
            </a:br>
            <a:endParaRPr lang="ru-UA" sz="3200" dirty="0"/>
          </a:p>
        </p:txBody>
      </p:sp>
      <p:sp>
        <p:nvSpPr>
          <p:cNvPr id="3" name="Подзаголовок 2">
            <a:extLst>
              <a:ext uri="{FF2B5EF4-FFF2-40B4-BE49-F238E27FC236}">
                <a16:creationId xmlns:a16="http://schemas.microsoft.com/office/drawing/2014/main" id="{BCC3F487-416F-A848-994D-BB5C9A32FCB0}"/>
              </a:ext>
            </a:extLst>
          </p:cNvPr>
          <p:cNvSpPr>
            <a:spLocks noGrp="1"/>
          </p:cNvSpPr>
          <p:nvPr>
            <p:ph type="subTitle" idx="1"/>
          </p:nvPr>
        </p:nvSpPr>
        <p:spPr>
          <a:xfrm>
            <a:off x="1559444" y="4261648"/>
            <a:ext cx="9070848" cy="1067097"/>
          </a:xfrm>
        </p:spPr>
        <p:txBody>
          <a:bodyPr>
            <a:noAutofit/>
          </a:bodyPr>
          <a:lstStyle/>
          <a:p>
            <a:pPr algn="r"/>
            <a:r>
              <a:rPr lang="ru-RU" dirty="0" err="1"/>
              <a:t>Виконала</a:t>
            </a:r>
            <a:r>
              <a:rPr lang="ru-RU" dirty="0"/>
              <a:t>:  </a:t>
            </a:r>
            <a:endParaRPr lang="ru-UA" dirty="0"/>
          </a:p>
          <a:p>
            <a:pPr algn="r"/>
            <a:r>
              <a:rPr lang="ru-RU" dirty="0"/>
              <a:t>студентка </a:t>
            </a:r>
            <a:r>
              <a:rPr lang="uk-UA" dirty="0"/>
              <a:t>4</a:t>
            </a:r>
            <a:r>
              <a:rPr lang="ru-RU" dirty="0"/>
              <a:t> курсу</a:t>
            </a:r>
            <a:endParaRPr lang="ru-UA" dirty="0"/>
          </a:p>
          <a:p>
            <a:pPr algn="r"/>
            <a:r>
              <a:rPr lang="ru-RU" dirty="0"/>
              <a:t>				      	        </a:t>
            </a:r>
            <a:r>
              <a:rPr lang="ru-RU" dirty="0" err="1"/>
              <a:t>групи</a:t>
            </a:r>
            <a:r>
              <a:rPr lang="ru-RU" dirty="0"/>
              <a:t> ДА-81</a:t>
            </a:r>
            <a:endParaRPr lang="ru-UA" dirty="0"/>
          </a:p>
          <a:p>
            <a:pPr algn="r"/>
            <a:r>
              <a:rPr lang="ru-RU" dirty="0"/>
              <a:t>						Коваль Д.О.</a:t>
            </a:r>
            <a:r>
              <a:rPr lang="ru-UA" dirty="0"/>
              <a:t> </a:t>
            </a:r>
          </a:p>
        </p:txBody>
      </p:sp>
    </p:spTree>
    <p:extLst>
      <p:ext uri="{BB962C8B-B14F-4D97-AF65-F5344CB8AC3E}">
        <p14:creationId xmlns:p14="http://schemas.microsoft.com/office/powerpoint/2010/main" val="3853266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FEDAC-E133-124D-BC24-81E7D8F44ABF}"/>
              </a:ext>
            </a:extLst>
          </p:cNvPr>
          <p:cNvSpPr>
            <a:spLocks noGrp="1"/>
          </p:cNvSpPr>
          <p:nvPr>
            <p:ph type="title"/>
          </p:nvPr>
        </p:nvSpPr>
        <p:spPr>
          <a:xfrm>
            <a:off x="1066800" y="642594"/>
            <a:ext cx="10058400" cy="1371600"/>
          </a:xfrm>
        </p:spPr>
        <p:txBody>
          <a:bodyPr>
            <a:normAutofit/>
          </a:bodyPr>
          <a:lstStyle/>
          <a:p>
            <a:r>
              <a:rPr lang="ru-RU" b="1" dirty="0"/>
              <a:t>Методи зіставлення в цілому</a:t>
            </a:r>
            <a:endParaRPr lang="ru-UA" b="1" dirty="0"/>
          </a:p>
        </p:txBody>
      </p:sp>
      <p:sp>
        <p:nvSpPr>
          <p:cNvPr id="3" name="Объект 2">
            <a:extLst>
              <a:ext uri="{FF2B5EF4-FFF2-40B4-BE49-F238E27FC236}">
                <a16:creationId xmlns:a16="http://schemas.microsoft.com/office/drawing/2014/main" id="{00756543-0632-3441-8716-C56ACA846DBE}"/>
              </a:ext>
            </a:extLst>
          </p:cNvPr>
          <p:cNvSpPr>
            <a:spLocks noGrp="1"/>
          </p:cNvSpPr>
          <p:nvPr>
            <p:ph idx="1"/>
          </p:nvPr>
        </p:nvSpPr>
        <p:spPr>
          <a:xfrm>
            <a:off x="1066800" y="2103120"/>
            <a:ext cx="6485467" cy="3931920"/>
          </a:xfrm>
        </p:spPr>
        <p:txBody>
          <a:bodyPr>
            <a:normAutofit/>
          </a:bodyPr>
          <a:lstStyle/>
          <a:p>
            <a:pPr>
              <a:lnSpc>
                <a:spcPct val="90000"/>
              </a:lnSpc>
            </a:pPr>
            <a:r>
              <a:rPr lang="ru-RU" sz="1400" err="1"/>
              <a:t>Це</a:t>
            </a:r>
            <a:r>
              <a:rPr lang="ru-RU" sz="1400"/>
              <a:t> </a:t>
            </a:r>
            <a:r>
              <a:rPr lang="ru-RU" sz="1400" err="1"/>
              <a:t>найбільш</a:t>
            </a:r>
            <a:r>
              <a:rPr lang="ru-RU" sz="1400"/>
              <a:t> широко </a:t>
            </a:r>
            <a:r>
              <a:rPr lang="ru-RU" sz="1400" err="1"/>
              <a:t>використовуваний</a:t>
            </a:r>
            <a:r>
              <a:rPr lang="ru-RU" sz="1400"/>
              <a:t> </a:t>
            </a:r>
            <a:r>
              <a:rPr lang="ru-RU" sz="1400" err="1"/>
              <a:t>клас</a:t>
            </a:r>
            <a:r>
              <a:rPr lang="ru-RU" sz="1400"/>
              <a:t> </a:t>
            </a:r>
            <a:r>
              <a:rPr lang="ru-RU" sz="1400" err="1"/>
              <a:t>методів</a:t>
            </a:r>
            <a:r>
              <a:rPr lang="ru-RU" sz="1400"/>
              <a:t>. </a:t>
            </a:r>
            <a:r>
              <a:rPr lang="ru-RU" sz="1400" err="1"/>
              <a:t>Він</a:t>
            </a:r>
            <a:r>
              <a:rPr lang="ru-RU" sz="1400"/>
              <a:t> </a:t>
            </a:r>
            <a:r>
              <a:rPr lang="ru-RU" sz="1400" err="1"/>
              <a:t>розглядає</a:t>
            </a:r>
            <a:r>
              <a:rPr lang="ru-RU" sz="1400"/>
              <a:t> всю область </a:t>
            </a:r>
            <a:r>
              <a:rPr lang="ru-RU" sz="1400" err="1"/>
              <a:t>обличчя</a:t>
            </a:r>
            <a:r>
              <a:rPr lang="ru-RU" sz="1400"/>
              <a:t> в </a:t>
            </a:r>
            <a:r>
              <a:rPr lang="ru-RU" sz="1400" err="1"/>
              <a:t>якості</a:t>
            </a:r>
            <a:r>
              <a:rPr lang="ru-RU" sz="1400"/>
              <a:t> </a:t>
            </a:r>
            <a:r>
              <a:rPr lang="ru-RU" sz="1400" err="1"/>
              <a:t>вихідних</a:t>
            </a:r>
            <a:r>
              <a:rPr lang="ru-RU" sz="1400"/>
              <a:t> </a:t>
            </a:r>
            <a:r>
              <a:rPr lang="ru-RU" sz="1400" err="1"/>
              <a:t>даних</a:t>
            </a:r>
            <a:r>
              <a:rPr lang="ru-RU" sz="1400"/>
              <a:t> для </a:t>
            </a:r>
            <a:r>
              <a:rPr lang="ru-RU" sz="1400" err="1"/>
              <a:t>процесу</a:t>
            </a:r>
            <a:r>
              <a:rPr lang="ru-RU" sz="1400"/>
              <a:t> </a:t>
            </a:r>
            <a:r>
              <a:rPr lang="ru-RU" sz="1400" err="1"/>
              <a:t>розпізнавання</a:t>
            </a:r>
            <a:r>
              <a:rPr lang="ru-RU" sz="1400"/>
              <a:t>. </a:t>
            </a:r>
            <a:r>
              <a:rPr lang="ru-RU" sz="1400" err="1"/>
              <a:t>Компоненти</a:t>
            </a:r>
            <a:r>
              <a:rPr lang="ru-RU" sz="1400"/>
              <a:t> </a:t>
            </a:r>
            <a:r>
              <a:rPr lang="ru-RU" sz="1400" err="1"/>
              <a:t>або</a:t>
            </a:r>
            <a:r>
              <a:rPr lang="ru-RU" sz="1400"/>
              <a:t> </a:t>
            </a:r>
            <a:r>
              <a:rPr lang="ru-RU" sz="1400" err="1"/>
              <a:t>сегменти</a:t>
            </a:r>
            <a:r>
              <a:rPr lang="ru-RU" sz="1400"/>
              <a:t> </a:t>
            </a:r>
            <a:r>
              <a:rPr lang="ru-RU" sz="1400" err="1"/>
              <a:t>обличчя</a:t>
            </a:r>
            <a:r>
              <a:rPr lang="ru-RU" sz="1400"/>
              <a:t> не </a:t>
            </a:r>
            <a:r>
              <a:rPr lang="ru-RU" sz="1400" err="1"/>
              <a:t>розглядаються</a:t>
            </a:r>
            <a:r>
              <a:rPr lang="ru-RU" sz="1400"/>
              <a:t> при </a:t>
            </a:r>
            <a:r>
              <a:rPr lang="ru-RU" sz="1400" err="1"/>
              <a:t>цьому</a:t>
            </a:r>
            <a:r>
              <a:rPr lang="ru-RU" sz="1400"/>
              <a:t> </a:t>
            </a:r>
            <a:r>
              <a:rPr lang="ru-RU" sz="1400" err="1"/>
              <a:t>окремо</a:t>
            </a:r>
            <a:r>
              <a:rPr lang="ru-RU" sz="1400"/>
              <a:t>. При </a:t>
            </a:r>
            <a:r>
              <a:rPr lang="ru-RU" sz="1400" err="1"/>
              <a:t>цьому</a:t>
            </a:r>
            <a:r>
              <a:rPr lang="ru-RU" sz="1400"/>
              <a:t> </a:t>
            </a:r>
            <a:r>
              <a:rPr lang="ru-RU" sz="1400" err="1"/>
              <a:t>також</a:t>
            </a:r>
            <a:r>
              <a:rPr lang="ru-RU" sz="1400"/>
              <a:t> не </a:t>
            </a:r>
            <a:r>
              <a:rPr lang="ru-RU" sz="1400" err="1"/>
              <a:t>береться</a:t>
            </a:r>
            <a:r>
              <a:rPr lang="ru-RU" sz="1400"/>
              <a:t> до </a:t>
            </a:r>
            <a:r>
              <a:rPr lang="ru-RU" sz="1400" err="1"/>
              <a:t>уваги</a:t>
            </a:r>
            <a:r>
              <a:rPr lang="ru-RU" sz="1400"/>
              <a:t> ракурс, з </a:t>
            </a:r>
            <a:r>
              <a:rPr lang="ru-RU" sz="1400" err="1"/>
              <a:t>якого</a:t>
            </a:r>
            <a:r>
              <a:rPr lang="ru-RU" sz="1400"/>
              <a:t> </a:t>
            </a:r>
            <a:r>
              <a:rPr lang="ru-RU" sz="1400" err="1"/>
              <a:t>розглядається</a:t>
            </a:r>
            <a:r>
              <a:rPr lang="ru-RU" sz="1400"/>
              <a:t> </a:t>
            </a:r>
            <a:r>
              <a:rPr lang="ru-RU" sz="1400" err="1"/>
              <a:t>обличчя</a:t>
            </a:r>
            <a:r>
              <a:rPr lang="ru-RU" sz="1400"/>
              <a:t>, і </a:t>
            </a:r>
            <a:r>
              <a:rPr lang="ru-RU" sz="1400" err="1"/>
              <a:t>інші</a:t>
            </a:r>
            <a:r>
              <a:rPr lang="ru-RU" sz="1400"/>
              <a:t> </a:t>
            </a:r>
            <a:r>
              <a:rPr lang="ru-RU" sz="1400" err="1"/>
              <a:t>атрибути</a:t>
            </a:r>
            <a:r>
              <a:rPr lang="ru-RU" sz="1400"/>
              <a:t>, </a:t>
            </a:r>
            <a:r>
              <a:rPr lang="ru-RU" sz="1400" err="1"/>
              <a:t>такі</a:t>
            </a:r>
            <a:r>
              <a:rPr lang="ru-RU" sz="1400"/>
              <a:t> як </a:t>
            </a:r>
            <a:r>
              <a:rPr lang="ru-RU" sz="1400" err="1"/>
              <a:t>мімічний</a:t>
            </a:r>
            <a:r>
              <a:rPr lang="ru-RU" sz="1400"/>
              <a:t> </a:t>
            </a:r>
            <a:r>
              <a:rPr lang="ru-RU" sz="1400" err="1"/>
              <a:t>вираз</a:t>
            </a:r>
            <a:r>
              <a:rPr lang="ru-RU" sz="1400"/>
              <a:t>. </a:t>
            </a:r>
            <a:endParaRPr lang="ru-UA" sz="1400"/>
          </a:p>
          <a:p>
            <a:pPr>
              <a:lnSpc>
                <a:spcPct val="90000"/>
              </a:lnSpc>
            </a:pPr>
            <a:r>
              <a:rPr lang="ru-RU" sz="1400"/>
              <a:t>Першим з </a:t>
            </a:r>
            <a:r>
              <a:rPr lang="ru-RU" sz="1400" err="1"/>
              <a:t>даної</a:t>
            </a:r>
            <a:r>
              <a:rPr lang="ru-RU" sz="1400"/>
              <a:t> </a:t>
            </a:r>
            <a:r>
              <a:rPr lang="ru-RU" sz="1400" err="1"/>
              <a:t>групи</a:t>
            </a:r>
            <a:r>
              <a:rPr lang="ru-RU" sz="1400"/>
              <a:t> </a:t>
            </a:r>
            <a:r>
              <a:rPr lang="ru-RU" sz="1400" err="1"/>
              <a:t>методів</a:t>
            </a:r>
            <a:r>
              <a:rPr lang="ru-RU" sz="1400"/>
              <a:t> і </a:t>
            </a:r>
            <a:r>
              <a:rPr lang="ru-RU" sz="1400" err="1"/>
              <a:t>найбільш</a:t>
            </a:r>
            <a:r>
              <a:rPr lang="ru-RU" sz="1400"/>
              <a:t> </a:t>
            </a:r>
            <a:r>
              <a:rPr lang="ru-RU" sz="1400" err="1"/>
              <a:t>популярним</a:t>
            </a:r>
            <a:r>
              <a:rPr lang="ru-RU" sz="1400"/>
              <a:t> на </a:t>
            </a:r>
            <a:r>
              <a:rPr lang="ru-RU" sz="1400" err="1"/>
              <a:t>даний</a:t>
            </a:r>
            <a:r>
              <a:rPr lang="ru-RU" sz="1400"/>
              <a:t> час став метод </a:t>
            </a:r>
            <a:r>
              <a:rPr lang="ru-RU" sz="1400" err="1"/>
              <a:t>власних</a:t>
            </a:r>
            <a:r>
              <a:rPr lang="ru-RU" sz="1400"/>
              <a:t> </a:t>
            </a:r>
            <a:r>
              <a:rPr lang="ru-RU" sz="1400" err="1"/>
              <a:t>облич</a:t>
            </a:r>
            <a:r>
              <a:rPr lang="ru-RU" sz="1400"/>
              <a:t> (</a:t>
            </a:r>
            <a:r>
              <a:rPr lang="ru-RU" sz="1400" err="1"/>
              <a:t>Eigenfaces</a:t>
            </a:r>
            <a:r>
              <a:rPr lang="ru-RU" sz="1400"/>
              <a:t>). </a:t>
            </a:r>
            <a:r>
              <a:rPr lang="ru-RU" sz="1400" err="1"/>
              <a:t>Усі</a:t>
            </a:r>
            <a:r>
              <a:rPr lang="ru-RU" sz="1400"/>
              <a:t> </a:t>
            </a:r>
            <a:r>
              <a:rPr lang="ru-RU" sz="1400" err="1"/>
              <a:t>методи</a:t>
            </a:r>
            <a:r>
              <a:rPr lang="ru-RU" sz="1400"/>
              <a:t> </a:t>
            </a:r>
            <a:r>
              <a:rPr lang="ru-RU" sz="1400" err="1"/>
              <a:t>даної</a:t>
            </a:r>
            <a:r>
              <a:rPr lang="ru-RU" sz="1400"/>
              <a:t> </a:t>
            </a:r>
            <a:r>
              <a:rPr lang="ru-RU" sz="1400" err="1"/>
              <a:t>групи</a:t>
            </a:r>
            <a:r>
              <a:rPr lang="ru-RU" sz="1400"/>
              <a:t> </a:t>
            </a:r>
            <a:r>
              <a:rPr lang="ru-RU" sz="1400" err="1"/>
              <a:t>будують</a:t>
            </a:r>
            <a:r>
              <a:rPr lang="ru-RU" sz="1400"/>
              <a:t> </a:t>
            </a:r>
            <a:r>
              <a:rPr lang="ru-RU" sz="1400" err="1"/>
              <a:t>проекцію</a:t>
            </a:r>
            <a:r>
              <a:rPr lang="ru-RU" sz="1400"/>
              <a:t> </a:t>
            </a:r>
            <a:r>
              <a:rPr lang="ru-RU" sz="1400" err="1"/>
              <a:t>вхідного</a:t>
            </a:r>
            <a:r>
              <a:rPr lang="ru-RU" sz="1400"/>
              <a:t> </a:t>
            </a:r>
            <a:r>
              <a:rPr lang="ru-RU" sz="1400" err="1"/>
              <a:t>зображення</a:t>
            </a:r>
            <a:r>
              <a:rPr lang="ru-RU" sz="1400"/>
              <a:t> в </a:t>
            </a:r>
            <a:r>
              <a:rPr lang="ru-RU" sz="1400" err="1"/>
              <a:t>деякому</a:t>
            </a:r>
            <a:r>
              <a:rPr lang="ru-RU" sz="1400"/>
              <a:t> </a:t>
            </a:r>
            <a:r>
              <a:rPr lang="ru-RU" sz="1400" err="1"/>
              <a:t>підпросторі</a:t>
            </a:r>
            <a:r>
              <a:rPr lang="ru-RU" sz="1400"/>
              <a:t>, </a:t>
            </a:r>
            <a:r>
              <a:rPr lang="ru-RU" sz="1400" err="1"/>
              <a:t>використовуючи</a:t>
            </a:r>
            <a:r>
              <a:rPr lang="ru-RU" sz="1400"/>
              <a:t> метод </a:t>
            </a:r>
            <a:r>
              <a:rPr lang="ru-RU" sz="1400" err="1"/>
              <a:t>головних</a:t>
            </a:r>
            <a:r>
              <a:rPr lang="ru-RU" sz="1400"/>
              <a:t> </a:t>
            </a:r>
            <a:r>
              <a:rPr lang="ru-RU" sz="1400" err="1"/>
              <a:t>компонентів</a:t>
            </a:r>
            <a:r>
              <a:rPr lang="ru-RU" sz="1400"/>
              <a:t> (</a:t>
            </a:r>
            <a:r>
              <a:rPr lang="ru-RU" sz="1400" err="1"/>
              <a:t>Principal</a:t>
            </a:r>
            <a:r>
              <a:rPr lang="ru-RU" sz="1400"/>
              <a:t> </a:t>
            </a:r>
            <a:r>
              <a:rPr lang="ru-RU" sz="1400" err="1"/>
              <a:t>Component</a:t>
            </a:r>
            <a:r>
              <a:rPr lang="ru-RU" sz="1400"/>
              <a:t> </a:t>
            </a:r>
            <a:r>
              <a:rPr lang="ru-RU" sz="1400" err="1"/>
              <a:t>Analysis</a:t>
            </a:r>
            <a:r>
              <a:rPr lang="ru-RU" sz="1400"/>
              <a:t>), </a:t>
            </a:r>
            <a:r>
              <a:rPr lang="ru-RU" sz="1400" err="1"/>
              <a:t>лінійний</a:t>
            </a:r>
            <a:r>
              <a:rPr lang="ru-RU" sz="1400"/>
              <a:t> </a:t>
            </a:r>
            <a:r>
              <a:rPr lang="ru-RU" sz="1400" err="1"/>
              <a:t>дискримінантний</a:t>
            </a:r>
            <a:r>
              <a:rPr lang="ru-RU" sz="1400"/>
              <a:t> </a:t>
            </a:r>
            <a:r>
              <a:rPr lang="ru-RU" sz="1400" err="1"/>
              <a:t>аналіз</a:t>
            </a:r>
            <a:r>
              <a:rPr lang="ru-RU" sz="1400"/>
              <a:t> (</a:t>
            </a:r>
            <a:r>
              <a:rPr lang="ru-RU" sz="1400" err="1"/>
              <a:t>Fisherfaces</a:t>
            </a:r>
            <a:r>
              <a:rPr lang="ru-RU" sz="1400"/>
              <a:t>), </a:t>
            </a:r>
            <a:r>
              <a:rPr lang="ru-RU" sz="1400" err="1"/>
              <a:t>аналіз</a:t>
            </a:r>
            <a:r>
              <a:rPr lang="ru-RU" sz="1400"/>
              <a:t> </a:t>
            </a:r>
            <a:r>
              <a:rPr lang="ru-RU" sz="1400" err="1"/>
              <a:t>незалежних</a:t>
            </a:r>
            <a:r>
              <a:rPr lang="ru-RU" sz="1400"/>
              <a:t> </a:t>
            </a:r>
            <a:r>
              <a:rPr lang="ru-RU" sz="1400" err="1"/>
              <a:t>компонентів</a:t>
            </a:r>
            <a:r>
              <a:rPr lang="ru-RU" sz="1400"/>
              <a:t> </a:t>
            </a:r>
            <a:r>
              <a:rPr lang="ru-RU" sz="1400" err="1"/>
              <a:t>або</a:t>
            </a:r>
            <a:r>
              <a:rPr lang="ru-RU" sz="1400"/>
              <a:t> </a:t>
            </a:r>
            <a:r>
              <a:rPr lang="ru-RU" sz="1400" err="1"/>
              <a:t>вейвлет-перетворення</a:t>
            </a:r>
            <a:r>
              <a:rPr lang="ru-RU" sz="1400"/>
              <a:t> (в основному </a:t>
            </a:r>
            <a:r>
              <a:rPr lang="ru-RU" sz="1400" err="1"/>
              <a:t>вейвлети</a:t>
            </a:r>
            <a:r>
              <a:rPr lang="ru-RU" sz="1400"/>
              <a:t> </a:t>
            </a:r>
            <a:r>
              <a:rPr lang="ru-RU" sz="1400" err="1"/>
              <a:t>Габора</a:t>
            </a:r>
            <a:r>
              <a:rPr lang="ru-RU" sz="1400"/>
              <a:t>). Головною </a:t>
            </a:r>
            <a:r>
              <a:rPr lang="ru-RU" sz="1400" err="1"/>
              <a:t>перевагою</a:t>
            </a:r>
            <a:r>
              <a:rPr lang="ru-RU" sz="1400"/>
              <a:t> </a:t>
            </a:r>
            <a:r>
              <a:rPr lang="ru-RU" sz="1400" err="1"/>
              <a:t>методів</a:t>
            </a:r>
            <a:r>
              <a:rPr lang="ru-RU" sz="1400"/>
              <a:t> </a:t>
            </a:r>
            <a:r>
              <a:rPr lang="ru-RU" sz="1400" err="1"/>
              <a:t>даного</a:t>
            </a:r>
            <a:r>
              <a:rPr lang="ru-RU" sz="1400"/>
              <a:t> </a:t>
            </a:r>
            <a:r>
              <a:rPr lang="ru-RU" sz="1400" err="1"/>
              <a:t>класу</a:t>
            </a:r>
            <a:r>
              <a:rPr lang="ru-RU" sz="1400"/>
              <a:t> </a:t>
            </a:r>
            <a:r>
              <a:rPr lang="ru-RU" sz="1400" err="1"/>
              <a:t>є</a:t>
            </a:r>
            <a:r>
              <a:rPr lang="ru-RU" sz="1400"/>
              <a:t> те, </a:t>
            </a:r>
            <a:r>
              <a:rPr lang="ru-RU" sz="1400" err="1"/>
              <a:t>що</a:t>
            </a:r>
            <a:r>
              <a:rPr lang="ru-RU" sz="1400"/>
              <a:t> вони не </a:t>
            </a:r>
            <a:r>
              <a:rPr lang="ru-RU" sz="1400" err="1"/>
              <a:t>відкидають</a:t>
            </a:r>
            <a:r>
              <a:rPr lang="ru-RU" sz="1400"/>
              <a:t> </a:t>
            </a:r>
            <a:r>
              <a:rPr lang="ru-RU" sz="1400" err="1"/>
              <a:t>інформації</a:t>
            </a:r>
            <a:r>
              <a:rPr lang="ru-RU" sz="1400"/>
              <a:t> в </a:t>
            </a:r>
            <a:r>
              <a:rPr lang="ru-RU" sz="1400" err="1"/>
              <a:t>зображеннях</a:t>
            </a:r>
            <a:r>
              <a:rPr lang="ru-RU" sz="1400"/>
              <a:t> </a:t>
            </a:r>
            <a:r>
              <a:rPr lang="ru-RU" sz="1400" err="1"/>
              <a:t>облич</a:t>
            </a:r>
            <a:r>
              <a:rPr lang="ru-RU" sz="1400"/>
              <a:t>, </a:t>
            </a:r>
            <a:r>
              <a:rPr lang="ru-RU" sz="1400" err="1"/>
              <a:t>концентруючись</a:t>
            </a:r>
            <a:r>
              <a:rPr lang="ru-RU" sz="1400"/>
              <a:t> </a:t>
            </a:r>
            <a:r>
              <a:rPr lang="ru-RU" sz="1400" err="1"/>
              <a:t>тільки</a:t>
            </a:r>
            <a:r>
              <a:rPr lang="ru-RU" sz="1400"/>
              <a:t> на </a:t>
            </a:r>
            <a:r>
              <a:rPr lang="ru-RU" sz="1400" err="1"/>
              <a:t>обмежених</a:t>
            </a:r>
            <a:r>
              <a:rPr lang="ru-RU" sz="1400"/>
              <a:t> областях </a:t>
            </a:r>
            <a:r>
              <a:rPr lang="ru-RU" sz="1400" err="1"/>
              <a:t>або</a:t>
            </a:r>
            <a:r>
              <a:rPr lang="ru-RU" sz="1400"/>
              <a:t> </a:t>
            </a:r>
            <a:r>
              <a:rPr lang="ru-RU" sz="1400" err="1"/>
              <a:t>характерних</a:t>
            </a:r>
            <a:r>
              <a:rPr lang="ru-RU" sz="1400"/>
              <a:t> точках. </a:t>
            </a:r>
            <a:r>
              <a:rPr lang="ru-RU" sz="1400" err="1"/>
              <a:t>Однак</a:t>
            </a:r>
            <a:r>
              <a:rPr lang="ru-RU" sz="1400"/>
              <a:t> </a:t>
            </a:r>
            <a:r>
              <a:rPr lang="ru-RU" sz="1400" err="1"/>
              <a:t>це</a:t>
            </a:r>
            <a:r>
              <a:rPr lang="ru-RU" sz="1400"/>
              <a:t> ж і </a:t>
            </a:r>
            <a:r>
              <a:rPr lang="ru-RU" sz="1400" err="1"/>
              <a:t>обумовлює</a:t>
            </a:r>
            <a:r>
              <a:rPr lang="ru-RU" sz="1400"/>
              <a:t> </a:t>
            </a:r>
            <a:r>
              <a:rPr lang="ru-RU" sz="1400" err="1"/>
              <a:t>їхні</a:t>
            </a:r>
            <a:r>
              <a:rPr lang="ru-RU" sz="1400"/>
              <a:t> </a:t>
            </a:r>
            <a:r>
              <a:rPr lang="ru-RU" sz="1400" err="1"/>
              <a:t>недоліки</a:t>
            </a:r>
            <a:r>
              <a:rPr lang="ru-RU" sz="1400"/>
              <a:t>: </a:t>
            </a:r>
            <a:r>
              <a:rPr lang="ru-RU" sz="1400" err="1"/>
              <a:t>дані</a:t>
            </a:r>
            <a:r>
              <a:rPr lang="ru-RU" sz="1400"/>
              <a:t> </a:t>
            </a:r>
            <a:r>
              <a:rPr lang="ru-RU" sz="1400" err="1"/>
              <a:t>методи</a:t>
            </a:r>
            <a:r>
              <a:rPr lang="ru-RU" sz="1400"/>
              <a:t> </a:t>
            </a:r>
            <a:r>
              <a:rPr lang="ru-RU" sz="1400" err="1"/>
              <a:t>є</a:t>
            </a:r>
            <a:r>
              <a:rPr lang="ru-RU" sz="1400"/>
              <a:t> </a:t>
            </a:r>
            <a:r>
              <a:rPr lang="ru-RU" sz="1400" err="1"/>
              <a:t>обчислювально</a:t>
            </a:r>
            <a:r>
              <a:rPr lang="ru-RU" sz="1400"/>
              <a:t> </a:t>
            </a:r>
            <a:r>
              <a:rPr lang="ru-RU" sz="1400" err="1"/>
              <a:t>витратними</a:t>
            </a:r>
            <a:r>
              <a:rPr lang="ru-RU" sz="1400"/>
              <a:t>, </a:t>
            </a:r>
            <a:r>
              <a:rPr lang="ru-RU" sz="1400" err="1"/>
              <a:t>вимагають</a:t>
            </a:r>
            <a:r>
              <a:rPr lang="ru-RU" sz="1400"/>
              <a:t> </a:t>
            </a:r>
            <a:r>
              <a:rPr lang="ru-RU" sz="1400" err="1"/>
              <a:t>високого</a:t>
            </a:r>
            <a:r>
              <a:rPr lang="ru-RU" sz="1400"/>
              <a:t> </a:t>
            </a:r>
            <a:r>
              <a:rPr lang="ru-RU" sz="1400" err="1"/>
              <a:t>ступеня</a:t>
            </a:r>
            <a:r>
              <a:rPr lang="ru-RU" sz="1400"/>
              <a:t> </a:t>
            </a:r>
            <a:r>
              <a:rPr lang="ru-RU" sz="1400" err="1"/>
              <a:t>кореляції</a:t>
            </a:r>
            <a:r>
              <a:rPr lang="ru-RU" sz="1400"/>
              <a:t> </a:t>
            </a:r>
            <a:r>
              <a:rPr lang="ru-RU" sz="1400" err="1"/>
              <a:t>між</a:t>
            </a:r>
            <a:r>
              <a:rPr lang="ru-RU" sz="1400"/>
              <a:t> </a:t>
            </a:r>
            <a:r>
              <a:rPr lang="ru-RU" sz="1400" err="1"/>
              <a:t>тестовим</a:t>
            </a:r>
            <a:r>
              <a:rPr lang="ru-RU" sz="1400"/>
              <a:t> і </a:t>
            </a:r>
            <a:r>
              <a:rPr lang="ru-RU" sz="1400" err="1"/>
              <a:t>навчальними</a:t>
            </a:r>
            <a:r>
              <a:rPr lang="ru-RU" sz="1400"/>
              <a:t> </a:t>
            </a:r>
            <a:r>
              <a:rPr lang="ru-RU" sz="1400" err="1"/>
              <a:t>зображеннями</a:t>
            </a:r>
            <a:r>
              <a:rPr lang="ru-RU" sz="1400"/>
              <a:t> й не </a:t>
            </a:r>
            <a:r>
              <a:rPr lang="ru-RU" sz="1400" err="1"/>
              <a:t>є</a:t>
            </a:r>
            <a:r>
              <a:rPr lang="ru-RU" sz="1400"/>
              <a:t> </a:t>
            </a:r>
            <a:r>
              <a:rPr lang="ru-RU" sz="1400" err="1"/>
              <a:t>продуктивними</a:t>
            </a:r>
            <a:r>
              <a:rPr lang="ru-RU" sz="1400"/>
              <a:t> при </a:t>
            </a:r>
            <a:r>
              <a:rPr lang="ru-RU" sz="1400" err="1"/>
              <a:t>великій</a:t>
            </a:r>
            <a:r>
              <a:rPr lang="ru-RU" sz="1400"/>
              <a:t> </a:t>
            </a:r>
            <a:r>
              <a:rPr lang="ru-RU" sz="1400" err="1"/>
              <a:t>варіації</a:t>
            </a:r>
            <a:r>
              <a:rPr lang="ru-RU" sz="1400"/>
              <a:t> поз, </a:t>
            </a:r>
            <a:r>
              <a:rPr lang="ru-RU" sz="1400" err="1"/>
              <a:t>масштабів</a:t>
            </a:r>
            <a:r>
              <a:rPr lang="ru-RU" sz="1400"/>
              <a:t>, </a:t>
            </a:r>
            <a:r>
              <a:rPr lang="ru-RU" sz="1400" err="1"/>
              <a:t>освітлення</a:t>
            </a:r>
            <a:r>
              <a:rPr lang="ru-RU" sz="1400"/>
              <a:t>. </a:t>
            </a:r>
            <a:endParaRPr lang="ru-UA" sz="1400"/>
          </a:p>
          <a:p>
            <a:pPr>
              <a:lnSpc>
                <a:spcPct val="90000"/>
              </a:lnSpc>
            </a:pPr>
            <a:endParaRPr lang="ru-UA" sz="1400"/>
          </a:p>
        </p:txBody>
      </p:sp>
      <p:pic>
        <p:nvPicPr>
          <p:cNvPr id="6146" name="Picture 2" descr="Understanding Principal Component Analysis | by Trist&amp;#39;n Joseph | Towards  Data Science">
            <a:extLst>
              <a:ext uri="{FF2B5EF4-FFF2-40B4-BE49-F238E27FC236}">
                <a16:creationId xmlns:a16="http://schemas.microsoft.com/office/drawing/2014/main" id="{115E599F-31F9-C147-B88A-7E26D127C5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2977552"/>
            <a:ext cx="3019646" cy="20005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Группа 4">
            <a:extLst>
              <a:ext uri="{FF2B5EF4-FFF2-40B4-BE49-F238E27FC236}">
                <a16:creationId xmlns:a16="http://schemas.microsoft.com/office/drawing/2014/main" id="{F9CA9FD9-2643-4440-B177-EDFF57305B26}"/>
              </a:ext>
            </a:extLst>
          </p:cNvPr>
          <p:cNvGrpSpPr/>
          <p:nvPr/>
        </p:nvGrpSpPr>
        <p:grpSpPr>
          <a:xfrm>
            <a:off x="1066800" y="6084027"/>
            <a:ext cx="1028550" cy="342939"/>
            <a:chOff x="6846137" y="419292"/>
            <a:chExt cx="1028550" cy="342939"/>
          </a:xfrm>
        </p:grpSpPr>
        <p:sp>
          <p:nvSpPr>
            <p:cNvPr id="6" name="Управляющая кнопка: назад 5">
              <a:hlinkClick r:id="" action="ppaction://hlinkshowjump?jump=previousslide" highlightClick="1"/>
              <a:extLst>
                <a:ext uri="{FF2B5EF4-FFF2-40B4-BE49-F238E27FC236}">
                  <a16:creationId xmlns:a16="http://schemas.microsoft.com/office/drawing/2014/main" id="{9AE743B3-42B2-884E-898F-BE7DF6B6C19C}"/>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7" name="Управляющая кнопка: домой 6">
              <a:hlinkClick r:id="rId3" action="ppaction://hlinksldjump" highlightClick="1"/>
              <a:extLst>
                <a:ext uri="{FF2B5EF4-FFF2-40B4-BE49-F238E27FC236}">
                  <a16:creationId xmlns:a16="http://schemas.microsoft.com/office/drawing/2014/main" id="{BB6E30D6-B626-7A41-877C-882D26969896}"/>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8" name="Управляющая кнопка: далее 7">
              <a:hlinkClick r:id="" action="ppaction://hlinkshowjump?jump=nextslide" highlightClick="1"/>
              <a:extLst>
                <a:ext uri="{FF2B5EF4-FFF2-40B4-BE49-F238E27FC236}">
                  <a16:creationId xmlns:a16="http://schemas.microsoft.com/office/drawing/2014/main" id="{0BEF3090-5FC2-2C4F-AC5E-D9F74F9B0320}"/>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5942903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Лицом к лицу. Как технологии распознавания лиц сделают мир безопаснее и  изменят жизнь человечества?: Интернет: Интернет и СМИ: Lenta.ru">
            <a:extLst>
              <a:ext uri="{FF2B5EF4-FFF2-40B4-BE49-F238E27FC236}">
                <a16:creationId xmlns:a16="http://schemas.microsoft.com/office/drawing/2014/main" id="{1743CDDF-20F3-9F45-BF2C-D0E53172B03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8582" b="746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B44640EA-E0B5-2441-A8F0-190E6A56CF42}"/>
              </a:ext>
            </a:extLst>
          </p:cNvPr>
          <p:cNvSpPr>
            <a:spLocks noGrp="1"/>
          </p:cNvSpPr>
          <p:nvPr>
            <p:ph type="title"/>
          </p:nvPr>
        </p:nvSpPr>
        <p:spPr>
          <a:xfrm>
            <a:off x="1066800" y="642594"/>
            <a:ext cx="10058400" cy="1371600"/>
          </a:xfrm>
        </p:spPr>
        <p:txBody>
          <a:bodyPr>
            <a:normAutofit/>
          </a:bodyPr>
          <a:lstStyle/>
          <a:p>
            <a:r>
              <a:rPr lang="ru-RU" sz="4400" b="1"/>
              <a:t>Методи зіставлення за ознаками або </a:t>
            </a:r>
            <a:r>
              <a:rPr lang="ru-RU" sz="4400" b="1" err="1"/>
              <a:t>структурні</a:t>
            </a:r>
            <a:r>
              <a:rPr lang="ru-RU" sz="4400" b="1"/>
              <a:t> </a:t>
            </a:r>
            <a:r>
              <a:rPr lang="ru-RU" sz="4400" b="1" err="1"/>
              <a:t>методи</a:t>
            </a:r>
            <a:endParaRPr lang="ru-UA" sz="4400"/>
          </a:p>
        </p:txBody>
      </p:sp>
      <p:sp>
        <p:nvSpPr>
          <p:cNvPr id="3" name="Объект 2">
            <a:extLst>
              <a:ext uri="{FF2B5EF4-FFF2-40B4-BE49-F238E27FC236}">
                <a16:creationId xmlns:a16="http://schemas.microsoft.com/office/drawing/2014/main" id="{C2441E55-D422-3841-B465-D522CAA02AD5}"/>
              </a:ext>
            </a:extLst>
          </p:cNvPr>
          <p:cNvSpPr>
            <a:spLocks noGrp="1"/>
          </p:cNvSpPr>
          <p:nvPr>
            <p:ph idx="1"/>
          </p:nvPr>
        </p:nvSpPr>
        <p:spPr>
          <a:xfrm>
            <a:off x="1066800" y="2103120"/>
            <a:ext cx="10058400" cy="3931920"/>
          </a:xfrm>
        </p:spPr>
        <p:txBody>
          <a:bodyPr>
            <a:normAutofit/>
          </a:bodyPr>
          <a:lstStyle/>
          <a:p>
            <a:r>
              <a:rPr lang="ru-RU" sz="1700"/>
              <a:t>Для </a:t>
            </a:r>
            <a:r>
              <a:rPr lang="ru-RU" sz="1700" err="1"/>
              <a:t>даного</a:t>
            </a:r>
            <a:r>
              <a:rPr lang="ru-RU" sz="1700"/>
              <a:t> </a:t>
            </a:r>
            <a:r>
              <a:rPr lang="ru-RU" sz="1700" err="1"/>
              <a:t>класу</a:t>
            </a:r>
            <a:r>
              <a:rPr lang="ru-RU" sz="1700"/>
              <a:t> </a:t>
            </a:r>
            <a:r>
              <a:rPr lang="ru-RU" sz="1700" err="1"/>
              <a:t>методів</a:t>
            </a:r>
            <a:r>
              <a:rPr lang="ru-RU" sz="1700"/>
              <a:t> великою проблемою </a:t>
            </a:r>
            <a:r>
              <a:rPr lang="ru-RU" sz="1700" err="1"/>
              <a:t>є</a:t>
            </a:r>
            <a:r>
              <a:rPr lang="ru-RU" sz="1700"/>
              <a:t> задача </a:t>
            </a:r>
            <a:r>
              <a:rPr lang="ru-RU" sz="1700" err="1"/>
              <a:t>відновлення</a:t>
            </a:r>
            <a:r>
              <a:rPr lang="ru-RU" sz="1700"/>
              <a:t> характеристик </a:t>
            </a:r>
            <a:r>
              <a:rPr lang="ru-RU" sz="1700" err="1"/>
              <a:t>обличчя</a:t>
            </a:r>
            <a:r>
              <a:rPr lang="ru-RU" sz="1700"/>
              <a:t>, </a:t>
            </a:r>
            <a:r>
              <a:rPr lang="ru-RU" sz="1700" err="1"/>
              <a:t>які</a:t>
            </a:r>
            <a:r>
              <a:rPr lang="ru-RU" sz="1700"/>
              <a:t> не </a:t>
            </a:r>
            <a:r>
              <a:rPr lang="ru-RU" sz="1700" err="1"/>
              <a:t>можуть</a:t>
            </a:r>
            <a:r>
              <a:rPr lang="ru-RU" sz="1700"/>
              <a:t> бути </a:t>
            </a:r>
            <a:r>
              <a:rPr lang="ru-RU" sz="1700" err="1"/>
              <a:t>знайдені</a:t>
            </a:r>
            <a:r>
              <a:rPr lang="ru-RU" sz="1700"/>
              <a:t> на </a:t>
            </a:r>
            <a:r>
              <a:rPr lang="ru-RU" sz="1700" err="1"/>
              <a:t>зображенні</a:t>
            </a:r>
            <a:r>
              <a:rPr lang="ru-RU" sz="1700"/>
              <a:t>, як </a:t>
            </a:r>
            <a:r>
              <a:rPr lang="ru-RU" sz="1700" err="1"/>
              <a:t>наприклад</a:t>
            </a:r>
            <a:r>
              <a:rPr lang="ru-RU" sz="1700"/>
              <a:t> у </a:t>
            </a:r>
            <a:r>
              <a:rPr lang="ru-RU" sz="1700" err="1"/>
              <a:t>випадку</a:t>
            </a:r>
            <a:r>
              <a:rPr lang="ru-RU" sz="1700"/>
              <a:t>, коли </a:t>
            </a:r>
            <a:r>
              <a:rPr lang="ru-RU" sz="1700" err="1"/>
              <a:t>частина</a:t>
            </a:r>
            <a:r>
              <a:rPr lang="ru-RU" sz="1700"/>
              <a:t> </a:t>
            </a:r>
            <a:r>
              <a:rPr lang="ru-RU" sz="1700" err="1"/>
              <a:t>обличчя</a:t>
            </a:r>
            <a:r>
              <a:rPr lang="ru-RU" sz="1700"/>
              <a:t> </a:t>
            </a:r>
            <a:r>
              <a:rPr lang="ru-RU" sz="1700" err="1"/>
              <a:t>прихована</a:t>
            </a:r>
            <a:r>
              <a:rPr lang="ru-RU" sz="1700"/>
              <a:t> [6]. </a:t>
            </a:r>
            <a:endParaRPr lang="ru-UA" sz="1700"/>
          </a:p>
          <a:p>
            <a:r>
              <a:rPr lang="ru-RU" sz="1700"/>
              <a:t>У </a:t>
            </a:r>
            <a:r>
              <a:rPr lang="ru-RU" sz="1700" err="1"/>
              <a:t>дану</a:t>
            </a:r>
            <a:r>
              <a:rPr lang="ru-RU" sz="1700"/>
              <a:t> </a:t>
            </a:r>
            <a:r>
              <a:rPr lang="ru-RU" sz="1700" err="1"/>
              <a:t>групу</a:t>
            </a:r>
            <a:r>
              <a:rPr lang="ru-RU" sz="1700"/>
              <a:t> </a:t>
            </a:r>
            <a:r>
              <a:rPr lang="ru-RU" sz="1700" err="1"/>
              <a:t>входять</a:t>
            </a:r>
            <a:r>
              <a:rPr lang="ru-RU" sz="1700"/>
              <a:t> </a:t>
            </a:r>
            <a:r>
              <a:rPr lang="ru-RU" sz="1700" err="1"/>
              <a:t>такі</a:t>
            </a:r>
            <a:r>
              <a:rPr lang="ru-RU" sz="1700"/>
              <a:t> </a:t>
            </a:r>
            <a:r>
              <a:rPr lang="ru-RU" sz="1700" err="1"/>
              <a:t>методи</a:t>
            </a:r>
            <a:r>
              <a:rPr lang="ru-RU" sz="1700"/>
              <a:t> як, </a:t>
            </a:r>
            <a:r>
              <a:rPr lang="ru-RU" sz="1700" err="1"/>
              <a:t>наприклад</a:t>
            </a:r>
            <a:r>
              <a:rPr lang="ru-RU" sz="1700"/>
              <a:t>: </a:t>
            </a:r>
            <a:endParaRPr lang="ru-UA" sz="1700"/>
          </a:p>
          <a:p>
            <a:r>
              <a:rPr lang="ru-RU" sz="1700"/>
              <a:t>– </a:t>
            </a:r>
            <a:r>
              <a:rPr lang="ru-RU" sz="1700" err="1"/>
              <a:t>гнучкі</a:t>
            </a:r>
            <a:r>
              <a:rPr lang="ru-RU" sz="1700"/>
              <a:t> </a:t>
            </a:r>
            <a:r>
              <a:rPr lang="ru-RU" sz="1700" err="1"/>
              <a:t>контурні</a:t>
            </a:r>
            <a:r>
              <a:rPr lang="ru-RU" sz="1700"/>
              <a:t> </a:t>
            </a:r>
            <a:r>
              <a:rPr lang="ru-RU" sz="1700" err="1"/>
              <a:t>моделі</a:t>
            </a:r>
            <a:r>
              <a:rPr lang="ru-RU" sz="1700"/>
              <a:t> </a:t>
            </a:r>
            <a:r>
              <a:rPr lang="ru-RU" sz="1700" err="1"/>
              <a:t>обличчя</a:t>
            </a:r>
            <a:r>
              <a:rPr lang="ru-RU" sz="1700"/>
              <a:t> [7];</a:t>
            </a:r>
            <a:endParaRPr lang="ru-UA" sz="1700"/>
          </a:p>
          <a:p>
            <a:r>
              <a:rPr lang="ru-RU" sz="1700"/>
              <a:t> – </a:t>
            </a:r>
            <a:r>
              <a:rPr lang="ru-RU" sz="1700" err="1"/>
              <a:t>порівняння</a:t>
            </a:r>
            <a:r>
              <a:rPr lang="ru-RU" sz="1700"/>
              <a:t> </a:t>
            </a:r>
            <a:r>
              <a:rPr lang="ru-RU" sz="1700" err="1"/>
              <a:t>еластичних</a:t>
            </a:r>
            <a:r>
              <a:rPr lang="ru-RU" sz="1700"/>
              <a:t> (таких </a:t>
            </a:r>
            <a:r>
              <a:rPr lang="ru-RU" sz="1700" err="1"/>
              <a:t>що</a:t>
            </a:r>
            <a:r>
              <a:rPr lang="ru-RU" sz="1700"/>
              <a:t> </a:t>
            </a:r>
            <a:r>
              <a:rPr lang="ru-RU" sz="1700" err="1"/>
              <a:t>деформуються</a:t>
            </a:r>
            <a:r>
              <a:rPr lang="ru-RU" sz="1700"/>
              <a:t>) </a:t>
            </a:r>
            <a:r>
              <a:rPr lang="ru-RU" sz="1700" err="1"/>
              <a:t>графів</a:t>
            </a:r>
            <a:r>
              <a:rPr lang="ru-RU" sz="1700"/>
              <a:t> [8]; </a:t>
            </a:r>
            <a:endParaRPr lang="ru-UA" sz="1700"/>
          </a:p>
          <a:p>
            <a:r>
              <a:rPr lang="ru-RU" sz="1700"/>
              <a:t>– </a:t>
            </a:r>
            <a:r>
              <a:rPr lang="ru-RU" sz="1700" err="1"/>
              <a:t>методи</a:t>
            </a:r>
            <a:r>
              <a:rPr lang="ru-RU" sz="1700"/>
              <a:t>, </a:t>
            </a:r>
            <a:r>
              <a:rPr lang="ru-RU" sz="1700" err="1"/>
              <a:t>засновані</a:t>
            </a:r>
            <a:r>
              <a:rPr lang="ru-RU" sz="1700"/>
              <a:t> на </a:t>
            </a:r>
            <a:r>
              <a:rPr lang="ru-RU" sz="1700" err="1"/>
              <a:t>геометричних</a:t>
            </a:r>
            <a:r>
              <a:rPr lang="ru-RU" sz="1700"/>
              <a:t> характеристиках </a:t>
            </a:r>
            <a:r>
              <a:rPr lang="ru-RU" sz="1700" err="1"/>
              <a:t>обличчя</a:t>
            </a:r>
            <a:r>
              <a:rPr lang="ru-RU" sz="1700"/>
              <a:t> [9]. </a:t>
            </a:r>
            <a:endParaRPr lang="ru-UA" sz="1700"/>
          </a:p>
          <a:p>
            <a:r>
              <a:rPr lang="ru-RU" sz="1700"/>
              <a:t>Головною </a:t>
            </a:r>
            <a:r>
              <a:rPr lang="ru-RU" sz="1700" err="1"/>
              <a:t>перевагою</a:t>
            </a:r>
            <a:r>
              <a:rPr lang="ru-RU" sz="1700"/>
              <a:t> </a:t>
            </a:r>
            <a:r>
              <a:rPr lang="ru-RU" sz="1700" err="1"/>
              <a:t>методів</a:t>
            </a:r>
            <a:r>
              <a:rPr lang="ru-RU" sz="1700"/>
              <a:t> </a:t>
            </a:r>
            <a:r>
              <a:rPr lang="ru-RU" sz="1700" err="1"/>
              <a:t>даного</a:t>
            </a:r>
            <a:r>
              <a:rPr lang="ru-RU" sz="1700"/>
              <a:t> </a:t>
            </a:r>
            <a:r>
              <a:rPr lang="ru-RU" sz="1700" err="1"/>
              <a:t>класу</a:t>
            </a:r>
            <a:r>
              <a:rPr lang="ru-RU" sz="1700"/>
              <a:t> </a:t>
            </a:r>
            <a:r>
              <a:rPr lang="ru-RU" sz="1700" err="1"/>
              <a:t>є</a:t>
            </a:r>
            <a:r>
              <a:rPr lang="ru-RU" sz="1700"/>
              <a:t> те, </a:t>
            </a:r>
            <a:r>
              <a:rPr lang="ru-RU" sz="1700" err="1"/>
              <a:t>що</a:t>
            </a:r>
            <a:r>
              <a:rPr lang="ru-RU" sz="1700"/>
              <a:t> вони </a:t>
            </a:r>
            <a:r>
              <a:rPr lang="ru-RU" sz="1700" err="1"/>
              <a:t>стійкі</a:t>
            </a:r>
            <a:r>
              <a:rPr lang="ru-RU" sz="1700"/>
              <a:t> до </a:t>
            </a:r>
            <a:r>
              <a:rPr lang="ru-RU" sz="1700" err="1"/>
              <a:t>зміни</a:t>
            </a:r>
            <a:r>
              <a:rPr lang="ru-RU" sz="1700"/>
              <a:t> </a:t>
            </a:r>
            <a:r>
              <a:rPr lang="ru-RU" sz="1700" err="1"/>
              <a:t>позиції</a:t>
            </a:r>
            <a:r>
              <a:rPr lang="ru-RU" sz="1700"/>
              <a:t> </a:t>
            </a:r>
            <a:r>
              <a:rPr lang="ru-RU" sz="1700" err="1"/>
              <a:t>обличчя</a:t>
            </a:r>
            <a:r>
              <a:rPr lang="ru-RU" sz="1700"/>
              <a:t> на </a:t>
            </a:r>
            <a:r>
              <a:rPr lang="ru-RU" sz="1700" err="1"/>
              <a:t>вхідному</a:t>
            </a:r>
            <a:r>
              <a:rPr lang="ru-RU" sz="1700"/>
              <a:t> </a:t>
            </a:r>
            <a:r>
              <a:rPr lang="ru-RU" sz="1700" err="1"/>
              <a:t>зображенні</a:t>
            </a:r>
            <a:r>
              <a:rPr lang="ru-RU" sz="1700"/>
              <a:t>, </a:t>
            </a:r>
            <a:r>
              <a:rPr lang="ru-RU" sz="1700" err="1"/>
              <a:t>інваріантні</a:t>
            </a:r>
            <a:r>
              <a:rPr lang="ru-RU" sz="1700"/>
              <a:t> до </a:t>
            </a:r>
            <a:r>
              <a:rPr lang="ru-RU" sz="1700" err="1"/>
              <a:t>розміру</a:t>
            </a:r>
            <a:r>
              <a:rPr lang="ru-RU" sz="1700"/>
              <a:t>, </a:t>
            </a:r>
            <a:r>
              <a:rPr lang="ru-RU" sz="1700" err="1"/>
              <a:t>орієнтації</a:t>
            </a:r>
            <a:r>
              <a:rPr lang="ru-RU" sz="1700"/>
              <a:t> й </a:t>
            </a:r>
            <a:r>
              <a:rPr lang="ru-RU" sz="1700" err="1"/>
              <a:t>освітлення</a:t>
            </a:r>
            <a:r>
              <a:rPr lang="ru-RU" sz="1700"/>
              <a:t>. </a:t>
            </a:r>
            <a:r>
              <a:rPr lang="ru-RU" sz="1700" err="1"/>
              <a:t>Ще</a:t>
            </a:r>
            <a:r>
              <a:rPr lang="ru-RU" sz="1700"/>
              <a:t> </a:t>
            </a:r>
            <a:r>
              <a:rPr lang="ru-RU" sz="1700" err="1"/>
              <a:t>однією</a:t>
            </a:r>
            <a:r>
              <a:rPr lang="ru-RU" sz="1700"/>
              <a:t> </a:t>
            </a:r>
            <a:r>
              <a:rPr lang="ru-RU" sz="1700" err="1"/>
              <a:t>перевагою</a:t>
            </a:r>
            <a:r>
              <a:rPr lang="ru-RU" sz="1700"/>
              <a:t> </a:t>
            </a:r>
            <a:r>
              <a:rPr lang="ru-RU" sz="1700" err="1"/>
              <a:t>є</a:t>
            </a:r>
            <a:r>
              <a:rPr lang="ru-RU" sz="1700"/>
              <a:t> </a:t>
            </a:r>
            <a:r>
              <a:rPr lang="ru-RU" sz="1700" err="1"/>
              <a:t>компактність</a:t>
            </a:r>
            <a:r>
              <a:rPr lang="ru-RU" sz="1700"/>
              <a:t> </a:t>
            </a:r>
            <a:r>
              <a:rPr lang="ru-RU" sz="1700" err="1"/>
              <a:t>подання</a:t>
            </a:r>
            <a:r>
              <a:rPr lang="ru-RU" sz="1700"/>
              <a:t> </a:t>
            </a:r>
            <a:r>
              <a:rPr lang="ru-RU" sz="1700" err="1"/>
              <a:t>зображення</a:t>
            </a:r>
            <a:r>
              <a:rPr lang="ru-RU" sz="1700"/>
              <a:t> </a:t>
            </a:r>
            <a:r>
              <a:rPr lang="ru-RU" sz="1700" err="1"/>
              <a:t>обличчя</a:t>
            </a:r>
            <a:r>
              <a:rPr lang="ru-RU" sz="1700"/>
              <a:t> й </a:t>
            </a:r>
            <a:r>
              <a:rPr lang="ru-RU" sz="1700" err="1"/>
              <a:t>висока</a:t>
            </a:r>
            <a:r>
              <a:rPr lang="ru-RU" sz="1700"/>
              <a:t> </a:t>
            </a:r>
            <a:r>
              <a:rPr lang="ru-RU" sz="1700" err="1"/>
              <a:t>швидкість</a:t>
            </a:r>
            <a:r>
              <a:rPr lang="ru-RU" sz="1700"/>
              <a:t> </a:t>
            </a:r>
            <a:r>
              <a:rPr lang="ru-RU" sz="1700" err="1"/>
              <a:t>зіставлення</a:t>
            </a:r>
            <a:r>
              <a:rPr lang="ru-RU" sz="1700"/>
              <a:t>. </a:t>
            </a:r>
            <a:endParaRPr lang="ru-UA" sz="1700"/>
          </a:p>
          <a:p>
            <a:r>
              <a:rPr lang="ru-RU" sz="1700" err="1"/>
              <a:t>Головний</a:t>
            </a:r>
            <a:r>
              <a:rPr lang="ru-RU" sz="1700"/>
              <a:t> </a:t>
            </a:r>
            <a:r>
              <a:rPr lang="ru-RU" sz="1700" err="1"/>
              <a:t>недолік</a:t>
            </a:r>
            <a:r>
              <a:rPr lang="ru-RU" sz="1700"/>
              <a:t> таких </a:t>
            </a:r>
            <a:r>
              <a:rPr lang="ru-RU" sz="1700" err="1"/>
              <a:t>підходів</a:t>
            </a:r>
            <a:r>
              <a:rPr lang="ru-RU" sz="1700"/>
              <a:t> у </a:t>
            </a:r>
            <a:r>
              <a:rPr lang="ru-RU" sz="1700" err="1"/>
              <a:t>складності</a:t>
            </a:r>
            <a:r>
              <a:rPr lang="ru-RU" sz="1700"/>
              <a:t> автоматичного </a:t>
            </a:r>
            <a:r>
              <a:rPr lang="ru-RU" sz="1700" err="1"/>
              <a:t>виділення</a:t>
            </a:r>
            <a:r>
              <a:rPr lang="ru-RU" sz="1700"/>
              <a:t> оптимального набору </a:t>
            </a:r>
            <a:r>
              <a:rPr lang="ru-RU" sz="1700" err="1"/>
              <a:t>ознак</a:t>
            </a:r>
            <a:r>
              <a:rPr lang="ru-RU" sz="1700"/>
              <a:t> для </a:t>
            </a:r>
            <a:r>
              <a:rPr lang="ru-RU" sz="1700" err="1"/>
              <a:t>розпізнавання</a:t>
            </a:r>
            <a:r>
              <a:rPr lang="ru-RU" sz="1700"/>
              <a:t> й велика </a:t>
            </a:r>
            <a:r>
              <a:rPr lang="ru-RU" sz="1700" err="1"/>
              <a:t>обчислювальна</a:t>
            </a:r>
            <a:r>
              <a:rPr lang="ru-RU" sz="1700"/>
              <a:t> </a:t>
            </a:r>
            <a:r>
              <a:rPr lang="ru-RU" sz="1700" err="1"/>
              <a:t>складність</a:t>
            </a:r>
            <a:r>
              <a:rPr lang="ru-RU" sz="1700"/>
              <a:t>. [4]</a:t>
            </a:r>
            <a:endParaRPr lang="ru-UA" sz="1700"/>
          </a:p>
          <a:p>
            <a:endParaRPr lang="ru-UA" sz="1700"/>
          </a:p>
        </p:txBody>
      </p:sp>
      <p:sp>
        <p:nvSpPr>
          <p:cNvPr id="73" name="Rectangle 72">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grpSp>
        <p:nvGrpSpPr>
          <p:cNvPr id="7" name="Группа 6">
            <a:extLst>
              <a:ext uri="{FF2B5EF4-FFF2-40B4-BE49-F238E27FC236}">
                <a16:creationId xmlns:a16="http://schemas.microsoft.com/office/drawing/2014/main" id="{8E57B58F-0FB3-B247-B46D-76C84E456292}"/>
              </a:ext>
            </a:extLst>
          </p:cNvPr>
          <p:cNvGrpSpPr/>
          <p:nvPr/>
        </p:nvGrpSpPr>
        <p:grpSpPr>
          <a:xfrm>
            <a:off x="1066800" y="6084027"/>
            <a:ext cx="1028550" cy="342939"/>
            <a:chOff x="6846137" y="419292"/>
            <a:chExt cx="1028550" cy="342939"/>
          </a:xfrm>
        </p:grpSpPr>
        <p:sp>
          <p:nvSpPr>
            <p:cNvPr id="8" name="Управляющая кнопка: назад 7">
              <a:hlinkClick r:id="" action="ppaction://hlinkshowjump?jump=previousslide" highlightClick="1"/>
              <a:extLst>
                <a:ext uri="{FF2B5EF4-FFF2-40B4-BE49-F238E27FC236}">
                  <a16:creationId xmlns:a16="http://schemas.microsoft.com/office/drawing/2014/main" id="{4605B284-7FE1-0F47-8FC0-E548502C5B1F}"/>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 name="Управляющая кнопка: домой 8">
              <a:hlinkClick r:id="rId3" action="ppaction://hlinksldjump" highlightClick="1"/>
              <a:extLst>
                <a:ext uri="{FF2B5EF4-FFF2-40B4-BE49-F238E27FC236}">
                  <a16:creationId xmlns:a16="http://schemas.microsoft.com/office/drawing/2014/main" id="{286F48C5-091A-CB45-B073-37688A4F4322}"/>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0" name="Управляющая кнопка: далее 9">
              <a:hlinkClick r:id="" action="ppaction://hlinkshowjump?jump=nextslide" highlightClick="1"/>
              <a:extLst>
                <a:ext uri="{FF2B5EF4-FFF2-40B4-BE49-F238E27FC236}">
                  <a16:creationId xmlns:a16="http://schemas.microsoft.com/office/drawing/2014/main" id="{DD82D977-6656-4144-AA17-90A29B9908C6}"/>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14430130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565B2778-6678-45B6-9A79-C0910CFCA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DFF7F9E1-984C-A541-8D29-6593FBAC6392}"/>
              </a:ext>
            </a:extLst>
          </p:cNvPr>
          <p:cNvSpPr>
            <a:spLocks noGrp="1"/>
          </p:cNvSpPr>
          <p:nvPr>
            <p:ph type="title"/>
          </p:nvPr>
        </p:nvSpPr>
        <p:spPr>
          <a:xfrm>
            <a:off x="868680" y="642593"/>
            <a:ext cx="6281928" cy="1744183"/>
          </a:xfrm>
        </p:spPr>
        <p:txBody>
          <a:bodyPr>
            <a:normAutofit/>
          </a:bodyPr>
          <a:lstStyle/>
          <a:p>
            <a:r>
              <a:rPr lang="ru-RU" b="1" dirty="0" err="1"/>
              <a:t>Гібридні</a:t>
            </a:r>
            <a:r>
              <a:rPr lang="ru-RU" b="1" dirty="0"/>
              <a:t> </a:t>
            </a:r>
            <a:r>
              <a:rPr lang="ru-RU" b="1" dirty="0" err="1"/>
              <a:t>методи</a:t>
            </a:r>
            <a:endParaRPr lang="ru-UA" dirty="0"/>
          </a:p>
        </p:txBody>
      </p:sp>
      <p:sp>
        <p:nvSpPr>
          <p:cNvPr id="3" name="Объект 2">
            <a:extLst>
              <a:ext uri="{FF2B5EF4-FFF2-40B4-BE49-F238E27FC236}">
                <a16:creationId xmlns:a16="http://schemas.microsoft.com/office/drawing/2014/main" id="{30859C6E-4084-A84E-BD13-2BF7A78EE656}"/>
              </a:ext>
            </a:extLst>
          </p:cNvPr>
          <p:cNvSpPr>
            <a:spLocks noGrp="1"/>
          </p:cNvSpPr>
          <p:nvPr>
            <p:ph idx="1"/>
          </p:nvPr>
        </p:nvSpPr>
        <p:spPr>
          <a:xfrm>
            <a:off x="868680" y="2386584"/>
            <a:ext cx="6281928" cy="3648456"/>
          </a:xfrm>
        </p:spPr>
        <p:txBody>
          <a:bodyPr>
            <a:normAutofit/>
          </a:bodyPr>
          <a:lstStyle/>
          <a:p>
            <a:pPr>
              <a:lnSpc>
                <a:spcPct val="90000"/>
              </a:lnSpc>
            </a:pPr>
            <a:r>
              <a:rPr lang="ru-RU" sz="1500" err="1"/>
              <a:t>Ідея</a:t>
            </a:r>
            <a:r>
              <a:rPr lang="ru-RU" sz="1500"/>
              <a:t> таких </a:t>
            </a:r>
            <a:r>
              <a:rPr lang="ru-RU" sz="1500" err="1"/>
              <a:t>методів</a:t>
            </a:r>
            <a:r>
              <a:rPr lang="ru-RU" sz="1500"/>
              <a:t> </a:t>
            </a:r>
            <a:r>
              <a:rPr lang="ru-RU" sz="1500" err="1"/>
              <a:t>прийшла</a:t>
            </a:r>
            <a:r>
              <a:rPr lang="ru-RU" sz="1500"/>
              <a:t> з </a:t>
            </a:r>
            <a:r>
              <a:rPr lang="ru-RU" sz="1500" err="1"/>
              <a:t>аналогії</a:t>
            </a:r>
            <a:r>
              <a:rPr lang="ru-RU" sz="1500"/>
              <a:t> з </a:t>
            </a:r>
            <a:r>
              <a:rPr lang="ru-RU" sz="1500" err="1"/>
              <a:t>людським</a:t>
            </a:r>
            <a:r>
              <a:rPr lang="ru-RU" sz="1500"/>
              <a:t> </a:t>
            </a:r>
            <a:r>
              <a:rPr lang="ru-RU" sz="1500" err="1"/>
              <a:t>зором</a:t>
            </a:r>
            <a:r>
              <a:rPr lang="ru-RU" sz="1500"/>
              <a:t>, </a:t>
            </a:r>
            <a:r>
              <a:rPr lang="ru-RU" sz="1500" err="1"/>
              <a:t>який</a:t>
            </a:r>
            <a:r>
              <a:rPr lang="ru-RU" sz="1500"/>
              <a:t> </a:t>
            </a:r>
            <a:r>
              <a:rPr lang="ru-RU" sz="1500" err="1"/>
              <a:t>розглядає</a:t>
            </a:r>
            <a:r>
              <a:rPr lang="ru-RU" sz="1500"/>
              <a:t> як </a:t>
            </a:r>
            <a:r>
              <a:rPr lang="ru-RU" sz="1500" err="1"/>
              <a:t>локальні</a:t>
            </a:r>
            <a:r>
              <a:rPr lang="ru-RU" sz="1500"/>
              <a:t> характеристики </a:t>
            </a:r>
            <a:r>
              <a:rPr lang="ru-RU" sz="1500" err="1"/>
              <a:t>обличчя</a:t>
            </a:r>
            <a:r>
              <a:rPr lang="ru-RU" sz="1500"/>
              <a:t>, так і все </a:t>
            </a:r>
            <a:r>
              <a:rPr lang="ru-RU" sz="1500" err="1"/>
              <a:t>обличчя</a:t>
            </a:r>
            <a:r>
              <a:rPr lang="ru-RU" sz="1500"/>
              <a:t> в </a:t>
            </a:r>
            <a:r>
              <a:rPr lang="ru-RU" sz="1500" err="1"/>
              <a:t>цілому</a:t>
            </a:r>
            <a:r>
              <a:rPr lang="ru-RU" sz="1500"/>
              <a:t>. </a:t>
            </a:r>
            <a:r>
              <a:rPr lang="ru-RU" sz="1500" err="1"/>
              <a:t>Цей</a:t>
            </a:r>
            <a:r>
              <a:rPr lang="ru-RU" sz="1500"/>
              <a:t> </a:t>
            </a:r>
            <a:r>
              <a:rPr lang="ru-RU" sz="1500" err="1"/>
              <a:t>клас</a:t>
            </a:r>
            <a:r>
              <a:rPr lang="ru-RU" sz="1500"/>
              <a:t> </a:t>
            </a:r>
            <a:r>
              <a:rPr lang="ru-RU" sz="1500" err="1"/>
              <a:t>методів</a:t>
            </a:r>
            <a:r>
              <a:rPr lang="ru-RU" sz="1500"/>
              <a:t> </a:t>
            </a:r>
            <a:r>
              <a:rPr lang="ru-RU" sz="1500" err="1"/>
              <a:t>використовує</a:t>
            </a:r>
            <a:r>
              <a:rPr lang="ru-RU" sz="1500"/>
              <a:t> </a:t>
            </a:r>
            <a:r>
              <a:rPr lang="ru-RU" sz="1500" err="1"/>
              <a:t>комбінацію</a:t>
            </a:r>
            <a:r>
              <a:rPr lang="ru-RU" sz="1500"/>
              <a:t> </a:t>
            </a:r>
            <a:r>
              <a:rPr lang="ru-RU" sz="1500" err="1"/>
              <a:t>методів</a:t>
            </a:r>
            <a:r>
              <a:rPr lang="ru-RU" sz="1500"/>
              <a:t> </a:t>
            </a:r>
            <a:r>
              <a:rPr lang="ru-RU" sz="1500" err="1"/>
              <a:t>зіставлення</a:t>
            </a:r>
            <a:r>
              <a:rPr lang="ru-RU" sz="1500"/>
              <a:t> в </a:t>
            </a:r>
            <a:r>
              <a:rPr lang="ru-RU" sz="1500" err="1"/>
              <a:t>цілому</a:t>
            </a:r>
            <a:r>
              <a:rPr lang="ru-RU" sz="1500"/>
              <a:t> й за </a:t>
            </a:r>
            <a:r>
              <a:rPr lang="ru-RU" sz="1500" err="1"/>
              <a:t>ознаками</a:t>
            </a:r>
            <a:r>
              <a:rPr lang="ru-RU" sz="1500"/>
              <a:t>. </a:t>
            </a:r>
            <a:endParaRPr lang="ru-UA" sz="1500"/>
          </a:p>
          <a:p>
            <a:pPr>
              <a:lnSpc>
                <a:spcPct val="90000"/>
              </a:lnSpc>
            </a:pPr>
            <a:r>
              <a:rPr lang="ru-RU" sz="1500" err="1"/>
              <a:t>Крім</a:t>
            </a:r>
            <a:r>
              <a:rPr lang="ru-RU" sz="1500"/>
              <a:t> того, за </a:t>
            </a:r>
            <a:r>
              <a:rPr lang="ru-RU" sz="1500" err="1"/>
              <a:t>підходом</a:t>
            </a:r>
            <a:r>
              <a:rPr lang="ru-RU" sz="1500"/>
              <a:t> до </a:t>
            </a:r>
            <a:r>
              <a:rPr lang="ru-RU" sz="1500" err="1"/>
              <a:t>розпізнавання</a:t>
            </a:r>
            <a:r>
              <a:rPr lang="ru-RU" sz="1500"/>
              <a:t> </a:t>
            </a:r>
            <a:r>
              <a:rPr lang="ru-RU" sz="1500" err="1"/>
              <a:t>всі</a:t>
            </a:r>
            <a:r>
              <a:rPr lang="ru-RU" sz="1500"/>
              <a:t> </a:t>
            </a:r>
            <a:r>
              <a:rPr lang="ru-RU" sz="1500" err="1"/>
              <a:t>методи</a:t>
            </a:r>
            <a:r>
              <a:rPr lang="ru-RU" sz="1500"/>
              <a:t> </a:t>
            </a:r>
            <a:r>
              <a:rPr lang="ru-RU" sz="1500" err="1"/>
              <a:t>можуть</a:t>
            </a:r>
            <a:r>
              <a:rPr lang="ru-RU" sz="1500"/>
              <a:t> бути </a:t>
            </a:r>
            <a:r>
              <a:rPr lang="ru-RU" sz="1500" err="1"/>
              <a:t>розбиті</a:t>
            </a:r>
            <a:r>
              <a:rPr lang="ru-RU" sz="1500"/>
              <a:t> на </a:t>
            </a:r>
            <a:r>
              <a:rPr lang="ru-RU" sz="1500" err="1"/>
              <a:t>дві</a:t>
            </a:r>
            <a:r>
              <a:rPr lang="ru-RU" sz="1500"/>
              <a:t> </a:t>
            </a:r>
            <a:r>
              <a:rPr lang="ru-RU" sz="1500" err="1"/>
              <a:t>групи</a:t>
            </a:r>
            <a:r>
              <a:rPr lang="ru-RU" sz="1500"/>
              <a:t>: </a:t>
            </a:r>
            <a:r>
              <a:rPr lang="ru-RU" sz="1500" err="1"/>
              <a:t>статистичні</a:t>
            </a:r>
            <a:r>
              <a:rPr lang="ru-RU" sz="1500"/>
              <a:t> й </a:t>
            </a:r>
            <a:r>
              <a:rPr lang="ru-RU" sz="1500" err="1"/>
              <a:t>інтелектуальні</a:t>
            </a:r>
            <a:r>
              <a:rPr lang="ru-RU" sz="1500"/>
              <a:t>. </a:t>
            </a:r>
            <a:endParaRPr lang="ru-UA" sz="1500"/>
          </a:p>
          <a:p>
            <a:pPr>
              <a:lnSpc>
                <a:spcPct val="90000"/>
              </a:lnSpc>
            </a:pPr>
            <a:r>
              <a:rPr lang="ru-RU" sz="1500"/>
              <a:t>У </a:t>
            </a:r>
            <a:r>
              <a:rPr lang="ru-RU" sz="1500" err="1"/>
              <a:t>статистичному</a:t>
            </a:r>
            <a:r>
              <a:rPr lang="ru-RU" sz="1500"/>
              <a:t> </a:t>
            </a:r>
            <a:r>
              <a:rPr lang="ru-RU" sz="1500" err="1"/>
              <a:t>підході</a:t>
            </a:r>
            <a:r>
              <a:rPr lang="ru-RU" sz="1500"/>
              <a:t> </a:t>
            </a:r>
            <a:r>
              <a:rPr lang="ru-RU" sz="1500" err="1"/>
              <a:t>розпізнавання</a:t>
            </a:r>
            <a:r>
              <a:rPr lang="ru-RU" sz="1500"/>
              <a:t> </a:t>
            </a:r>
            <a:r>
              <a:rPr lang="ru-RU" sz="1500" err="1"/>
              <a:t>вхідного</a:t>
            </a:r>
            <a:r>
              <a:rPr lang="ru-RU" sz="1500"/>
              <a:t> </a:t>
            </a:r>
            <a:r>
              <a:rPr lang="ru-RU" sz="1500" err="1"/>
              <a:t>зображення</a:t>
            </a:r>
            <a:r>
              <a:rPr lang="ru-RU" sz="1500"/>
              <a:t> </a:t>
            </a:r>
            <a:r>
              <a:rPr lang="ru-RU" sz="1500" err="1"/>
              <a:t>виконується</a:t>
            </a:r>
            <a:r>
              <a:rPr lang="ru-RU" sz="1500"/>
              <a:t> шляхом </a:t>
            </a:r>
            <a:r>
              <a:rPr lang="ru-RU" sz="1500" err="1"/>
              <a:t>обчислення</a:t>
            </a:r>
            <a:r>
              <a:rPr lang="ru-RU" sz="1500"/>
              <a:t> </a:t>
            </a:r>
            <a:r>
              <a:rPr lang="ru-RU" sz="1500" err="1"/>
              <a:t>статистичних</a:t>
            </a:r>
            <a:r>
              <a:rPr lang="ru-RU" sz="1500"/>
              <a:t> </a:t>
            </a:r>
            <a:r>
              <a:rPr lang="ru-RU" sz="1500" err="1"/>
              <a:t>порівнянь</a:t>
            </a:r>
            <a:r>
              <a:rPr lang="ru-RU" sz="1500"/>
              <a:t> </a:t>
            </a:r>
            <a:r>
              <a:rPr lang="ru-RU" sz="1500" err="1"/>
              <a:t>зразка</a:t>
            </a:r>
            <a:r>
              <a:rPr lang="ru-RU" sz="1500"/>
              <a:t> з </a:t>
            </a:r>
            <a:r>
              <a:rPr lang="ru-RU" sz="1500" err="1"/>
              <a:t>еталонними</a:t>
            </a:r>
            <a:r>
              <a:rPr lang="ru-RU" sz="1500"/>
              <a:t> </a:t>
            </a:r>
            <a:r>
              <a:rPr lang="ru-RU" sz="1500" err="1"/>
              <a:t>зображеннями</a:t>
            </a:r>
            <a:r>
              <a:rPr lang="ru-RU" sz="1500"/>
              <a:t> в </a:t>
            </a:r>
            <a:r>
              <a:rPr lang="ru-RU" sz="1500" err="1"/>
              <a:t>базі</a:t>
            </a:r>
            <a:r>
              <a:rPr lang="ru-RU" sz="1500"/>
              <a:t> </a:t>
            </a:r>
            <a:r>
              <a:rPr lang="ru-RU" sz="1500" err="1"/>
              <a:t>даних</a:t>
            </a:r>
            <a:r>
              <a:rPr lang="ru-RU" sz="1500"/>
              <a:t>. </a:t>
            </a:r>
            <a:endParaRPr lang="ru-UA" sz="1500"/>
          </a:p>
          <a:p>
            <a:pPr>
              <a:lnSpc>
                <a:spcPct val="90000"/>
              </a:lnSpc>
            </a:pPr>
            <a:r>
              <a:rPr lang="ru-RU" sz="1500" err="1"/>
              <a:t>Методи</a:t>
            </a:r>
            <a:r>
              <a:rPr lang="ru-RU" sz="1500"/>
              <a:t> </a:t>
            </a:r>
            <a:r>
              <a:rPr lang="ru-RU" sz="1500" err="1"/>
              <a:t>другої</a:t>
            </a:r>
            <a:r>
              <a:rPr lang="ru-RU" sz="1500"/>
              <a:t> </a:t>
            </a:r>
            <a:r>
              <a:rPr lang="ru-RU" sz="1500" err="1"/>
              <a:t>групи</a:t>
            </a:r>
            <a:r>
              <a:rPr lang="ru-RU" sz="1500"/>
              <a:t> для </a:t>
            </a:r>
            <a:r>
              <a:rPr lang="ru-RU" sz="1500" err="1"/>
              <a:t>розпізнавання</a:t>
            </a:r>
            <a:r>
              <a:rPr lang="ru-RU" sz="1500"/>
              <a:t> </a:t>
            </a:r>
            <a:r>
              <a:rPr lang="ru-RU" sz="1500" err="1"/>
              <a:t>або</a:t>
            </a:r>
            <a:r>
              <a:rPr lang="ru-RU" sz="1500"/>
              <a:t> </a:t>
            </a:r>
            <a:r>
              <a:rPr lang="ru-RU" sz="1500" err="1"/>
              <a:t>виділення</a:t>
            </a:r>
            <a:r>
              <a:rPr lang="ru-RU" sz="1500"/>
              <a:t> </a:t>
            </a:r>
            <a:r>
              <a:rPr lang="ru-RU" sz="1500" err="1"/>
              <a:t>облич</a:t>
            </a:r>
            <a:r>
              <a:rPr lang="ru-RU" sz="1500"/>
              <a:t> </a:t>
            </a:r>
            <a:r>
              <a:rPr lang="ru-RU" sz="1500" err="1"/>
              <a:t>використовують</a:t>
            </a:r>
            <a:r>
              <a:rPr lang="ru-RU" sz="1500"/>
              <a:t> </a:t>
            </a:r>
            <a:r>
              <a:rPr lang="ru-RU" sz="1500" err="1"/>
              <a:t>нейронні</a:t>
            </a:r>
            <a:r>
              <a:rPr lang="ru-RU" sz="1500"/>
              <a:t> </a:t>
            </a:r>
            <a:r>
              <a:rPr lang="ru-RU" sz="1500" err="1"/>
              <a:t>мережі</a:t>
            </a:r>
            <a:r>
              <a:rPr lang="ru-RU" sz="1500"/>
              <a:t>, </a:t>
            </a:r>
            <a:r>
              <a:rPr lang="ru-RU" sz="1500" err="1"/>
              <a:t>приховані</a:t>
            </a:r>
            <a:r>
              <a:rPr lang="ru-RU" sz="1500"/>
              <a:t> </a:t>
            </a:r>
            <a:r>
              <a:rPr lang="ru-RU" sz="1500" err="1"/>
              <a:t>марковскі</a:t>
            </a:r>
            <a:r>
              <a:rPr lang="ru-RU" sz="1500"/>
              <a:t> </a:t>
            </a:r>
            <a:r>
              <a:rPr lang="ru-RU" sz="1500" err="1"/>
              <a:t>моделі</a:t>
            </a:r>
            <a:r>
              <a:rPr lang="ru-RU" sz="1500"/>
              <a:t> й </a:t>
            </a:r>
            <a:r>
              <a:rPr lang="ru-RU" sz="1500" err="1"/>
              <a:t>методи</a:t>
            </a:r>
            <a:r>
              <a:rPr lang="ru-RU" sz="1500"/>
              <a:t> машинного </a:t>
            </a:r>
            <a:r>
              <a:rPr lang="ru-RU" sz="1500" err="1"/>
              <a:t>навчання</a:t>
            </a:r>
            <a:r>
              <a:rPr lang="ru-RU" sz="1500"/>
              <a:t>. </a:t>
            </a:r>
            <a:r>
              <a:rPr lang="en-US" sz="1500"/>
              <a:t>[4]</a:t>
            </a:r>
            <a:endParaRPr lang="ru-UA" sz="1500"/>
          </a:p>
        </p:txBody>
      </p:sp>
      <p:sp useBgFill="1">
        <p:nvSpPr>
          <p:cNvPr id="8197" name="Rectangle 72">
            <a:extLst>
              <a:ext uri="{FF2B5EF4-FFF2-40B4-BE49-F238E27FC236}">
                <a16:creationId xmlns:a16="http://schemas.microsoft.com/office/drawing/2014/main" id="{82C57F61-3F6E-4BE5-B964-003AA9B35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Идентификация лиц по фото: какие возможности открывает?">
            <a:extLst>
              <a:ext uri="{FF2B5EF4-FFF2-40B4-BE49-F238E27FC236}">
                <a16:creationId xmlns:a16="http://schemas.microsoft.com/office/drawing/2014/main" id="{6DF9DBD9-52EB-284D-B220-7BB76298F2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9528" y="2118655"/>
            <a:ext cx="3318836" cy="262188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Группа 8">
            <a:extLst>
              <a:ext uri="{FF2B5EF4-FFF2-40B4-BE49-F238E27FC236}">
                <a16:creationId xmlns:a16="http://schemas.microsoft.com/office/drawing/2014/main" id="{F51D5014-7B9F-FE43-A30B-656573B46F3C}"/>
              </a:ext>
            </a:extLst>
          </p:cNvPr>
          <p:cNvGrpSpPr/>
          <p:nvPr/>
        </p:nvGrpSpPr>
        <p:grpSpPr>
          <a:xfrm>
            <a:off x="1066800" y="5705656"/>
            <a:ext cx="1028550" cy="342939"/>
            <a:chOff x="6846137" y="419292"/>
            <a:chExt cx="1028550" cy="342939"/>
          </a:xfrm>
        </p:grpSpPr>
        <p:sp>
          <p:nvSpPr>
            <p:cNvPr id="10" name="Управляющая кнопка: назад 9">
              <a:hlinkClick r:id="" action="ppaction://hlinkshowjump?jump=previousslide" highlightClick="1"/>
              <a:extLst>
                <a:ext uri="{FF2B5EF4-FFF2-40B4-BE49-F238E27FC236}">
                  <a16:creationId xmlns:a16="http://schemas.microsoft.com/office/drawing/2014/main" id="{D7264A87-44E8-6947-9A2A-0E515EBC408C}"/>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1" name="Управляющая кнопка: домой 10">
              <a:hlinkClick r:id="rId3" action="ppaction://hlinksldjump" highlightClick="1"/>
              <a:extLst>
                <a:ext uri="{FF2B5EF4-FFF2-40B4-BE49-F238E27FC236}">
                  <a16:creationId xmlns:a16="http://schemas.microsoft.com/office/drawing/2014/main" id="{53CFF0EB-68B0-8141-BA86-91E183A4CC87}"/>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2" name="Управляющая кнопка: далее 11">
              <a:hlinkClick r:id="" action="ppaction://hlinkshowjump?jump=nextslide" highlightClick="1"/>
              <a:extLst>
                <a:ext uri="{FF2B5EF4-FFF2-40B4-BE49-F238E27FC236}">
                  <a16:creationId xmlns:a16="http://schemas.microsoft.com/office/drawing/2014/main" id="{F5C1A6F5-CA23-644F-9A51-3C3293C0114E}"/>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1366200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Заголовок 1">
            <a:extLst>
              <a:ext uri="{FF2B5EF4-FFF2-40B4-BE49-F238E27FC236}">
                <a16:creationId xmlns:a16="http://schemas.microsoft.com/office/drawing/2014/main" id="{709B7715-1074-654A-951D-342B3695E93A}"/>
              </a:ext>
            </a:extLst>
          </p:cNvPr>
          <p:cNvSpPr>
            <a:spLocks noGrp="1"/>
          </p:cNvSpPr>
          <p:nvPr>
            <p:ph type="title"/>
          </p:nvPr>
        </p:nvSpPr>
        <p:spPr>
          <a:xfrm>
            <a:off x="573409" y="559477"/>
            <a:ext cx="3765200" cy="5709931"/>
          </a:xfrm>
        </p:spPr>
        <p:txBody>
          <a:bodyPr>
            <a:normAutofit/>
          </a:bodyPr>
          <a:lstStyle/>
          <a:p>
            <a:pPr algn="ctr"/>
            <a:r>
              <a:rPr lang="uk-UA" b="1" dirty="0"/>
              <a:t>Метод Віоли-Джонса (</a:t>
            </a:r>
            <a:r>
              <a:rPr lang="uk-UA" b="1" dirty="0" err="1"/>
              <a:t>Viola-Jones</a:t>
            </a:r>
            <a:r>
              <a:rPr lang="uk-UA" b="1" dirty="0"/>
              <a:t>)</a:t>
            </a:r>
            <a:endParaRPr lang="ru-UA"/>
          </a:p>
        </p:txBody>
      </p:sp>
      <p:graphicFrame>
        <p:nvGraphicFramePr>
          <p:cNvPr id="4" name="Схема 3">
            <a:extLst>
              <a:ext uri="{FF2B5EF4-FFF2-40B4-BE49-F238E27FC236}">
                <a16:creationId xmlns:a16="http://schemas.microsoft.com/office/drawing/2014/main" id="{975B742F-7FF9-D942-8ABA-D9B6D7D42376}"/>
              </a:ext>
            </a:extLst>
          </p:cNvPr>
          <p:cNvGraphicFramePr/>
          <p:nvPr>
            <p:extLst>
              <p:ext uri="{D42A27DB-BD31-4B8C-83A1-F6EECF244321}">
                <p14:modId xmlns:p14="http://schemas.microsoft.com/office/powerpoint/2010/main" val="331557225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Группа 6">
            <a:extLst>
              <a:ext uri="{FF2B5EF4-FFF2-40B4-BE49-F238E27FC236}">
                <a16:creationId xmlns:a16="http://schemas.microsoft.com/office/drawing/2014/main" id="{3FA7B038-CA92-0C41-B408-8A4A93091FFE}"/>
              </a:ext>
            </a:extLst>
          </p:cNvPr>
          <p:cNvGrpSpPr/>
          <p:nvPr/>
        </p:nvGrpSpPr>
        <p:grpSpPr>
          <a:xfrm>
            <a:off x="4963849" y="237744"/>
            <a:ext cx="1028550" cy="342939"/>
            <a:chOff x="6846137" y="419292"/>
            <a:chExt cx="1028550" cy="342939"/>
          </a:xfrm>
        </p:grpSpPr>
        <p:sp>
          <p:nvSpPr>
            <p:cNvPr id="8" name="Управляющая кнопка: назад 7">
              <a:hlinkClick r:id="" action="ppaction://hlinkshowjump?jump=previousslide" highlightClick="1"/>
              <a:extLst>
                <a:ext uri="{FF2B5EF4-FFF2-40B4-BE49-F238E27FC236}">
                  <a16:creationId xmlns:a16="http://schemas.microsoft.com/office/drawing/2014/main" id="{DFFC4CB9-B8E8-F64A-A254-FF8E82E0781D}"/>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0" name="Управляющая кнопка: домой 9">
              <a:hlinkClick r:id="rId7" action="ppaction://hlinksldjump" highlightClick="1"/>
              <a:extLst>
                <a:ext uri="{FF2B5EF4-FFF2-40B4-BE49-F238E27FC236}">
                  <a16:creationId xmlns:a16="http://schemas.microsoft.com/office/drawing/2014/main" id="{E9EC9797-E49F-4D46-ABE0-1DC36D72F06E}"/>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алее 11">
              <a:hlinkClick r:id="" action="ppaction://hlinkshowjump?jump=nextslide" highlightClick="1"/>
              <a:extLst>
                <a:ext uri="{FF2B5EF4-FFF2-40B4-BE49-F238E27FC236}">
                  <a16:creationId xmlns:a16="http://schemas.microsoft.com/office/drawing/2014/main" id="{2B211BCC-985D-DD42-B1A5-8AB502E8FD01}"/>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4253917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a:extLst>
              <a:ext uri="{FF2B5EF4-FFF2-40B4-BE49-F238E27FC236}">
                <a16:creationId xmlns:a16="http://schemas.microsoft.com/office/drawing/2014/main" id="{C66D38C6-3CAD-DA4B-AF5D-77E0177DF7C0}"/>
              </a:ext>
            </a:extLst>
          </p:cNvPr>
          <p:cNvPicPr>
            <a:picLocks noChangeAspect="1"/>
          </p:cNvPicPr>
          <p:nvPr/>
        </p:nvPicPr>
        <p:blipFill>
          <a:blip r:embed="rId2"/>
          <a:stretch>
            <a:fillRect/>
          </a:stretch>
        </p:blipFill>
        <p:spPr>
          <a:xfrm>
            <a:off x="4667497" y="1877954"/>
            <a:ext cx="6880072" cy="2941230"/>
          </a:xfrm>
          <a:prstGeom prst="rect">
            <a:avLst/>
          </a:prstGeom>
        </p:spPr>
      </p:pic>
      <p:sp>
        <p:nvSpPr>
          <p:cNvPr id="13" name="Rectangle 12">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D1ADCF-951A-8D49-8BDB-048E5DD08DC6}"/>
              </a:ext>
            </a:extLst>
          </p:cNvPr>
          <p:cNvSpPr>
            <a:spLocks noGrp="1"/>
          </p:cNvSpPr>
          <p:nvPr>
            <p:ph type="title"/>
          </p:nvPr>
        </p:nvSpPr>
        <p:spPr>
          <a:xfrm>
            <a:off x="643433" y="643464"/>
            <a:ext cx="2888344" cy="1428737"/>
          </a:xfrm>
        </p:spPr>
        <p:txBody>
          <a:bodyPr>
            <a:normAutofit/>
          </a:bodyPr>
          <a:lstStyle/>
          <a:p>
            <a:r>
              <a:rPr lang="ru-RU" sz="2700" b="1">
                <a:solidFill>
                  <a:srgbClr val="FFFFFF"/>
                </a:solidFill>
              </a:rPr>
              <a:t>Схема розпізнавання</a:t>
            </a:r>
            <a:endParaRPr lang="ru-UA" sz="2700">
              <a:solidFill>
                <a:srgbClr val="FFFFFF"/>
              </a:solidFill>
            </a:endParaRPr>
          </a:p>
        </p:txBody>
      </p:sp>
      <p:sp>
        <p:nvSpPr>
          <p:cNvPr id="3" name="Объект 2">
            <a:extLst>
              <a:ext uri="{FF2B5EF4-FFF2-40B4-BE49-F238E27FC236}">
                <a16:creationId xmlns:a16="http://schemas.microsoft.com/office/drawing/2014/main" id="{E52BA9D3-713D-9643-BA34-A7F56214FB39}"/>
              </a:ext>
            </a:extLst>
          </p:cNvPr>
          <p:cNvSpPr>
            <a:spLocks noGrp="1"/>
          </p:cNvSpPr>
          <p:nvPr>
            <p:ph idx="1"/>
          </p:nvPr>
        </p:nvSpPr>
        <p:spPr>
          <a:xfrm>
            <a:off x="643337" y="2184036"/>
            <a:ext cx="2888439" cy="3869634"/>
          </a:xfrm>
        </p:spPr>
        <p:txBody>
          <a:bodyPr>
            <a:normAutofit/>
          </a:bodyPr>
          <a:lstStyle/>
          <a:p>
            <a:pPr>
              <a:lnSpc>
                <a:spcPct val="90000"/>
              </a:lnSpc>
            </a:pPr>
            <a:r>
              <a:rPr lang="uk-UA" sz="1200">
                <a:solidFill>
                  <a:srgbClr val="FFFFFF"/>
                </a:solidFill>
              </a:rPr>
              <a:t>Узагальнена схема алгоритму вигляди наступним чином: перед початком розпізнавання алгоритм навчання на основі тестових зображень навчає базу даних, що складається з ознак, їх паритету і кордони. Детальніше про паритет, ознаці і кордоні буде розказано в наступних пунктах. Далі алгоритм розпізнавання шукає об'єкти на різних масштабах зображення, використовуючи створену бази даних. Алгоритм Віоли-Джонса на виході дає ввесь люд знайдених необ'єднаних об'єктів на різних масштабах. Наступне завдання - прийняти рішення про те, які з знайдених об'єктів дійсно присутні в кадрі, а які - дублі</a:t>
            </a:r>
            <a:r>
              <a:rPr lang="ru-RU" sz="1200">
                <a:solidFill>
                  <a:srgbClr val="FFFFFF"/>
                </a:solidFill>
              </a:rPr>
              <a:t>[8]</a:t>
            </a:r>
            <a:endParaRPr lang="ru-UA" sz="1200">
              <a:solidFill>
                <a:srgbClr val="FFFFFF"/>
              </a:solidFill>
            </a:endParaRPr>
          </a:p>
          <a:p>
            <a:pPr>
              <a:lnSpc>
                <a:spcPct val="90000"/>
              </a:lnSpc>
            </a:pPr>
            <a:endParaRPr lang="ru-UA" sz="1200">
              <a:solidFill>
                <a:srgbClr val="FFFFFF"/>
              </a:solidFill>
            </a:endParaRPr>
          </a:p>
        </p:txBody>
      </p:sp>
      <p:grpSp>
        <p:nvGrpSpPr>
          <p:cNvPr id="8" name="Группа 7">
            <a:extLst>
              <a:ext uri="{FF2B5EF4-FFF2-40B4-BE49-F238E27FC236}">
                <a16:creationId xmlns:a16="http://schemas.microsoft.com/office/drawing/2014/main" id="{8D194813-CFA7-434F-AA1E-2557853BCC9D}"/>
              </a:ext>
            </a:extLst>
          </p:cNvPr>
          <p:cNvGrpSpPr/>
          <p:nvPr/>
        </p:nvGrpSpPr>
        <p:grpSpPr>
          <a:xfrm>
            <a:off x="793531" y="6112895"/>
            <a:ext cx="1028550" cy="342939"/>
            <a:chOff x="6846137" y="419292"/>
            <a:chExt cx="1028550" cy="342939"/>
          </a:xfrm>
        </p:grpSpPr>
        <p:sp>
          <p:nvSpPr>
            <p:cNvPr id="10" name="Управляющая кнопка: назад 9">
              <a:hlinkClick r:id="" action="ppaction://hlinkshowjump?jump=previousslide" highlightClick="1"/>
              <a:extLst>
                <a:ext uri="{FF2B5EF4-FFF2-40B4-BE49-F238E27FC236}">
                  <a16:creationId xmlns:a16="http://schemas.microsoft.com/office/drawing/2014/main" id="{7CB3D98E-A804-DE4D-BEB9-7CE3F1CF8726}"/>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омой 11">
              <a:hlinkClick r:id="rId4" action="ppaction://hlinksldjump" highlightClick="1"/>
              <a:extLst>
                <a:ext uri="{FF2B5EF4-FFF2-40B4-BE49-F238E27FC236}">
                  <a16:creationId xmlns:a16="http://schemas.microsoft.com/office/drawing/2014/main" id="{A6517223-18FD-424E-B351-806AAF179585}"/>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4" name="Управляющая кнопка: далее 13">
              <a:hlinkClick r:id="" action="ppaction://hlinkshowjump?jump=nextslide" highlightClick="1"/>
              <a:extLst>
                <a:ext uri="{FF2B5EF4-FFF2-40B4-BE49-F238E27FC236}">
                  <a16:creationId xmlns:a16="http://schemas.microsoft.com/office/drawing/2014/main" id="{B085FCC3-2948-BD45-A2F3-CCF39E560427}"/>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1318305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a:extLst>
              <a:ext uri="{FF2B5EF4-FFF2-40B4-BE49-F238E27FC236}">
                <a16:creationId xmlns:a16="http://schemas.microsoft.com/office/drawing/2014/main" id="{99F45F2F-791A-9E40-B375-B778A3A68144}"/>
              </a:ext>
            </a:extLst>
          </p:cNvPr>
          <p:cNvPicPr>
            <a:picLocks noChangeAspect="1"/>
          </p:cNvPicPr>
          <p:nvPr/>
        </p:nvPicPr>
        <p:blipFill>
          <a:blip r:embed="rId2"/>
          <a:stretch>
            <a:fillRect/>
          </a:stretch>
        </p:blipFill>
        <p:spPr>
          <a:xfrm>
            <a:off x="4667497" y="2161757"/>
            <a:ext cx="6880072" cy="2373624"/>
          </a:xfrm>
          <a:prstGeom prst="rect">
            <a:avLst/>
          </a:prstGeom>
        </p:spPr>
      </p:pic>
      <p:sp>
        <p:nvSpPr>
          <p:cNvPr id="13" name="Rectangle 12">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44EA8496-DDF0-AE4E-A609-2E327399DC12}"/>
              </a:ext>
            </a:extLst>
          </p:cNvPr>
          <p:cNvSpPr>
            <a:spLocks noGrp="1"/>
          </p:cNvSpPr>
          <p:nvPr>
            <p:ph type="title"/>
          </p:nvPr>
        </p:nvSpPr>
        <p:spPr>
          <a:xfrm>
            <a:off x="643433" y="643464"/>
            <a:ext cx="2888344" cy="1428737"/>
          </a:xfrm>
        </p:spPr>
        <p:txBody>
          <a:bodyPr>
            <a:normAutofit/>
          </a:bodyPr>
          <a:lstStyle/>
          <a:p>
            <a:r>
              <a:rPr lang="uk-UA" sz="3200" b="1">
                <a:solidFill>
                  <a:srgbClr val="FFFFFF"/>
                </a:solidFill>
              </a:rPr>
              <a:t>Схема навчання</a:t>
            </a:r>
            <a:endParaRPr lang="ru-UA" sz="3200" b="1">
              <a:solidFill>
                <a:srgbClr val="FFFFFF"/>
              </a:solidFill>
            </a:endParaRPr>
          </a:p>
        </p:txBody>
      </p:sp>
      <p:sp>
        <p:nvSpPr>
          <p:cNvPr id="3" name="Объект 2">
            <a:extLst>
              <a:ext uri="{FF2B5EF4-FFF2-40B4-BE49-F238E27FC236}">
                <a16:creationId xmlns:a16="http://schemas.microsoft.com/office/drawing/2014/main" id="{105D399F-B947-4B46-B4EF-9801FCC91D9D}"/>
              </a:ext>
            </a:extLst>
          </p:cNvPr>
          <p:cNvSpPr>
            <a:spLocks noGrp="1"/>
          </p:cNvSpPr>
          <p:nvPr>
            <p:ph idx="1"/>
          </p:nvPr>
        </p:nvSpPr>
        <p:spPr>
          <a:xfrm>
            <a:off x="643337" y="2184036"/>
            <a:ext cx="2888439" cy="3869634"/>
          </a:xfrm>
        </p:spPr>
        <p:txBody>
          <a:bodyPr>
            <a:normAutofit/>
          </a:bodyPr>
          <a:lstStyle/>
          <a:p>
            <a:pPr>
              <a:lnSpc>
                <a:spcPct val="90000"/>
              </a:lnSpc>
            </a:pPr>
            <a:r>
              <a:rPr lang="uk-UA" sz="800">
                <a:solidFill>
                  <a:srgbClr val="FFFFFF"/>
                </a:solidFill>
              </a:rPr>
              <a:t>Узагальнена схема алгоритму навчання виглядає наступним чином. Є тестова вибірка зображень. Розмір тестової вибірки близько 10 000 зображень. На малюнку показаний приклад навчальних зображень облич. Алгоритм навчання працює з зображеннями в відтінках сірого.</a:t>
            </a:r>
            <a:endParaRPr lang="ru-UA" sz="800">
              <a:solidFill>
                <a:srgbClr val="FFFFFF"/>
              </a:solidFill>
            </a:endParaRPr>
          </a:p>
          <a:p>
            <a:pPr>
              <a:lnSpc>
                <a:spcPct val="90000"/>
              </a:lnSpc>
            </a:pPr>
            <a:r>
              <a:rPr lang="uk-UA" sz="800">
                <a:solidFill>
                  <a:srgbClr val="FFFFFF"/>
                </a:solidFill>
              </a:rPr>
              <a:t>При розмірі тестового зображення 24 на 24 пікселя кількість конфігурацій однієї ознаки близько 40 000 (залежить від мінімального розміру маски). Сучасна реалізація алгоритму використовує близько 20 масок. Для кожної маски, кожної конфігурації тренується такий слабкий класифікатор, який дає найменшу помилку на всій тренувальній базі. Він додається в базу даних. Таким чином алгоритм навчається. І на виході алгоритму виходить база даних з T слабких класифікаторів. Узагальнена схема алгоритму навчання показана на малюнку.</a:t>
            </a:r>
            <a:endParaRPr lang="ru-UA" sz="800">
              <a:solidFill>
                <a:srgbClr val="FFFFFF"/>
              </a:solidFill>
            </a:endParaRPr>
          </a:p>
          <a:p>
            <a:pPr>
              <a:lnSpc>
                <a:spcPct val="90000"/>
              </a:lnSpc>
            </a:pPr>
            <a:r>
              <a:rPr lang="uk-UA" sz="800">
                <a:solidFill>
                  <a:srgbClr val="FFFFFF"/>
                </a:solidFill>
              </a:rPr>
              <a:t>Навчання алгоритму Віола-Джонса - це навчання алгоритму з учителем. Для нього можливо така проблема як перенавчання. Показано, що AdaBoost може використовуватися для різних проблем, в тому числі до теорії ігор, прогнозуванні. У даній роботі умова зупинки є досягнення заздалегідь заданого кількості слабких класифікаторів в базі. [8]</a:t>
            </a:r>
            <a:endParaRPr lang="ru-UA" sz="800">
              <a:solidFill>
                <a:srgbClr val="FFFFFF"/>
              </a:solidFill>
            </a:endParaRPr>
          </a:p>
        </p:txBody>
      </p:sp>
      <p:grpSp>
        <p:nvGrpSpPr>
          <p:cNvPr id="8" name="Группа 7">
            <a:extLst>
              <a:ext uri="{FF2B5EF4-FFF2-40B4-BE49-F238E27FC236}">
                <a16:creationId xmlns:a16="http://schemas.microsoft.com/office/drawing/2014/main" id="{2E324B64-81A8-7749-81E4-AA28AC1349D3}"/>
              </a:ext>
            </a:extLst>
          </p:cNvPr>
          <p:cNvGrpSpPr/>
          <p:nvPr/>
        </p:nvGrpSpPr>
        <p:grpSpPr>
          <a:xfrm>
            <a:off x="793531" y="6112895"/>
            <a:ext cx="1028550" cy="342939"/>
            <a:chOff x="6846137" y="419292"/>
            <a:chExt cx="1028550" cy="342939"/>
          </a:xfrm>
        </p:grpSpPr>
        <p:sp>
          <p:nvSpPr>
            <p:cNvPr id="10" name="Управляющая кнопка: назад 9">
              <a:hlinkClick r:id="" action="ppaction://hlinkshowjump?jump=previousslide" highlightClick="1"/>
              <a:extLst>
                <a:ext uri="{FF2B5EF4-FFF2-40B4-BE49-F238E27FC236}">
                  <a16:creationId xmlns:a16="http://schemas.microsoft.com/office/drawing/2014/main" id="{31B733C8-EE5E-C544-B1A5-32C8C929C015}"/>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омой 11">
              <a:hlinkClick r:id="rId4" action="ppaction://hlinksldjump" highlightClick="1"/>
              <a:extLst>
                <a:ext uri="{FF2B5EF4-FFF2-40B4-BE49-F238E27FC236}">
                  <a16:creationId xmlns:a16="http://schemas.microsoft.com/office/drawing/2014/main" id="{A981EFEF-8616-AD47-A3B5-8AE5A6811380}"/>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4" name="Управляющая кнопка: далее 13">
              <a:hlinkClick r:id="" action="ppaction://hlinkshowjump?jump=nextslide" highlightClick="1"/>
              <a:extLst>
                <a:ext uri="{FF2B5EF4-FFF2-40B4-BE49-F238E27FC236}">
                  <a16:creationId xmlns:a16="http://schemas.microsoft.com/office/drawing/2014/main" id="{9496D53F-B3CC-4147-B3DD-E6C8F088FDC9}"/>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076741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Заголовок 1">
            <a:extLst>
              <a:ext uri="{FF2B5EF4-FFF2-40B4-BE49-F238E27FC236}">
                <a16:creationId xmlns:a16="http://schemas.microsoft.com/office/drawing/2014/main" id="{AE565593-4A71-6545-B8B1-C97C2C8FA91E}"/>
              </a:ext>
            </a:extLst>
          </p:cNvPr>
          <p:cNvSpPr>
            <a:spLocks noGrp="1"/>
          </p:cNvSpPr>
          <p:nvPr>
            <p:ph type="title"/>
          </p:nvPr>
        </p:nvSpPr>
        <p:spPr>
          <a:xfrm>
            <a:off x="3844616" y="881210"/>
            <a:ext cx="7417925" cy="1517035"/>
          </a:xfrm>
        </p:spPr>
        <p:txBody>
          <a:bodyPr>
            <a:normAutofit/>
          </a:bodyPr>
          <a:lstStyle/>
          <a:p>
            <a:r>
              <a:rPr lang="uk-UA" b="1">
                <a:solidFill>
                  <a:schemeClr val="tx1">
                    <a:lumMod val="75000"/>
                    <a:lumOff val="25000"/>
                  </a:schemeClr>
                </a:solidFill>
              </a:rPr>
              <a:t>Розпізнавання</a:t>
            </a:r>
            <a:endParaRPr lang="ru-UA">
              <a:solidFill>
                <a:schemeClr val="tx1">
                  <a:lumMod val="75000"/>
                  <a:lumOff val="25000"/>
                </a:schemeClr>
              </a:solidFill>
            </a:endParaRPr>
          </a:p>
        </p:txBody>
      </p:sp>
      <p:sp>
        <p:nvSpPr>
          <p:cNvPr id="3" name="Объект 2">
            <a:extLst>
              <a:ext uri="{FF2B5EF4-FFF2-40B4-BE49-F238E27FC236}">
                <a16:creationId xmlns:a16="http://schemas.microsoft.com/office/drawing/2014/main" id="{47D34F92-C1DF-BB45-A513-0C24FED027CF}"/>
              </a:ext>
            </a:extLst>
          </p:cNvPr>
          <p:cNvSpPr>
            <a:spLocks noGrp="1"/>
          </p:cNvSpPr>
          <p:nvPr>
            <p:ph idx="1"/>
          </p:nvPr>
        </p:nvSpPr>
        <p:spPr>
          <a:xfrm>
            <a:off x="3844616" y="2626840"/>
            <a:ext cx="7245103" cy="3131777"/>
          </a:xfrm>
        </p:spPr>
        <p:txBody>
          <a:bodyPr>
            <a:normAutofit/>
          </a:bodyPr>
          <a:lstStyle/>
          <a:p>
            <a:pPr>
              <a:lnSpc>
                <a:spcPct val="90000"/>
              </a:lnSpc>
            </a:pPr>
            <a:r>
              <a:rPr lang="uk-UA" sz="1500">
                <a:solidFill>
                  <a:schemeClr val="tx1">
                    <a:lumMod val="75000"/>
                    <a:lumOff val="25000"/>
                  </a:schemeClr>
                </a:solidFill>
              </a:rPr>
              <a:t>Після навчання на тестовій вибірці є навчена база знань з T слабких класифікаторів. Для кожного класифікатора відомі: ознака Хаара, що використовується в цьому класифікаторі, його положення всередині вікна розміром 24х24 пікселя і значення порога E.</a:t>
            </a:r>
            <a:endParaRPr lang="ru-UA" sz="1500">
              <a:solidFill>
                <a:schemeClr val="tx1">
                  <a:lumMod val="75000"/>
                  <a:lumOff val="25000"/>
                </a:schemeClr>
              </a:solidFill>
            </a:endParaRPr>
          </a:p>
          <a:p>
            <a:pPr>
              <a:lnSpc>
                <a:spcPct val="90000"/>
              </a:lnSpc>
            </a:pPr>
            <a:r>
              <a:rPr lang="uk-UA" sz="1500">
                <a:solidFill>
                  <a:schemeClr val="tx1">
                    <a:lumMod val="75000"/>
                    <a:lumOff val="25000"/>
                  </a:schemeClr>
                </a:solidFill>
              </a:rPr>
              <a:t>На вхід алгоритму надходить зображення I (r, c) розміром W х H, де I (r, c) - яркостная складова зображення. Результатом роботи алгоритму є безліч прямокутників R (x, y, w, h), що визначають положення осіб в оригінальному документі I.</a:t>
            </a:r>
            <a:endParaRPr lang="ru-UA" sz="1500">
              <a:solidFill>
                <a:schemeClr val="tx1">
                  <a:lumMod val="75000"/>
                  <a:lumOff val="25000"/>
                </a:schemeClr>
              </a:solidFill>
            </a:endParaRPr>
          </a:p>
          <a:p>
            <a:pPr>
              <a:lnSpc>
                <a:spcPct val="90000"/>
              </a:lnSpc>
            </a:pPr>
            <a:r>
              <a:rPr lang="uk-UA" sz="1500">
                <a:solidFill>
                  <a:schemeClr val="tx1">
                    <a:lumMod val="75000"/>
                    <a:lumOff val="25000"/>
                  </a:schemeClr>
                </a:solidFill>
              </a:rPr>
              <a:t>Алгоритм сканує зображення I на декількох масштабах, починаючи з базової шкали: розмір вікна 24х24 пікселя і 11 масштабів, при цьому кожен наступний рівень в 1.25 рази більше попереднього, за рекомендацією авторів. </a:t>
            </a:r>
            <a:r>
              <a:rPr lang="en-US" sz="1500">
                <a:solidFill>
                  <a:schemeClr val="tx1">
                    <a:lumMod val="75000"/>
                    <a:lumOff val="25000"/>
                  </a:schemeClr>
                </a:solidFill>
              </a:rPr>
              <a:t>[8]</a:t>
            </a:r>
            <a:endParaRPr lang="ru-UA" sz="1500">
              <a:solidFill>
                <a:schemeClr val="tx1">
                  <a:lumMod val="75000"/>
                  <a:lumOff val="25000"/>
                </a:schemeClr>
              </a:solidFill>
            </a:endParaRPr>
          </a:p>
        </p:txBody>
      </p:sp>
      <p:grpSp>
        <p:nvGrpSpPr>
          <p:cNvPr id="9" name="Группа 8">
            <a:extLst>
              <a:ext uri="{FF2B5EF4-FFF2-40B4-BE49-F238E27FC236}">
                <a16:creationId xmlns:a16="http://schemas.microsoft.com/office/drawing/2014/main" id="{8ACA3B1A-A242-F34A-8AF8-86492B029817}"/>
              </a:ext>
            </a:extLst>
          </p:cNvPr>
          <p:cNvGrpSpPr/>
          <p:nvPr/>
        </p:nvGrpSpPr>
        <p:grpSpPr>
          <a:xfrm>
            <a:off x="793531" y="6112895"/>
            <a:ext cx="1028550" cy="342939"/>
            <a:chOff x="6846137" y="419292"/>
            <a:chExt cx="1028550" cy="342939"/>
          </a:xfrm>
        </p:grpSpPr>
        <p:sp>
          <p:nvSpPr>
            <p:cNvPr id="11" name="Управляющая кнопка: назад 10">
              <a:hlinkClick r:id="" action="ppaction://hlinkshowjump?jump=previousslide" highlightClick="1"/>
              <a:extLst>
                <a:ext uri="{FF2B5EF4-FFF2-40B4-BE49-F238E27FC236}">
                  <a16:creationId xmlns:a16="http://schemas.microsoft.com/office/drawing/2014/main" id="{E0DC5755-6AFF-CF42-8B6A-0F5F17768BAF}"/>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3" name="Управляющая кнопка: домой 12">
              <a:hlinkClick r:id="rId3" action="ppaction://hlinksldjump" highlightClick="1"/>
              <a:extLst>
                <a:ext uri="{FF2B5EF4-FFF2-40B4-BE49-F238E27FC236}">
                  <a16:creationId xmlns:a16="http://schemas.microsoft.com/office/drawing/2014/main" id="{E6D98C11-CDD3-B64A-9716-BE0FF6ECFD5F}"/>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5" name="Управляющая кнопка: далее 14">
              <a:hlinkClick r:id="" action="ppaction://hlinkshowjump?jump=nextslide" highlightClick="1"/>
              <a:extLst>
                <a:ext uri="{FF2B5EF4-FFF2-40B4-BE49-F238E27FC236}">
                  <a16:creationId xmlns:a16="http://schemas.microsoft.com/office/drawing/2014/main" id="{7224E679-A274-EE4B-8A0D-708D8CBCE676}"/>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1529620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Заголовок 1">
            <a:extLst>
              <a:ext uri="{FF2B5EF4-FFF2-40B4-BE49-F238E27FC236}">
                <a16:creationId xmlns:a16="http://schemas.microsoft.com/office/drawing/2014/main" id="{7A578598-DB29-0B49-8466-517620AA6039}"/>
              </a:ext>
            </a:extLst>
          </p:cNvPr>
          <p:cNvSpPr>
            <a:spLocks noGrp="1"/>
          </p:cNvSpPr>
          <p:nvPr>
            <p:ph type="title"/>
          </p:nvPr>
        </p:nvSpPr>
        <p:spPr>
          <a:xfrm>
            <a:off x="1175512" y="870132"/>
            <a:ext cx="9792208" cy="1527078"/>
          </a:xfrm>
        </p:spPr>
        <p:txBody>
          <a:bodyPr>
            <a:normAutofit/>
          </a:bodyPr>
          <a:lstStyle/>
          <a:p>
            <a:r>
              <a:rPr lang="uk-UA" b="1" dirty="0"/>
              <a:t>Переваги та недоліки алгоритму</a:t>
            </a:r>
            <a:endParaRPr lang="ru-UA" dirty="0"/>
          </a:p>
        </p:txBody>
      </p:sp>
      <p:sp>
        <p:nvSpPr>
          <p:cNvPr id="3" name="Объект 2">
            <a:extLst>
              <a:ext uri="{FF2B5EF4-FFF2-40B4-BE49-F238E27FC236}">
                <a16:creationId xmlns:a16="http://schemas.microsoft.com/office/drawing/2014/main" id="{C9835741-B807-3743-868F-BC564371367D}"/>
              </a:ext>
            </a:extLst>
          </p:cNvPr>
          <p:cNvSpPr>
            <a:spLocks noGrp="1"/>
          </p:cNvSpPr>
          <p:nvPr>
            <p:ph idx="1"/>
          </p:nvPr>
        </p:nvSpPr>
        <p:spPr>
          <a:xfrm>
            <a:off x="1175512" y="2557849"/>
            <a:ext cx="9792208" cy="3407862"/>
          </a:xfrm>
        </p:spPr>
        <p:txBody>
          <a:bodyPr>
            <a:normAutofit/>
          </a:bodyPr>
          <a:lstStyle/>
          <a:p>
            <a:pPr marL="0" indent="0">
              <a:lnSpc>
                <a:spcPct val="90000"/>
              </a:lnSpc>
              <a:buNone/>
            </a:pPr>
            <a:r>
              <a:rPr lang="ru-RU" sz="1100" b="1"/>
              <a:t>Метод </a:t>
            </a:r>
            <a:r>
              <a:rPr lang="ru-RU" sz="1100" b="1" err="1"/>
              <a:t>має</a:t>
            </a:r>
            <a:r>
              <a:rPr lang="ru-RU" sz="1100" b="1"/>
              <a:t> </a:t>
            </a:r>
            <a:r>
              <a:rPr lang="ru-RU" sz="1100" b="1" err="1"/>
              <a:t>такі</a:t>
            </a:r>
            <a:r>
              <a:rPr lang="ru-RU" sz="1100" b="1"/>
              <a:t> </a:t>
            </a:r>
            <a:r>
              <a:rPr lang="ru-RU" sz="1100" b="1" err="1"/>
              <a:t>переваги</a:t>
            </a:r>
            <a:r>
              <a:rPr lang="ru-RU" sz="1100" b="1"/>
              <a:t>:</a:t>
            </a:r>
            <a:endParaRPr lang="ru-UA" sz="1100" b="1"/>
          </a:p>
          <a:p>
            <a:pPr lvl="0">
              <a:lnSpc>
                <a:spcPct val="90000"/>
              </a:lnSpc>
            </a:pPr>
            <a:r>
              <a:rPr lang="ru-RU" sz="1100" err="1"/>
              <a:t>можливе</a:t>
            </a:r>
            <a:r>
              <a:rPr lang="ru-RU" sz="1100"/>
              <a:t> </a:t>
            </a:r>
            <a:r>
              <a:rPr lang="ru-RU" sz="1100" err="1"/>
              <a:t>виявлення</a:t>
            </a:r>
            <a:r>
              <a:rPr lang="ru-RU" sz="1100"/>
              <a:t> </a:t>
            </a:r>
            <a:r>
              <a:rPr lang="ru-RU" sz="1100" err="1"/>
              <a:t>більше</a:t>
            </a:r>
            <a:r>
              <a:rPr lang="ru-RU" sz="1100"/>
              <a:t> </a:t>
            </a:r>
            <a:r>
              <a:rPr lang="ru-RU" sz="1100" err="1"/>
              <a:t>однієї</a:t>
            </a:r>
            <a:r>
              <a:rPr lang="ru-RU" sz="1100"/>
              <a:t> особи на </a:t>
            </a:r>
            <a:r>
              <a:rPr lang="ru-RU" sz="1100" err="1"/>
              <a:t>зображенні</a:t>
            </a:r>
            <a:r>
              <a:rPr lang="ru-RU" sz="1100"/>
              <a:t>;</a:t>
            </a:r>
            <a:endParaRPr lang="ru-UA" sz="1100"/>
          </a:p>
          <a:p>
            <a:pPr lvl="0">
              <a:lnSpc>
                <a:spcPct val="90000"/>
              </a:lnSpc>
            </a:pPr>
            <a:r>
              <a:rPr lang="ru-RU" sz="1100" err="1"/>
              <a:t>використання</a:t>
            </a:r>
            <a:r>
              <a:rPr lang="ru-RU" sz="1100"/>
              <a:t> </a:t>
            </a:r>
            <a:r>
              <a:rPr lang="ru-RU" sz="1100" err="1"/>
              <a:t>простих</a:t>
            </a:r>
            <a:r>
              <a:rPr lang="ru-RU" sz="1100"/>
              <a:t> </a:t>
            </a:r>
            <a:r>
              <a:rPr lang="ru-RU" sz="1100" err="1"/>
              <a:t>класифікаторів</a:t>
            </a:r>
            <a:r>
              <a:rPr lang="ru-RU" sz="1100"/>
              <a:t> </a:t>
            </a:r>
            <a:r>
              <a:rPr lang="ru-RU" sz="1100" err="1"/>
              <a:t>показує</a:t>
            </a:r>
            <a:r>
              <a:rPr lang="ru-RU" sz="1100"/>
              <a:t> </a:t>
            </a:r>
            <a:r>
              <a:rPr lang="ru-RU" sz="1100" err="1"/>
              <a:t>хорошу</a:t>
            </a:r>
            <a:r>
              <a:rPr lang="ru-RU" sz="1100"/>
              <a:t> </a:t>
            </a:r>
            <a:r>
              <a:rPr lang="ru-RU" sz="1100" err="1"/>
              <a:t>швидкість</a:t>
            </a:r>
            <a:r>
              <a:rPr lang="ru-RU" sz="1100"/>
              <a:t> і </a:t>
            </a:r>
            <a:r>
              <a:rPr lang="ru-RU" sz="1100" err="1"/>
              <a:t>дозволяє</a:t>
            </a:r>
            <a:r>
              <a:rPr lang="ru-RU" sz="1100"/>
              <a:t> </a:t>
            </a:r>
            <a:r>
              <a:rPr lang="ru-RU" sz="1100" err="1"/>
              <a:t>використовувати</a:t>
            </a:r>
            <a:r>
              <a:rPr lang="ru-RU" sz="1100"/>
              <a:t> </a:t>
            </a:r>
            <a:r>
              <a:rPr lang="ru-RU" sz="1100" err="1"/>
              <a:t>цей</a:t>
            </a:r>
            <a:r>
              <a:rPr lang="ru-RU" sz="1100"/>
              <a:t> метод в </a:t>
            </a:r>
            <a:r>
              <a:rPr lang="ru-RU" sz="1100" err="1"/>
              <a:t>потоці</a:t>
            </a:r>
            <a:r>
              <a:rPr lang="ru-RU" sz="1100"/>
              <a:t>;</a:t>
            </a:r>
            <a:endParaRPr lang="ru-UA" sz="1100"/>
          </a:p>
          <a:p>
            <a:pPr lvl="0">
              <a:lnSpc>
                <a:spcPct val="90000"/>
              </a:lnSpc>
            </a:pPr>
            <a:r>
              <a:rPr lang="ru-RU" sz="1100" err="1"/>
              <a:t>висока</a:t>
            </a:r>
            <a:r>
              <a:rPr lang="ru-RU" sz="1100"/>
              <a:t> </a:t>
            </a:r>
            <a:r>
              <a:rPr lang="ru-RU" sz="1100" err="1"/>
              <a:t>ймовірність</a:t>
            </a:r>
            <a:r>
              <a:rPr lang="ru-RU" sz="1100"/>
              <a:t> точного </a:t>
            </a:r>
            <a:r>
              <a:rPr lang="ru-RU" sz="1100" err="1"/>
              <a:t>виявлення</a:t>
            </a:r>
            <a:r>
              <a:rPr lang="ru-RU" sz="1100"/>
              <a:t> </a:t>
            </a:r>
            <a:r>
              <a:rPr lang="ru-RU" sz="1100" err="1"/>
              <a:t>обличчя</a:t>
            </a:r>
            <a:r>
              <a:rPr lang="ru-RU" sz="1100"/>
              <a:t> (</a:t>
            </a:r>
            <a:r>
              <a:rPr lang="ru-RU" sz="1100" err="1"/>
              <a:t>понад</a:t>
            </a:r>
            <a:r>
              <a:rPr lang="ru-RU" sz="1100"/>
              <a:t> 90 %) для </a:t>
            </a:r>
            <a:r>
              <a:rPr lang="ru-RU" sz="1100" err="1"/>
              <a:t>фронтальних</a:t>
            </a:r>
            <a:r>
              <a:rPr lang="ru-RU" sz="1100"/>
              <a:t> </a:t>
            </a:r>
            <a:r>
              <a:rPr lang="ru-RU" sz="1100" err="1"/>
              <a:t>зображень</a:t>
            </a:r>
            <a:r>
              <a:rPr lang="ru-RU" sz="1100"/>
              <a:t> і </a:t>
            </a:r>
            <a:r>
              <a:rPr lang="ru-RU" sz="1100" err="1"/>
              <a:t>спостережень</a:t>
            </a:r>
            <a:r>
              <a:rPr lang="ru-RU" sz="1100"/>
              <a:t> </a:t>
            </a:r>
            <a:r>
              <a:rPr lang="ru-RU" sz="1100" err="1"/>
              <a:t>об'єкта</a:t>
            </a:r>
            <a:r>
              <a:rPr lang="ru-RU" sz="1100"/>
              <a:t> </a:t>
            </a:r>
            <a:r>
              <a:rPr lang="ru-RU" sz="1100" err="1"/>
              <a:t>під</a:t>
            </a:r>
            <a:r>
              <a:rPr lang="ru-RU" sz="1100"/>
              <a:t> невеликим кутом, </a:t>
            </a:r>
            <a:r>
              <a:rPr lang="ru-RU" sz="1100" err="1"/>
              <a:t>приблизно</a:t>
            </a:r>
            <a:r>
              <a:rPr lang="ru-RU" sz="1100"/>
              <a:t> до 30°</a:t>
            </a:r>
            <a:endParaRPr lang="ru-UA" sz="1100"/>
          </a:p>
          <a:p>
            <a:pPr lvl="0">
              <a:lnSpc>
                <a:spcPct val="90000"/>
              </a:lnSpc>
            </a:pPr>
            <a:r>
              <a:rPr lang="ru-RU" sz="1100" err="1"/>
              <a:t>низька</a:t>
            </a:r>
            <a:r>
              <a:rPr lang="ru-RU" sz="1100"/>
              <a:t> </a:t>
            </a:r>
            <a:r>
              <a:rPr lang="ru-RU" sz="1100" err="1"/>
              <a:t>ймовірність</a:t>
            </a:r>
            <a:r>
              <a:rPr lang="ru-RU" sz="1100"/>
              <a:t> </a:t>
            </a:r>
            <a:r>
              <a:rPr lang="ru-RU" sz="1100" err="1"/>
              <a:t>помилкового</a:t>
            </a:r>
            <a:r>
              <a:rPr lang="ru-RU" sz="1100"/>
              <a:t> </a:t>
            </a:r>
            <a:r>
              <a:rPr lang="ru-RU" sz="1100" err="1"/>
              <a:t>виявлення</a:t>
            </a:r>
            <a:r>
              <a:rPr lang="ru-RU" sz="1100"/>
              <a:t> </a:t>
            </a:r>
            <a:r>
              <a:rPr lang="ru-RU" sz="1100" err="1"/>
              <a:t>обличчя</a:t>
            </a:r>
            <a:r>
              <a:rPr lang="ru-RU" sz="1100"/>
              <a:t>. [</a:t>
            </a:r>
            <a:r>
              <a:rPr lang="en-US" sz="1100"/>
              <a:t>4]</a:t>
            </a:r>
            <a:endParaRPr lang="ru-UA" sz="1100"/>
          </a:p>
          <a:p>
            <a:pPr marL="0" indent="0">
              <a:lnSpc>
                <a:spcPct val="90000"/>
              </a:lnSpc>
              <a:buNone/>
            </a:pPr>
            <a:endParaRPr lang="ru-RU" sz="1100"/>
          </a:p>
          <a:p>
            <a:pPr marL="0" indent="0">
              <a:lnSpc>
                <a:spcPct val="90000"/>
              </a:lnSpc>
              <a:buNone/>
            </a:pPr>
            <a:r>
              <a:rPr lang="ru-RU" sz="1100" b="1" err="1"/>
              <a:t>Базовий</a:t>
            </a:r>
            <a:r>
              <a:rPr lang="ru-RU" sz="1100" b="1"/>
              <a:t> алгоритм </a:t>
            </a:r>
            <a:r>
              <a:rPr lang="ru-RU" sz="1100" b="1" err="1"/>
              <a:t>Віоли</a:t>
            </a:r>
            <a:r>
              <a:rPr lang="ru-RU" sz="1100" b="1"/>
              <a:t>-Джонса (</a:t>
            </a:r>
            <a:r>
              <a:rPr lang="ru-RU" sz="1100" b="1" err="1"/>
              <a:t>далі</a:t>
            </a:r>
            <a:r>
              <a:rPr lang="ru-RU" sz="1100" b="1"/>
              <a:t> </a:t>
            </a:r>
            <a:r>
              <a:rPr lang="ru-RU" sz="1100" b="1" err="1"/>
              <a:t>базовий</a:t>
            </a:r>
            <a:r>
              <a:rPr lang="ru-RU" sz="1100" b="1"/>
              <a:t> алгоритм) </a:t>
            </a:r>
            <a:r>
              <a:rPr lang="ru-RU" sz="1100" b="1" err="1"/>
              <a:t>має</a:t>
            </a:r>
            <a:r>
              <a:rPr lang="ru-RU" sz="1100" b="1"/>
              <a:t> ряд </a:t>
            </a:r>
            <a:r>
              <a:rPr lang="ru-RU" sz="1100" b="1" err="1"/>
              <a:t>недоліків</a:t>
            </a:r>
            <a:r>
              <a:rPr lang="ru-RU" sz="1100" b="1"/>
              <a:t>:</a:t>
            </a:r>
            <a:endParaRPr lang="ru-UA" sz="1100" b="1"/>
          </a:p>
          <a:p>
            <a:pPr lvl="0">
              <a:lnSpc>
                <a:spcPct val="90000"/>
              </a:lnSpc>
            </a:pPr>
            <a:r>
              <a:rPr lang="ru-RU" sz="1100" err="1"/>
              <a:t>тривалий</a:t>
            </a:r>
            <a:r>
              <a:rPr lang="ru-RU" sz="1100"/>
              <a:t> час </a:t>
            </a:r>
            <a:r>
              <a:rPr lang="ru-RU" sz="1100" err="1"/>
              <a:t>роботи</a:t>
            </a:r>
            <a:r>
              <a:rPr lang="ru-RU" sz="1100"/>
              <a:t> алгоритму </a:t>
            </a:r>
            <a:r>
              <a:rPr lang="ru-RU" sz="1100" err="1"/>
              <a:t>навчання</a:t>
            </a:r>
            <a:r>
              <a:rPr lang="ru-RU" sz="1100"/>
              <a:t>. В </a:t>
            </a:r>
            <a:r>
              <a:rPr lang="ru-RU" sz="1100" err="1"/>
              <a:t>ході</a:t>
            </a:r>
            <a:r>
              <a:rPr lang="ru-RU" sz="1100"/>
              <a:t> </a:t>
            </a:r>
            <a:r>
              <a:rPr lang="ru-RU" sz="1100" err="1"/>
              <a:t>навчання</a:t>
            </a:r>
            <a:r>
              <a:rPr lang="ru-RU" sz="1100"/>
              <a:t> алгоритму </a:t>
            </a:r>
            <a:r>
              <a:rPr lang="ru-RU" sz="1100" err="1"/>
              <a:t>необхідно</a:t>
            </a:r>
            <a:r>
              <a:rPr lang="ru-RU" sz="1100"/>
              <a:t> </a:t>
            </a:r>
            <a:r>
              <a:rPr lang="ru-RU" sz="1100" err="1"/>
              <a:t>проаналізувати</a:t>
            </a:r>
            <a:r>
              <a:rPr lang="ru-RU" sz="1100"/>
              <a:t> </a:t>
            </a:r>
            <a:r>
              <a:rPr lang="ru-RU" sz="1100" err="1"/>
              <a:t>велику</a:t>
            </a:r>
            <a:r>
              <a:rPr lang="ru-RU" sz="1100"/>
              <a:t> </a:t>
            </a:r>
            <a:r>
              <a:rPr lang="ru-RU" sz="1100" err="1"/>
              <a:t>кількість</a:t>
            </a:r>
            <a:r>
              <a:rPr lang="ru-RU" sz="1100"/>
              <a:t> </a:t>
            </a:r>
            <a:r>
              <a:rPr lang="ru-RU" sz="1100" err="1"/>
              <a:t>тестових</a:t>
            </a:r>
            <a:r>
              <a:rPr lang="ru-RU" sz="1100"/>
              <a:t> </a:t>
            </a:r>
            <a:r>
              <a:rPr lang="ru-RU" sz="1100" err="1"/>
              <a:t>зображень</a:t>
            </a:r>
            <a:r>
              <a:rPr lang="ru-RU" sz="1100"/>
              <a:t>;</a:t>
            </a:r>
            <a:endParaRPr lang="ru-UA" sz="1100"/>
          </a:p>
          <a:p>
            <a:pPr lvl="0">
              <a:lnSpc>
                <a:spcPct val="90000"/>
              </a:lnSpc>
            </a:pPr>
            <a:r>
              <a:rPr lang="ru-RU" sz="1100"/>
              <a:t>велика </a:t>
            </a:r>
            <a:r>
              <a:rPr lang="ru-RU" sz="1100" err="1"/>
              <a:t>кількість</a:t>
            </a:r>
            <a:r>
              <a:rPr lang="ru-RU" sz="1100"/>
              <a:t> </a:t>
            </a:r>
            <a:r>
              <a:rPr lang="ru-RU" sz="1100" err="1"/>
              <a:t>близько</a:t>
            </a:r>
            <a:r>
              <a:rPr lang="ru-RU" sz="1100"/>
              <a:t> </a:t>
            </a:r>
            <a:r>
              <a:rPr lang="ru-RU" sz="1100" err="1"/>
              <a:t>розташованих</a:t>
            </a:r>
            <a:r>
              <a:rPr lang="ru-RU" sz="1100"/>
              <a:t> один до одного </a:t>
            </a:r>
            <a:r>
              <a:rPr lang="ru-RU" sz="1100" err="1"/>
              <a:t>результатів</a:t>
            </a:r>
            <a:r>
              <a:rPr lang="ru-RU" sz="1100"/>
              <a:t> через </a:t>
            </a:r>
            <a:r>
              <a:rPr lang="ru-RU" sz="1100" err="1"/>
              <a:t>застосування</a:t>
            </a:r>
            <a:r>
              <a:rPr lang="ru-RU" sz="1100"/>
              <a:t> </a:t>
            </a:r>
            <a:r>
              <a:rPr lang="ru-RU" sz="1100" err="1"/>
              <a:t>різних</a:t>
            </a:r>
            <a:r>
              <a:rPr lang="ru-RU" sz="1100"/>
              <a:t> </a:t>
            </a:r>
            <a:r>
              <a:rPr lang="ru-RU" sz="1100" err="1"/>
              <a:t>масштабів</a:t>
            </a:r>
            <a:r>
              <a:rPr lang="ru-RU" sz="1100"/>
              <a:t> і </a:t>
            </a:r>
            <a:r>
              <a:rPr lang="ru-RU" sz="1100" err="1"/>
              <a:t>ковзного</a:t>
            </a:r>
            <a:r>
              <a:rPr lang="ru-RU" sz="1100"/>
              <a:t> </a:t>
            </a:r>
            <a:r>
              <a:rPr lang="ru-RU" sz="1100" err="1"/>
              <a:t>вікна</a:t>
            </a:r>
            <a:r>
              <a:rPr lang="ru-RU" sz="1100"/>
              <a:t>;</a:t>
            </a:r>
            <a:endParaRPr lang="ru-UA" sz="1100"/>
          </a:p>
          <a:p>
            <a:pPr lvl="0">
              <a:lnSpc>
                <a:spcPct val="90000"/>
              </a:lnSpc>
            </a:pPr>
            <a:r>
              <a:rPr lang="ru-RU" sz="1100"/>
              <a:t>при великому </a:t>
            </a:r>
            <a:r>
              <a:rPr lang="ru-RU" sz="1100" err="1"/>
              <a:t>куті</a:t>
            </a:r>
            <a:r>
              <a:rPr lang="ru-RU" sz="1100"/>
              <a:t> </a:t>
            </a:r>
            <a:r>
              <a:rPr lang="ru-RU" sz="1100" err="1"/>
              <a:t>нахилу</a:t>
            </a:r>
            <a:r>
              <a:rPr lang="ru-RU" sz="1100"/>
              <a:t> </a:t>
            </a:r>
            <a:r>
              <a:rPr lang="ru-RU" sz="1100" err="1"/>
              <a:t>голови</a:t>
            </a:r>
            <a:r>
              <a:rPr lang="ru-RU" sz="1100"/>
              <a:t> </a:t>
            </a:r>
            <a:r>
              <a:rPr lang="ru-RU" sz="1100" err="1"/>
              <a:t>ймовірність</a:t>
            </a:r>
            <a:r>
              <a:rPr lang="ru-RU" sz="1100"/>
              <a:t> </a:t>
            </a:r>
            <a:r>
              <a:rPr lang="ru-RU" sz="1100" err="1"/>
              <a:t>виявлення</a:t>
            </a:r>
            <a:r>
              <a:rPr lang="ru-RU" sz="1100"/>
              <a:t> </a:t>
            </a:r>
            <a:r>
              <a:rPr lang="ru-RU" sz="1100" err="1"/>
              <a:t>обличчя</a:t>
            </a:r>
            <a:r>
              <a:rPr lang="ru-RU" sz="1100"/>
              <a:t> </a:t>
            </a:r>
            <a:r>
              <a:rPr lang="ru-RU" sz="1100" err="1"/>
              <a:t>різко</a:t>
            </a:r>
            <a:r>
              <a:rPr lang="ru-RU" sz="1100"/>
              <a:t> </a:t>
            </a:r>
            <a:r>
              <a:rPr lang="ru-RU" sz="1100" err="1"/>
              <a:t>падає</a:t>
            </a:r>
            <a:r>
              <a:rPr lang="ru-RU" sz="1100"/>
              <a:t>;</a:t>
            </a:r>
            <a:endParaRPr lang="ru-UA" sz="1100"/>
          </a:p>
          <a:p>
            <a:pPr lvl="0">
              <a:lnSpc>
                <a:spcPct val="90000"/>
              </a:lnSpc>
            </a:pPr>
            <a:r>
              <a:rPr lang="ru-RU" sz="1100" err="1"/>
              <a:t>чутливість</a:t>
            </a:r>
            <a:r>
              <a:rPr lang="ru-RU" sz="1100"/>
              <a:t> до умов </a:t>
            </a:r>
            <a:r>
              <a:rPr lang="ru-RU" sz="1100" err="1"/>
              <a:t>освітлення</a:t>
            </a:r>
            <a:r>
              <a:rPr lang="ru-RU" sz="1100"/>
              <a:t>.</a:t>
            </a:r>
            <a:r>
              <a:rPr lang="en-US" sz="1100"/>
              <a:t> [8] </a:t>
            </a:r>
            <a:endParaRPr lang="ru-UA" sz="1100"/>
          </a:p>
        </p:txBody>
      </p:sp>
      <p:grpSp>
        <p:nvGrpSpPr>
          <p:cNvPr id="6" name="Группа 5">
            <a:extLst>
              <a:ext uri="{FF2B5EF4-FFF2-40B4-BE49-F238E27FC236}">
                <a16:creationId xmlns:a16="http://schemas.microsoft.com/office/drawing/2014/main" id="{F927591A-3C40-574B-83AA-CB336AC4F294}"/>
              </a:ext>
            </a:extLst>
          </p:cNvPr>
          <p:cNvGrpSpPr/>
          <p:nvPr/>
        </p:nvGrpSpPr>
        <p:grpSpPr>
          <a:xfrm>
            <a:off x="793531" y="6112895"/>
            <a:ext cx="1028550" cy="342939"/>
            <a:chOff x="6846137" y="419292"/>
            <a:chExt cx="1028550" cy="342939"/>
          </a:xfrm>
        </p:grpSpPr>
        <p:sp>
          <p:nvSpPr>
            <p:cNvPr id="7" name="Управляющая кнопка: назад 6">
              <a:hlinkClick r:id="" action="ppaction://hlinkshowjump?jump=previousslide" highlightClick="1"/>
              <a:extLst>
                <a:ext uri="{FF2B5EF4-FFF2-40B4-BE49-F238E27FC236}">
                  <a16:creationId xmlns:a16="http://schemas.microsoft.com/office/drawing/2014/main" id="{367C7CDD-292B-1F43-823C-496E878D5853}"/>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 name="Управляющая кнопка: домой 8">
              <a:hlinkClick r:id="rId2" action="ppaction://hlinksldjump" highlightClick="1"/>
              <a:extLst>
                <a:ext uri="{FF2B5EF4-FFF2-40B4-BE49-F238E27FC236}">
                  <a16:creationId xmlns:a16="http://schemas.microsoft.com/office/drawing/2014/main" id="{853D4278-EEC7-E74C-ABBC-8E442597E6FD}"/>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1" name="Управляющая кнопка: далее 10">
              <a:hlinkClick r:id="" action="ppaction://hlinkshowjump?jump=nextslide" highlightClick="1"/>
              <a:extLst>
                <a:ext uri="{FF2B5EF4-FFF2-40B4-BE49-F238E27FC236}">
                  <a16:creationId xmlns:a16="http://schemas.microsoft.com/office/drawing/2014/main" id="{6B3C0979-BDB9-B048-B118-AB76CAA4CF34}"/>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98566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537FF67-7BEF-9B43-9F8C-A6A7C2CA08F8}"/>
              </a:ext>
            </a:extLst>
          </p:cNvPr>
          <p:cNvSpPr>
            <a:spLocks noGrp="1"/>
          </p:cNvSpPr>
          <p:nvPr>
            <p:ph type="title"/>
          </p:nvPr>
        </p:nvSpPr>
        <p:spPr>
          <a:xfrm>
            <a:off x="700390" y="891241"/>
            <a:ext cx="3628129" cy="5075519"/>
          </a:xfrm>
        </p:spPr>
        <p:txBody>
          <a:bodyPr>
            <a:normAutofit/>
          </a:bodyPr>
          <a:lstStyle/>
          <a:p>
            <a:pPr algn="r"/>
            <a:r>
              <a:rPr lang="uk-UA" sz="4000" b="1" dirty="0">
                <a:solidFill>
                  <a:srgbClr val="FFFFFF"/>
                </a:solidFill>
              </a:rPr>
              <a:t>Використані джерела</a:t>
            </a:r>
            <a:endParaRPr lang="ru-UA" sz="4000" dirty="0">
              <a:solidFill>
                <a:srgbClr val="FFFFFF"/>
              </a:solidFill>
            </a:endParaRPr>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F8F65C27-4B2F-3242-971F-F3DD2B999806}"/>
              </a:ext>
            </a:extLst>
          </p:cNvPr>
          <p:cNvSpPr>
            <a:spLocks noGrp="1"/>
          </p:cNvSpPr>
          <p:nvPr>
            <p:ph idx="1"/>
          </p:nvPr>
        </p:nvSpPr>
        <p:spPr>
          <a:xfrm>
            <a:off x="4963690" y="891241"/>
            <a:ext cx="6359677" cy="5075519"/>
          </a:xfrm>
        </p:spPr>
        <p:txBody>
          <a:bodyPr anchor="ctr">
            <a:normAutofit/>
          </a:bodyPr>
          <a:lstStyle/>
          <a:p>
            <a:pPr marL="342900" lvl="0" indent="-342900">
              <a:lnSpc>
                <a:spcPct val="90000"/>
              </a:lnSpc>
              <a:buFont typeface="+mj-lt"/>
              <a:buAutoNum type="arabicPeriod"/>
            </a:pPr>
            <a:r>
              <a:rPr lang="uk-UA" sz="1100">
                <a:solidFill>
                  <a:srgbClr val="FFFFFF"/>
                </a:solidFill>
              </a:rPr>
              <a:t>Yang M.-H. Detecting faces in images: а survey / M.-H. Yang, D.J. Kriegman, N. Ahuja // IEEE Trans. on PAMI. – 2002. – № 24(1). – P. 34–58.</a:t>
            </a:r>
            <a:endParaRPr lang="ru-UA" sz="1100">
              <a:solidFill>
                <a:srgbClr val="FFFFFF"/>
              </a:solidFill>
            </a:endParaRPr>
          </a:p>
          <a:p>
            <a:pPr marL="342900" lvl="0" indent="-342900">
              <a:lnSpc>
                <a:spcPct val="90000"/>
              </a:lnSpc>
              <a:buFont typeface="+mj-lt"/>
              <a:buAutoNum type="arabicPeriod"/>
            </a:pPr>
            <a:r>
              <a:rPr lang="ru-RU" sz="1100">
                <a:solidFill>
                  <a:srgbClr val="FFFFFF"/>
                </a:solidFill>
              </a:rPr>
              <a:t>Аналіз методів розпізнавання облич на зображеннях </a:t>
            </a:r>
            <a:r>
              <a:rPr lang="uk-UA" sz="1100">
                <a:solidFill>
                  <a:srgbClr val="FFFFFF"/>
                </a:solidFill>
              </a:rPr>
              <a:t>№2(21)/ Т. В. Юр 2015 р.</a:t>
            </a:r>
            <a:endParaRPr lang="ru-UA" sz="1100">
              <a:solidFill>
                <a:srgbClr val="FFFFFF"/>
              </a:solidFill>
            </a:endParaRPr>
          </a:p>
          <a:p>
            <a:pPr marL="342900" lvl="0" indent="-342900">
              <a:lnSpc>
                <a:spcPct val="90000"/>
              </a:lnSpc>
              <a:buFont typeface="+mj-lt"/>
              <a:buAutoNum type="arabicPeriod"/>
            </a:pPr>
            <a:r>
              <a:rPr lang="uk-UA" sz="1100">
                <a:solidFill>
                  <a:srgbClr val="FFFFFF"/>
                </a:solidFill>
              </a:rPr>
              <a:t>Лифшиц Ю. Методы распознавания лиц./ 2005р.</a:t>
            </a:r>
            <a:endParaRPr lang="ru-UA" sz="1100">
              <a:solidFill>
                <a:srgbClr val="FFFFFF"/>
              </a:solidFill>
            </a:endParaRPr>
          </a:p>
          <a:p>
            <a:pPr marL="342900" lvl="0" indent="-342900">
              <a:lnSpc>
                <a:spcPct val="90000"/>
              </a:lnSpc>
              <a:buFont typeface="+mj-lt"/>
              <a:buAutoNum type="arabicPeriod"/>
            </a:pPr>
            <a:r>
              <a:rPr lang="uk-UA" sz="1100">
                <a:solidFill>
                  <a:srgbClr val="FFFFFF"/>
                </a:solidFill>
              </a:rPr>
              <a:t>Розпізнавання облич: від теорії до практики</a:t>
            </a:r>
            <a:r>
              <a:rPr lang="ru-RU" sz="1100">
                <a:solidFill>
                  <a:srgbClr val="FFFFFF"/>
                </a:solidFill>
              </a:rPr>
              <a:t> / </a:t>
            </a:r>
            <a:r>
              <a:rPr lang="uk-UA" sz="1100">
                <a:solidFill>
                  <a:srgbClr val="FFFFFF"/>
                </a:solidFill>
              </a:rPr>
              <a:t>Стойко В.І. </a:t>
            </a:r>
            <a:r>
              <a:rPr lang="ru-RU" sz="1100">
                <a:solidFill>
                  <a:srgbClr val="FFFFFF"/>
                </a:solidFill>
              </a:rPr>
              <a:t>[</a:t>
            </a:r>
            <a:r>
              <a:rPr lang="uk-UA" sz="1100">
                <a:solidFill>
                  <a:srgbClr val="FFFFFF"/>
                </a:solidFill>
              </a:rPr>
              <a:t>Електронне джерело</a:t>
            </a:r>
            <a:r>
              <a:rPr lang="ru-RU" sz="1100">
                <a:solidFill>
                  <a:srgbClr val="FFFFFF"/>
                </a:solidFill>
              </a:rPr>
              <a:t>]</a:t>
            </a:r>
            <a:r>
              <a:rPr lang="uk-UA" sz="1100">
                <a:solidFill>
                  <a:srgbClr val="FFFFFF"/>
                </a:solidFill>
              </a:rPr>
              <a:t> - </a:t>
            </a:r>
            <a:r>
              <a:rPr lang="uk-UA" sz="1100" u="sng">
                <a:solidFill>
                  <a:srgbClr val="FFFFFF"/>
                </a:solidFill>
                <a:hlinkClick r:id="rId2"/>
              </a:rPr>
              <a:t>https://wiki.tntu.edu.ua</a:t>
            </a:r>
            <a:endParaRPr lang="ru-UA" sz="1100">
              <a:solidFill>
                <a:srgbClr val="FFFFFF"/>
              </a:solidFill>
            </a:endParaRPr>
          </a:p>
          <a:p>
            <a:pPr marL="342900" lvl="0" indent="-342900">
              <a:lnSpc>
                <a:spcPct val="90000"/>
              </a:lnSpc>
              <a:buFont typeface="+mj-lt"/>
              <a:buAutoNum type="arabicPeriod"/>
            </a:pPr>
            <a:r>
              <a:rPr lang="en-US" sz="1100">
                <a:solidFill>
                  <a:srgbClr val="FFFFFF"/>
                </a:solidFill>
              </a:rPr>
              <a:t>Zhao W. Face recognitions literature survey / W. Zhao, R. Chellappa, P.J. Phillips, A. Rosenfeld // ACM Computing Surveys. – 2003. – Vol. 35, No. 4. – P. 399–458. </a:t>
            </a:r>
            <a:endParaRPr lang="ru-UA" sz="1100">
              <a:solidFill>
                <a:srgbClr val="FFFFFF"/>
              </a:solidFill>
            </a:endParaRPr>
          </a:p>
          <a:p>
            <a:pPr marL="342900" lvl="0" indent="-342900">
              <a:lnSpc>
                <a:spcPct val="90000"/>
              </a:lnSpc>
              <a:buFont typeface="+mj-lt"/>
              <a:buAutoNum type="arabicPeriod"/>
            </a:pPr>
            <a:r>
              <a:rPr lang="en-US" sz="1100">
                <a:solidFill>
                  <a:srgbClr val="FFFFFF"/>
                </a:solidFill>
              </a:rPr>
              <a:t>Bedre J.S. Comparative study of face recognition techniques: a review / J.S. Bedre, S. Sapkal // Emerging Trends in Computer Science and Information Technology. – 2012. – № 1. – P. 12-15. 12. </a:t>
            </a:r>
            <a:endParaRPr lang="ru-UA" sz="1100">
              <a:solidFill>
                <a:srgbClr val="FFFFFF"/>
              </a:solidFill>
            </a:endParaRPr>
          </a:p>
          <a:p>
            <a:pPr marL="342900" lvl="0" indent="-342900">
              <a:lnSpc>
                <a:spcPct val="90000"/>
              </a:lnSpc>
              <a:buFont typeface="+mj-lt"/>
              <a:buAutoNum type="arabicPeriod"/>
            </a:pPr>
            <a:r>
              <a:rPr lang="en-US" sz="1100">
                <a:solidFill>
                  <a:srgbClr val="FFFFFF"/>
                </a:solidFill>
              </a:rPr>
              <a:t>Zheng N. Image coding based on flexible contour model / N. Zheng, S. Wenwei, W. Li // Graphics Vision. – 1999. – No. 1 (8). – P.83-94. 13. Wiskott L. Face recognition by elastic bunch graph matching / L. Wiskott , J.-M. Fellous , N. Kruger, C. von der Malsburg // Intelligent Biometric Techniques in Fingerprint and Face Recognition. – 1999. – Ch. 11. – P. 355-396. 14. Brunelli R. Face recognition through geometrical features / R. Brunelli, T. Poggio // 2nd European Conf. on Computer Vision. – 1992. – P. 792-800.</a:t>
            </a:r>
            <a:endParaRPr lang="ru-UA" sz="1100">
              <a:solidFill>
                <a:srgbClr val="FFFFFF"/>
              </a:solidFill>
            </a:endParaRPr>
          </a:p>
          <a:p>
            <a:pPr marL="342900" lvl="0" indent="-342900">
              <a:lnSpc>
                <a:spcPct val="90000"/>
              </a:lnSpc>
              <a:buFont typeface="+mj-lt"/>
              <a:buAutoNum type="arabicPeriod"/>
            </a:pPr>
            <a:r>
              <a:rPr lang="uk-UA" sz="1100">
                <a:solidFill>
                  <a:srgbClr val="FFFFFF"/>
                </a:solidFill>
              </a:rPr>
              <a:t>Метод распознавания лиц Виолы-Джонса (Viola-Jones) / Азаров Дмитрий / 2015 год – </a:t>
            </a:r>
            <a:r>
              <a:rPr lang="ru-RU" sz="1100">
                <a:solidFill>
                  <a:srgbClr val="FFFFFF"/>
                </a:solidFill>
              </a:rPr>
              <a:t>[</a:t>
            </a:r>
            <a:r>
              <a:rPr lang="uk-UA" sz="1100">
                <a:solidFill>
                  <a:srgbClr val="FFFFFF"/>
                </a:solidFill>
              </a:rPr>
              <a:t>Електронне джерело</a:t>
            </a:r>
            <a:r>
              <a:rPr lang="ru-RU" sz="1100">
                <a:solidFill>
                  <a:srgbClr val="FFFFFF"/>
                </a:solidFill>
              </a:rPr>
              <a:t>]</a:t>
            </a:r>
            <a:r>
              <a:rPr lang="uk-UA" sz="1100">
                <a:solidFill>
                  <a:srgbClr val="FFFFFF"/>
                </a:solidFill>
              </a:rPr>
              <a:t> - https://oxozle.com/2015/04/11/metod-raspoznavaniya-lic-violy-dzhonsa-viola-jones/</a:t>
            </a:r>
            <a:endParaRPr lang="ru-UA" sz="1100">
              <a:solidFill>
                <a:srgbClr val="FFFFFF"/>
              </a:solidFill>
            </a:endParaRPr>
          </a:p>
        </p:txBody>
      </p:sp>
      <p:grpSp>
        <p:nvGrpSpPr>
          <p:cNvPr id="7" name="Группа 6">
            <a:extLst>
              <a:ext uri="{FF2B5EF4-FFF2-40B4-BE49-F238E27FC236}">
                <a16:creationId xmlns:a16="http://schemas.microsoft.com/office/drawing/2014/main" id="{846D0B41-1AB4-E347-BA75-B63D9773C055}"/>
              </a:ext>
            </a:extLst>
          </p:cNvPr>
          <p:cNvGrpSpPr/>
          <p:nvPr/>
        </p:nvGrpSpPr>
        <p:grpSpPr>
          <a:xfrm>
            <a:off x="981935" y="4311003"/>
            <a:ext cx="685878" cy="342939"/>
            <a:chOff x="6846137" y="419292"/>
            <a:chExt cx="685878" cy="342939"/>
          </a:xfrm>
        </p:grpSpPr>
        <p:sp>
          <p:nvSpPr>
            <p:cNvPr id="9" name="Управляющая кнопка: назад 8">
              <a:hlinkClick r:id="" action="ppaction://hlinkshowjump?jump=previousslide" highlightClick="1"/>
              <a:extLst>
                <a:ext uri="{FF2B5EF4-FFF2-40B4-BE49-F238E27FC236}">
                  <a16:creationId xmlns:a16="http://schemas.microsoft.com/office/drawing/2014/main" id="{4E7A431A-3F63-D444-9BDC-D6A9C52070CB}"/>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1" name="Управляющая кнопка: домой 10">
              <a:hlinkClick r:id="rId3" action="ppaction://hlinksldjump" highlightClick="1"/>
              <a:extLst>
                <a:ext uri="{FF2B5EF4-FFF2-40B4-BE49-F238E27FC236}">
                  <a16:creationId xmlns:a16="http://schemas.microsoft.com/office/drawing/2014/main" id="{3701D2A2-0696-C445-8451-CB1D134D96A6}"/>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746815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Заголовок 1">
            <a:extLst>
              <a:ext uri="{FF2B5EF4-FFF2-40B4-BE49-F238E27FC236}">
                <a16:creationId xmlns:a16="http://schemas.microsoft.com/office/drawing/2014/main" id="{0DC89037-CB6E-EE46-AECB-BE6560C97207}"/>
              </a:ext>
            </a:extLst>
          </p:cNvPr>
          <p:cNvSpPr>
            <a:spLocks noGrp="1"/>
          </p:cNvSpPr>
          <p:nvPr>
            <p:ph type="title"/>
          </p:nvPr>
        </p:nvSpPr>
        <p:spPr>
          <a:xfrm>
            <a:off x="573409" y="559477"/>
            <a:ext cx="3765200" cy="5709931"/>
          </a:xfrm>
        </p:spPr>
        <p:txBody>
          <a:bodyPr>
            <a:normAutofit/>
          </a:bodyPr>
          <a:lstStyle/>
          <a:p>
            <a:pPr algn="ctr"/>
            <a:r>
              <a:rPr lang="ru-UA" b="1" dirty="0"/>
              <a:t>Зміст</a:t>
            </a:r>
            <a:endParaRPr lang="ru-UA" b="1"/>
          </a:p>
        </p:txBody>
      </p:sp>
      <p:graphicFrame>
        <p:nvGraphicFramePr>
          <p:cNvPr id="5" name="Схема 4">
            <a:extLst>
              <a:ext uri="{FF2B5EF4-FFF2-40B4-BE49-F238E27FC236}">
                <a16:creationId xmlns:a16="http://schemas.microsoft.com/office/drawing/2014/main" id="{60ECD5FA-4C0C-294A-B96F-9855B8E8012B}"/>
              </a:ext>
            </a:extLst>
          </p:cNvPr>
          <p:cNvGraphicFramePr/>
          <p:nvPr>
            <p:extLst>
              <p:ext uri="{D42A27DB-BD31-4B8C-83A1-F6EECF244321}">
                <p14:modId xmlns:p14="http://schemas.microsoft.com/office/powerpoint/2010/main" val="252482279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513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65F7DE-60E2-9448-8D9D-5D53E63A7D27}"/>
              </a:ext>
            </a:extLst>
          </p:cNvPr>
          <p:cNvSpPr>
            <a:spLocks noGrp="1"/>
          </p:cNvSpPr>
          <p:nvPr>
            <p:ph type="title"/>
          </p:nvPr>
        </p:nvSpPr>
        <p:spPr>
          <a:xfrm>
            <a:off x="6846137" y="727626"/>
            <a:ext cx="4602152" cy="1718225"/>
          </a:xfrm>
        </p:spPr>
        <p:txBody>
          <a:bodyPr>
            <a:normAutofit/>
          </a:bodyPr>
          <a:lstStyle/>
          <a:p>
            <a:r>
              <a:rPr lang="uk-UA" b="1" dirty="0"/>
              <a:t>Вступ</a:t>
            </a:r>
            <a:endParaRPr lang="ru-UA" dirty="0"/>
          </a:p>
        </p:txBody>
      </p:sp>
      <p:sp>
        <p:nvSpPr>
          <p:cNvPr id="71" name="Rectangle 70">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1026" name="Picture 2" descr="Распознавание лиц заработает по всей Москве - Чудо техники">
            <a:extLst>
              <a:ext uri="{FF2B5EF4-FFF2-40B4-BE49-F238E27FC236}">
                <a16:creationId xmlns:a16="http://schemas.microsoft.com/office/drawing/2014/main" id="{B0BD92D0-0795-1447-918D-4FF0B8FF5A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93" r="27095" b="1"/>
          <a:stretch/>
        </p:blipFill>
        <p:spPr bwMode="auto">
          <a:xfrm>
            <a:off x="407432" y="419292"/>
            <a:ext cx="5522976" cy="6053328"/>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E140AFA5-CE0A-7C4A-8DAA-1D3F5E8830DA}"/>
              </a:ext>
            </a:extLst>
          </p:cNvPr>
          <p:cNvSpPr>
            <a:spLocks noGrp="1"/>
          </p:cNvSpPr>
          <p:nvPr>
            <p:ph idx="1"/>
          </p:nvPr>
        </p:nvSpPr>
        <p:spPr>
          <a:xfrm>
            <a:off x="6846137" y="2538919"/>
            <a:ext cx="4602152" cy="3596880"/>
          </a:xfrm>
        </p:spPr>
        <p:txBody>
          <a:bodyPr>
            <a:normAutofit/>
          </a:bodyPr>
          <a:lstStyle/>
          <a:p>
            <a:pPr>
              <a:lnSpc>
                <a:spcPct val="90000"/>
              </a:lnSpc>
            </a:pPr>
            <a:r>
              <a:rPr lang="ru-RU" sz="1000" err="1"/>
              <a:t>Комп'ютерний</a:t>
            </a:r>
            <a:r>
              <a:rPr lang="ru-RU" sz="1000"/>
              <a:t> </a:t>
            </a:r>
            <a:r>
              <a:rPr lang="ru-RU" sz="1000" err="1"/>
              <a:t>зір</a:t>
            </a:r>
            <a:r>
              <a:rPr lang="ru-RU" sz="1000"/>
              <a:t> – </a:t>
            </a:r>
            <a:r>
              <a:rPr lang="ru-RU" sz="1000" err="1"/>
              <a:t>це</a:t>
            </a:r>
            <a:r>
              <a:rPr lang="ru-RU" sz="1000"/>
              <a:t> </a:t>
            </a:r>
            <a:r>
              <a:rPr lang="ru-RU" sz="1000" err="1"/>
              <a:t>теорія</a:t>
            </a:r>
            <a:r>
              <a:rPr lang="ru-RU" sz="1000"/>
              <a:t> </a:t>
            </a:r>
            <a:r>
              <a:rPr lang="ru-RU" sz="1000" err="1"/>
              <a:t>створення</a:t>
            </a:r>
            <a:r>
              <a:rPr lang="ru-RU" sz="1000"/>
              <a:t> машин, </a:t>
            </a:r>
            <a:r>
              <a:rPr lang="ru-RU" sz="1000" err="1"/>
              <a:t>які</a:t>
            </a:r>
            <a:r>
              <a:rPr lang="ru-RU" sz="1000"/>
              <a:t> </a:t>
            </a:r>
            <a:r>
              <a:rPr lang="ru-RU" sz="1000" err="1"/>
              <a:t>можуть</a:t>
            </a:r>
            <a:r>
              <a:rPr lang="ru-RU" sz="1000"/>
              <a:t> </a:t>
            </a:r>
            <a:r>
              <a:rPr lang="ru-RU" sz="1000" err="1"/>
              <a:t>виконувати</a:t>
            </a:r>
            <a:r>
              <a:rPr lang="ru-RU" sz="1000"/>
              <a:t> </a:t>
            </a:r>
            <a:r>
              <a:rPr lang="ru-RU" sz="1000" err="1"/>
              <a:t>виявлення</a:t>
            </a:r>
            <a:r>
              <a:rPr lang="ru-RU" sz="1000"/>
              <a:t>, </a:t>
            </a:r>
            <a:r>
              <a:rPr lang="ru-RU" sz="1000" err="1"/>
              <a:t>спостереження</a:t>
            </a:r>
            <a:r>
              <a:rPr lang="ru-RU" sz="1000"/>
              <a:t> й </a:t>
            </a:r>
            <a:r>
              <a:rPr lang="ru-RU" sz="1000" err="1"/>
              <a:t>класифікацію</a:t>
            </a:r>
            <a:r>
              <a:rPr lang="ru-RU" sz="1000"/>
              <a:t> </a:t>
            </a:r>
            <a:r>
              <a:rPr lang="ru-RU" sz="1000" err="1"/>
              <a:t>об'єктів</a:t>
            </a:r>
            <a:r>
              <a:rPr lang="ru-RU" sz="1000"/>
              <a:t> на </a:t>
            </a:r>
            <a:r>
              <a:rPr lang="ru-RU" sz="1000" err="1"/>
              <a:t>зображеннях</a:t>
            </a:r>
            <a:r>
              <a:rPr lang="ru-RU" sz="1000"/>
              <a:t> </a:t>
            </a:r>
            <a:r>
              <a:rPr lang="ru-RU" sz="1000" err="1"/>
              <a:t>або</a:t>
            </a:r>
            <a:r>
              <a:rPr lang="ru-RU" sz="1000"/>
              <a:t> у </a:t>
            </a:r>
            <a:r>
              <a:rPr lang="ru-RU" sz="1000" err="1"/>
              <a:t>відеопотоках</a:t>
            </a:r>
            <a:r>
              <a:rPr lang="ru-RU" sz="1000"/>
              <a:t>. </a:t>
            </a:r>
            <a:endParaRPr lang="ru-UA" sz="1000"/>
          </a:p>
          <a:p>
            <a:pPr>
              <a:lnSpc>
                <a:spcPct val="90000"/>
              </a:lnSpc>
            </a:pPr>
            <a:r>
              <a:rPr lang="ru-RU" sz="1000" err="1"/>
              <a:t>Завдання</a:t>
            </a:r>
            <a:r>
              <a:rPr lang="ru-RU" sz="1000"/>
              <a:t> </a:t>
            </a:r>
            <a:r>
              <a:rPr lang="ru-RU" sz="1000" err="1"/>
              <a:t>розпізнавання</a:t>
            </a:r>
            <a:r>
              <a:rPr lang="ru-RU" sz="1000"/>
              <a:t> </a:t>
            </a:r>
            <a:r>
              <a:rPr lang="ru-RU" sz="1000" err="1"/>
              <a:t>людських</a:t>
            </a:r>
            <a:r>
              <a:rPr lang="ru-RU" sz="1000"/>
              <a:t> </a:t>
            </a:r>
            <a:r>
              <a:rPr lang="ru-RU" sz="1000" err="1"/>
              <a:t>облич</a:t>
            </a:r>
            <a:r>
              <a:rPr lang="ru-RU" sz="1000"/>
              <a:t> на </a:t>
            </a:r>
            <a:r>
              <a:rPr lang="ru-RU" sz="1000" err="1"/>
              <a:t>зображеннях</a:t>
            </a:r>
            <a:r>
              <a:rPr lang="ru-RU" sz="1000"/>
              <a:t> – </a:t>
            </a:r>
            <a:r>
              <a:rPr lang="ru-RU" sz="1000" err="1"/>
              <a:t>одне</a:t>
            </a:r>
            <a:r>
              <a:rPr lang="ru-RU" sz="1000"/>
              <a:t> з перших </a:t>
            </a:r>
            <a:r>
              <a:rPr lang="ru-RU" sz="1000" err="1"/>
              <a:t>практичних</a:t>
            </a:r>
            <a:r>
              <a:rPr lang="ru-RU" sz="1000"/>
              <a:t> </a:t>
            </a:r>
            <a:r>
              <a:rPr lang="ru-RU" sz="1000" err="1"/>
              <a:t>завдань</a:t>
            </a:r>
            <a:r>
              <a:rPr lang="ru-RU" sz="1000"/>
              <a:t>, яке </a:t>
            </a:r>
            <a:r>
              <a:rPr lang="ru-RU" sz="1000" err="1"/>
              <a:t>стимулювало</a:t>
            </a:r>
            <a:r>
              <a:rPr lang="ru-RU" sz="1000"/>
              <a:t> </a:t>
            </a:r>
            <a:r>
              <a:rPr lang="ru-RU" sz="1000" err="1"/>
              <a:t>розвиток</a:t>
            </a:r>
            <a:r>
              <a:rPr lang="ru-RU" sz="1000"/>
              <a:t> </a:t>
            </a:r>
            <a:r>
              <a:rPr lang="ru-RU" sz="1000" err="1"/>
              <a:t>теорії</a:t>
            </a:r>
            <a:r>
              <a:rPr lang="ru-RU" sz="1000"/>
              <a:t> </a:t>
            </a:r>
            <a:r>
              <a:rPr lang="ru-RU" sz="1000" err="1"/>
              <a:t>розпізнавання</a:t>
            </a:r>
            <a:r>
              <a:rPr lang="ru-RU" sz="1000"/>
              <a:t> </a:t>
            </a:r>
            <a:r>
              <a:rPr lang="ru-RU" sz="1000" err="1"/>
              <a:t>образів</a:t>
            </a:r>
            <a:r>
              <a:rPr lang="ru-RU" sz="1000"/>
              <a:t>. </a:t>
            </a:r>
            <a:endParaRPr lang="ru-UA" sz="1000"/>
          </a:p>
          <a:p>
            <a:pPr>
              <a:lnSpc>
                <a:spcPct val="90000"/>
              </a:lnSpc>
            </a:pPr>
            <a:r>
              <a:rPr lang="ru-RU" sz="1000"/>
              <a:t>Проблема, </a:t>
            </a:r>
            <a:r>
              <a:rPr lang="ru-RU" sz="1000" err="1"/>
              <a:t>що</a:t>
            </a:r>
            <a:r>
              <a:rPr lang="ru-RU" sz="1000"/>
              <a:t> </a:t>
            </a:r>
            <a:r>
              <a:rPr lang="ru-RU" sz="1000" err="1"/>
              <a:t>стоїть</a:t>
            </a:r>
            <a:r>
              <a:rPr lang="ru-RU" sz="1000"/>
              <a:t> перед системами </a:t>
            </a:r>
            <a:r>
              <a:rPr lang="ru-RU" sz="1000" err="1"/>
              <a:t>комп'ютерного</a:t>
            </a:r>
            <a:r>
              <a:rPr lang="ru-RU" sz="1000"/>
              <a:t> </a:t>
            </a:r>
            <a:r>
              <a:rPr lang="ru-RU" sz="1000" err="1"/>
              <a:t>зору</a:t>
            </a:r>
            <a:r>
              <a:rPr lang="ru-RU" sz="1000"/>
              <a:t> в </a:t>
            </a:r>
            <a:r>
              <a:rPr lang="ru-RU" sz="1000" err="1"/>
              <a:t>області</a:t>
            </a:r>
            <a:r>
              <a:rPr lang="ru-RU" sz="1000"/>
              <a:t> </a:t>
            </a:r>
            <a:r>
              <a:rPr lang="ru-RU" sz="1000" err="1"/>
              <a:t>розпізнавання</a:t>
            </a:r>
            <a:r>
              <a:rPr lang="ru-RU" sz="1000"/>
              <a:t> </a:t>
            </a:r>
            <a:r>
              <a:rPr lang="ru-RU" sz="1000" err="1"/>
              <a:t>облич</a:t>
            </a:r>
            <a:r>
              <a:rPr lang="ru-RU" sz="1000"/>
              <a:t>, </a:t>
            </a:r>
            <a:r>
              <a:rPr lang="ru-RU" sz="1000" err="1"/>
              <a:t>є</a:t>
            </a:r>
            <a:r>
              <a:rPr lang="ru-RU" sz="1000"/>
              <a:t> велика </a:t>
            </a:r>
            <a:r>
              <a:rPr lang="ru-RU" sz="1000" err="1"/>
              <a:t>залежність</a:t>
            </a:r>
            <a:r>
              <a:rPr lang="ru-RU" sz="1000"/>
              <a:t> </a:t>
            </a:r>
            <a:r>
              <a:rPr lang="ru-RU" sz="1000" err="1"/>
              <a:t>якості</a:t>
            </a:r>
            <a:r>
              <a:rPr lang="ru-RU" sz="1000"/>
              <a:t> результату </a:t>
            </a:r>
            <a:r>
              <a:rPr lang="ru-RU" sz="1000" err="1"/>
              <a:t>розпізнавання</a:t>
            </a:r>
            <a:r>
              <a:rPr lang="ru-RU" sz="1000"/>
              <a:t> особи на </a:t>
            </a:r>
            <a:r>
              <a:rPr lang="ru-RU" sz="1000" err="1"/>
              <a:t>зображенні</a:t>
            </a:r>
            <a:r>
              <a:rPr lang="ru-RU" sz="1000"/>
              <a:t> </a:t>
            </a:r>
            <a:r>
              <a:rPr lang="ru-RU" sz="1000" err="1"/>
              <a:t>від</a:t>
            </a:r>
            <a:r>
              <a:rPr lang="ru-RU" sz="1000"/>
              <a:t> умов </a:t>
            </a:r>
            <a:r>
              <a:rPr lang="ru-RU" sz="1000" err="1"/>
              <a:t>освітленості</a:t>
            </a:r>
            <a:r>
              <a:rPr lang="ru-RU" sz="1000"/>
              <a:t>, </a:t>
            </a:r>
            <a:r>
              <a:rPr lang="ru-RU" sz="1000" err="1"/>
              <a:t>масштабів</a:t>
            </a:r>
            <a:r>
              <a:rPr lang="ru-RU" sz="1000"/>
              <a:t>, </a:t>
            </a:r>
            <a:r>
              <a:rPr lang="ru-RU" sz="1000" err="1"/>
              <a:t>ракурсів</a:t>
            </a:r>
            <a:r>
              <a:rPr lang="ru-RU" sz="1000"/>
              <a:t> </a:t>
            </a:r>
            <a:r>
              <a:rPr lang="ru-RU" sz="1000" err="1"/>
              <a:t>спостереження</a:t>
            </a:r>
            <a:r>
              <a:rPr lang="ru-RU" sz="1000"/>
              <a:t>, </a:t>
            </a:r>
            <a:r>
              <a:rPr lang="ru-RU" sz="1000" err="1"/>
              <a:t>виразу</a:t>
            </a:r>
            <a:r>
              <a:rPr lang="ru-RU" sz="1000"/>
              <a:t> </a:t>
            </a:r>
            <a:r>
              <a:rPr lang="ru-RU" sz="1000" err="1"/>
              <a:t>обличчя</a:t>
            </a:r>
            <a:r>
              <a:rPr lang="ru-RU" sz="1000"/>
              <a:t>, </a:t>
            </a:r>
            <a:r>
              <a:rPr lang="ru-RU" sz="1000" err="1"/>
              <a:t>перекриття</a:t>
            </a:r>
            <a:r>
              <a:rPr lang="ru-RU" sz="1000"/>
              <a:t> </a:t>
            </a:r>
            <a:r>
              <a:rPr lang="ru-RU" sz="1000" err="1"/>
              <a:t>іншими</a:t>
            </a:r>
            <a:r>
              <a:rPr lang="ru-RU" sz="1000"/>
              <a:t> </a:t>
            </a:r>
            <a:r>
              <a:rPr lang="ru-RU" sz="1000" err="1"/>
              <a:t>об'єктами</a:t>
            </a:r>
            <a:r>
              <a:rPr lang="ru-RU" sz="1000"/>
              <a:t>, </a:t>
            </a:r>
            <a:r>
              <a:rPr lang="ru-RU" sz="1000" err="1"/>
              <a:t>наявності</a:t>
            </a:r>
            <a:r>
              <a:rPr lang="ru-RU" sz="1000"/>
              <a:t> таких </a:t>
            </a:r>
            <a:r>
              <a:rPr lang="ru-RU" sz="1000" err="1"/>
              <a:t>перешкод</a:t>
            </a:r>
            <a:r>
              <a:rPr lang="ru-RU" sz="1000"/>
              <a:t> як </a:t>
            </a:r>
            <a:r>
              <a:rPr lang="ru-RU" sz="1000" err="1"/>
              <a:t>окуляри</a:t>
            </a:r>
            <a:r>
              <a:rPr lang="ru-RU" sz="1000"/>
              <a:t> </a:t>
            </a:r>
            <a:r>
              <a:rPr lang="ru-RU" sz="1000" err="1"/>
              <a:t>або</a:t>
            </a:r>
            <a:r>
              <a:rPr lang="ru-RU" sz="1000"/>
              <a:t> </a:t>
            </a:r>
            <a:r>
              <a:rPr lang="ru-RU" sz="1000" err="1"/>
              <a:t>вуса</a:t>
            </a:r>
            <a:r>
              <a:rPr lang="ru-RU" sz="1000"/>
              <a:t> [1]. </a:t>
            </a:r>
            <a:endParaRPr lang="ru-UA" sz="1000"/>
          </a:p>
          <a:p>
            <a:pPr>
              <a:lnSpc>
                <a:spcPct val="90000"/>
              </a:lnSpc>
            </a:pPr>
            <a:r>
              <a:rPr lang="ru-RU" sz="1000" err="1"/>
              <a:t>Завдання</a:t>
            </a:r>
            <a:r>
              <a:rPr lang="ru-RU" sz="1000"/>
              <a:t> </a:t>
            </a:r>
            <a:r>
              <a:rPr lang="ru-RU" sz="1000" err="1"/>
              <a:t>розпізнавання</a:t>
            </a:r>
            <a:r>
              <a:rPr lang="ru-RU" sz="1000"/>
              <a:t> </a:t>
            </a:r>
            <a:r>
              <a:rPr lang="ru-RU" sz="1000" err="1"/>
              <a:t>облич</a:t>
            </a:r>
            <a:r>
              <a:rPr lang="ru-RU" sz="1000"/>
              <a:t> </a:t>
            </a:r>
            <a:r>
              <a:rPr lang="ru-RU" sz="1000" err="1"/>
              <a:t>складається</a:t>
            </a:r>
            <a:r>
              <a:rPr lang="ru-RU" sz="1000"/>
              <a:t> </a:t>
            </a:r>
            <a:r>
              <a:rPr lang="ru-RU" sz="1000" err="1"/>
              <a:t>із</a:t>
            </a:r>
            <a:r>
              <a:rPr lang="ru-RU" sz="1000"/>
              <a:t> </a:t>
            </a:r>
            <a:r>
              <a:rPr lang="ru-RU" sz="1000" err="1"/>
              <a:t>двох</a:t>
            </a:r>
            <a:r>
              <a:rPr lang="ru-RU" sz="1000"/>
              <a:t> </a:t>
            </a:r>
            <a:r>
              <a:rPr lang="ru-RU" sz="1000" err="1"/>
              <a:t>підзадач</a:t>
            </a:r>
            <a:r>
              <a:rPr lang="ru-RU" sz="1000"/>
              <a:t>: автоматичного </a:t>
            </a:r>
            <a:r>
              <a:rPr lang="ru-RU" sz="1000" err="1"/>
              <a:t>виділення</a:t>
            </a:r>
            <a:r>
              <a:rPr lang="ru-RU" sz="1000"/>
              <a:t> </a:t>
            </a:r>
            <a:r>
              <a:rPr lang="ru-RU" sz="1000" err="1"/>
              <a:t>обличчя</a:t>
            </a:r>
            <a:r>
              <a:rPr lang="ru-RU" sz="1000"/>
              <a:t> на </a:t>
            </a:r>
            <a:r>
              <a:rPr lang="ru-RU" sz="1000" err="1"/>
              <a:t>зображенні</a:t>
            </a:r>
            <a:r>
              <a:rPr lang="ru-RU" sz="1000"/>
              <a:t> (</a:t>
            </a:r>
            <a:r>
              <a:rPr lang="ru-RU" sz="1000" err="1"/>
              <a:t>face</a:t>
            </a:r>
            <a:r>
              <a:rPr lang="ru-RU" sz="1000"/>
              <a:t> </a:t>
            </a:r>
            <a:r>
              <a:rPr lang="ru-RU" sz="1000" err="1"/>
              <a:t>detection</a:t>
            </a:r>
            <a:r>
              <a:rPr lang="ru-RU" sz="1000"/>
              <a:t>) і за </a:t>
            </a:r>
            <a:r>
              <a:rPr lang="ru-RU" sz="1000" err="1"/>
              <a:t>необхідністю</a:t>
            </a:r>
            <a:r>
              <a:rPr lang="ru-RU" sz="1000"/>
              <a:t> </a:t>
            </a:r>
            <a:r>
              <a:rPr lang="ru-RU" sz="1000" err="1"/>
              <a:t>ідентифікації</a:t>
            </a:r>
            <a:r>
              <a:rPr lang="ru-RU" sz="1000"/>
              <a:t> </a:t>
            </a:r>
            <a:r>
              <a:rPr lang="ru-RU" sz="1000" err="1"/>
              <a:t>персони</a:t>
            </a:r>
            <a:r>
              <a:rPr lang="ru-RU" sz="1000"/>
              <a:t> за </a:t>
            </a:r>
            <a:r>
              <a:rPr lang="ru-RU" sz="1000" err="1"/>
              <a:t>обличчам</a:t>
            </a:r>
            <a:r>
              <a:rPr lang="ru-RU" sz="1000"/>
              <a:t> (</a:t>
            </a:r>
            <a:r>
              <a:rPr lang="ru-RU" sz="1000" err="1"/>
              <a:t>identification</a:t>
            </a:r>
            <a:r>
              <a:rPr lang="ru-RU" sz="1000"/>
              <a:t>). </a:t>
            </a:r>
            <a:endParaRPr lang="ru-UA" sz="1000"/>
          </a:p>
          <a:p>
            <a:pPr>
              <a:lnSpc>
                <a:spcPct val="90000"/>
              </a:lnSpc>
            </a:pPr>
            <a:r>
              <a:rPr lang="ru-RU" sz="1000" err="1"/>
              <a:t>Методи</a:t>
            </a:r>
            <a:r>
              <a:rPr lang="ru-RU" sz="1000"/>
              <a:t> </a:t>
            </a:r>
            <a:r>
              <a:rPr lang="ru-RU" sz="1000" err="1"/>
              <a:t>розпізнавання</a:t>
            </a:r>
            <a:r>
              <a:rPr lang="ru-RU" sz="1000"/>
              <a:t> </a:t>
            </a:r>
            <a:r>
              <a:rPr lang="ru-RU" sz="1000" err="1"/>
              <a:t>облич</a:t>
            </a:r>
            <a:r>
              <a:rPr lang="ru-RU" sz="1000"/>
              <a:t> </a:t>
            </a:r>
            <a:r>
              <a:rPr lang="ru-RU" sz="1000" err="1"/>
              <a:t>знаходять</a:t>
            </a:r>
            <a:r>
              <a:rPr lang="ru-RU" sz="1000"/>
              <a:t> </a:t>
            </a:r>
            <a:r>
              <a:rPr lang="ru-RU" sz="1000" err="1"/>
              <a:t>широке</a:t>
            </a:r>
            <a:r>
              <a:rPr lang="ru-RU" sz="1000"/>
              <a:t> </a:t>
            </a:r>
            <a:r>
              <a:rPr lang="ru-RU" sz="1000" err="1"/>
              <a:t>застосування</a:t>
            </a:r>
            <a:r>
              <a:rPr lang="ru-RU" sz="1000"/>
              <a:t> в </a:t>
            </a:r>
            <a:r>
              <a:rPr lang="ru-RU" sz="1000" err="1"/>
              <a:t>робототехніці</a:t>
            </a:r>
            <a:r>
              <a:rPr lang="ru-RU" sz="1000"/>
              <a:t>, системах </a:t>
            </a:r>
            <a:r>
              <a:rPr lang="ru-RU" sz="1000" err="1"/>
              <a:t>відеоспостереження</a:t>
            </a:r>
            <a:r>
              <a:rPr lang="ru-RU" sz="1000"/>
              <a:t> й контролю доступу, в </a:t>
            </a:r>
            <a:r>
              <a:rPr lang="ru-RU" sz="1000" err="1"/>
              <a:t>інтерфейсах</a:t>
            </a:r>
            <a:r>
              <a:rPr lang="ru-RU" sz="1000"/>
              <a:t> </a:t>
            </a:r>
            <a:r>
              <a:rPr lang="ru-RU" sz="1000" err="1"/>
              <a:t>взаємодії</a:t>
            </a:r>
            <a:r>
              <a:rPr lang="ru-RU" sz="1000"/>
              <a:t> </a:t>
            </a:r>
            <a:r>
              <a:rPr lang="ru-RU" sz="1000" err="1"/>
              <a:t>людина-комп'ютер</a:t>
            </a:r>
            <a:r>
              <a:rPr lang="ru-RU" sz="1000"/>
              <a:t>, в </a:t>
            </a:r>
            <a:r>
              <a:rPr lang="ru-RU" sz="1000" err="1"/>
              <a:t>індустрії</a:t>
            </a:r>
            <a:r>
              <a:rPr lang="ru-RU" sz="1000"/>
              <a:t> </a:t>
            </a:r>
            <a:r>
              <a:rPr lang="ru-RU" sz="1000" err="1"/>
              <a:t>розваг</a:t>
            </a:r>
            <a:r>
              <a:rPr lang="ru-RU" sz="1000"/>
              <a:t>, у </a:t>
            </a:r>
            <a:r>
              <a:rPr lang="ru-RU" sz="1000" err="1"/>
              <a:t>криміналістиці</a:t>
            </a:r>
            <a:r>
              <a:rPr lang="ru-RU" sz="1000"/>
              <a:t> </a:t>
            </a:r>
            <a:r>
              <a:rPr lang="ru-RU" sz="1000" err="1"/>
              <a:t>тощо</a:t>
            </a:r>
            <a:r>
              <a:rPr lang="ru-RU" sz="1000"/>
              <a:t>.</a:t>
            </a:r>
            <a:endParaRPr lang="ru-UA" sz="1000"/>
          </a:p>
        </p:txBody>
      </p:sp>
      <p:grpSp>
        <p:nvGrpSpPr>
          <p:cNvPr id="7" name="Группа 6">
            <a:extLst>
              <a:ext uri="{FF2B5EF4-FFF2-40B4-BE49-F238E27FC236}">
                <a16:creationId xmlns:a16="http://schemas.microsoft.com/office/drawing/2014/main" id="{CF8BAE9F-FF27-AE4C-8B9A-20A291F570BD}"/>
              </a:ext>
            </a:extLst>
          </p:cNvPr>
          <p:cNvGrpSpPr/>
          <p:nvPr/>
        </p:nvGrpSpPr>
        <p:grpSpPr>
          <a:xfrm>
            <a:off x="7003792" y="419292"/>
            <a:ext cx="1028550" cy="342939"/>
            <a:chOff x="6846137" y="419292"/>
            <a:chExt cx="1028550" cy="342939"/>
          </a:xfrm>
        </p:grpSpPr>
        <p:sp>
          <p:nvSpPr>
            <p:cNvPr id="4" name="Управляющая кнопка: назад 3">
              <a:hlinkClick r:id="" action="ppaction://hlinkshowjump?jump=previousslide" highlightClick="1"/>
              <a:extLst>
                <a:ext uri="{FF2B5EF4-FFF2-40B4-BE49-F238E27FC236}">
                  <a16:creationId xmlns:a16="http://schemas.microsoft.com/office/drawing/2014/main" id="{A4286058-2BBC-5A4F-94AD-426E3A82B44E}"/>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5" name="Управляющая кнопка: домой 4">
              <a:hlinkClick r:id="rId3" action="ppaction://hlinksldjump" highlightClick="1"/>
              <a:extLst>
                <a:ext uri="{FF2B5EF4-FFF2-40B4-BE49-F238E27FC236}">
                  <a16:creationId xmlns:a16="http://schemas.microsoft.com/office/drawing/2014/main" id="{95CC74E0-032E-1945-BF84-0A3074348682}"/>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6" name="Управляющая кнопка: далее 5">
              <a:hlinkClick r:id="" action="ppaction://hlinkshowjump?jump=nextslide" highlightClick="1"/>
              <a:extLst>
                <a:ext uri="{FF2B5EF4-FFF2-40B4-BE49-F238E27FC236}">
                  <a16:creationId xmlns:a16="http://schemas.microsoft.com/office/drawing/2014/main" id="{CB93BED4-2E4B-4643-A42A-C3F7F2F74D4C}"/>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8240473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1F2238-EA69-4D67-8CD6-BAE676F9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44ACE5D0-1439-4B33-9A21-D86EF78A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1000"/>
            </a:schemeClr>
          </a:solidFill>
          <a:ln w="6350" cap="flat" cmpd="sng" algn="ctr">
            <a:noFill/>
            <a:prstDash val="solid"/>
          </a:ln>
          <a:effectLst>
            <a:softEdge rad="0"/>
          </a:effectLst>
        </p:spPr>
      </p:sp>
      <p:sp>
        <p:nvSpPr>
          <p:cNvPr id="2" name="Заголовок 1">
            <a:extLst>
              <a:ext uri="{FF2B5EF4-FFF2-40B4-BE49-F238E27FC236}">
                <a16:creationId xmlns:a16="http://schemas.microsoft.com/office/drawing/2014/main" id="{0C1E8D99-9DE0-844C-B86C-C8C254EBC641}"/>
              </a:ext>
            </a:extLst>
          </p:cNvPr>
          <p:cNvSpPr>
            <a:spLocks noGrp="1"/>
          </p:cNvSpPr>
          <p:nvPr>
            <p:ph type="title"/>
          </p:nvPr>
        </p:nvSpPr>
        <p:spPr>
          <a:xfrm>
            <a:off x="1066800" y="642594"/>
            <a:ext cx="10058400" cy="1371600"/>
          </a:xfrm>
        </p:spPr>
        <p:txBody>
          <a:bodyPr>
            <a:normAutofit/>
          </a:bodyPr>
          <a:lstStyle/>
          <a:p>
            <a:r>
              <a:rPr lang="uk-UA" sz="4400" b="1"/>
              <a:t>Особливості розпізнавання </a:t>
            </a:r>
            <a:r>
              <a:rPr lang="uk-UA" sz="4400" b="1" err="1"/>
              <a:t>облич</a:t>
            </a:r>
            <a:endParaRPr lang="ru-UA" sz="4400"/>
          </a:p>
        </p:txBody>
      </p:sp>
      <p:graphicFrame>
        <p:nvGraphicFramePr>
          <p:cNvPr id="6" name="Схема 5">
            <a:extLst>
              <a:ext uri="{FF2B5EF4-FFF2-40B4-BE49-F238E27FC236}">
                <a16:creationId xmlns:a16="http://schemas.microsoft.com/office/drawing/2014/main" id="{48632CEC-9E7F-9C4E-B8E4-B00B75E0E943}"/>
              </a:ext>
            </a:extLst>
          </p:cNvPr>
          <p:cNvGraphicFramePr/>
          <p:nvPr>
            <p:extLst>
              <p:ext uri="{D42A27DB-BD31-4B8C-83A1-F6EECF244321}">
                <p14:modId xmlns:p14="http://schemas.microsoft.com/office/powerpoint/2010/main" val="2869291822"/>
              </p:ext>
            </p:extLst>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Группа 8">
            <a:extLst>
              <a:ext uri="{FF2B5EF4-FFF2-40B4-BE49-F238E27FC236}">
                <a16:creationId xmlns:a16="http://schemas.microsoft.com/office/drawing/2014/main" id="{42D28A4E-3D46-EF4A-B2CE-286AB374EA8C}"/>
              </a:ext>
            </a:extLst>
          </p:cNvPr>
          <p:cNvGrpSpPr/>
          <p:nvPr/>
        </p:nvGrpSpPr>
        <p:grpSpPr>
          <a:xfrm>
            <a:off x="1265144" y="343206"/>
            <a:ext cx="1028550" cy="342939"/>
            <a:chOff x="6846137" y="419292"/>
            <a:chExt cx="1028550" cy="342939"/>
          </a:xfrm>
        </p:grpSpPr>
        <p:sp>
          <p:nvSpPr>
            <p:cNvPr id="10" name="Управляющая кнопка: назад 9">
              <a:hlinkClick r:id="" action="ppaction://hlinkshowjump?jump=previousslide" highlightClick="1"/>
              <a:extLst>
                <a:ext uri="{FF2B5EF4-FFF2-40B4-BE49-F238E27FC236}">
                  <a16:creationId xmlns:a16="http://schemas.microsoft.com/office/drawing/2014/main" id="{A290C907-E4AF-1243-93B5-259CF2E740B2}"/>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омой 11">
              <a:hlinkClick r:id="rId7" action="ppaction://hlinksldjump" highlightClick="1"/>
              <a:extLst>
                <a:ext uri="{FF2B5EF4-FFF2-40B4-BE49-F238E27FC236}">
                  <a16:creationId xmlns:a16="http://schemas.microsoft.com/office/drawing/2014/main" id="{C47C1FB7-E72D-5D41-880D-A013A6FF1AE0}"/>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4" name="Управляющая кнопка: далее 13">
              <a:hlinkClick r:id="" action="ppaction://hlinkshowjump?jump=nextslide" highlightClick="1"/>
              <a:extLst>
                <a:ext uri="{FF2B5EF4-FFF2-40B4-BE49-F238E27FC236}">
                  <a16:creationId xmlns:a16="http://schemas.microsoft.com/office/drawing/2014/main" id="{2774D451-936D-B443-B018-04306745EEC8}"/>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934024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Распознай меня, если сможешь: могут ли системы распознавания лиц  определить, что мы чувствуем на самом деле">
            <a:extLst>
              <a:ext uri="{FF2B5EF4-FFF2-40B4-BE49-F238E27FC236}">
                <a16:creationId xmlns:a16="http://schemas.microsoft.com/office/drawing/2014/main" id="{5C3DD96B-E798-9248-89A7-62C41E12FF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90" r="43637" b="-2"/>
          <a:stretch/>
        </p:blipFill>
        <p:spPr bwMode="auto">
          <a:xfrm>
            <a:off x="7837371" y="237744"/>
            <a:ext cx="4124416" cy="638251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91D1FF4-7F97-4936-9A4C-9FB71D8FB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0C1E8D99-9DE0-844C-B86C-C8C254EBC641}"/>
              </a:ext>
            </a:extLst>
          </p:cNvPr>
          <p:cNvSpPr>
            <a:spLocks noGrp="1"/>
          </p:cNvSpPr>
          <p:nvPr>
            <p:ph type="title"/>
          </p:nvPr>
        </p:nvSpPr>
        <p:spPr>
          <a:xfrm>
            <a:off x="868680" y="642593"/>
            <a:ext cx="6281928" cy="1744183"/>
          </a:xfrm>
        </p:spPr>
        <p:txBody>
          <a:bodyPr>
            <a:normAutofit/>
          </a:bodyPr>
          <a:lstStyle/>
          <a:p>
            <a:r>
              <a:rPr lang="uk-UA" b="1" dirty="0"/>
              <a:t>Специфікація задачі</a:t>
            </a:r>
            <a:endParaRPr lang="ru-UA" dirty="0"/>
          </a:p>
        </p:txBody>
      </p:sp>
      <p:sp>
        <p:nvSpPr>
          <p:cNvPr id="3" name="Объект 2">
            <a:extLst>
              <a:ext uri="{FF2B5EF4-FFF2-40B4-BE49-F238E27FC236}">
                <a16:creationId xmlns:a16="http://schemas.microsoft.com/office/drawing/2014/main" id="{388F54CC-9F32-8D46-AFE8-0AEF2A8B708D}"/>
              </a:ext>
            </a:extLst>
          </p:cNvPr>
          <p:cNvSpPr>
            <a:spLocks noGrp="1"/>
          </p:cNvSpPr>
          <p:nvPr>
            <p:ph idx="1"/>
          </p:nvPr>
        </p:nvSpPr>
        <p:spPr>
          <a:xfrm>
            <a:off x="868680" y="2386584"/>
            <a:ext cx="6281928" cy="3648456"/>
          </a:xfrm>
        </p:spPr>
        <p:txBody>
          <a:bodyPr>
            <a:normAutofit/>
          </a:bodyPr>
          <a:lstStyle/>
          <a:p>
            <a:pPr>
              <a:lnSpc>
                <a:spcPct val="90000"/>
              </a:lnSpc>
            </a:pPr>
            <a:r>
              <a:rPr lang="ru-RU" sz="1500" dirty="0" err="1"/>
              <a:t>Основна</a:t>
            </a:r>
            <a:r>
              <a:rPr lang="ru-RU" sz="1500" dirty="0"/>
              <a:t> </a:t>
            </a:r>
            <a:r>
              <a:rPr lang="ru-RU" sz="1500" dirty="0" err="1"/>
              <a:t>ідея</a:t>
            </a:r>
            <a:r>
              <a:rPr lang="ru-RU" sz="1500" dirty="0"/>
              <a:t> </a:t>
            </a:r>
            <a:r>
              <a:rPr lang="ru-RU" sz="1500" dirty="0" err="1"/>
              <a:t>розпізнавання</a:t>
            </a:r>
            <a:r>
              <a:rPr lang="ru-RU" sz="1500" dirty="0"/>
              <a:t> </a:t>
            </a:r>
            <a:r>
              <a:rPr lang="ru-RU" sz="1500" dirty="0" err="1"/>
              <a:t>обличчя</a:t>
            </a:r>
            <a:r>
              <a:rPr lang="ru-RU" sz="1500" dirty="0"/>
              <a:t> </a:t>
            </a:r>
            <a:r>
              <a:rPr lang="ru-RU" sz="1500" dirty="0" err="1"/>
              <a:t>людини</a:t>
            </a:r>
            <a:r>
              <a:rPr lang="ru-RU" sz="1500" dirty="0"/>
              <a:t> </a:t>
            </a:r>
            <a:r>
              <a:rPr lang="ru-RU" sz="1500" dirty="0" err="1"/>
              <a:t>полягає</a:t>
            </a:r>
            <a:r>
              <a:rPr lang="ru-RU" sz="1500" dirty="0"/>
              <a:t> у </a:t>
            </a:r>
            <a:r>
              <a:rPr lang="ru-RU" sz="1500" dirty="0" err="1"/>
              <a:t>виділенні</a:t>
            </a:r>
            <a:r>
              <a:rPr lang="ru-RU" sz="1500" dirty="0"/>
              <a:t> </a:t>
            </a:r>
            <a:r>
              <a:rPr lang="ru-RU" sz="1500" dirty="0" err="1"/>
              <a:t>інформативних</a:t>
            </a:r>
            <a:r>
              <a:rPr lang="ru-RU" sz="1500" dirty="0"/>
              <a:t> </a:t>
            </a:r>
            <a:r>
              <a:rPr lang="ru-RU" sz="1500" dirty="0" err="1"/>
              <a:t>ознак</a:t>
            </a:r>
            <a:r>
              <a:rPr lang="ru-RU" sz="1500" dirty="0"/>
              <a:t> на </a:t>
            </a:r>
            <a:r>
              <a:rPr lang="ru-RU" sz="1500" dirty="0" err="1"/>
              <a:t>зображенні</a:t>
            </a:r>
            <a:r>
              <a:rPr lang="ru-RU" sz="1500" dirty="0"/>
              <a:t>, </a:t>
            </a:r>
            <a:r>
              <a:rPr lang="ru-RU" sz="1500" dirty="0" err="1"/>
              <a:t>кодуванні</a:t>
            </a:r>
            <a:r>
              <a:rPr lang="ru-RU" sz="1500" dirty="0"/>
              <a:t> й </a:t>
            </a:r>
            <a:r>
              <a:rPr lang="ru-RU" sz="1500" dirty="0" err="1"/>
              <a:t>порівнянні</a:t>
            </a:r>
            <a:r>
              <a:rPr lang="ru-RU" sz="1500" dirty="0"/>
              <a:t> </a:t>
            </a:r>
            <a:r>
              <a:rPr lang="ru-RU" sz="1500" dirty="0" err="1"/>
              <a:t>закодованого</a:t>
            </a:r>
            <a:r>
              <a:rPr lang="ru-RU" sz="1500" dirty="0"/>
              <a:t> </a:t>
            </a:r>
            <a:r>
              <a:rPr lang="ru-RU" sz="1500" dirty="0" err="1"/>
              <a:t>обличчя</a:t>
            </a:r>
            <a:r>
              <a:rPr lang="ru-RU" sz="1500" dirty="0"/>
              <a:t> з базою </a:t>
            </a:r>
            <a:r>
              <a:rPr lang="ru-RU" sz="1500" dirty="0" err="1"/>
              <a:t>даних</a:t>
            </a:r>
            <a:r>
              <a:rPr lang="ru-RU" sz="1500" dirty="0"/>
              <a:t>. </a:t>
            </a:r>
            <a:endParaRPr lang="ru-UA" sz="1500" dirty="0"/>
          </a:p>
          <a:p>
            <a:pPr>
              <a:lnSpc>
                <a:spcPct val="90000"/>
              </a:lnSpc>
            </a:pPr>
            <a:r>
              <a:rPr lang="uk-UA" sz="1500" dirty="0"/>
              <a:t>У загальному випадку алгоритм розв'язання завдання розпізнавання обличчя людини на зображенні складається з наступних кроків: </a:t>
            </a:r>
            <a:endParaRPr lang="ru-UA" sz="1500" dirty="0"/>
          </a:p>
          <a:p>
            <a:pPr>
              <a:lnSpc>
                <a:spcPct val="90000"/>
              </a:lnSpc>
            </a:pPr>
            <a:r>
              <a:rPr lang="uk-UA" sz="1500" dirty="0"/>
              <a:t>виявлення факту присутності обличчя людини на зображенні й виділення цього обличчя; </a:t>
            </a:r>
            <a:endParaRPr lang="ru-UA" sz="1500" dirty="0"/>
          </a:p>
          <a:p>
            <a:pPr>
              <a:lnSpc>
                <a:spcPct val="90000"/>
              </a:lnSpc>
            </a:pPr>
            <a:r>
              <a:rPr lang="uk-UA" sz="1500" dirty="0"/>
              <a:t>розпізнавання й опис ключових характеристик обличчя (наприклад, таких як очі, ніс, брови, рот, вуха тощо);</a:t>
            </a:r>
            <a:endParaRPr lang="ru-UA" sz="1500" dirty="0"/>
          </a:p>
          <a:p>
            <a:pPr>
              <a:lnSpc>
                <a:spcPct val="90000"/>
              </a:lnSpc>
            </a:pPr>
            <a:r>
              <a:rPr lang="ru-RU" sz="1500" dirty="0" err="1"/>
              <a:t>подання</a:t>
            </a:r>
            <a:r>
              <a:rPr lang="ru-RU" sz="1500" dirty="0"/>
              <a:t> </a:t>
            </a:r>
            <a:r>
              <a:rPr lang="ru-RU" sz="1500" dirty="0" err="1"/>
              <a:t>обличчя</a:t>
            </a:r>
            <a:r>
              <a:rPr lang="ru-RU" sz="1500" dirty="0"/>
              <a:t> в </a:t>
            </a:r>
            <a:r>
              <a:rPr lang="ru-RU" sz="1500" dirty="0" err="1"/>
              <a:t>деякому</a:t>
            </a:r>
            <a:r>
              <a:rPr lang="ru-RU" sz="1500" dirty="0"/>
              <a:t> </a:t>
            </a:r>
            <a:r>
              <a:rPr lang="ru-RU" sz="1500" dirty="0" err="1"/>
              <a:t>просторі</a:t>
            </a:r>
            <a:r>
              <a:rPr lang="ru-RU" sz="1500" dirty="0"/>
              <a:t> </a:t>
            </a:r>
            <a:r>
              <a:rPr lang="ru-RU" sz="1500" dirty="0" err="1"/>
              <a:t>ознак</a:t>
            </a:r>
            <a:r>
              <a:rPr lang="ru-RU" sz="1500" dirty="0"/>
              <a:t> (</a:t>
            </a:r>
            <a:r>
              <a:rPr lang="ru-RU" sz="1500" dirty="0" err="1"/>
              <a:t>моделювання</a:t>
            </a:r>
            <a:r>
              <a:rPr lang="ru-RU" sz="1500" dirty="0"/>
              <a:t>); </a:t>
            </a:r>
            <a:endParaRPr lang="ru-UA" sz="1500" dirty="0"/>
          </a:p>
          <a:p>
            <a:pPr>
              <a:lnSpc>
                <a:spcPct val="90000"/>
              </a:lnSpc>
            </a:pPr>
            <a:r>
              <a:rPr lang="uk-UA" sz="1500" dirty="0"/>
              <a:t>порівняння з еталонами й ідентифікація (класифікація). </a:t>
            </a:r>
            <a:r>
              <a:rPr lang="ru-RU" sz="1500" dirty="0"/>
              <a:t>[</a:t>
            </a:r>
            <a:r>
              <a:rPr lang="uk-UA" sz="1500" dirty="0"/>
              <a:t>2</a:t>
            </a:r>
            <a:r>
              <a:rPr lang="ru-RU" sz="1500" dirty="0"/>
              <a:t>]</a:t>
            </a:r>
            <a:endParaRPr lang="ru-UA" sz="1500" dirty="0"/>
          </a:p>
        </p:txBody>
      </p:sp>
      <p:grpSp>
        <p:nvGrpSpPr>
          <p:cNvPr id="10" name="Группа 9">
            <a:extLst>
              <a:ext uri="{FF2B5EF4-FFF2-40B4-BE49-F238E27FC236}">
                <a16:creationId xmlns:a16="http://schemas.microsoft.com/office/drawing/2014/main" id="{87363EAE-CAA5-3648-A9E9-287872E7A673}"/>
              </a:ext>
            </a:extLst>
          </p:cNvPr>
          <p:cNvGrpSpPr/>
          <p:nvPr/>
        </p:nvGrpSpPr>
        <p:grpSpPr>
          <a:xfrm>
            <a:off x="868680" y="5814701"/>
            <a:ext cx="1028550" cy="342939"/>
            <a:chOff x="6846137" y="419292"/>
            <a:chExt cx="1028550" cy="342939"/>
          </a:xfrm>
        </p:grpSpPr>
        <p:sp>
          <p:nvSpPr>
            <p:cNvPr id="11" name="Управляющая кнопка: назад 10">
              <a:hlinkClick r:id="" action="ppaction://hlinkshowjump?jump=previousslide" highlightClick="1"/>
              <a:extLst>
                <a:ext uri="{FF2B5EF4-FFF2-40B4-BE49-F238E27FC236}">
                  <a16:creationId xmlns:a16="http://schemas.microsoft.com/office/drawing/2014/main" id="{1D3EF970-0133-5242-9BC1-8B33DE37469E}"/>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омой 11">
              <a:hlinkClick r:id="rId3" action="ppaction://hlinksldjump" highlightClick="1"/>
              <a:extLst>
                <a:ext uri="{FF2B5EF4-FFF2-40B4-BE49-F238E27FC236}">
                  <a16:creationId xmlns:a16="http://schemas.microsoft.com/office/drawing/2014/main" id="{ED7447DD-F594-5E43-ACE8-45CBF5E6A4C2}"/>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3" name="Управляющая кнопка: далее 12">
              <a:hlinkClick r:id="" action="ppaction://hlinkshowjump?jump=nextslide" highlightClick="1"/>
              <a:extLst>
                <a:ext uri="{FF2B5EF4-FFF2-40B4-BE49-F238E27FC236}">
                  <a16:creationId xmlns:a16="http://schemas.microsoft.com/office/drawing/2014/main" id="{A879A8BB-17DA-3148-B948-90A8BF4DD6DE}"/>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13452218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Пишем веб-приложение для распознавания лиц за час">
            <a:extLst>
              <a:ext uri="{FF2B5EF4-FFF2-40B4-BE49-F238E27FC236}">
                <a16:creationId xmlns:a16="http://schemas.microsoft.com/office/drawing/2014/main" id="{49303CA5-ACED-FE4A-92EB-DCC8522E881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7586" r="2019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19F6569E-4EA1-D141-998A-9DAA78DC3F35}"/>
              </a:ext>
            </a:extLst>
          </p:cNvPr>
          <p:cNvSpPr>
            <a:spLocks noGrp="1"/>
          </p:cNvSpPr>
          <p:nvPr>
            <p:ph type="title"/>
          </p:nvPr>
        </p:nvSpPr>
        <p:spPr>
          <a:xfrm>
            <a:off x="1066800" y="642594"/>
            <a:ext cx="10058400" cy="1371600"/>
          </a:xfrm>
        </p:spPr>
        <p:txBody>
          <a:bodyPr>
            <a:normAutofit/>
          </a:bodyPr>
          <a:lstStyle/>
          <a:p>
            <a:r>
              <a:rPr lang="ru-UA" sz="4400" b="1"/>
              <a:t>Проблеми задач розпізнавання осіб</a:t>
            </a:r>
          </a:p>
        </p:txBody>
      </p:sp>
      <p:sp>
        <p:nvSpPr>
          <p:cNvPr id="3" name="Объект 2">
            <a:extLst>
              <a:ext uri="{FF2B5EF4-FFF2-40B4-BE49-F238E27FC236}">
                <a16:creationId xmlns:a16="http://schemas.microsoft.com/office/drawing/2014/main" id="{A5E65422-3174-054B-97F8-570572E85AB8}"/>
              </a:ext>
            </a:extLst>
          </p:cNvPr>
          <p:cNvSpPr>
            <a:spLocks noGrp="1"/>
          </p:cNvSpPr>
          <p:nvPr>
            <p:ph idx="1"/>
          </p:nvPr>
        </p:nvSpPr>
        <p:spPr>
          <a:xfrm>
            <a:off x="1066800" y="2103120"/>
            <a:ext cx="10058400" cy="3931920"/>
          </a:xfrm>
        </p:spPr>
        <p:txBody>
          <a:bodyPr>
            <a:normAutofit/>
          </a:bodyPr>
          <a:lstStyle/>
          <a:p>
            <a:pPr>
              <a:lnSpc>
                <a:spcPct val="90000"/>
              </a:lnSpc>
            </a:pPr>
            <a:r>
              <a:rPr lang="uk-UA"/>
              <a:t>При вирішенні задач розпізнавання осіб виникають дві проблеми.</a:t>
            </a:r>
          </a:p>
          <a:p>
            <a:pPr>
              <a:lnSpc>
                <a:spcPct val="90000"/>
              </a:lnSpc>
            </a:pPr>
            <a:r>
              <a:rPr lang="uk-UA"/>
              <a:t>По-перше, будь-яка картинка являє собою масив пікселів. Водночас один піксель картинки нічого не означає (його колір можна змінити, і ніхто не помітить різниці). Це робить таке подання картинок надлишковим і неекономічним. Таким чином, для ефективного розпізнавання осіб необхідно розробити певний компактний та зручний формат подання картинок. На сьогоднішній день відомо безліч способів стиснення зображень з втратами, але використовуваний в ньому формат не зручний для класифікації фотографій людей, хоча б, тому що для вирішення задачі розпізнавання осіб потрібно, знову-таки, набагато менше інформації. Це пов'язано в першу чергу з тим, що немає необхідності визначати, як виглядає ця людина з колекції, а потрібно вирішити зворотну задачу: який чоловік з колекції виглядає даними чином.</a:t>
            </a:r>
          </a:p>
          <a:p>
            <a:pPr>
              <a:lnSpc>
                <a:spcPct val="90000"/>
              </a:lnSpc>
            </a:pPr>
            <a:r>
              <a:rPr lang="uk-UA"/>
              <a:t>Друга проблема полягає в тому, що одна і те ж особа може бути сфотографовано при різних зовнішніх факторах, таких як світло, поза, емоції. </a:t>
            </a:r>
            <a:r>
              <a:rPr lang="en-US"/>
              <a:t>[</a:t>
            </a:r>
            <a:r>
              <a:rPr lang="uk-UA"/>
              <a:t>3</a:t>
            </a:r>
            <a:r>
              <a:rPr lang="en-US"/>
              <a:t>]</a:t>
            </a:r>
            <a:endParaRPr lang="ru-UA"/>
          </a:p>
          <a:p>
            <a:pPr>
              <a:lnSpc>
                <a:spcPct val="90000"/>
              </a:lnSpc>
            </a:pPr>
            <a:endParaRPr lang="ru-UA"/>
          </a:p>
        </p:txBody>
      </p:sp>
      <p:sp>
        <p:nvSpPr>
          <p:cNvPr id="73" name="Rectangle 72">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grpSp>
        <p:nvGrpSpPr>
          <p:cNvPr id="7" name="Группа 6">
            <a:extLst>
              <a:ext uri="{FF2B5EF4-FFF2-40B4-BE49-F238E27FC236}">
                <a16:creationId xmlns:a16="http://schemas.microsoft.com/office/drawing/2014/main" id="{8A591EA5-6064-714B-B831-3122B4BB73F8}"/>
              </a:ext>
            </a:extLst>
          </p:cNvPr>
          <p:cNvGrpSpPr/>
          <p:nvPr/>
        </p:nvGrpSpPr>
        <p:grpSpPr>
          <a:xfrm>
            <a:off x="1066800" y="6189811"/>
            <a:ext cx="1028550" cy="342939"/>
            <a:chOff x="6846137" y="419292"/>
            <a:chExt cx="1028550" cy="342939"/>
          </a:xfrm>
        </p:grpSpPr>
        <p:sp>
          <p:nvSpPr>
            <p:cNvPr id="8" name="Управляющая кнопка: назад 7">
              <a:hlinkClick r:id="" action="ppaction://hlinkshowjump?jump=previousslide" highlightClick="1"/>
              <a:extLst>
                <a:ext uri="{FF2B5EF4-FFF2-40B4-BE49-F238E27FC236}">
                  <a16:creationId xmlns:a16="http://schemas.microsoft.com/office/drawing/2014/main" id="{C9D68621-96FD-894F-B5B2-5748A4744B5A}"/>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 name="Управляющая кнопка: домой 8">
              <a:hlinkClick r:id="rId3" action="ppaction://hlinksldjump" highlightClick="1"/>
              <a:extLst>
                <a:ext uri="{FF2B5EF4-FFF2-40B4-BE49-F238E27FC236}">
                  <a16:creationId xmlns:a16="http://schemas.microsoft.com/office/drawing/2014/main" id="{2D429892-1FF9-A744-B32E-591F66CDE866}"/>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0" name="Управляющая кнопка: далее 9">
              <a:hlinkClick r:id="" action="ppaction://hlinkshowjump?jump=nextslide" highlightClick="1"/>
              <a:extLst>
                <a:ext uri="{FF2B5EF4-FFF2-40B4-BE49-F238E27FC236}">
                  <a16:creationId xmlns:a16="http://schemas.microsoft.com/office/drawing/2014/main" id="{279C04B3-6D9F-294F-AF9D-58395797775D}"/>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889031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5B2778-6678-45B6-9A79-C0910CFCA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8AA43F1D-189A-9249-8647-7C531F073CA6}"/>
              </a:ext>
            </a:extLst>
          </p:cNvPr>
          <p:cNvSpPr>
            <a:spLocks noGrp="1"/>
          </p:cNvSpPr>
          <p:nvPr>
            <p:ph type="title"/>
          </p:nvPr>
        </p:nvSpPr>
        <p:spPr>
          <a:xfrm>
            <a:off x="868680" y="642593"/>
            <a:ext cx="6281928" cy="1744183"/>
          </a:xfrm>
        </p:spPr>
        <p:txBody>
          <a:bodyPr>
            <a:normAutofit/>
          </a:bodyPr>
          <a:lstStyle/>
          <a:p>
            <a:r>
              <a:rPr lang="ru-RU" b="1" dirty="0"/>
              <a:t>Абстрактна постановка </a:t>
            </a:r>
            <a:r>
              <a:rPr lang="ru-RU" b="1" dirty="0" err="1"/>
              <a:t>задачі</a:t>
            </a:r>
            <a:endParaRPr lang="ru-UA" dirty="0"/>
          </a:p>
        </p:txBody>
      </p:sp>
      <p:sp>
        <p:nvSpPr>
          <p:cNvPr id="3" name="Объект 2">
            <a:extLst>
              <a:ext uri="{FF2B5EF4-FFF2-40B4-BE49-F238E27FC236}">
                <a16:creationId xmlns:a16="http://schemas.microsoft.com/office/drawing/2014/main" id="{4044DE9B-DEDB-1E42-A554-31FD8BF1323E}"/>
              </a:ext>
            </a:extLst>
          </p:cNvPr>
          <p:cNvSpPr>
            <a:spLocks noGrp="1"/>
          </p:cNvSpPr>
          <p:nvPr>
            <p:ph idx="1"/>
          </p:nvPr>
        </p:nvSpPr>
        <p:spPr>
          <a:xfrm>
            <a:off x="868680" y="2386584"/>
            <a:ext cx="6281928" cy="3648456"/>
          </a:xfrm>
        </p:spPr>
        <p:txBody>
          <a:bodyPr>
            <a:normAutofit/>
          </a:bodyPr>
          <a:lstStyle/>
          <a:p>
            <a:pPr>
              <a:lnSpc>
                <a:spcPct val="90000"/>
              </a:lnSpc>
            </a:pPr>
            <a:r>
              <a:rPr lang="ru-RU" sz="1500"/>
              <a:t>Для прикладу </a:t>
            </a:r>
            <a:r>
              <a:rPr lang="ru-RU" sz="1500" err="1"/>
              <a:t>можна</a:t>
            </a:r>
            <a:r>
              <a:rPr lang="ru-RU" sz="1500"/>
              <a:t> </a:t>
            </a:r>
            <a:r>
              <a:rPr lang="ru-RU" sz="1500" err="1"/>
              <a:t>вважати</a:t>
            </a:r>
            <a:r>
              <a:rPr lang="ru-RU" sz="1500"/>
              <a:t>, </a:t>
            </a:r>
            <a:r>
              <a:rPr lang="ru-RU" sz="1500" err="1"/>
              <a:t>що</a:t>
            </a:r>
            <a:r>
              <a:rPr lang="ru-RU" sz="1500"/>
              <a:t> </a:t>
            </a:r>
            <a:r>
              <a:rPr lang="ru-RU" sz="1500" err="1"/>
              <a:t>всі</a:t>
            </a:r>
            <a:r>
              <a:rPr lang="ru-RU" sz="1500"/>
              <a:t> </a:t>
            </a:r>
            <a:r>
              <a:rPr lang="ru-RU" sz="1500" err="1"/>
              <a:t>фотографії</a:t>
            </a:r>
            <a:r>
              <a:rPr lang="ru-RU" sz="1500"/>
              <a:t> </a:t>
            </a:r>
            <a:r>
              <a:rPr lang="ru-RU" sz="1500" err="1"/>
              <a:t>мають</a:t>
            </a:r>
            <a:r>
              <a:rPr lang="ru-RU" sz="1500"/>
              <a:t> </a:t>
            </a:r>
            <a:r>
              <a:rPr lang="ru-RU" sz="1500" err="1"/>
              <a:t>розмір</a:t>
            </a:r>
            <a:r>
              <a:rPr lang="ru-RU" sz="1500"/>
              <a:t> 100 * 100 </a:t>
            </a:r>
            <a:r>
              <a:rPr lang="ru-RU" sz="1500" err="1"/>
              <a:t>пікселів</a:t>
            </a:r>
            <a:r>
              <a:rPr lang="ru-RU" sz="1500"/>
              <a:t> з ​​256 </a:t>
            </a:r>
            <a:r>
              <a:rPr lang="ru-RU" sz="1500" err="1"/>
              <a:t>відтінками</a:t>
            </a:r>
            <a:r>
              <a:rPr lang="ru-RU" sz="1500"/>
              <a:t> </a:t>
            </a:r>
            <a:r>
              <a:rPr lang="ru-RU" sz="1500" err="1"/>
              <a:t>сірого</a:t>
            </a:r>
            <a:r>
              <a:rPr lang="ru-RU" sz="1500"/>
              <a:t>. </a:t>
            </a:r>
            <a:r>
              <a:rPr lang="ru-RU" sz="1500" err="1"/>
              <a:t>Можна</a:t>
            </a:r>
            <a:r>
              <a:rPr lang="ru-RU" sz="1500"/>
              <a:t> </a:t>
            </a:r>
            <a:r>
              <a:rPr lang="ru-RU" sz="1500" err="1"/>
              <a:t>придумати</a:t>
            </a:r>
            <a:r>
              <a:rPr lang="ru-RU" sz="1500"/>
              <a:t> </a:t>
            </a:r>
            <a:r>
              <a:rPr lang="ru-RU" sz="1500" err="1"/>
              <a:t>багато</a:t>
            </a:r>
            <a:r>
              <a:rPr lang="ru-RU" sz="1500"/>
              <a:t> </a:t>
            </a:r>
            <a:r>
              <a:rPr lang="ru-RU" sz="1500" err="1"/>
              <a:t>варіантів</a:t>
            </a:r>
            <a:r>
              <a:rPr lang="ru-RU" sz="1500"/>
              <a:t> постановки </a:t>
            </a:r>
            <a:r>
              <a:rPr lang="ru-RU" sz="1500" err="1"/>
              <a:t>задачі</a:t>
            </a:r>
            <a:r>
              <a:rPr lang="ru-RU" sz="1500"/>
              <a:t> </a:t>
            </a:r>
            <a:r>
              <a:rPr lang="ru-RU" sz="1500" err="1"/>
              <a:t>розпізнавання</a:t>
            </a:r>
            <a:r>
              <a:rPr lang="ru-RU" sz="1500"/>
              <a:t> </a:t>
            </a:r>
            <a:r>
              <a:rPr lang="ru-RU" sz="1500" err="1"/>
              <a:t>осіб</a:t>
            </a:r>
            <a:r>
              <a:rPr lang="ru-RU" sz="1500"/>
              <a:t>. Один з таких </a:t>
            </a:r>
            <a:r>
              <a:rPr lang="ru-RU" sz="1500" err="1"/>
              <a:t>варіантів</a:t>
            </a:r>
            <a:r>
              <a:rPr lang="ru-RU" sz="1500"/>
              <a:t> представлений </a:t>
            </a:r>
            <a:r>
              <a:rPr lang="ru-RU" sz="1500" err="1"/>
              <a:t>нижче</a:t>
            </a:r>
            <a:r>
              <a:rPr lang="ru-RU" sz="1500"/>
              <a:t>. </a:t>
            </a:r>
            <a:r>
              <a:rPr lang="ru-RU" sz="1500" err="1"/>
              <a:t>Припустимо</a:t>
            </a:r>
            <a:r>
              <a:rPr lang="ru-RU" sz="1500"/>
              <a:t>, </a:t>
            </a:r>
            <a:r>
              <a:rPr lang="ru-RU" sz="1500" err="1"/>
              <a:t>що</a:t>
            </a:r>
            <a:r>
              <a:rPr lang="ru-RU" sz="1500"/>
              <a:t> </a:t>
            </a:r>
            <a:r>
              <a:rPr lang="ru-RU" sz="1500" err="1"/>
              <a:t>є</a:t>
            </a:r>
            <a:r>
              <a:rPr lang="ru-RU" sz="1500"/>
              <a:t> </a:t>
            </a:r>
            <a:r>
              <a:rPr lang="ru-RU" sz="1500" err="1"/>
              <a:t>деяка</a:t>
            </a:r>
            <a:r>
              <a:rPr lang="ru-RU" sz="1500"/>
              <a:t> </a:t>
            </a:r>
            <a:r>
              <a:rPr lang="ru-RU" sz="1500" err="1"/>
              <a:t>тренувальна</a:t>
            </a:r>
            <a:r>
              <a:rPr lang="ru-RU" sz="1500"/>
              <a:t> </a:t>
            </a:r>
            <a:r>
              <a:rPr lang="ru-RU" sz="1500" err="1"/>
              <a:t>колекція</a:t>
            </a:r>
            <a:r>
              <a:rPr lang="ru-RU" sz="1500"/>
              <a:t>, </a:t>
            </a:r>
            <a:r>
              <a:rPr lang="ru-RU" sz="1500" err="1"/>
              <a:t>що</a:t>
            </a:r>
            <a:r>
              <a:rPr lang="ru-RU" sz="1500"/>
              <a:t> </a:t>
            </a:r>
            <a:r>
              <a:rPr lang="ru-RU" sz="1500" err="1"/>
              <a:t>складається</a:t>
            </a:r>
            <a:r>
              <a:rPr lang="ru-RU" sz="1500"/>
              <a:t> з 400 </a:t>
            </a:r>
            <a:r>
              <a:rPr lang="ru-RU" sz="1500" err="1"/>
              <a:t>фотографій</a:t>
            </a:r>
            <a:r>
              <a:rPr lang="ru-RU" sz="1500"/>
              <a:t> (по 10 </a:t>
            </a:r>
            <a:r>
              <a:rPr lang="ru-RU" sz="1500" err="1"/>
              <a:t>фотографій</a:t>
            </a:r>
            <a:r>
              <a:rPr lang="ru-RU" sz="1500"/>
              <a:t> для 40 людей за </a:t>
            </a:r>
            <a:r>
              <a:rPr lang="ru-RU" sz="1500" err="1"/>
              <a:t>різних</a:t>
            </a:r>
            <a:r>
              <a:rPr lang="ru-RU" sz="1500"/>
              <a:t> умов). </a:t>
            </a:r>
            <a:r>
              <a:rPr lang="ru-RU" sz="1500" err="1"/>
              <a:t>Тоді</a:t>
            </a:r>
            <a:r>
              <a:rPr lang="ru-RU" sz="1500"/>
              <a:t> задачу </a:t>
            </a:r>
            <a:r>
              <a:rPr lang="ru-RU" sz="1500" err="1"/>
              <a:t>розпізнавання</a:t>
            </a:r>
            <a:r>
              <a:rPr lang="ru-RU" sz="1500"/>
              <a:t> </a:t>
            </a:r>
            <a:r>
              <a:rPr lang="ru-RU" sz="1500" err="1"/>
              <a:t>осіб</a:t>
            </a:r>
            <a:r>
              <a:rPr lang="ru-RU" sz="1500"/>
              <a:t> </a:t>
            </a:r>
            <a:r>
              <a:rPr lang="ru-RU" sz="1500" err="1"/>
              <a:t>можна</a:t>
            </a:r>
            <a:r>
              <a:rPr lang="ru-RU" sz="1500"/>
              <a:t> </a:t>
            </a:r>
            <a:r>
              <a:rPr lang="ru-RU" sz="1500" err="1"/>
              <a:t>сформулювати</a:t>
            </a:r>
            <a:r>
              <a:rPr lang="ru-RU" sz="1500"/>
              <a:t> </a:t>
            </a:r>
            <a:r>
              <a:rPr lang="ru-RU" sz="1500" err="1"/>
              <a:t>наступним</a:t>
            </a:r>
            <a:r>
              <a:rPr lang="ru-RU" sz="1500"/>
              <a:t> чином. </a:t>
            </a:r>
            <a:r>
              <a:rPr lang="ru-RU" sz="1500" err="1"/>
              <a:t>Є</a:t>
            </a:r>
            <a:r>
              <a:rPr lang="ru-RU" sz="1500"/>
              <a:t> </a:t>
            </a:r>
            <a:r>
              <a:rPr lang="ru-RU" sz="1500" err="1"/>
              <a:t>деяке</a:t>
            </a:r>
            <a:r>
              <a:rPr lang="ru-RU" sz="1500"/>
              <a:t> </a:t>
            </a:r>
            <a:r>
              <a:rPr lang="ru-RU" sz="1500" err="1"/>
              <a:t>нове</a:t>
            </a:r>
            <a:r>
              <a:rPr lang="ru-RU" sz="1500"/>
              <a:t> </a:t>
            </a:r>
            <a:r>
              <a:rPr lang="ru-RU" sz="1500" err="1"/>
              <a:t>зображення</a:t>
            </a:r>
            <a:r>
              <a:rPr lang="ru-RU" sz="1500"/>
              <a:t> в </a:t>
            </a:r>
            <a:r>
              <a:rPr lang="ru-RU" sz="1500" err="1"/>
              <a:t>обумовленому</a:t>
            </a:r>
            <a:r>
              <a:rPr lang="ru-RU" sz="1500"/>
              <a:t> </a:t>
            </a:r>
            <a:r>
              <a:rPr lang="ru-RU" sz="1500" err="1"/>
              <a:t>вище</a:t>
            </a:r>
            <a:r>
              <a:rPr lang="ru-RU" sz="1500"/>
              <a:t> </a:t>
            </a:r>
            <a:r>
              <a:rPr lang="ru-RU" sz="1500" err="1"/>
              <a:t>форматі</a:t>
            </a:r>
            <a:r>
              <a:rPr lang="ru-RU" sz="1500"/>
              <a:t>. </a:t>
            </a:r>
            <a:r>
              <a:rPr lang="ru-RU" sz="1500" err="1"/>
              <a:t>Необхідно</a:t>
            </a:r>
            <a:r>
              <a:rPr lang="ru-RU" sz="1500"/>
              <a:t> </a:t>
            </a:r>
            <a:r>
              <a:rPr lang="ru-RU" sz="1500" err="1"/>
              <a:t>видати</a:t>
            </a:r>
            <a:r>
              <a:rPr lang="ru-RU" sz="1500"/>
              <a:t> одну з </a:t>
            </a:r>
            <a:r>
              <a:rPr lang="ru-RU" sz="1500" err="1"/>
              <a:t>наступних</a:t>
            </a:r>
            <a:r>
              <a:rPr lang="ru-RU" sz="1500"/>
              <a:t> </a:t>
            </a:r>
            <a:r>
              <a:rPr lang="ru-RU" sz="1500" err="1"/>
              <a:t>відповідей</a:t>
            </a:r>
            <a:r>
              <a:rPr lang="ru-RU" sz="1500"/>
              <a:t>:</a:t>
            </a:r>
            <a:endParaRPr lang="ru-UA" sz="1500"/>
          </a:p>
          <a:p>
            <a:pPr lvl="0">
              <a:lnSpc>
                <a:spcPct val="90000"/>
              </a:lnSpc>
            </a:pPr>
            <a:r>
              <a:rPr lang="ru-RU" sz="1500" err="1"/>
              <a:t>Зображення</a:t>
            </a:r>
            <a:r>
              <a:rPr lang="ru-RU" sz="1500"/>
              <a:t> не </a:t>
            </a:r>
            <a:r>
              <a:rPr lang="ru-RU" sz="1500" err="1"/>
              <a:t>є</a:t>
            </a:r>
            <a:r>
              <a:rPr lang="ru-RU" sz="1500"/>
              <a:t> </a:t>
            </a:r>
            <a:r>
              <a:rPr lang="ru-RU" sz="1500" err="1"/>
              <a:t>обличчям</a:t>
            </a:r>
            <a:endParaRPr lang="ru-UA" sz="1500"/>
          </a:p>
          <a:p>
            <a:pPr lvl="0">
              <a:lnSpc>
                <a:spcPct val="90000"/>
              </a:lnSpc>
            </a:pPr>
            <a:r>
              <a:rPr lang="ru-RU" sz="1500" err="1"/>
              <a:t>Зображення</a:t>
            </a:r>
            <a:r>
              <a:rPr lang="ru-RU" sz="1500"/>
              <a:t> </a:t>
            </a:r>
            <a:r>
              <a:rPr lang="ru-RU" sz="1500" err="1"/>
              <a:t>є</a:t>
            </a:r>
            <a:r>
              <a:rPr lang="ru-RU" sz="1500"/>
              <a:t> </a:t>
            </a:r>
            <a:r>
              <a:rPr lang="ru-RU" sz="1500" err="1"/>
              <a:t>обличчям</a:t>
            </a:r>
            <a:r>
              <a:rPr lang="ru-RU" sz="1500"/>
              <a:t> </a:t>
            </a:r>
            <a:r>
              <a:rPr lang="ru-RU" sz="1500" err="1"/>
              <a:t>такої</a:t>
            </a:r>
            <a:r>
              <a:rPr lang="ru-RU" sz="1500"/>
              <a:t>-то </a:t>
            </a:r>
            <a:r>
              <a:rPr lang="ru-RU" sz="1500" err="1"/>
              <a:t>людини</a:t>
            </a:r>
            <a:r>
              <a:rPr lang="ru-RU" sz="1500"/>
              <a:t> з </a:t>
            </a:r>
            <a:r>
              <a:rPr lang="ru-RU" sz="1500" err="1"/>
              <a:t>колекції</a:t>
            </a:r>
            <a:endParaRPr lang="ru-UA" sz="1500"/>
          </a:p>
          <a:p>
            <a:pPr lvl="0">
              <a:lnSpc>
                <a:spcPct val="90000"/>
              </a:lnSpc>
            </a:pPr>
            <a:r>
              <a:rPr lang="ru-RU" sz="1500" err="1"/>
              <a:t>Зображення</a:t>
            </a:r>
            <a:r>
              <a:rPr lang="ru-RU" sz="1500"/>
              <a:t> </a:t>
            </a:r>
            <a:r>
              <a:rPr lang="ru-RU" sz="1500" err="1"/>
              <a:t>є</a:t>
            </a:r>
            <a:r>
              <a:rPr lang="ru-RU" sz="1500"/>
              <a:t> </a:t>
            </a:r>
            <a:r>
              <a:rPr lang="ru-RU" sz="1500" err="1"/>
              <a:t>обличчям</a:t>
            </a:r>
            <a:r>
              <a:rPr lang="ru-RU" sz="1500"/>
              <a:t>, але </a:t>
            </a:r>
            <a:r>
              <a:rPr lang="ru-RU" sz="1500" err="1"/>
              <a:t>його</a:t>
            </a:r>
            <a:r>
              <a:rPr lang="ru-RU" sz="1500"/>
              <a:t> </a:t>
            </a:r>
            <a:r>
              <a:rPr lang="ru-RU" sz="1500" err="1"/>
              <a:t>немає</a:t>
            </a:r>
            <a:r>
              <a:rPr lang="ru-RU" sz="1500"/>
              <a:t> в </a:t>
            </a:r>
            <a:r>
              <a:rPr lang="ru-RU" sz="1500" err="1"/>
              <a:t>колекції</a:t>
            </a:r>
            <a:r>
              <a:rPr lang="ru-RU" sz="1500"/>
              <a:t>. В </a:t>
            </a:r>
            <a:r>
              <a:rPr lang="ru-RU" sz="1500" err="1"/>
              <a:t>цьому</a:t>
            </a:r>
            <a:r>
              <a:rPr lang="ru-RU" sz="1500"/>
              <a:t> </a:t>
            </a:r>
            <a:r>
              <a:rPr lang="ru-RU" sz="1500" err="1"/>
              <a:t>випадку</a:t>
            </a:r>
            <a:r>
              <a:rPr lang="ru-RU" sz="1500"/>
              <a:t> </a:t>
            </a:r>
            <a:r>
              <a:rPr lang="ru-RU" sz="1500" err="1"/>
              <a:t>його</a:t>
            </a:r>
            <a:r>
              <a:rPr lang="ru-RU" sz="1500"/>
              <a:t> </a:t>
            </a:r>
            <a:r>
              <a:rPr lang="ru-RU" sz="1500" err="1"/>
              <a:t>можна</a:t>
            </a:r>
            <a:r>
              <a:rPr lang="ru-RU" sz="1500"/>
              <a:t> </a:t>
            </a:r>
            <a:r>
              <a:rPr lang="ru-RU" sz="1500" err="1"/>
              <a:t>додати</a:t>
            </a:r>
            <a:r>
              <a:rPr lang="ru-RU" sz="1500"/>
              <a:t> до </a:t>
            </a:r>
            <a:r>
              <a:rPr lang="ru-RU" sz="1500" err="1"/>
              <a:t>колекції</a:t>
            </a:r>
            <a:r>
              <a:rPr lang="uk-UA" sz="1500"/>
              <a:t>. </a:t>
            </a:r>
            <a:r>
              <a:rPr lang="ru-RU" sz="1500"/>
              <a:t>[</a:t>
            </a:r>
            <a:r>
              <a:rPr lang="uk-UA" sz="1500"/>
              <a:t>3</a:t>
            </a:r>
            <a:r>
              <a:rPr lang="ru-RU" sz="1500"/>
              <a:t>]</a:t>
            </a:r>
            <a:endParaRPr lang="ru-UA" sz="1500"/>
          </a:p>
        </p:txBody>
      </p:sp>
      <p:sp useBgFill="1">
        <p:nvSpPr>
          <p:cNvPr id="73" name="Rectangle 72">
            <a:extLst>
              <a:ext uri="{FF2B5EF4-FFF2-40B4-BE49-F238E27FC236}">
                <a16:creationId xmlns:a16="http://schemas.microsoft.com/office/drawing/2014/main" id="{82C57F61-3F6E-4BE5-B964-003AA9B35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Система распознавания лиц Computer Icons, Reconnaissance, текст, другие,  смайлик png | PNGWing">
            <a:extLst>
              <a:ext uri="{FF2B5EF4-FFF2-40B4-BE49-F238E27FC236}">
                <a16:creationId xmlns:a16="http://schemas.microsoft.com/office/drawing/2014/main" id="{B18DF2A7-11F5-7C44-8416-F0404AC98E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9528" y="1770177"/>
            <a:ext cx="3318836" cy="331883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Группа 6">
            <a:extLst>
              <a:ext uri="{FF2B5EF4-FFF2-40B4-BE49-F238E27FC236}">
                <a16:creationId xmlns:a16="http://schemas.microsoft.com/office/drawing/2014/main" id="{BB31A393-4473-114B-BB87-85CAADC0F730}"/>
              </a:ext>
            </a:extLst>
          </p:cNvPr>
          <p:cNvGrpSpPr/>
          <p:nvPr/>
        </p:nvGrpSpPr>
        <p:grpSpPr>
          <a:xfrm>
            <a:off x="868680" y="5995009"/>
            <a:ext cx="1028550" cy="342939"/>
            <a:chOff x="6846137" y="419292"/>
            <a:chExt cx="1028550" cy="342939"/>
          </a:xfrm>
        </p:grpSpPr>
        <p:sp>
          <p:nvSpPr>
            <p:cNvPr id="8" name="Управляющая кнопка: назад 7">
              <a:hlinkClick r:id="" action="ppaction://hlinkshowjump?jump=previousslide" highlightClick="1"/>
              <a:extLst>
                <a:ext uri="{FF2B5EF4-FFF2-40B4-BE49-F238E27FC236}">
                  <a16:creationId xmlns:a16="http://schemas.microsoft.com/office/drawing/2014/main" id="{5878F800-0979-094B-B6C4-F7C0677EDD42}"/>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9" name="Управляющая кнопка: домой 8">
              <a:hlinkClick r:id="rId3" action="ppaction://hlinksldjump" highlightClick="1"/>
              <a:extLst>
                <a:ext uri="{FF2B5EF4-FFF2-40B4-BE49-F238E27FC236}">
                  <a16:creationId xmlns:a16="http://schemas.microsoft.com/office/drawing/2014/main" id="{FC9880B1-B3C1-9341-93BB-8788874884D8}"/>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0" name="Управляющая кнопка: далее 9">
              <a:hlinkClick r:id="" action="ppaction://hlinkshowjump?jump=nextslide" highlightClick="1"/>
              <a:extLst>
                <a:ext uri="{FF2B5EF4-FFF2-40B4-BE49-F238E27FC236}">
                  <a16:creationId xmlns:a16="http://schemas.microsoft.com/office/drawing/2014/main" id="{54C40EBB-30E0-ED4B-8BCE-36B4E5E4D4CD}"/>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4164067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565B2778-6678-45B6-9A79-C0910CFCA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C03A32E6-9A54-D34E-8666-590FD987D946}"/>
              </a:ext>
            </a:extLst>
          </p:cNvPr>
          <p:cNvSpPr>
            <a:spLocks noGrp="1"/>
          </p:cNvSpPr>
          <p:nvPr>
            <p:ph type="title"/>
          </p:nvPr>
        </p:nvSpPr>
        <p:spPr>
          <a:xfrm>
            <a:off x="868680" y="642593"/>
            <a:ext cx="6281928" cy="1744183"/>
          </a:xfrm>
        </p:spPr>
        <p:txBody>
          <a:bodyPr>
            <a:normAutofit/>
          </a:bodyPr>
          <a:lstStyle/>
          <a:p>
            <a:r>
              <a:rPr lang="ru-RU" sz="3700" b="1"/>
              <a:t>Загальні етапи алгоритмів </a:t>
            </a:r>
            <a:r>
              <a:rPr lang="ru-RU" sz="3700" b="1" err="1"/>
              <a:t>розпізнавання</a:t>
            </a:r>
            <a:r>
              <a:rPr lang="ru-RU" sz="3700" b="1"/>
              <a:t> </a:t>
            </a:r>
            <a:r>
              <a:rPr lang="ru-RU" sz="3700" b="1" err="1"/>
              <a:t>облич</a:t>
            </a:r>
            <a:endParaRPr lang="ru-UA" sz="3700"/>
          </a:p>
        </p:txBody>
      </p:sp>
      <p:sp>
        <p:nvSpPr>
          <p:cNvPr id="3" name="Объект 2">
            <a:extLst>
              <a:ext uri="{FF2B5EF4-FFF2-40B4-BE49-F238E27FC236}">
                <a16:creationId xmlns:a16="http://schemas.microsoft.com/office/drawing/2014/main" id="{8D344C6F-170C-6246-9F15-BD5754CCB961}"/>
              </a:ext>
            </a:extLst>
          </p:cNvPr>
          <p:cNvSpPr>
            <a:spLocks noGrp="1"/>
          </p:cNvSpPr>
          <p:nvPr>
            <p:ph idx="1"/>
          </p:nvPr>
        </p:nvSpPr>
        <p:spPr>
          <a:xfrm>
            <a:off x="868680" y="2386584"/>
            <a:ext cx="6281928" cy="3648456"/>
          </a:xfrm>
        </p:spPr>
        <p:txBody>
          <a:bodyPr>
            <a:normAutofit/>
          </a:bodyPr>
          <a:lstStyle/>
          <a:p>
            <a:pPr>
              <a:lnSpc>
                <a:spcPct val="90000"/>
              </a:lnSpc>
            </a:pPr>
            <a:r>
              <a:rPr lang="ru-RU" sz="1300"/>
              <a:t>На </a:t>
            </a:r>
            <a:r>
              <a:rPr lang="ru-RU" sz="1300" err="1"/>
              <a:t>першому</a:t>
            </a:r>
            <a:r>
              <a:rPr lang="ru-RU" sz="1300"/>
              <a:t> </a:t>
            </a:r>
            <a:r>
              <a:rPr lang="ru-RU" sz="1300" err="1"/>
              <a:t>етапі</a:t>
            </a:r>
            <a:r>
              <a:rPr lang="ru-RU" sz="1300"/>
              <a:t> алгоритм </a:t>
            </a:r>
            <a:r>
              <a:rPr lang="ru-RU" sz="1300" err="1"/>
              <a:t>виділяє</a:t>
            </a:r>
            <a:r>
              <a:rPr lang="ru-RU" sz="1300"/>
              <a:t> </a:t>
            </a:r>
            <a:r>
              <a:rPr lang="ru-RU" sz="1300" err="1"/>
              <a:t>із</a:t>
            </a:r>
            <a:r>
              <a:rPr lang="ru-RU" sz="1300"/>
              <a:t> </a:t>
            </a:r>
            <a:r>
              <a:rPr lang="ru-RU" sz="1300" err="1"/>
              <a:t>загального</a:t>
            </a:r>
            <a:r>
              <a:rPr lang="ru-RU" sz="1300"/>
              <a:t> </a:t>
            </a:r>
            <a:r>
              <a:rPr lang="ru-RU" sz="1300" err="1"/>
              <a:t>зображення</a:t>
            </a:r>
            <a:r>
              <a:rPr lang="ru-RU" sz="1300"/>
              <a:t> </a:t>
            </a:r>
            <a:r>
              <a:rPr lang="ru-RU" sz="1300" err="1"/>
              <a:t>обличчя</a:t>
            </a:r>
            <a:r>
              <a:rPr lang="ru-RU" sz="1300"/>
              <a:t>. </a:t>
            </a:r>
            <a:r>
              <a:rPr lang="ru-RU" sz="1300" err="1"/>
              <a:t>потім</a:t>
            </a:r>
            <a:r>
              <a:rPr lang="ru-RU" sz="1300"/>
              <a:t> </a:t>
            </a:r>
            <a:r>
              <a:rPr lang="ru-RU" sz="1300" err="1"/>
              <a:t>відбувається</a:t>
            </a:r>
            <a:r>
              <a:rPr lang="ru-RU" sz="1300"/>
              <a:t> </a:t>
            </a:r>
            <a:r>
              <a:rPr lang="ru-RU" sz="1300" err="1"/>
              <a:t>нормалізація</a:t>
            </a:r>
            <a:r>
              <a:rPr lang="ru-RU" sz="1300"/>
              <a:t> </a:t>
            </a:r>
            <a:r>
              <a:rPr lang="ru-RU" sz="1300" err="1"/>
              <a:t>зображення</a:t>
            </a:r>
            <a:r>
              <a:rPr lang="ru-RU" sz="1300"/>
              <a:t>. До </a:t>
            </a:r>
            <a:r>
              <a:rPr lang="ru-RU" sz="1300" err="1"/>
              <a:t>нормалізації</a:t>
            </a:r>
            <a:r>
              <a:rPr lang="ru-RU" sz="1300"/>
              <a:t> </a:t>
            </a:r>
            <a:r>
              <a:rPr lang="ru-RU" sz="1300" err="1"/>
              <a:t>зображення</a:t>
            </a:r>
            <a:r>
              <a:rPr lang="ru-RU" sz="1300"/>
              <a:t> </a:t>
            </a:r>
            <a:r>
              <a:rPr lang="ru-RU" sz="1300" err="1"/>
              <a:t>відносяться</a:t>
            </a:r>
            <a:r>
              <a:rPr lang="ru-RU" sz="1300"/>
              <a:t> </a:t>
            </a:r>
            <a:r>
              <a:rPr lang="ru-RU" sz="1300" err="1"/>
              <a:t>наступні</a:t>
            </a:r>
            <a:r>
              <a:rPr lang="ru-RU" sz="1300"/>
              <a:t> </a:t>
            </a:r>
            <a:r>
              <a:rPr lang="ru-RU" sz="1300" err="1"/>
              <a:t>дії</a:t>
            </a:r>
            <a:r>
              <a:rPr lang="ru-RU" sz="1300"/>
              <a:t>:</a:t>
            </a:r>
            <a:endParaRPr lang="ru-UA" sz="1300"/>
          </a:p>
          <a:p>
            <a:pPr lvl="0">
              <a:lnSpc>
                <a:spcPct val="90000"/>
              </a:lnSpc>
            </a:pPr>
            <a:r>
              <a:rPr lang="ru-RU" sz="1300" err="1"/>
              <a:t>Зміна</a:t>
            </a:r>
            <a:r>
              <a:rPr lang="ru-RU" sz="1300"/>
              <a:t> </a:t>
            </a:r>
            <a:r>
              <a:rPr lang="ru-RU" sz="1300" err="1"/>
              <a:t>дозволу</a:t>
            </a:r>
            <a:r>
              <a:rPr lang="ru-RU" sz="1300"/>
              <a:t> </a:t>
            </a:r>
            <a:r>
              <a:rPr lang="ru-RU" sz="1300" err="1"/>
              <a:t>зображення</a:t>
            </a:r>
            <a:r>
              <a:rPr lang="ru-RU" sz="1300"/>
              <a:t> до 100 * 100 </a:t>
            </a:r>
            <a:r>
              <a:rPr lang="ru-RU" sz="1300" err="1"/>
              <a:t>пікселів</a:t>
            </a:r>
            <a:endParaRPr lang="ru-UA" sz="1300"/>
          </a:p>
          <a:p>
            <a:pPr lvl="0">
              <a:lnSpc>
                <a:spcPct val="90000"/>
              </a:lnSpc>
            </a:pPr>
            <a:r>
              <a:rPr lang="ru-RU" sz="1300" err="1"/>
              <a:t>Перетворення</a:t>
            </a:r>
            <a:r>
              <a:rPr lang="ru-RU" sz="1300"/>
              <a:t> </a:t>
            </a:r>
            <a:r>
              <a:rPr lang="ru-RU" sz="1300" err="1"/>
              <a:t>кольорів</a:t>
            </a:r>
            <a:r>
              <a:rPr lang="ru-RU" sz="1300"/>
              <a:t> до 256 </a:t>
            </a:r>
            <a:r>
              <a:rPr lang="ru-RU" sz="1300" err="1"/>
              <a:t>відтінків</a:t>
            </a:r>
            <a:r>
              <a:rPr lang="ru-RU" sz="1300"/>
              <a:t> </a:t>
            </a:r>
            <a:r>
              <a:rPr lang="ru-RU" sz="1300" err="1"/>
              <a:t>сірого</a:t>
            </a:r>
            <a:endParaRPr lang="ru-UA" sz="1300"/>
          </a:p>
          <a:p>
            <a:pPr lvl="0">
              <a:lnSpc>
                <a:spcPct val="90000"/>
              </a:lnSpc>
            </a:pPr>
            <a:r>
              <a:rPr lang="ru-RU" sz="1300" err="1"/>
              <a:t>Зміна</a:t>
            </a:r>
            <a:r>
              <a:rPr lang="ru-RU" sz="1300"/>
              <a:t> </a:t>
            </a:r>
            <a:r>
              <a:rPr lang="ru-RU" sz="1300" err="1"/>
              <a:t>сумарної</a:t>
            </a:r>
            <a:r>
              <a:rPr lang="ru-RU" sz="1300"/>
              <a:t> </a:t>
            </a:r>
            <a:r>
              <a:rPr lang="ru-RU" sz="1300" err="1"/>
              <a:t>яскравості</a:t>
            </a:r>
            <a:r>
              <a:rPr lang="ru-RU" sz="1300"/>
              <a:t> </a:t>
            </a:r>
            <a:r>
              <a:rPr lang="ru-RU" sz="1300" err="1"/>
              <a:t>зображення</a:t>
            </a:r>
            <a:r>
              <a:rPr lang="ru-RU" sz="1300"/>
              <a:t> до </a:t>
            </a:r>
            <a:r>
              <a:rPr lang="ru-RU" sz="1300" err="1"/>
              <a:t>деякого</a:t>
            </a:r>
            <a:r>
              <a:rPr lang="ru-RU" sz="1300"/>
              <a:t> </a:t>
            </a:r>
            <a:r>
              <a:rPr lang="ru-RU" sz="1300" err="1"/>
              <a:t>середнього</a:t>
            </a:r>
            <a:r>
              <a:rPr lang="ru-RU" sz="1300"/>
              <a:t> </a:t>
            </a:r>
            <a:r>
              <a:rPr lang="ru-RU" sz="1300" err="1"/>
              <a:t>значення</a:t>
            </a:r>
            <a:endParaRPr lang="ru-UA" sz="1300"/>
          </a:p>
          <a:p>
            <a:pPr>
              <a:lnSpc>
                <a:spcPct val="90000"/>
              </a:lnSpc>
            </a:pPr>
            <a:r>
              <a:rPr lang="ru-RU" sz="1300"/>
              <a:t>Для </a:t>
            </a:r>
            <a:r>
              <a:rPr lang="ru-RU" sz="1300" err="1"/>
              <a:t>деяких</a:t>
            </a:r>
            <a:r>
              <a:rPr lang="ru-RU" sz="1300"/>
              <a:t> </a:t>
            </a:r>
            <a:r>
              <a:rPr lang="ru-RU" sz="1300" err="1"/>
              <a:t>алгоритмів</a:t>
            </a:r>
            <a:r>
              <a:rPr lang="ru-RU" sz="1300"/>
              <a:t> </a:t>
            </a:r>
            <a:r>
              <a:rPr lang="ru-RU" sz="1300" err="1"/>
              <a:t>потрібно</a:t>
            </a:r>
            <a:r>
              <a:rPr lang="ru-RU" sz="1300"/>
              <a:t>, </a:t>
            </a:r>
            <a:r>
              <a:rPr lang="ru-RU" sz="1300" err="1"/>
              <a:t>щоб</a:t>
            </a:r>
            <a:r>
              <a:rPr lang="ru-RU" sz="1300"/>
              <a:t> </a:t>
            </a:r>
            <a:r>
              <a:rPr lang="ru-RU" sz="1300" err="1"/>
              <a:t>обличчя</a:t>
            </a:r>
            <a:r>
              <a:rPr lang="ru-RU" sz="1300"/>
              <a:t> на </a:t>
            </a:r>
            <a:r>
              <a:rPr lang="ru-RU" sz="1300" err="1"/>
              <a:t>зображенні</a:t>
            </a:r>
            <a:r>
              <a:rPr lang="ru-RU" sz="1300"/>
              <a:t> </a:t>
            </a:r>
            <a:r>
              <a:rPr lang="ru-RU" sz="1300" err="1"/>
              <a:t>розташовувалося</a:t>
            </a:r>
            <a:r>
              <a:rPr lang="ru-RU" sz="1300"/>
              <a:t> як </a:t>
            </a:r>
            <a:r>
              <a:rPr lang="ru-RU" sz="1300" err="1"/>
              <a:t>можна</a:t>
            </a:r>
            <a:r>
              <a:rPr lang="ru-RU" sz="1300"/>
              <a:t> </a:t>
            </a:r>
            <a:r>
              <a:rPr lang="ru-RU" sz="1300" err="1"/>
              <a:t>більш</a:t>
            </a:r>
            <a:r>
              <a:rPr lang="ru-RU" sz="1300"/>
              <a:t> вертикально. В такому </a:t>
            </a:r>
            <a:r>
              <a:rPr lang="ru-RU" sz="1300" err="1"/>
              <a:t>випадку</a:t>
            </a:r>
            <a:r>
              <a:rPr lang="ru-RU" sz="1300"/>
              <a:t> поворот </a:t>
            </a:r>
            <a:r>
              <a:rPr lang="ru-RU" sz="1300" err="1"/>
              <a:t>обличчя</a:t>
            </a:r>
            <a:r>
              <a:rPr lang="ru-RU" sz="1300"/>
              <a:t> на </a:t>
            </a:r>
            <a:r>
              <a:rPr lang="ru-RU" sz="1300" err="1"/>
              <a:t>потрібний</a:t>
            </a:r>
            <a:r>
              <a:rPr lang="ru-RU" sz="1300"/>
              <a:t> кут </a:t>
            </a:r>
            <a:r>
              <a:rPr lang="ru-RU" sz="1300" err="1"/>
              <a:t>відбувається</a:t>
            </a:r>
            <a:r>
              <a:rPr lang="ru-RU" sz="1300"/>
              <a:t> </a:t>
            </a:r>
            <a:r>
              <a:rPr lang="ru-RU" sz="1300" err="1"/>
              <a:t>саме</a:t>
            </a:r>
            <a:r>
              <a:rPr lang="ru-RU" sz="1300"/>
              <a:t> при </a:t>
            </a:r>
            <a:r>
              <a:rPr lang="ru-RU" sz="1300" err="1"/>
              <a:t>нормалізації</a:t>
            </a:r>
            <a:r>
              <a:rPr lang="ru-RU" sz="1300"/>
              <a:t>. </a:t>
            </a:r>
            <a:r>
              <a:rPr lang="ru-RU" sz="1300" err="1"/>
              <a:t>Наступним</a:t>
            </a:r>
            <a:r>
              <a:rPr lang="ru-RU" sz="1300"/>
              <a:t> </a:t>
            </a:r>
            <a:r>
              <a:rPr lang="ru-RU" sz="1300" err="1"/>
              <a:t>етапом</a:t>
            </a:r>
            <a:r>
              <a:rPr lang="ru-RU" sz="1300"/>
              <a:t> алгоритму </a:t>
            </a:r>
            <a:r>
              <a:rPr lang="ru-RU" sz="1300" err="1"/>
              <a:t>розпізнавання</a:t>
            </a:r>
            <a:r>
              <a:rPr lang="ru-RU" sz="1300"/>
              <a:t> </a:t>
            </a:r>
            <a:r>
              <a:rPr lang="ru-RU" sz="1300" err="1"/>
              <a:t>є</a:t>
            </a:r>
            <a:r>
              <a:rPr lang="ru-RU" sz="1300"/>
              <a:t> </a:t>
            </a:r>
            <a:r>
              <a:rPr lang="ru-RU" sz="1300" err="1"/>
              <a:t>виділення</a:t>
            </a:r>
            <a:r>
              <a:rPr lang="ru-RU" sz="1300"/>
              <a:t> характеристик </a:t>
            </a:r>
            <a:r>
              <a:rPr lang="ru-RU" sz="1300" err="1"/>
              <a:t>наявного</a:t>
            </a:r>
            <a:r>
              <a:rPr lang="ru-RU" sz="1300"/>
              <a:t> </a:t>
            </a:r>
            <a:r>
              <a:rPr lang="ru-RU" sz="1300" err="1"/>
              <a:t>обличчя</a:t>
            </a:r>
            <a:r>
              <a:rPr lang="ru-RU" sz="1300"/>
              <a:t>. </a:t>
            </a:r>
            <a:r>
              <a:rPr lang="ru-RU" sz="1300" err="1"/>
              <a:t>Виділені</a:t>
            </a:r>
            <a:r>
              <a:rPr lang="ru-RU" sz="1300"/>
              <a:t> характеристики сильно </a:t>
            </a:r>
            <a:r>
              <a:rPr lang="ru-RU" sz="1300" err="1"/>
              <a:t>залежать</a:t>
            </a:r>
            <a:r>
              <a:rPr lang="ru-RU" sz="1300"/>
              <a:t> </a:t>
            </a:r>
            <a:r>
              <a:rPr lang="ru-RU" sz="1300" err="1"/>
              <a:t>від</a:t>
            </a:r>
            <a:r>
              <a:rPr lang="ru-RU" sz="1300"/>
              <a:t> алгоритму </a:t>
            </a:r>
            <a:r>
              <a:rPr lang="ru-RU" sz="1300" err="1"/>
              <a:t>розпізнавання</a:t>
            </a:r>
            <a:r>
              <a:rPr lang="ru-RU" sz="1300"/>
              <a:t>, тому </a:t>
            </a:r>
            <a:r>
              <a:rPr lang="ru-RU" sz="1300" err="1"/>
              <a:t>їх</a:t>
            </a:r>
            <a:r>
              <a:rPr lang="ru-RU" sz="1300"/>
              <a:t> </a:t>
            </a:r>
            <a:r>
              <a:rPr lang="ru-RU" sz="1300" err="1"/>
              <a:t>приклади</a:t>
            </a:r>
            <a:r>
              <a:rPr lang="ru-RU" sz="1300"/>
              <a:t> </a:t>
            </a:r>
            <a:r>
              <a:rPr lang="ru-RU" sz="1300" err="1"/>
              <a:t>будуть</a:t>
            </a:r>
            <a:r>
              <a:rPr lang="ru-RU" sz="1300"/>
              <a:t> </a:t>
            </a:r>
            <a:r>
              <a:rPr lang="ru-RU" sz="1300" err="1"/>
              <a:t>наведені</a:t>
            </a:r>
            <a:r>
              <a:rPr lang="ru-RU" sz="1300"/>
              <a:t> </a:t>
            </a:r>
            <a:r>
              <a:rPr lang="ru-RU" sz="1300" err="1"/>
              <a:t>пізніше</a:t>
            </a:r>
            <a:r>
              <a:rPr lang="ru-RU" sz="1300"/>
              <a:t>. </a:t>
            </a:r>
            <a:r>
              <a:rPr lang="ru-RU" sz="1300" err="1"/>
              <a:t>Зауважимо</a:t>
            </a:r>
            <a:r>
              <a:rPr lang="ru-RU" sz="1300"/>
              <a:t>, </a:t>
            </a:r>
            <a:r>
              <a:rPr lang="ru-RU" sz="1300" err="1"/>
              <a:t>що</a:t>
            </a:r>
            <a:r>
              <a:rPr lang="ru-RU" sz="1300"/>
              <a:t> </a:t>
            </a:r>
            <a:r>
              <a:rPr lang="ru-RU" sz="1300" err="1"/>
              <a:t>після</a:t>
            </a:r>
            <a:r>
              <a:rPr lang="ru-RU" sz="1300"/>
              <a:t> </a:t>
            </a:r>
            <a:r>
              <a:rPr lang="ru-RU" sz="1300" err="1"/>
              <a:t>виділення</a:t>
            </a:r>
            <a:r>
              <a:rPr lang="ru-RU" sz="1300"/>
              <a:t> характеристик картинка </a:t>
            </a:r>
            <a:r>
              <a:rPr lang="ru-RU" sz="1300" err="1"/>
              <a:t>більше</a:t>
            </a:r>
            <a:r>
              <a:rPr lang="ru-RU" sz="1300"/>
              <a:t> не </a:t>
            </a:r>
            <a:r>
              <a:rPr lang="ru-RU" sz="1300" err="1"/>
              <a:t>потрібна</a:t>
            </a:r>
            <a:r>
              <a:rPr lang="ru-RU" sz="1300"/>
              <a:t>. </a:t>
            </a:r>
            <a:r>
              <a:rPr lang="ru-RU" sz="1300" err="1"/>
              <a:t>Останнім</a:t>
            </a:r>
            <a:r>
              <a:rPr lang="ru-RU" sz="1300"/>
              <a:t> </a:t>
            </a:r>
            <a:r>
              <a:rPr lang="ru-RU" sz="1300" err="1"/>
              <a:t>етапом</a:t>
            </a:r>
            <a:r>
              <a:rPr lang="ru-RU" sz="1300"/>
              <a:t> </a:t>
            </a:r>
            <a:r>
              <a:rPr lang="ru-RU" sz="1300" err="1"/>
              <a:t>розпізнавання</a:t>
            </a:r>
            <a:r>
              <a:rPr lang="ru-RU" sz="1300"/>
              <a:t> </a:t>
            </a:r>
            <a:r>
              <a:rPr lang="ru-RU" sz="1300" err="1"/>
              <a:t>є</a:t>
            </a:r>
            <a:r>
              <a:rPr lang="ru-RU" sz="1300"/>
              <a:t> </a:t>
            </a:r>
            <a:r>
              <a:rPr lang="ru-RU" sz="1300" err="1"/>
              <a:t>застосування</a:t>
            </a:r>
            <a:r>
              <a:rPr lang="ru-RU" sz="1300"/>
              <a:t> </a:t>
            </a:r>
            <a:r>
              <a:rPr lang="ru-RU" sz="1300" err="1"/>
              <a:t>класифікатора</a:t>
            </a:r>
            <a:r>
              <a:rPr lang="ru-RU" sz="1300"/>
              <a:t>, </a:t>
            </a:r>
            <a:r>
              <a:rPr lang="ru-RU" sz="1300" err="1"/>
              <a:t>який</a:t>
            </a:r>
            <a:r>
              <a:rPr lang="ru-RU" sz="1300"/>
              <a:t> за </a:t>
            </a:r>
            <a:r>
              <a:rPr lang="ru-RU" sz="1300" err="1"/>
              <a:t>наявними</a:t>
            </a:r>
            <a:r>
              <a:rPr lang="ru-RU" sz="1300"/>
              <a:t> характеристиками </a:t>
            </a:r>
            <a:r>
              <a:rPr lang="ru-RU" sz="1300" err="1"/>
              <a:t>видає</a:t>
            </a:r>
            <a:r>
              <a:rPr lang="ru-RU" sz="1300"/>
              <a:t> </a:t>
            </a:r>
            <a:r>
              <a:rPr lang="ru-RU" sz="1300" err="1"/>
              <a:t>відповідь</a:t>
            </a:r>
            <a:r>
              <a:rPr lang="ru-RU" sz="1300"/>
              <a:t> на </a:t>
            </a:r>
            <a:r>
              <a:rPr lang="ru-RU" sz="1300" err="1"/>
              <a:t>завдання</a:t>
            </a:r>
            <a:r>
              <a:rPr lang="ru-RU" sz="1300"/>
              <a:t>. [</a:t>
            </a:r>
            <a:r>
              <a:rPr lang="uk-UA" sz="1300"/>
              <a:t>3</a:t>
            </a:r>
            <a:r>
              <a:rPr lang="ru-RU" sz="1300"/>
              <a:t>]</a:t>
            </a:r>
            <a:endParaRPr lang="ru-UA" sz="1300"/>
          </a:p>
        </p:txBody>
      </p:sp>
      <p:sp useBgFill="1">
        <p:nvSpPr>
          <p:cNvPr id="5125" name="Rectangle 72">
            <a:extLst>
              <a:ext uri="{FF2B5EF4-FFF2-40B4-BE49-F238E27FC236}">
                <a16:creationId xmlns:a16="http://schemas.microsoft.com/office/drawing/2014/main" id="{82C57F61-3F6E-4BE5-B964-003AA9B35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Кто и как использует технологии распознавания лиц в России | Rusbase">
            <a:extLst>
              <a:ext uri="{FF2B5EF4-FFF2-40B4-BE49-F238E27FC236}">
                <a16:creationId xmlns:a16="http://schemas.microsoft.com/office/drawing/2014/main" id="{34BC2CCF-C83B-2A40-8734-2B605FE549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19528" y="2496172"/>
            <a:ext cx="3318836" cy="186684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Группа 9">
            <a:extLst>
              <a:ext uri="{FF2B5EF4-FFF2-40B4-BE49-F238E27FC236}">
                <a16:creationId xmlns:a16="http://schemas.microsoft.com/office/drawing/2014/main" id="{1A2C814D-8C05-B94C-A4B2-233ECC42DFCE}"/>
              </a:ext>
            </a:extLst>
          </p:cNvPr>
          <p:cNvGrpSpPr/>
          <p:nvPr/>
        </p:nvGrpSpPr>
        <p:grpSpPr>
          <a:xfrm>
            <a:off x="868680" y="6101314"/>
            <a:ext cx="1028550" cy="342939"/>
            <a:chOff x="6846137" y="419292"/>
            <a:chExt cx="1028550" cy="342939"/>
          </a:xfrm>
        </p:grpSpPr>
        <p:sp>
          <p:nvSpPr>
            <p:cNvPr id="11" name="Управляющая кнопка: назад 10">
              <a:hlinkClick r:id="" action="ppaction://hlinkshowjump?jump=previousslide" highlightClick="1"/>
              <a:extLst>
                <a:ext uri="{FF2B5EF4-FFF2-40B4-BE49-F238E27FC236}">
                  <a16:creationId xmlns:a16="http://schemas.microsoft.com/office/drawing/2014/main" id="{8BA918DB-7D6E-4C48-BFD7-F9F15989FE50}"/>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омой 11">
              <a:hlinkClick r:id="rId3" action="ppaction://hlinksldjump" highlightClick="1"/>
              <a:extLst>
                <a:ext uri="{FF2B5EF4-FFF2-40B4-BE49-F238E27FC236}">
                  <a16:creationId xmlns:a16="http://schemas.microsoft.com/office/drawing/2014/main" id="{4C00179D-BD4B-1542-B08A-32EDDB906C6A}"/>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dirty="0"/>
            </a:p>
          </p:txBody>
        </p:sp>
        <p:sp>
          <p:nvSpPr>
            <p:cNvPr id="13" name="Управляющая кнопка: далее 12">
              <a:hlinkClick r:id="" action="ppaction://hlinkshowjump?jump=nextslide" highlightClick="1"/>
              <a:extLst>
                <a:ext uri="{FF2B5EF4-FFF2-40B4-BE49-F238E27FC236}">
                  <a16:creationId xmlns:a16="http://schemas.microsoft.com/office/drawing/2014/main" id="{5BEA8742-0D7E-E94A-AC64-98E21EB39AC6}"/>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8699306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Заголовок 1">
            <a:extLst>
              <a:ext uri="{FF2B5EF4-FFF2-40B4-BE49-F238E27FC236}">
                <a16:creationId xmlns:a16="http://schemas.microsoft.com/office/drawing/2014/main" id="{783879E9-31FD-FC4B-BA1B-6D3C78703E9F}"/>
              </a:ext>
            </a:extLst>
          </p:cNvPr>
          <p:cNvSpPr>
            <a:spLocks noGrp="1"/>
          </p:cNvSpPr>
          <p:nvPr>
            <p:ph type="title"/>
          </p:nvPr>
        </p:nvSpPr>
        <p:spPr>
          <a:xfrm>
            <a:off x="573409" y="559477"/>
            <a:ext cx="3765200" cy="5709931"/>
          </a:xfrm>
        </p:spPr>
        <p:txBody>
          <a:bodyPr>
            <a:normAutofit/>
          </a:bodyPr>
          <a:lstStyle/>
          <a:p>
            <a:pPr algn="ctr"/>
            <a:r>
              <a:rPr lang="ru-RU" sz="3700" b="1"/>
              <a:t>Класифікація методів </a:t>
            </a:r>
            <a:r>
              <a:rPr lang="ru-RU" sz="3700" b="1" err="1"/>
              <a:t>розпізнавання</a:t>
            </a:r>
            <a:r>
              <a:rPr lang="ru-RU" sz="3700" b="1"/>
              <a:t> </a:t>
            </a:r>
            <a:r>
              <a:rPr lang="ru-RU" sz="3700" b="1" err="1"/>
              <a:t>облич</a:t>
            </a:r>
            <a:endParaRPr lang="ru-UA" sz="3700"/>
          </a:p>
        </p:txBody>
      </p:sp>
      <p:graphicFrame>
        <p:nvGraphicFramePr>
          <p:cNvPr id="4" name="Схема 3">
            <a:extLst>
              <a:ext uri="{FF2B5EF4-FFF2-40B4-BE49-F238E27FC236}">
                <a16:creationId xmlns:a16="http://schemas.microsoft.com/office/drawing/2014/main" id="{75ABDF30-7522-BB4B-8E73-CB02B3FCB36E}"/>
              </a:ext>
            </a:extLst>
          </p:cNvPr>
          <p:cNvGraphicFramePr/>
          <p:nvPr>
            <p:extLst>
              <p:ext uri="{D42A27DB-BD31-4B8C-83A1-F6EECF244321}">
                <p14:modId xmlns:p14="http://schemas.microsoft.com/office/powerpoint/2010/main" val="114347017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Группа 6">
            <a:extLst>
              <a:ext uri="{FF2B5EF4-FFF2-40B4-BE49-F238E27FC236}">
                <a16:creationId xmlns:a16="http://schemas.microsoft.com/office/drawing/2014/main" id="{29D8574B-7AF2-8040-AB33-2961C410F760}"/>
              </a:ext>
            </a:extLst>
          </p:cNvPr>
          <p:cNvGrpSpPr/>
          <p:nvPr/>
        </p:nvGrpSpPr>
        <p:grpSpPr>
          <a:xfrm>
            <a:off x="5581725" y="237744"/>
            <a:ext cx="1028550" cy="342939"/>
            <a:chOff x="6846137" y="419292"/>
            <a:chExt cx="1028550" cy="342939"/>
          </a:xfrm>
        </p:grpSpPr>
        <p:sp>
          <p:nvSpPr>
            <p:cNvPr id="8" name="Управляющая кнопка: назад 7">
              <a:hlinkClick r:id="" action="ppaction://hlinkshowjump?jump=previousslide" highlightClick="1"/>
              <a:extLst>
                <a:ext uri="{FF2B5EF4-FFF2-40B4-BE49-F238E27FC236}">
                  <a16:creationId xmlns:a16="http://schemas.microsoft.com/office/drawing/2014/main" id="{F2D171C2-F3B4-424E-8B54-FBC886A1078F}"/>
                </a:ext>
              </a:extLst>
            </p:cNvPr>
            <p:cNvSpPr/>
            <p:nvPr/>
          </p:nvSpPr>
          <p:spPr>
            <a:xfrm>
              <a:off x="6846137" y="419292"/>
              <a:ext cx="342939" cy="3429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0" name="Управляющая кнопка: домой 9">
              <a:hlinkClick r:id="rId7" action="ppaction://hlinksldjump" highlightClick="1"/>
              <a:extLst>
                <a:ext uri="{FF2B5EF4-FFF2-40B4-BE49-F238E27FC236}">
                  <a16:creationId xmlns:a16="http://schemas.microsoft.com/office/drawing/2014/main" id="{605E64D7-79FA-9C47-81FA-84BD6ECBC01C}"/>
                </a:ext>
              </a:extLst>
            </p:cNvPr>
            <p:cNvSpPr/>
            <p:nvPr/>
          </p:nvSpPr>
          <p:spPr>
            <a:xfrm>
              <a:off x="7189076" y="419292"/>
              <a:ext cx="342939" cy="34293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12" name="Управляющая кнопка: далее 11">
              <a:hlinkClick r:id="" action="ppaction://hlinkshowjump?jump=nextslide" highlightClick="1"/>
              <a:extLst>
                <a:ext uri="{FF2B5EF4-FFF2-40B4-BE49-F238E27FC236}">
                  <a16:creationId xmlns:a16="http://schemas.microsoft.com/office/drawing/2014/main" id="{AB2C0B70-CF7F-6540-855A-96088EF208FC}"/>
                </a:ext>
              </a:extLst>
            </p:cNvPr>
            <p:cNvSpPr/>
            <p:nvPr/>
          </p:nvSpPr>
          <p:spPr>
            <a:xfrm>
              <a:off x="7531748" y="419292"/>
              <a:ext cx="342939" cy="34293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Tree>
    <p:extLst>
      <p:ext uri="{BB962C8B-B14F-4D97-AF65-F5344CB8AC3E}">
        <p14:creationId xmlns:p14="http://schemas.microsoft.com/office/powerpoint/2010/main" val="221716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Савон</Template>
  <TotalTime>280</TotalTime>
  <Words>2083</Words>
  <Application>Microsoft Macintosh PowerPoint</Application>
  <PresentationFormat>Широкоэкранный</PresentationFormat>
  <Paragraphs>100</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Century Gothic</vt:lpstr>
      <vt:lpstr>Garamond</vt:lpstr>
      <vt:lpstr>Савон</vt:lpstr>
      <vt:lpstr>Розрахункова графічна робота з дисципліни «Системи та методи штучного інтелекту» на тему «Теорія розпізнавання облич» </vt:lpstr>
      <vt:lpstr>Зміст</vt:lpstr>
      <vt:lpstr>Вступ</vt:lpstr>
      <vt:lpstr>Особливості розпізнавання облич</vt:lpstr>
      <vt:lpstr>Специфікація задачі</vt:lpstr>
      <vt:lpstr>Проблеми задач розпізнавання осіб</vt:lpstr>
      <vt:lpstr>Абстрактна постановка задачі</vt:lpstr>
      <vt:lpstr>Загальні етапи алгоритмів розпізнавання облич</vt:lpstr>
      <vt:lpstr>Класифікація методів розпізнавання облич</vt:lpstr>
      <vt:lpstr>Методи зіставлення в цілому</vt:lpstr>
      <vt:lpstr>Методи зіставлення за ознаками або структурні методи</vt:lpstr>
      <vt:lpstr>Гібридні методи</vt:lpstr>
      <vt:lpstr>Метод Віоли-Джонса (Viola-Jones)</vt:lpstr>
      <vt:lpstr>Схема розпізнавання</vt:lpstr>
      <vt:lpstr>Схема навчання</vt:lpstr>
      <vt:lpstr>Розпізнавання</vt:lpstr>
      <vt:lpstr>Переваги та недоліки алгоритму</vt:lpstr>
      <vt:lpstr>Використані джерела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Розрахункова графічна робота з дисципліни «Системи та методи штучного інтелекту» на тему «Теорія розпізнавання облич» </dc:title>
  <dc:creator>Коваль Діана Олександрівна</dc:creator>
  <cp:lastModifiedBy>Коваль Діана Олександрівна</cp:lastModifiedBy>
  <cp:revision>50</cp:revision>
  <dcterms:created xsi:type="dcterms:W3CDTF">2021-12-02T16:48:16Z</dcterms:created>
  <dcterms:modified xsi:type="dcterms:W3CDTF">2021-12-05T17:14:41Z</dcterms:modified>
</cp:coreProperties>
</file>