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B67"/>
    <a:srgbClr val="FFF1C9"/>
    <a:srgbClr val="EE2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59"/>
  </p:normalViewPr>
  <p:slideViewPr>
    <p:cSldViewPr snapToGrid="0" snapToObjects="1">
      <p:cViewPr>
        <p:scale>
          <a:sx n="23" d="100"/>
          <a:sy n="23" d="100"/>
        </p:scale>
        <p:origin x="222" y="-69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B4A7-B942-44D2-A939-0CC6FAB87D1B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F0BB4-1AA2-493B-895B-0D4BD9649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4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0BB4-1AA2-493B-895B-0D4BD9649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8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3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C27A1-BEB2-C84C-8355-1158A44B1DD2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gi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4586F-5BD3-534B-9D24-D84B0EECF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20390"/>
            <a:ext cx="14582956" cy="40144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E24836-9224-2043-9C2C-4B32792337D6}"/>
              </a:ext>
            </a:extLst>
          </p:cNvPr>
          <p:cNvSpPr/>
          <p:nvPr/>
        </p:nvSpPr>
        <p:spPr>
          <a:xfrm>
            <a:off x="0" y="28273828"/>
            <a:ext cx="43891200" cy="377371"/>
          </a:xfrm>
          <a:prstGeom prst="rect">
            <a:avLst/>
          </a:prstGeom>
          <a:gradFill flip="none" rotWithShape="1">
            <a:gsLst>
              <a:gs pos="0">
                <a:srgbClr val="EE2C23"/>
              </a:gs>
              <a:gs pos="59000">
                <a:schemeClr val="accent4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F039A-3D91-F647-8423-99B8C469018D}"/>
              </a:ext>
            </a:extLst>
          </p:cNvPr>
          <p:cNvSpPr/>
          <p:nvPr/>
        </p:nvSpPr>
        <p:spPr>
          <a:xfrm>
            <a:off x="0" y="0"/>
            <a:ext cx="43891200" cy="3831771"/>
          </a:xfrm>
          <a:prstGeom prst="rect">
            <a:avLst/>
          </a:prstGeom>
          <a:gradFill flip="none" rotWithShape="1">
            <a:gsLst>
              <a:gs pos="0">
                <a:srgbClr val="EE2C23"/>
              </a:gs>
              <a:gs pos="0">
                <a:schemeClr val="accent4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49E11-A6A1-9641-B20F-5E8307683A7B}"/>
              </a:ext>
            </a:extLst>
          </p:cNvPr>
          <p:cNvSpPr txBox="1"/>
          <p:nvPr/>
        </p:nvSpPr>
        <p:spPr>
          <a:xfrm>
            <a:off x="8222154" y="922091"/>
            <a:ext cx="26668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cap="all" dirty="0"/>
              <a:t>Predicting usable lifetime of lithium-ion batteries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0E6CB-6E60-184B-96FC-42261BC39734}"/>
              </a:ext>
            </a:extLst>
          </p:cNvPr>
          <p:cNvSpPr txBox="1"/>
          <p:nvPr/>
        </p:nvSpPr>
        <p:spPr>
          <a:xfrm>
            <a:off x="12581935" y="2314738"/>
            <a:ext cx="18727330" cy="94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>
                <a:latin typeface="Helvetica" pitchFamily="2" charset="0"/>
              </a:rPr>
              <a:t>Victor W. Hu, </a:t>
            </a:r>
            <a:r>
              <a:rPr lang="en-US" sz="5333" dirty="0" err="1">
                <a:latin typeface="Helvetica" pitchFamily="2" charset="0"/>
              </a:rPr>
              <a:t>Yusong</a:t>
            </a:r>
            <a:r>
              <a:rPr lang="en-US" sz="5333" dirty="0">
                <a:latin typeface="Helvetica" pitchFamily="2" charset="0"/>
              </a:rPr>
              <a:t> Liu, Rossana </a:t>
            </a:r>
            <a:r>
              <a:rPr lang="en-US" sz="5333" dirty="0" err="1">
                <a:latin typeface="Helvetica" pitchFamily="2" charset="0"/>
              </a:rPr>
              <a:t>Scavone</a:t>
            </a:r>
            <a:r>
              <a:rPr lang="en-US" sz="5333" dirty="0">
                <a:latin typeface="Helvetica" pitchFamily="2" charset="0"/>
              </a:rPr>
              <a:t>, Maitri Uppaluri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68FF7-0C19-9244-A460-B71ECB61E04A}"/>
              </a:ext>
            </a:extLst>
          </p:cNvPr>
          <p:cNvSpPr/>
          <p:nvPr/>
        </p:nvSpPr>
        <p:spPr>
          <a:xfrm>
            <a:off x="0" y="3831771"/>
            <a:ext cx="43891200" cy="377371"/>
          </a:xfrm>
          <a:prstGeom prst="rect">
            <a:avLst/>
          </a:prstGeom>
          <a:gradFill flip="none" rotWithShape="1">
            <a:gsLst>
              <a:gs pos="0">
                <a:srgbClr val="EE2C23"/>
              </a:gs>
              <a:gs pos="59000">
                <a:schemeClr val="accent4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6DAC3-7391-2441-AD93-9422CA18D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1039" y="29023485"/>
            <a:ext cx="5112327" cy="3408218"/>
          </a:xfrm>
          <a:prstGeom prst="rect">
            <a:avLst/>
          </a:prstGeom>
        </p:spPr>
      </p:pic>
      <p:pic>
        <p:nvPicPr>
          <p:cNvPr id="1026" name="Picture 2" descr="Chemical Engineering">
            <a:extLst>
              <a:ext uri="{FF2B5EF4-FFF2-40B4-BE49-F238E27FC236}">
                <a16:creationId xmlns:a16="http://schemas.microsoft.com/office/drawing/2014/main" id="{61FDA8F5-A16E-466D-BF7C-ED290203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9548" y="31083854"/>
            <a:ext cx="90392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sf logo">
            <a:extLst>
              <a:ext uri="{FF2B5EF4-FFF2-40B4-BE49-F238E27FC236}">
                <a16:creationId xmlns:a16="http://schemas.microsoft.com/office/drawing/2014/main" id="{AEA7D62D-AAAE-4940-BFA9-42F673D53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4" r="14997"/>
          <a:stretch/>
        </p:blipFill>
        <p:spPr bwMode="auto">
          <a:xfrm>
            <a:off x="13114982" y="28896913"/>
            <a:ext cx="3708311" cy="353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lean Energy Institute">
            <a:extLst>
              <a:ext uri="{FF2B5EF4-FFF2-40B4-BE49-F238E27FC236}">
                <a16:creationId xmlns:a16="http://schemas.microsoft.com/office/drawing/2014/main" id="{1DCCFB11-812F-42B4-8AFF-BB676565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249" y="29724379"/>
            <a:ext cx="7954688" cy="231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id="{5DF6F6EB-0329-41FD-8F58-E999627B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9548" y="28921421"/>
            <a:ext cx="6691313" cy="160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051965-060B-46BA-87DC-C12EA5FDC070}"/>
              </a:ext>
            </a:extLst>
          </p:cNvPr>
          <p:cNvSpPr/>
          <p:nvPr/>
        </p:nvSpPr>
        <p:spPr>
          <a:xfrm>
            <a:off x="1295400" y="5080000"/>
            <a:ext cx="15680293" cy="90526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92BBFB-0256-4ACD-99DB-E80C10EF65FD}"/>
              </a:ext>
            </a:extLst>
          </p:cNvPr>
          <p:cNvSpPr/>
          <p:nvPr/>
        </p:nvSpPr>
        <p:spPr>
          <a:xfrm>
            <a:off x="1295400" y="15053152"/>
            <a:ext cx="15680293" cy="1214749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64AC1F-3910-4967-BF7B-318F99657ED0}"/>
              </a:ext>
            </a:extLst>
          </p:cNvPr>
          <p:cNvSpPr/>
          <p:nvPr/>
        </p:nvSpPr>
        <p:spPr>
          <a:xfrm>
            <a:off x="17801191" y="15053152"/>
            <a:ext cx="24794609" cy="1214749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3DCF5C-1A82-4CDA-A127-3CBE7423162F}"/>
              </a:ext>
            </a:extLst>
          </p:cNvPr>
          <p:cNvSpPr/>
          <p:nvPr/>
        </p:nvSpPr>
        <p:spPr>
          <a:xfrm>
            <a:off x="17801191" y="5104821"/>
            <a:ext cx="24794609" cy="90526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3C575-36C1-420E-8A4D-0ABCE3328292}"/>
              </a:ext>
            </a:extLst>
          </p:cNvPr>
          <p:cNvSpPr txBox="1"/>
          <p:nvPr/>
        </p:nvSpPr>
        <p:spPr>
          <a:xfrm>
            <a:off x="7912369" y="6465453"/>
            <a:ext cx="89109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6000" dirty="0"/>
              <a:t>What does the software do?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6000" dirty="0"/>
              <a:t>Motivation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6000" dirty="0"/>
              <a:t>(Write the story)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2F284-E073-45AD-9955-8249751B14D0}"/>
              </a:ext>
            </a:extLst>
          </p:cNvPr>
          <p:cNvSpPr txBox="1"/>
          <p:nvPr/>
        </p:nvSpPr>
        <p:spPr>
          <a:xfrm>
            <a:off x="27067908" y="16307241"/>
            <a:ext cx="15202309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What our machine learning is: Dynamic Time Warping using </a:t>
            </a:r>
            <a:r>
              <a:rPr lang="en-US" sz="4400" dirty="0" err="1"/>
              <a:t>FastDTW</a:t>
            </a:r>
            <a:endParaRPr lang="en-US" sz="4400" dirty="0"/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400" dirty="0"/>
              <a:t>Logo?</a:t>
            </a:r>
          </a:p>
          <a:p>
            <a:pPr algn="just"/>
            <a:r>
              <a:rPr lang="en-US" sz="4400" dirty="0"/>
              <a:t>Using a KNN of sorts to sort distances to return full curve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400" dirty="0"/>
              <a:t>Used DTW in KNN to find the closest distances. 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400" dirty="0"/>
              <a:t>DTW requires us to filter our voltages to min-max of partial curve, for better prediction. 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400" dirty="0"/>
              <a:t>From the corresponding full curve, it calculates the capacity and hence the lifetime. </a:t>
            </a:r>
          </a:p>
          <a:p>
            <a:pPr algn="just"/>
            <a:endParaRPr lang="en-US" sz="4400" dirty="0"/>
          </a:p>
          <a:p>
            <a:pPr algn="just"/>
            <a:endParaRPr lang="en-US" sz="4400" dirty="0"/>
          </a:p>
          <a:p>
            <a:pPr algn="just"/>
            <a:r>
              <a:rPr lang="en-US" sz="4400" b="1" dirty="0">
                <a:solidFill>
                  <a:srgbClr val="EE2C23"/>
                </a:solidFill>
              </a:rPr>
              <a:t>Ultimate goal of the user: Input any partial data curve and have our package predict the best corresponding full curve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FA9F5A9-6E80-4268-B258-F536E9B38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15932" y="8417033"/>
            <a:ext cx="5486400" cy="548640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CB9288F-669B-4879-9D17-31838A02A9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4101" y="8274870"/>
            <a:ext cx="5486400" cy="5486400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29DE1069-C3D4-4184-82AA-6FC0CBB2AD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96993" y="16386707"/>
            <a:ext cx="8028630" cy="4367906"/>
          </a:xfrm>
          <a:prstGeom prst="rect">
            <a:avLst/>
          </a:prstGeom>
        </p:spPr>
      </p:pic>
      <p:pic>
        <p:nvPicPr>
          <p:cNvPr id="40" name="Imagen 3">
            <a:extLst>
              <a:ext uri="{FF2B5EF4-FFF2-40B4-BE49-F238E27FC236}">
                <a16:creationId xmlns:a16="http://schemas.microsoft.com/office/drawing/2014/main" id="{2B885367-EB88-4E82-ACFC-2786F1F0E8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10" y="16250684"/>
            <a:ext cx="2908340" cy="5102352"/>
          </a:xfrm>
          <a:prstGeom prst="rect">
            <a:avLst/>
          </a:prstGeom>
          <a:effectLst/>
        </p:spPr>
      </p:pic>
      <p:pic>
        <p:nvPicPr>
          <p:cNvPr id="41" name="Imagen 5">
            <a:extLst>
              <a:ext uri="{FF2B5EF4-FFF2-40B4-BE49-F238E27FC236}">
                <a16:creationId xmlns:a16="http://schemas.microsoft.com/office/drawing/2014/main" id="{63DD8176-DD0B-4501-869B-1F8639E4AA3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26"/>
          <a:stretch/>
        </p:blipFill>
        <p:spPr>
          <a:xfrm>
            <a:off x="5767493" y="16361886"/>
            <a:ext cx="7069889" cy="4991149"/>
          </a:xfrm>
          <a:prstGeom prst="rect">
            <a:avLst/>
          </a:prstGeom>
        </p:spPr>
      </p:pic>
      <p:cxnSp>
        <p:nvCxnSpPr>
          <p:cNvPr id="42" name="Conector recto de flecha 7">
            <a:extLst>
              <a:ext uri="{FF2B5EF4-FFF2-40B4-BE49-F238E27FC236}">
                <a16:creationId xmlns:a16="http://schemas.microsoft.com/office/drawing/2014/main" id="{951CDEC1-8978-48D6-8AC6-D757CF248948}"/>
              </a:ext>
            </a:extLst>
          </p:cNvPr>
          <p:cNvCxnSpPr>
            <a:cxnSpLocks/>
          </p:cNvCxnSpPr>
          <p:nvPr/>
        </p:nvCxnSpPr>
        <p:spPr>
          <a:xfrm flipV="1">
            <a:off x="4778150" y="16845221"/>
            <a:ext cx="946245" cy="663008"/>
          </a:xfrm>
          <a:prstGeom prst="straightConnector1">
            <a:avLst/>
          </a:prstGeom>
          <a:ln w="38100">
            <a:solidFill>
              <a:srgbClr val="F57B6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9">
            <a:extLst>
              <a:ext uri="{FF2B5EF4-FFF2-40B4-BE49-F238E27FC236}">
                <a16:creationId xmlns:a16="http://schemas.microsoft.com/office/drawing/2014/main" id="{141AB52C-CAD0-405A-9053-65DA9D2FFC10}"/>
              </a:ext>
            </a:extLst>
          </p:cNvPr>
          <p:cNvCxnSpPr>
            <a:cxnSpLocks/>
          </p:cNvCxnSpPr>
          <p:nvPr/>
        </p:nvCxnSpPr>
        <p:spPr>
          <a:xfrm>
            <a:off x="4778150" y="17508229"/>
            <a:ext cx="825498" cy="3229168"/>
          </a:xfrm>
          <a:prstGeom prst="straightConnector1">
            <a:avLst/>
          </a:prstGeom>
          <a:ln w="38100">
            <a:solidFill>
              <a:srgbClr val="F57B6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B9B5D521-A390-4269-B52E-D549E4328DD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470" r="51924"/>
          <a:stretch/>
        </p:blipFill>
        <p:spPr>
          <a:xfrm>
            <a:off x="18425967" y="8203904"/>
            <a:ext cx="5332619" cy="5628331"/>
          </a:xfrm>
          <a:prstGeom prst="rect">
            <a:avLst/>
          </a:prstGeom>
        </p:spPr>
      </p:pic>
      <p:pic>
        <p:nvPicPr>
          <p:cNvPr id="1032" name="Picture 8" descr="File:Python-logo-notext.svg">
            <a:extLst>
              <a:ext uri="{FF2B5EF4-FFF2-40B4-BE49-F238E27FC236}">
                <a16:creationId xmlns:a16="http://schemas.microsoft.com/office/drawing/2014/main" id="{CB44E58A-2629-421C-8227-E7035A536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710" y="17322652"/>
            <a:ext cx="2064735" cy="206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ctor recto de flecha 7">
            <a:extLst>
              <a:ext uri="{FF2B5EF4-FFF2-40B4-BE49-F238E27FC236}">
                <a16:creationId xmlns:a16="http://schemas.microsoft.com/office/drawing/2014/main" id="{E073B4F5-F147-4B28-88BB-F2792EE465EA}"/>
              </a:ext>
            </a:extLst>
          </p:cNvPr>
          <p:cNvCxnSpPr>
            <a:cxnSpLocks/>
          </p:cNvCxnSpPr>
          <p:nvPr/>
        </p:nvCxnSpPr>
        <p:spPr>
          <a:xfrm>
            <a:off x="12985890" y="18367222"/>
            <a:ext cx="116956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>
            <a:extLst>
              <a:ext uri="{FF2B5EF4-FFF2-40B4-BE49-F238E27FC236}">
                <a16:creationId xmlns:a16="http://schemas.microsoft.com/office/drawing/2014/main" id="{B874E0EA-726A-4CB1-AD5E-CC4DF5DF8C0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6811" y="6451781"/>
            <a:ext cx="5794148" cy="385050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2756242-1AA6-4132-BF2D-4CBF138CC4BF}"/>
              </a:ext>
            </a:extLst>
          </p:cNvPr>
          <p:cNvSpPr txBox="1"/>
          <p:nvPr/>
        </p:nvSpPr>
        <p:spPr>
          <a:xfrm>
            <a:off x="6021974" y="15225702"/>
            <a:ext cx="6074744" cy="851297"/>
          </a:xfrm>
          <a:prstGeom prst="roundRect">
            <a:avLst/>
          </a:prstGeom>
          <a:solidFill>
            <a:srgbClr val="FFF1C9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566698-04CE-4AF9-9733-C42A2EA9E78C}"/>
              </a:ext>
            </a:extLst>
          </p:cNvPr>
          <p:cNvSpPr txBox="1"/>
          <p:nvPr/>
        </p:nvSpPr>
        <p:spPr>
          <a:xfrm>
            <a:off x="25885911" y="15226312"/>
            <a:ext cx="8625168" cy="851297"/>
          </a:xfrm>
          <a:prstGeom prst="roundRect">
            <a:avLst/>
          </a:prstGeom>
          <a:solidFill>
            <a:srgbClr val="FFF1C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How Does The Package Work?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415DCB-FD47-41B3-A306-19861224F4B4}"/>
              </a:ext>
            </a:extLst>
          </p:cNvPr>
          <p:cNvSpPr txBox="1"/>
          <p:nvPr/>
        </p:nvSpPr>
        <p:spPr>
          <a:xfrm>
            <a:off x="6098174" y="5241871"/>
            <a:ext cx="6074744" cy="851297"/>
          </a:xfrm>
          <a:prstGeom prst="roundRect">
            <a:avLst/>
          </a:prstGeom>
          <a:solidFill>
            <a:srgbClr val="FFF1C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What Is PULOLB?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C834D4-2156-4F60-9F9C-A1487C5AEA90}"/>
              </a:ext>
            </a:extLst>
          </p:cNvPr>
          <p:cNvSpPr txBox="1"/>
          <p:nvPr/>
        </p:nvSpPr>
        <p:spPr>
          <a:xfrm>
            <a:off x="3025218" y="10323120"/>
            <a:ext cx="315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A graphite/LiCoO2 pouch cell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32BE57-EA87-4235-A29E-0E7E33293017}"/>
              </a:ext>
            </a:extLst>
          </p:cNvPr>
          <p:cNvSpPr txBox="1"/>
          <p:nvPr/>
        </p:nvSpPr>
        <p:spPr>
          <a:xfrm>
            <a:off x="1906965" y="21589348"/>
            <a:ext cx="7069889" cy="459700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Tools used to clean the data: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 err="1"/>
              <a:t>HDFStorage</a:t>
            </a:r>
            <a:r>
              <a:rPr lang="en-US" sz="4400" dirty="0"/>
              <a:t>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/>
              <a:t>H5py:</a:t>
            </a:r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1AD469-2653-41AE-A833-8DC36191902D}"/>
              </a:ext>
            </a:extLst>
          </p:cNvPr>
          <p:cNvSpPr txBox="1"/>
          <p:nvPr/>
        </p:nvSpPr>
        <p:spPr>
          <a:xfrm>
            <a:off x="9345535" y="21596719"/>
            <a:ext cx="7069889" cy="4597003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Steps to clean the data:</a:t>
            </a:r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pPr algn="ctr"/>
            <a:r>
              <a:rPr lang="en-US" sz="4400" b="1" dirty="0"/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D9B826-7368-4EC1-AC59-8293ABDBE609}"/>
              </a:ext>
            </a:extLst>
          </p:cNvPr>
          <p:cNvSpPr txBox="1"/>
          <p:nvPr/>
        </p:nvSpPr>
        <p:spPr>
          <a:xfrm>
            <a:off x="25887490" y="5241871"/>
            <a:ext cx="8625168" cy="851297"/>
          </a:xfrm>
          <a:prstGeom prst="roundRect">
            <a:avLst/>
          </a:prstGeom>
          <a:solidFill>
            <a:srgbClr val="FFF1C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How Does The Package Work?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11A2A7-B570-422E-A7E7-9C41FA2B04F9}"/>
              </a:ext>
            </a:extLst>
          </p:cNvPr>
          <p:cNvSpPr txBox="1"/>
          <p:nvPr/>
        </p:nvSpPr>
        <p:spPr>
          <a:xfrm>
            <a:off x="23926843" y="6741373"/>
            <a:ext cx="3429000" cy="5959138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The distance between the two time series are calculated using </a:t>
            </a:r>
            <a:r>
              <a:rPr lang="en-US" sz="3000" b="1" dirty="0"/>
              <a:t>DTW</a:t>
            </a:r>
            <a:r>
              <a:rPr lang="en-US" sz="3000" dirty="0"/>
              <a:t>, and using the </a:t>
            </a:r>
            <a:r>
              <a:rPr lang="en-US" sz="3000" b="1" dirty="0"/>
              <a:t>KNN algorithm</a:t>
            </a:r>
            <a:r>
              <a:rPr lang="en-US" sz="3000" dirty="0"/>
              <a:t>, the full curve that has the closest distance to the partial curve gives its cycle number.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B71E88-6F18-4E34-B6E8-8D581590964A}"/>
              </a:ext>
            </a:extLst>
          </p:cNvPr>
          <p:cNvSpPr txBox="1"/>
          <p:nvPr/>
        </p:nvSpPr>
        <p:spPr>
          <a:xfrm>
            <a:off x="32809898" y="8569164"/>
            <a:ext cx="3429000" cy="411515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Once the corresponding cycle number is predicted, the </a:t>
            </a:r>
            <a:r>
              <a:rPr lang="en-US" sz="3000" b="1" dirty="0"/>
              <a:t>capacity</a:t>
            </a:r>
            <a:r>
              <a:rPr lang="en-US" sz="3000" dirty="0"/>
              <a:t> of the battery, and the lifetime are determined.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Conector recto de flecha 7">
            <a:extLst>
              <a:ext uri="{FF2B5EF4-FFF2-40B4-BE49-F238E27FC236}">
                <a16:creationId xmlns:a16="http://schemas.microsoft.com/office/drawing/2014/main" id="{D681E5CB-6E72-4AF1-A130-A07CA3059F6A}"/>
              </a:ext>
            </a:extLst>
          </p:cNvPr>
          <p:cNvCxnSpPr>
            <a:cxnSpLocks/>
          </p:cNvCxnSpPr>
          <p:nvPr/>
        </p:nvCxnSpPr>
        <p:spPr>
          <a:xfrm>
            <a:off x="24062315" y="12913953"/>
            <a:ext cx="3432309" cy="0"/>
          </a:xfrm>
          <a:prstGeom prst="straightConnector1">
            <a:avLst/>
          </a:prstGeom>
          <a:ln w="57150">
            <a:solidFill>
              <a:srgbClr val="F57B6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">
            <a:extLst>
              <a:ext uri="{FF2B5EF4-FFF2-40B4-BE49-F238E27FC236}">
                <a16:creationId xmlns:a16="http://schemas.microsoft.com/office/drawing/2014/main" id="{6644BE53-64D0-404E-A07D-D24FA540BFA3}"/>
              </a:ext>
            </a:extLst>
          </p:cNvPr>
          <p:cNvCxnSpPr>
            <a:cxnSpLocks/>
          </p:cNvCxnSpPr>
          <p:nvPr/>
        </p:nvCxnSpPr>
        <p:spPr>
          <a:xfrm>
            <a:off x="32763393" y="12913953"/>
            <a:ext cx="3652539" cy="0"/>
          </a:xfrm>
          <a:prstGeom prst="straightConnector1">
            <a:avLst/>
          </a:prstGeom>
          <a:ln w="57150">
            <a:solidFill>
              <a:srgbClr val="F57B6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4212855-10AB-4CE6-A8D3-4BAC8200DD0C}"/>
              </a:ext>
            </a:extLst>
          </p:cNvPr>
          <p:cNvSpPr txBox="1"/>
          <p:nvPr/>
        </p:nvSpPr>
        <p:spPr>
          <a:xfrm>
            <a:off x="18496993" y="5303279"/>
            <a:ext cx="5241076" cy="316682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The </a:t>
            </a:r>
            <a:r>
              <a:rPr lang="en-US" sz="3000" b="1" dirty="0" err="1">
                <a:solidFill>
                  <a:srgbClr val="C00000"/>
                </a:solidFill>
              </a:rPr>
              <a:t>calce</a:t>
            </a:r>
            <a:r>
              <a:rPr lang="en-US" sz="3000" b="1" dirty="0">
                <a:solidFill>
                  <a:srgbClr val="C00000"/>
                </a:solidFill>
              </a:rPr>
              <a:t> </a:t>
            </a:r>
            <a:r>
              <a:rPr lang="en-US" sz="3000" dirty="0"/>
              <a:t>battery group has data of full charge/discharge curves across cycles that can be used to predict the cycle, the capacity and the lifetime of the user’s battery.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90D129-0232-46F9-9C35-D05FDC4CD527}"/>
              </a:ext>
            </a:extLst>
          </p:cNvPr>
          <p:cNvSpPr txBox="1"/>
          <p:nvPr/>
        </p:nvSpPr>
        <p:spPr>
          <a:xfrm>
            <a:off x="36879424" y="5303279"/>
            <a:ext cx="4239472" cy="163449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000" dirty="0"/>
              <a:t>The package finally gives an output that describes the …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32E7A0-D1DA-4568-A536-64ED97BC3CD2}"/>
              </a:ext>
            </a:extLst>
          </p:cNvPr>
          <p:cNvSpPr txBox="1"/>
          <p:nvPr/>
        </p:nvSpPr>
        <p:spPr>
          <a:xfrm>
            <a:off x="27524100" y="6163249"/>
            <a:ext cx="5195799" cy="265604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The given </a:t>
            </a:r>
            <a:r>
              <a:rPr lang="en-US" sz="3000" b="1" dirty="0"/>
              <a:t>partial</a:t>
            </a:r>
            <a:r>
              <a:rPr lang="en-US" sz="3000" dirty="0"/>
              <a:t> charge or discharge curve is fitted into the bunch of </a:t>
            </a:r>
            <a:r>
              <a:rPr lang="en-US" sz="3000" b="1" dirty="0"/>
              <a:t>full</a:t>
            </a:r>
            <a:r>
              <a:rPr lang="en-US" sz="3000" dirty="0"/>
              <a:t> curves to predict the cycle number of the partial curve. </a:t>
            </a:r>
          </a:p>
        </p:txBody>
      </p:sp>
    </p:spTree>
    <p:extLst>
      <p:ext uri="{BB962C8B-B14F-4D97-AF65-F5344CB8AC3E}">
        <p14:creationId xmlns:p14="http://schemas.microsoft.com/office/powerpoint/2010/main" val="278062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2791</TotalTime>
  <Words>286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Arushi Prakash</dc:creator>
  <cp:lastModifiedBy>Maitri Uppaluri</cp:lastModifiedBy>
  <cp:revision>32</cp:revision>
  <dcterms:created xsi:type="dcterms:W3CDTF">2018-03-06T18:07:07Z</dcterms:created>
  <dcterms:modified xsi:type="dcterms:W3CDTF">2018-03-11T05:03:11Z</dcterms:modified>
</cp:coreProperties>
</file>