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61" r:id="rId4"/>
    <p:sldId id="266" r:id="rId5"/>
    <p:sldId id="267" r:id="rId6"/>
    <p:sldId id="268" r:id="rId7"/>
    <p:sldId id="258" r:id="rId8"/>
    <p:sldId id="263" r:id="rId9"/>
    <p:sldId id="265" r:id="rId10"/>
  </p:sldIdLst>
  <p:sldSz cx="12192000" cy="6858000"/>
  <p:notesSz cx="6858000" cy="9144000"/>
  <p:defaultText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76"/>
    <p:restoredTop sz="94615"/>
  </p:normalViewPr>
  <p:slideViewPr>
    <p:cSldViewPr snapToGrid="0" snapToObjects="1">
      <p:cViewPr varScale="1">
        <p:scale>
          <a:sx n="129" d="100"/>
          <a:sy n="129" d="100"/>
        </p:scale>
        <p:origin x="48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UY"/>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E764DE-0CD5-0E49-8087-08187C49F658}" type="datetimeFigureOut">
              <a:rPr lang="es-UY" smtClean="0"/>
              <a:t>22/2/18</a:t>
            </a:fld>
            <a:endParaRPr lang="es-UY"/>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UY"/>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UY"/>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AEE9D2-AA84-C94B-A75B-FFA492AB4098}" type="slidenum">
              <a:rPr lang="es-UY" smtClean="0"/>
              <a:t>‹Nº›</a:t>
            </a:fld>
            <a:endParaRPr lang="es-UY"/>
          </a:p>
        </p:txBody>
      </p:sp>
    </p:spTree>
    <p:extLst>
      <p:ext uri="{BB962C8B-B14F-4D97-AF65-F5344CB8AC3E}">
        <p14:creationId xmlns:p14="http://schemas.microsoft.com/office/powerpoint/2010/main" val="3757196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a:lstStyle/>
          <a:p>
            <a:endParaRPr lang="es-UY" dirty="0"/>
          </a:p>
        </p:txBody>
      </p:sp>
      <p:sp>
        <p:nvSpPr>
          <p:cNvPr id="4" name="Marcador de posición de número de diapositiva 3"/>
          <p:cNvSpPr>
            <a:spLocks noGrp="1"/>
          </p:cNvSpPr>
          <p:nvPr>
            <p:ph type="sldNum" sz="quarter" idx="10"/>
          </p:nvPr>
        </p:nvSpPr>
        <p:spPr/>
        <p:txBody>
          <a:bodyPr/>
          <a:lstStyle/>
          <a:p>
            <a:fld id="{C0AEE9D2-AA84-C94B-A75B-FFA492AB4098}" type="slidenum">
              <a:rPr lang="es-UY" smtClean="0"/>
              <a:t>2</a:t>
            </a:fld>
            <a:endParaRPr lang="es-UY"/>
          </a:p>
        </p:txBody>
      </p:sp>
    </p:spTree>
    <p:extLst>
      <p:ext uri="{BB962C8B-B14F-4D97-AF65-F5344CB8AC3E}">
        <p14:creationId xmlns:p14="http://schemas.microsoft.com/office/powerpoint/2010/main" val="2852173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MATLAB .mat versions save data differently based on compression and encoding</a:t>
            </a:r>
          </a:p>
          <a:p>
            <a:endParaRPr lang="en-US" dirty="0"/>
          </a:p>
          <a:p>
            <a:r>
              <a:rPr lang="en-US" dirty="0"/>
              <a:t>https://www.mathworks.com/help/matlab/import_export/mat-file-versions.html</a:t>
            </a:r>
          </a:p>
          <a:p>
            <a:endParaRPr lang="en-US" dirty="0"/>
          </a:p>
          <a:p>
            <a:r>
              <a:rPr lang="en-US" sz="1200" b="0" i="0" kern="1200" dirty="0">
                <a:solidFill>
                  <a:schemeClr val="tx1"/>
                </a:solidFill>
                <a:effectLst/>
                <a:latin typeface="+mn-lt"/>
                <a:ea typeface="+mn-ea"/>
                <a:cs typeface="+mn-cs"/>
              </a:rPr>
              <a:t>HDF5-based format that stores data in compressed chunks. The time required to load part of a variable from a Version 7.3 MAT-file depends on how that data is stored across one or more chunks. Each chunk that contains any portion of the data you want to load must be fully uncompressed to access the data.</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HDF5 Groups: </a:t>
            </a:r>
            <a:r>
              <a:rPr lang="en-US" sz="1200" b="0" i="0" kern="1200" dirty="0">
                <a:solidFill>
                  <a:schemeClr val="tx1"/>
                </a:solidFill>
                <a:effectLst/>
                <a:latin typeface="+mn-lt"/>
                <a:ea typeface="+mn-ea"/>
                <a:cs typeface="+mn-cs"/>
              </a:rPr>
              <a:t>An</a:t>
            </a:r>
            <a:r>
              <a:rPr lang="en-US" sz="1200" b="0" i="1" kern="1200" dirty="0">
                <a:solidFill>
                  <a:schemeClr val="tx1"/>
                </a:solidFill>
                <a:effectLst/>
                <a:latin typeface="+mn-lt"/>
                <a:ea typeface="+mn-ea"/>
                <a:cs typeface="+mn-cs"/>
              </a:rPr>
              <a:t> HDF5 group</a:t>
            </a:r>
            <a:r>
              <a:rPr lang="en-US" sz="1200" b="0" i="0" kern="1200" dirty="0">
                <a:solidFill>
                  <a:schemeClr val="tx1"/>
                </a:solidFill>
                <a:effectLst/>
                <a:latin typeface="+mn-lt"/>
                <a:ea typeface="+mn-ea"/>
                <a:cs typeface="+mn-cs"/>
              </a:rPr>
              <a:t> is a structure containing zero or more HDF5 objects</a:t>
            </a:r>
            <a:endParaRPr lang="en-US"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HDF5 Datasets: </a:t>
            </a:r>
            <a:r>
              <a:rPr lang="en-US" sz="1200" b="0" i="0" kern="1200" dirty="0">
                <a:solidFill>
                  <a:schemeClr val="tx1"/>
                </a:solidFill>
                <a:effectLst/>
                <a:latin typeface="+mn-lt"/>
                <a:ea typeface="+mn-ea"/>
                <a:cs typeface="+mn-cs"/>
              </a:rPr>
              <a:t>A dataset is stored in a file in two parts: a header and a data array.</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0AEE9D2-AA84-C94B-A75B-FFA492AB4098}" type="slidenum">
              <a:rPr lang="es-UY" smtClean="0"/>
              <a:t>7</a:t>
            </a:fld>
            <a:endParaRPr lang="es-UY"/>
          </a:p>
        </p:txBody>
      </p:sp>
    </p:spTree>
    <p:extLst>
      <p:ext uri="{BB962C8B-B14F-4D97-AF65-F5344CB8AC3E}">
        <p14:creationId xmlns:p14="http://schemas.microsoft.com/office/powerpoint/2010/main" val="299239106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898FA783-BA33-0044-A783-5471D6D5E7CF}" type="datetimeFigureOut">
              <a:rPr lang="es-UY" smtClean="0"/>
              <a:t>22/2/18</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06D2489-FC38-A243-BFA7-C9DCE2134F83}" type="slidenum">
              <a:rPr lang="es-UY" smtClean="0"/>
              <a:t>‹Nº›</a:t>
            </a:fld>
            <a:endParaRPr lang="es-UY"/>
          </a:p>
        </p:txBody>
      </p:sp>
    </p:spTree>
    <p:extLst>
      <p:ext uri="{BB962C8B-B14F-4D97-AF65-F5344CB8AC3E}">
        <p14:creationId xmlns:p14="http://schemas.microsoft.com/office/powerpoint/2010/main" val="2840260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898FA783-BA33-0044-A783-5471D6D5E7CF}" type="datetimeFigureOut">
              <a:rPr lang="es-UY" smtClean="0"/>
              <a:t>22/2/18</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006D2489-FC38-A243-BFA7-C9DCE2134F83}" type="slidenum">
              <a:rPr lang="es-UY" smtClean="0"/>
              <a:t>‹Nº›</a:t>
            </a:fld>
            <a:endParaRPr lang="es-UY"/>
          </a:p>
        </p:txBody>
      </p:sp>
    </p:spTree>
    <p:extLst>
      <p:ext uri="{BB962C8B-B14F-4D97-AF65-F5344CB8AC3E}">
        <p14:creationId xmlns:p14="http://schemas.microsoft.com/office/powerpoint/2010/main" val="1091546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98FA783-BA33-0044-A783-5471D6D5E7CF}" type="datetimeFigureOut">
              <a:rPr lang="es-UY" smtClean="0"/>
              <a:t>22/2/18</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006D2489-FC38-A243-BFA7-C9DCE2134F83}" type="slidenum">
              <a:rPr lang="es-UY" smtClean="0"/>
              <a:t>‹Nº›</a:t>
            </a:fld>
            <a:endParaRPr lang="es-UY"/>
          </a:p>
        </p:txBody>
      </p:sp>
    </p:spTree>
    <p:extLst>
      <p:ext uri="{BB962C8B-B14F-4D97-AF65-F5344CB8AC3E}">
        <p14:creationId xmlns:p14="http://schemas.microsoft.com/office/powerpoint/2010/main" val="4133677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98FA783-BA33-0044-A783-5471D6D5E7CF}" type="datetimeFigureOut">
              <a:rPr lang="es-UY" smtClean="0"/>
              <a:t>22/2/18</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006D2489-FC38-A243-BFA7-C9DCE2134F83}" type="slidenum">
              <a:rPr lang="es-UY" smtClean="0"/>
              <a:t>‹Nº›</a:t>
            </a:fld>
            <a:endParaRPr lang="es-UY"/>
          </a:p>
        </p:txBody>
      </p:sp>
    </p:spTree>
    <p:extLst>
      <p:ext uri="{BB962C8B-B14F-4D97-AF65-F5344CB8AC3E}">
        <p14:creationId xmlns:p14="http://schemas.microsoft.com/office/powerpoint/2010/main" val="2678065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a:xfrm>
            <a:off x="8593667" y="6272784"/>
            <a:ext cx="2644309" cy="365125"/>
          </a:xfrm>
        </p:spPr>
        <p:txBody>
          <a:bodyPr/>
          <a:lstStyle/>
          <a:p>
            <a:fld id="{898FA783-BA33-0044-A783-5471D6D5E7CF}" type="datetimeFigureOut">
              <a:rPr lang="es-UY" smtClean="0"/>
              <a:t>22/2/18</a:t>
            </a:fld>
            <a:endParaRPr lang="es-UY"/>
          </a:p>
        </p:txBody>
      </p:sp>
      <p:sp>
        <p:nvSpPr>
          <p:cNvPr id="5" name="Footer Placeholder 4"/>
          <p:cNvSpPr>
            <a:spLocks noGrp="1"/>
          </p:cNvSpPr>
          <p:nvPr>
            <p:ph type="ftr" sz="quarter" idx="11"/>
          </p:nvPr>
        </p:nvSpPr>
        <p:spPr>
          <a:xfrm>
            <a:off x="2182708" y="6272784"/>
            <a:ext cx="6327648" cy="365125"/>
          </a:xfrm>
        </p:spPr>
        <p:txBody>
          <a:bodyPr/>
          <a:lstStyle/>
          <a:p>
            <a:endParaRPr lang="es-UY"/>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06D2489-FC38-A243-BFA7-C9DCE2134F83}" type="slidenum">
              <a:rPr lang="es-UY" smtClean="0"/>
              <a:t>‹Nº›</a:t>
            </a:fld>
            <a:endParaRPr lang="es-UY"/>
          </a:p>
        </p:txBody>
      </p:sp>
    </p:spTree>
    <p:extLst>
      <p:ext uri="{BB962C8B-B14F-4D97-AF65-F5344CB8AC3E}">
        <p14:creationId xmlns:p14="http://schemas.microsoft.com/office/powerpoint/2010/main" val="646696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98FA783-BA33-0044-A783-5471D6D5E7CF}" type="datetimeFigureOut">
              <a:rPr lang="es-UY" smtClean="0"/>
              <a:t>22/2/18</a:t>
            </a:fld>
            <a:endParaRPr lang="es-UY"/>
          </a:p>
        </p:txBody>
      </p:sp>
      <p:sp>
        <p:nvSpPr>
          <p:cNvPr id="6" name="Footer Placeholder 5"/>
          <p:cNvSpPr>
            <a:spLocks noGrp="1"/>
          </p:cNvSpPr>
          <p:nvPr>
            <p:ph type="ftr" sz="quarter" idx="11"/>
          </p:nvPr>
        </p:nvSpPr>
        <p:spPr/>
        <p:txBody>
          <a:bodyPr/>
          <a:lstStyle/>
          <a:p>
            <a:endParaRPr lang="es-UY"/>
          </a:p>
        </p:txBody>
      </p:sp>
      <p:sp>
        <p:nvSpPr>
          <p:cNvPr id="7" name="Slide Number Placeholder 6"/>
          <p:cNvSpPr>
            <a:spLocks noGrp="1"/>
          </p:cNvSpPr>
          <p:nvPr>
            <p:ph type="sldNum" sz="quarter" idx="12"/>
          </p:nvPr>
        </p:nvSpPr>
        <p:spPr/>
        <p:txBody>
          <a:bodyPr/>
          <a:lstStyle/>
          <a:p>
            <a:fld id="{006D2489-FC38-A243-BFA7-C9DCE2134F83}" type="slidenum">
              <a:rPr lang="es-UY" smtClean="0"/>
              <a:t>‹Nº›</a:t>
            </a:fld>
            <a:endParaRPr lang="es-UY"/>
          </a:p>
        </p:txBody>
      </p:sp>
    </p:spTree>
    <p:extLst>
      <p:ext uri="{BB962C8B-B14F-4D97-AF65-F5344CB8AC3E}">
        <p14:creationId xmlns:p14="http://schemas.microsoft.com/office/powerpoint/2010/main" val="1126602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98FA783-BA33-0044-A783-5471D6D5E7CF}" type="datetimeFigureOut">
              <a:rPr lang="es-UY" smtClean="0"/>
              <a:t>22/2/18</a:t>
            </a:fld>
            <a:endParaRPr lang="es-UY"/>
          </a:p>
        </p:txBody>
      </p:sp>
      <p:sp>
        <p:nvSpPr>
          <p:cNvPr id="8" name="Footer Placeholder 7"/>
          <p:cNvSpPr>
            <a:spLocks noGrp="1"/>
          </p:cNvSpPr>
          <p:nvPr>
            <p:ph type="ftr" sz="quarter" idx="11"/>
          </p:nvPr>
        </p:nvSpPr>
        <p:spPr/>
        <p:txBody>
          <a:bodyPr/>
          <a:lstStyle/>
          <a:p>
            <a:endParaRPr lang="es-UY"/>
          </a:p>
        </p:txBody>
      </p:sp>
      <p:sp>
        <p:nvSpPr>
          <p:cNvPr id="9" name="Slide Number Placeholder 8"/>
          <p:cNvSpPr>
            <a:spLocks noGrp="1"/>
          </p:cNvSpPr>
          <p:nvPr>
            <p:ph type="sldNum" sz="quarter" idx="12"/>
          </p:nvPr>
        </p:nvSpPr>
        <p:spPr/>
        <p:txBody>
          <a:bodyPr/>
          <a:lstStyle/>
          <a:p>
            <a:fld id="{006D2489-FC38-A243-BFA7-C9DCE2134F83}" type="slidenum">
              <a:rPr lang="es-UY" smtClean="0"/>
              <a:t>‹Nº›</a:t>
            </a:fld>
            <a:endParaRPr lang="es-UY"/>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84581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98FA783-BA33-0044-A783-5471D6D5E7CF}" type="datetimeFigureOut">
              <a:rPr lang="es-UY" smtClean="0"/>
              <a:t>22/2/18</a:t>
            </a:fld>
            <a:endParaRPr lang="es-UY"/>
          </a:p>
        </p:txBody>
      </p:sp>
      <p:sp>
        <p:nvSpPr>
          <p:cNvPr id="4" name="Footer Placeholder 3"/>
          <p:cNvSpPr>
            <a:spLocks noGrp="1"/>
          </p:cNvSpPr>
          <p:nvPr>
            <p:ph type="ftr" sz="quarter" idx="11"/>
          </p:nvPr>
        </p:nvSpPr>
        <p:spPr/>
        <p:txBody>
          <a:bodyPr/>
          <a:lstStyle/>
          <a:p>
            <a:endParaRPr lang="es-UY"/>
          </a:p>
        </p:txBody>
      </p:sp>
      <p:sp>
        <p:nvSpPr>
          <p:cNvPr id="5" name="Slide Number Placeholder 4"/>
          <p:cNvSpPr>
            <a:spLocks noGrp="1"/>
          </p:cNvSpPr>
          <p:nvPr>
            <p:ph type="sldNum" sz="quarter" idx="12"/>
          </p:nvPr>
        </p:nvSpPr>
        <p:spPr/>
        <p:txBody>
          <a:bodyPr/>
          <a:lstStyle/>
          <a:p>
            <a:fld id="{006D2489-FC38-A243-BFA7-C9DCE2134F83}" type="slidenum">
              <a:rPr lang="es-UY" smtClean="0"/>
              <a:t>‹Nº›</a:t>
            </a:fld>
            <a:endParaRPr lang="es-UY"/>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3754084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8FA783-BA33-0044-A783-5471D6D5E7CF}" type="datetimeFigureOut">
              <a:rPr lang="es-UY" smtClean="0"/>
              <a:t>22/2/18</a:t>
            </a:fld>
            <a:endParaRPr lang="es-UY"/>
          </a:p>
        </p:txBody>
      </p:sp>
      <p:sp>
        <p:nvSpPr>
          <p:cNvPr id="3" name="Footer Placeholder 2"/>
          <p:cNvSpPr>
            <a:spLocks noGrp="1"/>
          </p:cNvSpPr>
          <p:nvPr>
            <p:ph type="ftr" sz="quarter" idx="11"/>
          </p:nvPr>
        </p:nvSpPr>
        <p:spPr/>
        <p:txBody>
          <a:bodyPr/>
          <a:lstStyle/>
          <a:p>
            <a:endParaRPr lang="es-UY"/>
          </a:p>
        </p:txBody>
      </p:sp>
      <p:sp>
        <p:nvSpPr>
          <p:cNvPr id="4" name="Slide Number Placeholder 3"/>
          <p:cNvSpPr>
            <a:spLocks noGrp="1"/>
          </p:cNvSpPr>
          <p:nvPr>
            <p:ph type="sldNum" sz="quarter" idx="12"/>
          </p:nvPr>
        </p:nvSpPr>
        <p:spPr/>
        <p:txBody>
          <a:bodyPr/>
          <a:lstStyle/>
          <a:p>
            <a:fld id="{006D2489-FC38-A243-BFA7-C9DCE2134F83}" type="slidenum">
              <a:rPr lang="es-UY" smtClean="0"/>
              <a:t>‹Nº›</a:t>
            </a:fld>
            <a:endParaRPr lang="es-UY"/>
          </a:p>
        </p:txBody>
      </p:sp>
    </p:spTree>
    <p:extLst>
      <p:ext uri="{BB962C8B-B14F-4D97-AF65-F5344CB8AC3E}">
        <p14:creationId xmlns:p14="http://schemas.microsoft.com/office/powerpoint/2010/main" val="473162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descripció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898FA783-BA33-0044-A783-5471D6D5E7CF}" type="datetimeFigureOut">
              <a:rPr lang="es-UY" smtClean="0"/>
              <a:t>22/2/18</a:t>
            </a:fld>
            <a:endParaRPr lang="es-UY"/>
          </a:p>
        </p:txBody>
      </p:sp>
      <p:sp>
        <p:nvSpPr>
          <p:cNvPr id="6" name="Footer Placeholder 5"/>
          <p:cNvSpPr>
            <a:spLocks noGrp="1"/>
          </p:cNvSpPr>
          <p:nvPr>
            <p:ph type="ftr" sz="quarter" idx="11"/>
          </p:nvPr>
        </p:nvSpPr>
        <p:spPr/>
        <p:txBody>
          <a:bodyPr/>
          <a:lstStyle/>
          <a:p>
            <a:endParaRPr lang="es-UY"/>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006D2489-FC38-A243-BFA7-C9DCE2134F83}" type="slidenum">
              <a:rPr lang="es-UY" smtClean="0"/>
              <a:t>‹Nº›</a:t>
            </a:fld>
            <a:endParaRPr lang="es-UY"/>
          </a:p>
        </p:txBody>
      </p:sp>
    </p:spTree>
    <p:extLst>
      <p:ext uri="{BB962C8B-B14F-4D97-AF65-F5344CB8AC3E}">
        <p14:creationId xmlns:p14="http://schemas.microsoft.com/office/powerpoint/2010/main" val="3935888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descripció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898FA783-BA33-0044-A783-5471D6D5E7CF}" type="datetimeFigureOut">
              <a:rPr lang="es-UY" smtClean="0"/>
              <a:t>22/2/18</a:t>
            </a:fld>
            <a:endParaRPr lang="es-UY"/>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006D2489-FC38-A243-BFA7-C9DCE2134F83}" type="slidenum">
              <a:rPr lang="es-UY" smtClean="0"/>
              <a:t>‹Nº›</a:t>
            </a:fld>
            <a:endParaRPr lang="es-UY"/>
          </a:p>
        </p:txBody>
      </p:sp>
    </p:spTree>
    <p:extLst>
      <p:ext uri="{BB962C8B-B14F-4D97-AF65-F5344CB8AC3E}">
        <p14:creationId xmlns:p14="http://schemas.microsoft.com/office/powerpoint/2010/main" val="3888217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98FA783-BA33-0044-A783-5471D6D5E7CF}" type="datetimeFigureOut">
              <a:rPr lang="es-UY" smtClean="0"/>
              <a:t>22/2/18</a:t>
            </a:fld>
            <a:endParaRPr lang="es-UY"/>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s-UY"/>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06D2489-FC38-A243-BFA7-C9DCE2134F83}" type="slidenum">
              <a:rPr lang="es-UY" smtClean="0"/>
              <a:t>‹Nº›</a:t>
            </a:fld>
            <a:endParaRPr lang="es-UY"/>
          </a:p>
        </p:txBody>
      </p:sp>
    </p:spTree>
    <p:extLst>
      <p:ext uri="{BB962C8B-B14F-4D97-AF65-F5344CB8AC3E}">
        <p14:creationId xmlns:p14="http://schemas.microsoft.com/office/powerpoint/2010/main" val="20035988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6D2022-ACAA-C34A-A7F8-3F3571B206DB}"/>
              </a:ext>
            </a:extLst>
          </p:cNvPr>
          <p:cNvSpPr>
            <a:spLocks noGrp="1"/>
          </p:cNvSpPr>
          <p:nvPr>
            <p:ph type="ctrTitle"/>
          </p:nvPr>
        </p:nvSpPr>
        <p:spPr>
          <a:xfrm>
            <a:off x="1069848" y="2465709"/>
            <a:ext cx="9144000" cy="963291"/>
          </a:xfrm>
        </p:spPr>
        <p:txBody>
          <a:bodyPr/>
          <a:lstStyle/>
          <a:p>
            <a:r>
              <a:rPr lang="en-US" b="1" dirty="0">
                <a:solidFill>
                  <a:schemeClr val="dk1"/>
                </a:solidFill>
                <a:latin typeface="Calibri"/>
                <a:ea typeface="Calibri"/>
                <a:cs typeface="Calibri"/>
                <a:sym typeface="Calibri"/>
              </a:rPr>
              <a:t>Technology Review</a:t>
            </a:r>
            <a:endParaRPr lang="es-UY" dirty="0"/>
          </a:p>
        </p:txBody>
      </p:sp>
      <p:sp>
        <p:nvSpPr>
          <p:cNvPr id="3" name="Subtítulo 2">
            <a:extLst>
              <a:ext uri="{FF2B5EF4-FFF2-40B4-BE49-F238E27FC236}">
                <a16:creationId xmlns:a16="http://schemas.microsoft.com/office/drawing/2014/main" id="{E7268F05-2AA5-0747-A572-359509896585}"/>
              </a:ext>
            </a:extLst>
          </p:cNvPr>
          <p:cNvSpPr>
            <a:spLocks noGrp="1"/>
          </p:cNvSpPr>
          <p:nvPr>
            <p:ph type="subTitle" idx="1"/>
          </p:nvPr>
        </p:nvSpPr>
        <p:spPr>
          <a:xfrm>
            <a:off x="1069847" y="4481483"/>
            <a:ext cx="8360479" cy="1374371"/>
          </a:xfrm>
        </p:spPr>
        <p:txBody>
          <a:bodyPr>
            <a:normAutofit fontScale="85000" lnSpcReduction="10000"/>
          </a:bodyPr>
          <a:lstStyle/>
          <a:p>
            <a:r>
              <a:rPr lang="es-UY" sz="4400" dirty="0"/>
              <a:t>Victor Hu			</a:t>
            </a:r>
            <a:r>
              <a:rPr lang="es-UY" sz="4400" dirty="0" err="1"/>
              <a:t>Yusong</a:t>
            </a:r>
            <a:r>
              <a:rPr lang="es-UY" sz="4400" dirty="0"/>
              <a:t> Liu Rossana </a:t>
            </a:r>
            <a:r>
              <a:rPr lang="es-UY" sz="4400" dirty="0" err="1"/>
              <a:t>Scavone</a:t>
            </a:r>
            <a:r>
              <a:rPr lang="es-UY" sz="4400" dirty="0"/>
              <a:t>		Maitri </a:t>
            </a:r>
            <a:r>
              <a:rPr lang="es-UY" sz="4400" dirty="0" err="1"/>
              <a:t>Uppaluri</a:t>
            </a:r>
            <a:r>
              <a:rPr lang="es-UY" sz="4400" dirty="0"/>
              <a:t> </a:t>
            </a:r>
            <a:endParaRPr lang="es-UY" dirty="0"/>
          </a:p>
        </p:txBody>
      </p:sp>
    </p:spTree>
    <p:extLst>
      <p:ext uri="{BB962C8B-B14F-4D97-AF65-F5344CB8AC3E}">
        <p14:creationId xmlns:p14="http://schemas.microsoft.com/office/powerpoint/2010/main" val="3808108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720DB99-7745-4E75-9D96-AAB6D55C53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04B0465-3B07-49BF-BEA7-D8147624629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6E7D507C-2594-DB41-AFB7-A2E582EBBA18}"/>
              </a:ext>
            </a:extLst>
          </p:cNvPr>
          <p:cNvSpPr>
            <a:spLocks noGrp="1"/>
          </p:cNvSpPr>
          <p:nvPr>
            <p:ph idx="1"/>
          </p:nvPr>
        </p:nvSpPr>
        <p:spPr>
          <a:xfrm>
            <a:off x="1069848" y="2320412"/>
            <a:ext cx="10058400" cy="3851787"/>
          </a:xfrm>
        </p:spPr>
        <p:txBody>
          <a:bodyPr>
            <a:normAutofit/>
          </a:bodyPr>
          <a:lstStyle/>
          <a:p>
            <a:r>
              <a:rPr lang="en-US" dirty="0"/>
              <a:t>Our data comes in v 5.0 .mat files.</a:t>
            </a:r>
          </a:p>
          <a:p>
            <a:r>
              <a:rPr lang="en-US" dirty="0"/>
              <a:t>Each table contains cells with datasets inside them</a:t>
            </a:r>
          </a:p>
          <a:p>
            <a:r>
              <a:rPr lang="en-US" dirty="0"/>
              <a:t>This way of storing data is called HDF5 (multidimensional array of records + structure for grouping objects)</a:t>
            </a:r>
          </a:p>
          <a:p>
            <a:r>
              <a:rPr lang="en-US" dirty="0"/>
              <a:t>We have 16 .mat files, each containing ~ 20 packed </a:t>
            </a:r>
            <a:r>
              <a:rPr lang="en-US" dirty="0" err="1"/>
              <a:t>Matlab</a:t>
            </a:r>
            <a:r>
              <a:rPr lang="en-US" dirty="0"/>
              <a:t> table structures.</a:t>
            </a:r>
          </a:p>
          <a:p>
            <a:endParaRPr lang="en-US" dirty="0"/>
          </a:p>
        </p:txBody>
      </p:sp>
      <p:sp>
        <p:nvSpPr>
          <p:cNvPr id="7" name="Título 6">
            <a:extLst>
              <a:ext uri="{FF2B5EF4-FFF2-40B4-BE49-F238E27FC236}">
                <a16:creationId xmlns:a16="http://schemas.microsoft.com/office/drawing/2014/main" id="{20DE4264-5012-504B-B169-ECDC006F13CD}"/>
              </a:ext>
            </a:extLst>
          </p:cNvPr>
          <p:cNvSpPr>
            <a:spLocks noGrp="1"/>
          </p:cNvSpPr>
          <p:nvPr>
            <p:ph type="title"/>
          </p:nvPr>
        </p:nvSpPr>
        <p:spPr/>
        <p:txBody>
          <a:bodyPr/>
          <a:lstStyle/>
          <a:p>
            <a:r>
              <a:rPr lang="en-US" dirty="0"/>
              <a:t>Background</a:t>
            </a:r>
          </a:p>
        </p:txBody>
      </p:sp>
      <p:pic>
        <p:nvPicPr>
          <p:cNvPr id="2" name="Picture 1">
            <a:extLst>
              <a:ext uri="{FF2B5EF4-FFF2-40B4-BE49-F238E27FC236}">
                <a16:creationId xmlns:a16="http://schemas.microsoft.com/office/drawing/2014/main" id="{B50FA41D-D1FA-4A53-B76F-CDAE2840F031}"/>
              </a:ext>
            </a:extLst>
          </p:cNvPr>
          <p:cNvPicPr>
            <a:picLocks noChangeAspect="1"/>
          </p:cNvPicPr>
          <p:nvPr/>
        </p:nvPicPr>
        <p:blipFill>
          <a:blip r:embed="rId5"/>
          <a:stretch>
            <a:fillRect/>
          </a:stretch>
        </p:blipFill>
        <p:spPr>
          <a:xfrm>
            <a:off x="2272434" y="4246305"/>
            <a:ext cx="6899275" cy="2472145"/>
          </a:xfrm>
          <a:prstGeom prst="rect">
            <a:avLst/>
          </a:prstGeom>
        </p:spPr>
      </p:pic>
    </p:spTree>
    <p:extLst>
      <p:ext uri="{BB962C8B-B14F-4D97-AF65-F5344CB8AC3E}">
        <p14:creationId xmlns:p14="http://schemas.microsoft.com/office/powerpoint/2010/main" val="3709507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A836398-3435-434D-8011-75A81A5AB0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743" y="884076"/>
            <a:ext cx="2908340" cy="5102352"/>
          </a:xfrm>
          <a:prstGeom prst="rect">
            <a:avLst/>
          </a:prstGeom>
          <a:effectLst/>
        </p:spPr>
      </p:pic>
      <p:pic>
        <p:nvPicPr>
          <p:cNvPr id="6" name="Imagen 5">
            <a:extLst>
              <a:ext uri="{FF2B5EF4-FFF2-40B4-BE49-F238E27FC236}">
                <a16:creationId xmlns:a16="http://schemas.microsoft.com/office/drawing/2014/main" id="{55F74316-DA71-8C46-9471-B109B1FEBA37}"/>
              </a:ext>
            </a:extLst>
          </p:cNvPr>
          <p:cNvPicPr>
            <a:picLocks noChangeAspect="1"/>
          </p:cNvPicPr>
          <p:nvPr/>
        </p:nvPicPr>
        <p:blipFill rotWithShape="1">
          <a:blip r:embed="rId3">
            <a:extLst>
              <a:ext uri="{28A0092B-C50C-407E-A947-70E740481C1C}">
                <a14:useLocalDpi xmlns:a14="http://schemas.microsoft.com/office/drawing/2010/main" val="0"/>
              </a:ext>
            </a:extLst>
          </a:blip>
          <a:srcRect r="27326"/>
          <a:stretch/>
        </p:blipFill>
        <p:spPr>
          <a:xfrm>
            <a:off x="4480426" y="995279"/>
            <a:ext cx="7069889" cy="4699000"/>
          </a:xfrm>
          <a:prstGeom prst="rect">
            <a:avLst/>
          </a:prstGeom>
        </p:spPr>
      </p:pic>
      <p:cxnSp>
        <p:nvCxnSpPr>
          <p:cNvPr id="8" name="Conector recto de flecha 7">
            <a:extLst>
              <a:ext uri="{FF2B5EF4-FFF2-40B4-BE49-F238E27FC236}">
                <a16:creationId xmlns:a16="http://schemas.microsoft.com/office/drawing/2014/main" id="{79C32903-7091-2B4F-A97C-D540A52C66F3}"/>
              </a:ext>
            </a:extLst>
          </p:cNvPr>
          <p:cNvCxnSpPr/>
          <p:nvPr/>
        </p:nvCxnSpPr>
        <p:spPr>
          <a:xfrm flipV="1">
            <a:off x="3491083" y="1167063"/>
            <a:ext cx="989343" cy="9745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3E460EE9-7D60-974D-8401-908A55AAD2F5}"/>
              </a:ext>
            </a:extLst>
          </p:cNvPr>
          <p:cNvCxnSpPr/>
          <p:nvPr/>
        </p:nvCxnSpPr>
        <p:spPr>
          <a:xfrm>
            <a:off x="3491083" y="2141621"/>
            <a:ext cx="989343" cy="35526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61DCCF7-7684-4DD4-902F-7BA38AE559B3}"/>
              </a:ext>
            </a:extLst>
          </p:cNvPr>
          <p:cNvSpPr txBox="1"/>
          <p:nvPr/>
        </p:nvSpPr>
        <p:spPr>
          <a:xfrm>
            <a:off x="909681" y="428852"/>
            <a:ext cx="2632563" cy="369332"/>
          </a:xfrm>
          <a:prstGeom prst="rect">
            <a:avLst/>
          </a:prstGeom>
          <a:noFill/>
        </p:spPr>
        <p:txBody>
          <a:bodyPr wrap="square" rtlCol="0">
            <a:spAutoFit/>
          </a:bodyPr>
          <a:lstStyle/>
          <a:p>
            <a:r>
              <a:rPr lang="en-US" dirty="0"/>
              <a:t>MATLAB Cell Array</a:t>
            </a:r>
          </a:p>
        </p:txBody>
      </p:sp>
      <p:sp>
        <p:nvSpPr>
          <p:cNvPr id="9" name="TextBox 8">
            <a:extLst>
              <a:ext uri="{FF2B5EF4-FFF2-40B4-BE49-F238E27FC236}">
                <a16:creationId xmlns:a16="http://schemas.microsoft.com/office/drawing/2014/main" id="{6AD4CFCA-3F7A-4AB9-AE44-FD19FAFB43D3}"/>
              </a:ext>
            </a:extLst>
          </p:cNvPr>
          <p:cNvSpPr txBox="1"/>
          <p:nvPr/>
        </p:nvSpPr>
        <p:spPr>
          <a:xfrm>
            <a:off x="6700839" y="410380"/>
            <a:ext cx="3085046" cy="369332"/>
          </a:xfrm>
          <a:prstGeom prst="rect">
            <a:avLst/>
          </a:prstGeom>
          <a:noFill/>
        </p:spPr>
        <p:txBody>
          <a:bodyPr wrap="square" rtlCol="0">
            <a:spAutoFit/>
          </a:bodyPr>
          <a:lstStyle/>
          <a:p>
            <a:r>
              <a:rPr lang="en-US" dirty="0"/>
              <a:t>MATLAB Table Structure</a:t>
            </a:r>
          </a:p>
        </p:txBody>
      </p:sp>
    </p:spTree>
    <p:extLst>
      <p:ext uri="{BB962C8B-B14F-4D97-AF65-F5344CB8AC3E}">
        <p14:creationId xmlns:p14="http://schemas.microsoft.com/office/powerpoint/2010/main" val="3648287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55F74316-DA71-8C46-9471-B109B1FEBA37}"/>
              </a:ext>
            </a:extLst>
          </p:cNvPr>
          <p:cNvPicPr>
            <a:picLocks noChangeAspect="1"/>
          </p:cNvPicPr>
          <p:nvPr/>
        </p:nvPicPr>
        <p:blipFill rotWithShape="1">
          <a:blip r:embed="rId2">
            <a:extLst>
              <a:ext uri="{28A0092B-C50C-407E-A947-70E740481C1C}">
                <a14:useLocalDpi xmlns:a14="http://schemas.microsoft.com/office/drawing/2010/main" val="0"/>
              </a:ext>
            </a:extLst>
          </a:blip>
          <a:srcRect r="27326"/>
          <a:stretch/>
        </p:blipFill>
        <p:spPr>
          <a:xfrm>
            <a:off x="4480426" y="995279"/>
            <a:ext cx="7069889" cy="4699000"/>
          </a:xfrm>
          <a:prstGeom prst="rect">
            <a:avLst/>
          </a:prstGeom>
        </p:spPr>
      </p:pic>
      <p:sp>
        <p:nvSpPr>
          <p:cNvPr id="7" name="TextBox 6">
            <a:extLst>
              <a:ext uri="{FF2B5EF4-FFF2-40B4-BE49-F238E27FC236}">
                <a16:creationId xmlns:a16="http://schemas.microsoft.com/office/drawing/2014/main" id="{A3C4FF90-C7E2-430C-A8F5-F4862E6775F0}"/>
              </a:ext>
            </a:extLst>
          </p:cNvPr>
          <p:cNvSpPr txBox="1"/>
          <p:nvPr/>
        </p:nvSpPr>
        <p:spPr>
          <a:xfrm>
            <a:off x="6700839" y="410380"/>
            <a:ext cx="3085046" cy="369332"/>
          </a:xfrm>
          <a:prstGeom prst="rect">
            <a:avLst/>
          </a:prstGeom>
          <a:noFill/>
        </p:spPr>
        <p:txBody>
          <a:bodyPr wrap="square" rtlCol="0">
            <a:spAutoFit/>
          </a:bodyPr>
          <a:lstStyle/>
          <a:p>
            <a:r>
              <a:rPr lang="en-US" dirty="0"/>
              <a:t>MATLAB Table Structure</a:t>
            </a:r>
          </a:p>
        </p:txBody>
      </p:sp>
      <p:sp>
        <p:nvSpPr>
          <p:cNvPr id="11" name="Marcador de contenido 2">
            <a:extLst>
              <a:ext uri="{FF2B5EF4-FFF2-40B4-BE49-F238E27FC236}">
                <a16:creationId xmlns:a16="http://schemas.microsoft.com/office/drawing/2014/main" id="{6037C84C-2138-4A61-9984-FE6CD2489988}"/>
              </a:ext>
            </a:extLst>
          </p:cNvPr>
          <p:cNvSpPr>
            <a:spLocks noGrp="1"/>
          </p:cNvSpPr>
          <p:nvPr>
            <p:ph idx="1"/>
          </p:nvPr>
        </p:nvSpPr>
        <p:spPr>
          <a:xfrm>
            <a:off x="257048" y="995280"/>
            <a:ext cx="3797716" cy="4699000"/>
          </a:xfrm>
        </p:spPr>
        <p:txBody>
          <a:bodyPr>
            <a:normAutofit/>
          </a:bodyPr>
          <a:lstStyle/>
          <a:p>
            <a:r>
              <a:rPr lang="en-US" dirty="0"/>
              <a:t>Common way to import .mat files is to use</a:t>
            </a:r>
          </a:p>
          <a:p>
            <a:r>
              <a:rPr lang="en-US" dirty="0" err="1"/>
              <a:t>scipy.io.loadmat</a:t>
            </a:r>
            <a:r>
              <a:rPr lang="en-US" dirty="0"/>
              <a:t>(“.mat”)</a:t>
            </a:r>
          </a:p>
          <a:p>
            <a:r>
              <a:rPr lang="en-US" dirty="0"/>
              <a:t>Cons</a:t>
            </a:r>
          </a:p>
          <a:p>
            <a:pPr lvl="1"/>
            <a:r>
              <a:rPr lang="en-US" dirty="0"/>
              <a:t>Only supports v4.0, v6.0, and v7.0 to v7.2</a:t>
            </a:r>
          </a:p>
          <a:p>
            <a:pPr lvl="1"/>
            <a:r>
              <a:rPr lang="en-US" dirty="0"/>
              <a:t>Can only import cell arrays</a:t>
            </a:r>
          </a:p>
          <a:p>
            <a:pPr lvl="1"/>
            <a:r>
              <a:rPr lang="en-US" dirty="0"/>
              <a:t>Cannot import MATLAB table structures properly</a:t>
            </a:r>
          </a:p>
        </p:txBody>
      </p:sp>
    </p:spTree>
    <p:extLst>
      <p:ext uri="{BB962C8B-B14F-4D97-AF65-F5344CB8AC3E}">
        <p14:creationId xmlns:p14="http://schemas.microsoft.com/office/powerpoint/2010/main" val="3940390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CCD7-CED8-42B8-A962-6F13E47AA4B4}"/>
              </a:ext>
            </a:extLst>
          </p:cNvPr>
          <p:cNvSpPr>
            <a:spLocks noGrp="1"/>
          </p:cNvSpPr>
          <p:nvPr>
            <p:ph type="title"/>
          </p:nvPr>
        </p:nvSpPr>
        <p:spPr>
          <a:xfrm>
            <a:off x="1066800" y="438450"/>
            <a:ext cx="10058400" cy="1609344"/>
          </a:xfrm>
        </p:spPr>
        <p:txBody>
          <a:bodyPr/>
          <a:lstStyle/>
          <a:p>
            <a:r>
              <a:rPr lang="en-US" dirty="0" err="1"/>
              <a:t>Matlab</a:t>
            </a:r>
            <a:r>
              <a:rPr lang="en-US" dirty="0"/>
              <a:t> opaque</a:t>
            </a:r>
          </a:p>
        </p:txBody>
      </p:sp>
      <p:sp>
        <p:nvSpPr>
          <p:cNvPr id="3" name="Content Placeholder 2">
            <a:extLst>
              <a:ext uri="{FF2B5EF4-FFF2-40B4-BE49-F238E27FC236}">
                <a16:creationId xmlns:a16="http://schemas.microsoft.com/office/drawing/2014/main" id="{0A44E5AC-8F48-4992-9ADC-0211A16C0C7D}"/>
              </a:ext>
            </a:extLst>
          </p:cNvPr>
          <p:cNvSpPr>
            <a:spLocks noGrp="1"/>
          </p:cNvSpPr>
          <p:nvPr>
            <p:ph idx="1"/>
          </p:nvPr>
        </p:nvSpPr>
        <p:spPr/>
        <p:txBody>
          <a:bodyPr/>
          <a:lstStyle/>
          <a:p>
            <a:r>
              <a:rPr lang="en-US" dirty="0"/>
              <a:t>When we import the data using</a:t>
            </a:r>
            <a:br>
              <a:rPr lang="en-US" dirty="0"/>
            </a:br>
            <a:r>
              <a:rPr lang="en-US" dirty="0" err="1"/>
              <a:t>scipy.io.loadmat</a:t>
            </a:r>
            <a:r>
              <a:rPr lang="en-US" dirty="0"/>
              <a:t>, what we get</a:t>
            </a:r>
            <a:br>
              <a:rPr lang="en-US" dirty="0"/>
            </a:br>
            <a:r>
              <a:rPr lang="en-US" dirty="0"/>
              <a:t>is an array with labels</a:t>
            </a:r>
            <a:br>
              <a:rPr lang="en-US" dirty="0"/>
            </a:br>
            <a:r>
              <a:rPr lang="en-US" dirty="0"/>
              <a:t>“</a:t>
            </a:r>
            <a:r>
              <a:rPr lang="en-US" dirty="0" err="1"/>
              <a:t>MatlabOpaque</a:t>
            </a:r>
            <a:r>
              <a:rPr lang="en-US" dirty="0"/>
              <a:t>” instead of</a:t>
            </a:r>
            <a:br>
              <a:rPr lang="en-US" dirty="0"/>
            </a:br>
            <a:r>
              <a:rPr lang="en-US" dirty="0"/>
              <a:t>our table data</a:t>
            </a:r>
          </a:p>
        </p:txBody>
      </p:sp>
      <p:pic>
        <p:nvPicPr>
          <p:cNvPr id="4" name="Imagen 6">
            <a:extLst>
              <a:ext uri="{FF2B5EF4-FFF2-40B4-BE49-F238E27FC236}">
                <a16:creationId xmlns:a16="http://schemas.microsoft.com/office/drawing/2014/main" id="{68E3ECCB-5228-4511-9380-FE0E4AE50773}"/>
              </a:ext>
            </a:extLst>
          </p:cNvPr>
          <p:cNvPicPr>
            <a:picLocks noChangeAspect="1"/>
          </p:cNvPicPr>
          <p:nvPr/>
        </p:nvPicPr>
        <p:blipFill rotWithShape="1">
          <a:blip r:embed="rId2">
            <a:extLst>
              <a:ext uri="{28A0092B-C50C-407E-A947-70E740481C1C}">
                <a14:useLocalDpi xmlns:a14="http://schemas.microsoft.com/office/drawing/2010/main" val="0"/>
              </a:ext>
            </a:extLst>
          </a:blip>
          <a:srcRect t="1" r="39608" b="242"/>
          <a:stretch/>
        </p:blipFill>
        <p:spPr>
          <a:xfrm>
            <a:off x="5230448" y="1362897"/>
            <a:ext cx="6759922" cy="4662443"/>
          </a:xfrm>
          <a:prstGeom prst="rect">
            <a:avLst/>
          </a:prstGeom>
        </p:spPr>
      </p:pic>
      <p:sp>
        <p:nvSpPr>
          <p:cNvPr id="5" name="Rectangle 4">
            <a:extLst>
              <a:ext uri="{FF2B5EF4-FFF2-40B4-BE49-F238E27FC236}">
                <a16:creationId xmlns:a16="http://schemas.microsoft.com/office/drawing/2014/main" id="{8B7D9CDB-7303-4473-BBBD-4811E0BA1901}"/>
              </a:ext>
            </a:extLst>
          </p:cNvPr>
          <p:cNvSpPr/>
          <p:nvPr/>
        </p:nvSpPr>
        <p:spPr>
          <a:xfrm>
            <a:off x="6714837" y="3456708"/>
            <a:ext cx="1080654" cy="23090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164B21F-7EA5-461C-B51E-72E542C9E569}"/>
              </a:ext>
            </a:extLst>
          </p:cNvPr>
          <p:cNvSpPr/>
          <p:nvPr/>
        </p:nvSpPr>
        <p:spPr>
          <a:xfrm>
            <a:off x="6714837" y="5047613"/>
            <a:ext cx="1080654" cy="23090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6803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contenido 2">
            <a:extLst>
              <a:ext uri="{FF2B5EF4-FFF2-40B4-BE49-F238E27FC236}">
                <a16:creationId xmlns:a16="http://schemas.microsoft.com/office/drawing/2014/main" id="{6037C84C-2138-4A61-9984-FE6CD2489988}"/>
              </a:ext>
            </a:extLst>
          </p:cNvPr>
          <p:cNvSpPr>
            <a:spLocks noGrp="1"/>
          </p:cNvSpPr>
          <p:nvPr>
            <p:ph idx="1"/>
          </p:nvPr>
        </p:nvSpPr>
        <p:spPr>
          <a:xfrm>
            <a:off x="257048" y="995280"/>
            <a:ext cx="3797716" cy="4699000"/>
          </a:xfrm>
        </p:spPr>
        <p:txBody>
          <a:bodyPr>
            <a:normAutofit/>
          </a:bodyPr>
          <a:lstStyle/>
          <a:p>
            <a:r>
              <a:rPr lang="en-US" dirty="0"/>
              <a:t>Common way to import .mat files is to use</a:t>
            </a:r>
          </a:p>
          <a:p>
            <a:r>
              <a:rPr lang="en-US" dirty="0" err="1"/>
              <a:t>scipy.io.loadmat</a:t>
            </a:r>
            <a:r>
              <a:rPr lang="en-US" dirty="0"/>
              <a:t>(“.mat”)</a:t>
            </a:r>
          </a:p>
          <a:p>
            <a:r>
              <a:rPr lang="en-US" dirty="0"/>
              <a:t>Cons</a:t>
            </a:r>
          </a:p>
          <a:p>
            <a:pPr lvl="1"/>
            <a:r>
              <a:rPr lang="en-US" dirty="0"/>
              <a:t>Only supports v4.0, v6.0, and v7.0 to v7.2</a:t>
            </a:r>
          </a:p>
          <a:p>
            <a:pPr lvl="1"/>
            <a:r>
              <a:rPr lang="en-US" dirty="0"/>
              <a:t>Can only import cell arrays</a:t>
            </a:r>
          </a:p>
          <a:p>
            <a:pPr lvl="1"/>
            <a:r>
              <a:rPr lang="en-US" dirty="0"/>
              <a:t>Cannot import MATLAB table structures properly</a:t>
            </a:r>
          </a:p>
          <a:p>
            <a:pPr lvl="1"/>
            <a:endParaRPr lang="en-US" dirty="0"/>
          </a:p>
          <a:p>
            <a:pPr lvl="1"/>
            <a:endParaRPr lang="en-US" dirty="0"/>
          </a:p>
          <a:p>
            <a:r>
              <a:rPr lang="en-US" dirty="0"/>
              <a:t>So… at least we’re not alone in this issue…</a:t>
            </a:r>
          </a:p>
        </p:txBody>
      </p:sp>
      <p:pic>
        <p:nvPicPr>
          <p:cNvPr id="2" name="Picture 1">
            <a:extLst>
              <a:ext uri="{FF2B5EF4-FFF2-40B4-BE49-F238E27FC236}">
                <a16:creationId xmlns:a16="http://schemas.microsoft.com/office/drawing/2014/main" id="{485633FF-8FA0-4B3D-B6E2-232B1518EF24}"/>
              </a:ext>
            </a:extLst>
          </p:cNvPr>
          <p:cNvPicPr>
            <a:picLocks noChangeAspect="1"/>
          </p:cNvPicPr>
          <p:nvPr/>
        </p:nvPicPr>
        <p:blipFill>
          <a:blip r:embed="rId2"/>
          <a:stretch>
            <a:fillRect/>
          </a:stretch>
        </p:blipFill>
        <p:spPr>
          <a:xfrm>
            <a:off x="4054764" y="549404"/>
            <a:ext cx="7423150" cy="1514422"/>
          </a:xfrm>
          <a:prstGeom prst="rect">
            <a:avLst/>
          </a:prstGeom>
        </p:spPr>
      </p:pic>
      <p:pic>
        <p:nvPicPr>
          <p:cNvPr id="3" name="Picture 2">
            <a:extLst>
              <a:ext uri="{FF2B5EF4-FFF2-40B4-BE49-F238E27FC236}">
                <a16:creationId xmlns:a16="http://schemas.microsoft.com/office/drawing/2014/main" id="{4AB0FF27-1145-4C74-AA27-F5FEFBE39C6B}"/>
              </a:ext>
            </a:extLst>
          </p:cNvPr>
          <p:cNvPicPr>
            <a:picLocks noChangeAspect="1"/>
          </p:cNvPicPr>
          <p:nvPr/>
        </p:nvPicPr>
        <p:blipFill>
          <a:blip r:embed="rId3"/>
          <a:stretch>
            <a:fillRect/>
          </a:stretch>
        </p:blipFill>
        <p:spPr>
          <a:xfrm>
            <a:off x="4054764" y="2502885"/>
            <a:ext cx="7448873" cy="1364818"/>
          </a:xfrm>
          <a:prstGeom prst="rect">
            <a:avLst/>
          </a:prstGeom>
        </p:spPr>
      </p:pic>
      <p:pic>
        <p:nvPicPr>
          <p:cNvPr id="4" name="Picture 3">
            <a:extLst>
              <a:ext uri="{FF2B5EF4-FFF2-40B4-BE49-F238E27FC236}">
                <a16:creationId xmlns:a16="http://schemas.microsoft.com/office/drawing/2014/main" id="{ADD2B481-A584-4DAF-ACE4-CFB4AE45D8E1}"/>
              </a:ext>
            </a:extLst>
          </p:cNvPr>
          <p:cNvPicPr>
            <a:picLocks noChangeAspect="1"/>
          </p:cNvPicPr>
          <p:nvPr/>
        </p:nvPicPr>
        <p:blipFill>
          <a:blip r:embed="rId4"/>
          <a:stretch>
            <a:fillRect/>
          </a:stretch>
        </p:blipFill>
        <p:spPr>
          <a:xfrm>
            <a:off x="4054764" y="4306763"/>
            <a:ext cx="7330065" cy="2001833"/>
          </a:xfrm>
          <a:prstGeom prst="rect">
            <a:avLst/>
          </a:prstGeom>
        </p:spPr>
      </p:pic>
    </p:spTree>
    <p:extLst>
      <p:ext uri="{BB962C8B-B14F-4D97-AF65-F5344CB8AC3E}">
        <p14:creationId xmlns:p14="http://schemas.microsoft.com/office/powerpoint/2010/main" val="1946186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720DB99-7745-4E75-9D96-AAB6D55C53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04B0465-3B07-49BF-BEA7-D8147624629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90569415-75F9-7B4F-B5C0-95015705EBB8}"/>
              </a:ext>
            </a:extLst>
          </p:cNvPr>
          <p:cNvSpPr>
            <a:spLocks noGrp="1"/>
          </p:cNvSpPr>
          <p:nvPr>
            <p:ph idx="1"/>
          </p:nvPr>
        </p:nvSpPr>
        <p:spPr>
          <a:xfrm>
            <a:off x="1069848" y="2453673"/>
            <a:ext cx="10058400" cy="3919695"/>
          </a:xfrm>
        </p:spPr>
        <p:txBody>
          <a:bodyPr>
            <a:normAutofit/>
          </a:bodyPr>
          <a:lstStyle/>
          <a:p>
            <a:r>
              <a:rPr lang="en-US" b="1" dirty="0"/>
              <a:t>Hdf5storage</a:t>
            </a:r>
            <a:r>
              <a:rPr lang="en-US" dirty="0"/>
              <a:t> is a Python package that allows to read/write Hierarchal Data Format 5 (HDF5) files. </a:t>
            </a:r>
          </a:p>
          <a:p>
            <a:r>
              <a:rPr lang="en-US" dirty="0"/>
              <a:t>It provides support for .mat v7.3 files, which is based on a HDF5 format</a:t>
            </a:r>
          </a:p>
          <a:p>
            <a:r>
              <a:rPr lang="en-US" dirty="0"/>
              <a:t>Converts all data into </a:t>
            </a:r>
            <a:r>
              <a:rPr lang="en-US" dirty="0" err="1"/>
              <a:t>Numpy</a:t>
            </a:r>
            <a:r>
              <a:rPr lang="en-US" dirty="0"/>
              <a:t> arrays</a:t>
            </a:r>
          </a:p>
          <a:p>
            <a:r>
              <a:rPr lang="en-US" dirty="0"/>
              <a:t>Interface with the h5py package, which allows for large datasets and arrays to be stored in Pythonic metaphors, such as </a:t>
            </a:r>
            <a:r>
              <a:rPr lang="en-US" dirty="0" err="1"/>
              <a:t>Numpy</a:t>
            </a:r>
            <a:r>
              <a:rPr lang="en-US" dirty="0"/>
              <a:t> arrays and dictionaries.</a:t>
            </a:r>
          </a:p>
          <a:p>
            <a:endParaRPr lang="en-US" dirty="0"/>
          </a:p>
          <a:p>
            <a:endParaRPr lang="en-US" dirty="0"/>
          </a:p>
          <a:p>
            <a:endParaRPr lang="es-UY" dirty="0"/>
          </a:p>
        </p:txBody>
      </p:sp>
      <p:sp>
        <p:nvSpPr>
          <p:cNvPr id="5" name="Título 4">
            <a:extLst>
              <a:ext uri="{FF2B5EF4-FFF2-40B4-BE49-F238E27FC236}">
                <a16:creationId xmlns:a16="http://schemas.microsoft.com/office/drawing/2014/main" id="{B9EC4B5D-1964-4545-8506-CA0F7634A103}"/>
              </a:ext>
            </a:extLst>
          </p:cNvPr>
          <p:cNvSpPr>
            <a:spLocks noGrp="1"/>
          </p:cNvSpPr>
          <p:nvPr>
            <p:ph type="title"/>
          </p:nvPr>
        </p:nvSpPr>
        <p:spPr/>
        <p:txBody>
          <a:bodyPr/>
          <a:lstStyle/>
          <a:p>
            <a:r>
              <a:rPr lang="es-ES" dirty="0" err="1"/>
              <a:t>How</a:t>
            </a:r>
            <a:r>
              <a:rPr lang="es-ES" dirty="0"/>
              <a:t> hdf5storage </a:t>
            </a:r>
            <a:r>
              <a:rPr lang="es-ES" dirty="0" err="1"/>
              <a:t>works</a:t>
            </a:r>
            <a:endParaRPr lang="es-UY" dirty="0"/>
          </a:p>
        </p:txBody>
      </p:sp>
    </p:spTree>
    <p:extLst>
      <p:ext uri="{BB962C8B-B14F-4D97-AF65-F5344CB8AC3E}">
        <p14:creationId xmlns:p14="http://schemas.microsoft.com/office/powerpoint/2010/main" val="3484835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4E6F9C0E-A3F2-6142-BA23-BA8E5C2AD0B1}"/>
              </a:ext>
            </a:extLst>
          </p:cNvPr>
          <p:cNvPicPr>
            <a:picLocks noChangeAspect="1"/>
          </p:cNvPicPr>
          <p:nvPr/>
        </p:nvPicPr>
        <p:blipFill rotWithShape="1">
          <a:blip r:embed="rId2">
            <a:extLst>
              <a:ext uri="{28A0092B-C50C-407E-A947-70E740481C1C}">
                <a14:useLocalDpi xmlns:a14="http://schemas.microsoft.com/office/drawing/2010/main" val="0"/>
              </a:ext>
            </a:extLst>
          </a:blip>
          <a:srcRect t="1" r="5799" b="52450"/>
          <a:stretch/>
        </p:blipFill>
        <p:spPr>
          <a:xfrm>
            <a:off x="1031053" y="200885"/>
            <a:ext cx="9050212" cy="2923664"/>
          </a:xfrm>
          <a:prstGeom prst="rect">
            <a:avLst/>
          </a:prstGeom>
        </p:spPr>
      </p:pic>
      <p:pic>
        <p:nvPicPr>
          <p:cNvPr id="9" name="Imagen 8">
            <a:extLst>
              <a:ext uri="{FF2B5EF4-FFF2-40B4-BE49-F238E27FC236}">
                <a16:creationId xmlns:a16="http://schemas.microsoft.com/office/drawing/2014/main" id="{E56E8453-D6C1-EE47-8759-74751EF43E71}"/>
              </a:ext>
            </a:extLst>
          </p:cNvPr>
          <p:cNvPicPr>
            <a:picLocks noChangeAspect="1"/>
          </p:cNvPicPr>
          <p:nvPr/>
        </p:nvPicPr>
        <p:blipFill rotWithShape="1">
          <a:blip r:embed="rId3">
            <a:extLst>
              <a:ext uri="{28A0092B-C50C-407E-A947-70E740481C1C}">
                <a14:useLocalDpi xmlns:a14="http://schemas.microsoft.com/office/drawing/2010/main" val="0"/>
              </a:ext>
            </a:extLst>
          </a:blip>
          <a:srcRect r="5649" b="44776"/>
          <a:stretch/>
        </p:blipFill>
        <p:spPr>
          <a:xfrm>
            <a:off x="1160262" y="3510780"/>
            <a:ext cx="8921003" cy="2819400"/>
          </a:xfrm>
          <a:prstGeom prst="rect">
            <a:avLst/>
          </a:prstGeom>
        </p:spPr>
      </p:pic>
    </p:spTree>
    <p:extLst>
      <p:ext uri="{BB962C8B-B14F-4D97-AF65-F5344CB8AC3E}">
        <p14:creationId xmlns:p14="http://schemas.microsoft.com/office/powerpoint/2010/main" val="760928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720DB99-7745-4E75-9D96-AAB6D55C53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04B0465-3B07-49BF-BEA7-D8147624629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ítulo 4">
            <a:extLst>
              <a:ext uri="{FF2B5EF4-FFF2-40B4-BE49-F238E27FC236}">
                <a16:creationId xmlns:a16="http://schemas.microsoft.com/office/drawing/2014/main" id="{B9EC4B5D-1964-4545-8506-CA0F7634A103}"/>
              </a:ext>
            </a:extLst>
          </p:cNvPr>
          <p:cNvSpPr>
            <a:spLocks noGrp="1"/>
          </p:cNvSpPr>
          <p:nvPr>
            <p:ph type="title"/>
          </p:nvPr>
        </p:nvSpPr>
        <p:spPr/>
        <p:txBody>
          <a:bodyPr/>
          <a:lstStyle/>
          <a:p>
            <a:r>
              <a:rPr lang="en-US" dirty="0"/>
              <a:t>Appeal and Drawbacks</a:t>
            </a:r>
            <a:endParaRPr lang="es-UY" dirty="0"/>
          </a:p>
        </p:txBody>
      </p:sp>
      <p:sp>
        <p:nvSpPr>
          <p:cNvPr id="9" name="Marcador de contenido 2">
            <a:extLst>
              <a:ext uri="{FF2B5EF4-FFF2-40B4-BE49-F238E27FC236}">
                <a16:creationId xmlns:a16="http://schemas.microsoft.com/office/drawing/2014/main" id="{160A556C-81FF-7D4A-94D9-5A5669C32CEE}"/>
              </a:ext>
            </a:extLst>
          </p:cNvPr>
          <p:cNvSpPr>
            <a:spLocks noGrp="1"/>
          </p:cNvSpPr>
          <p:nvPr>
            <p:ph idx="1"/>
          </p:nvPr>
        </p:nvSpPr>
        <p:spPr>
          <a:xfrm>
            <a:off x="667744" y="2506662"/>
            <a:ext cx="5184913" cy="4351338"/>
          </a:xfrm>
        </p:spPr>
        <p:txBody>
          <a:bodyPr/>
          <a:lstStyle/>
          <a:p>
            <a:pPr marL="0" indent="0">
              <a:buNone/>
            </a:pPr>
            <a:r>
              <a:rPr lang="en-US" dirty="0"/>
              <a:t>Appeal:</a:t>
            </a:r>
          </a:p>
          <a:p>
            <a:r>
              <a:rPr lang="en-US" dirty="0"/>
              <a:t>This package provides a way to load the data as a data frame. </a:t>
            </a:r>
          </a:p>
          <a:p>
            <a:r>
              <a:rPr lang="en-US" dirty="0"/>
              <a:t>The package has a way to import MATLAB table data</a:t>
            </a:r>
          </a:p>
          <a:p>
            <a:r>
              <a:rPr lang="en-US" dirty="0"/>
              <a:t>By using this package inside a function, we can call it for all our files easily.</a:t>
            </a:r>
          </a:p>
          <a:p>
            <a:pPr marL="0" indent="0">
              <a:buNone/>
            </a:pPr>
            <a:endParaRPr lang="en-US" dirty="0"/>
          </a:p>
        </p:txBody>
      </p:sp>
      <p:sp>
        <p:nvSpPr>
          <p:cNvPr id="11" name="Marcador de contenido 2">
            <a:extLst>
              <a:ext uri="{FF2B5EF4-FFF2-40B4-BE49-F238E27FC236}">
                <a16:creationId xmlns:a16="http://schemas.microsoft.com/office/drawing/2014/main" id="{501EA20A-9071-A94A-8A11-ABB962C9ACD8}"/>
              </a:ext>
            </a:extLst>
          </p:cNvPr>
          <p:cNvSpPr txBox="1">
            <a:spLocks/>
          </p:cNvSpPr>
          <p:nvPr/>
        </p:nvSpPr>
        <p:spPr>
          <a:xfrm>
            <a:off x="6227031" y="2371725"/>
            <a:ext cx="518491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Drawbacks:</a:t>
            </a:r>
          </a:p>
          <a:p>
            <a:r>
              <a:rPr lang="en-US" sz="2000" dirty="0"/>
              <a:t>We need update all the .mat files from 5.0 to 7.3 using MATLAB.</a:t>
            </a:r>
          </a:p>
          <a:p>
            <a:r>
              <a:rPr lang="en-US" sz="2000" dirty="0"/>
              <a:t>Because of how our data is organized, we need to write flow control around this package to open the data. </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2983324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Letras en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Letras en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etras en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{8FE77487-09D4-7649-B7FA-E78D21AD1A4C}tf10001070</Template>
  <TotalTime>278</TotalTime>
  <Words>420</Words>
  <Application>Microsoft Macintosh PowerPoint</Application>
  <PresentationFormat>Panorámica</PresentationFormat>
  <Paragraphs>51</Paragraphs>
  <Slides>9</Slides>
  <Notes>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9</vt:i4>
      </vt:variant>
    </vt:vector>
  </HeadingPairs>
  <TitlesOfParts>
    <vt:vector size="16" baseType="lpstr">
      <vt:lpstr>Arial</vt:lpstr>
      <vt:lpstr>Calibri</vt:lpstr>
      <vt:lpstr>Rockwell</vt:lpstr>
      <vt:lpstr>Rockwell Condensed</vt:lpstr>
      <vt:lpstr>Rockwell Extra Bold</vt:lpstr>
      <vt:lpstr>Wingdings</vt:lpstr>
      <vt:lpstr>Letras en madera</vt:lpstr>
      <vt:lpstr>Technology Review</vt:lpstr>
      <vt:lpstr>Background</vt:lpstr>
      <vt:lpstr>Presentación de PowerPoint</vt:lpstr>
      <vt:lpstr>Presentación de PowerPoint</vt:lpstr>
      <vt:lpstr>Matlab opaque</vt:lpstr>
      <vt:lpstr>Presentación de PowerPoint</vt:lpstr>
      <vt:lpstr>How hdf5storage works</vt:lpstr>
      <vt:lpstr>Presentación de PowerPoint</vt:lpstr>
      <vt:lpstr>Appeal and Drawbacks</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Review</dc:title>
  <dc:creator>Rossana Scavone</dc:creator>
  <cp:lastModifiedBy>Rossana Scavone</cp:lastModifiedBy>
  <cp:revision>16</cp:revision>
  <dcterms:created xsi:type="dcterms:W3CDTF">2018-02-21T19:13:49Z</dcterms:created>
  <dcterms:modified xsi:type="dcterms:W3CDTF">2018-02-22T19:42:33Z</dcterms:modified>
</cp:coreProperties>
</file>