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92D22-90CA-4292-B07D-7E80AC2309C8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E04D7-9B42-47E4-A70E-8233CD425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0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04D7-9B42-47E4-A70E-8233CD4256A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04D7-9B42-47E4-A70E-8233CD4256A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30B69B5-6F9F-47D6-A0EC-D74E187D7AB6}" type="datetimeFigureOut">
              <a:rPr lang="zh-CN" altLang="en-US" smtClean="0"/>
              <a:t>10月28日 Sun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E8A3614-A1DA-4EC0-BBAB-5CFA34A8A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934430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tx2"/>
                </a:solidFill>
                <a:latin typeface="+mj-lt"/>
              </a:rPr>
              <a:t>Conway’s Soldier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786058"/>
            <a:ext cx="4500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solidFill>
                  <a:schemeClr val="tx2"/>
                </a:solidFill>
                <a:latin typeface="+mj-ea"/>
                <a:ea typeface="+mj-ea"/>
              </a:rPr>
              <a:t>康威的士兵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8082" y="535782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 By Group3</a:t>
            </a:r>
            <a:endParaRPr lang="zh-CN" altLang="en-US" sz="2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康威的士兵游戏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832496"/>
            <a:ext cx="3600400" cy="4404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</a:t>
            </a:r>
            <a:r>
              <a:rPr lang="zh-CN" altLang="en-US" sz="2000" dirty="0"/>
              <a:t>我们给每个格子标一个关于 </a:t>
            </a:r>
            <a:r>
              <a:rPr lang="en-US" altLang="zh-CN" sz="2000" dirty="0"/>
              <a:t>x </a:t>
            </a:r>
            <a:r>
              <a:rPr lang="zh-CN" altLang="en-US" sz="2000" dirty="0"/>
              <a:t>的单项式。把目标格子标记为 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 </a:t>
            </a:r>
            <a:r>
              <a:rPr lang="zh-CN" altLang="en-US" sz="2000" dirty="0"/>
              <a:t>，也就是 </a:t>
            </a:r>
            <a:r>
              <a:rPr lang="en-US" altLang="zh-CN" sz="2000" dirty="0"/>
              <a:t>1 </a:t>
            </a:r>
            <a:r>
              <a:rPr lang="zh-CN" altLang="en-US" sz="2000" dirty="0"/>
              <a:t>；一个格子离目标格子有多少步（相当于 </a:t>
            </a:r>
            <a:r>
              <a:rPr lang="en-US" altLang="zh-CN" sz="2000" dirty="0" err="1"/>
              <a:t>manhattan</a:t>
            </a:r>
            <a:r>
              <a:rPr lang="en-US" altLang="zh-CN" sz="2000" dirty="0"/>
              <a:t> </a:t>
            </a:r>
            <a:r>
              <a:rPr lang="zh-CN" altLang="en-US" sz="2000" dirty="0"/>
              <a:t>距离），就给这个格子标上 </a:t>
            </a:r>
            <a:r>
              <a:rPr lang="en-US" altLang="zh-CN" sz="2000" dirty="0"/>
              <a:t>x </a:t>
            </a:r>
            <a:r>
              <a:rPr lang="zh-CN" altLang="en-US" sz="2000" dirty="0"/>
              <a:t>的多少次方。于是，整个棋盘就变成了下面这样。棋盘上的若干棋子形成的布局，也就对应了一个关于 </a:t>
            </a:r>
            <a:r>
              <a:rPr lang="en-US" altLang="zh-CN" sz="2000" dirty="0"/>
              <a:t>x </a:t>
            </a:r>
            <a:r>
              <a:rPr lang="zh-CN" altLang="en-US" sz="2000" dirty="0"/>
              <a:t>的多项式。例如，下图中的 </a:t>
            </a:r>
            <a:r>
              <a:rPr lang="en-US" altLang="zh-CN" sz="2000" dirty="0"/>
              <a:t>6 </a:t>
            </a:r>
            <a:r>
              <a:rPr lang="zh-CN" altLang="en-US" sz="2000" dirty="0"/>
              <a:t>枚棋子就对应了多项式 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 + 3 · x</a:t>
            </a:r>
            <a:r>
              <a:rPr lang="en-US" altLang="zh-CN" sz="2000" baseline="30000" dirty="0"/>
              <a:t>5</a:t>
            </a:r>
            <a:r>
              <a:rPr lang="en-US" altLang="zh-CN" sz="2000" dirty="0"/>
              <a:t> + 2 · x</a:t>
            </a:r>
            <a:r>
              <a:rPr lang="en-US" altLang="zh-CN" sz="2000" baseline="30000" dirty="0"/>
              <a:t>6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</a:p>
          <a:p>
            <a:endParaRPr lang="zh-CN" altLang="en-US" dirty="0"/>
          </a:p>
        </p:txBody>
      </p:sp>
      <p:pic>
        <p:nvPicPr>
          <p:cNvPr id="1028" name="Picture 4" descr="http://www.matrix67.com/blogimage_2011/201109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2496"/>
            <a:ext cx="4963544" cy="34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5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康威的士兵游戏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4162"/>
            <a:ext cx="77768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 每次</a:t>
            </a:r>
            <a:r>
              <a:rPr lang="zh-CN" altLang="en-US" sz="2000" dirty="0"/>
              <a:t>移动棋子，我们都会改变一个棋子的位置，同时从棋盘中拿掉另一个棋子，从而让整个多项式发生变化。我们把棋子的移动分成三类：正向移动、中性移动、背向移动（分别如上图中左、中、右三个棋子跳跃的例子）。所谓正向移动，也就是朝着目标点的方向跳跃，棋子落点处的指数比出发点的指数更小。假如棋子的出发点所在位置是 </a:t>
            </a:r>
            <a:r>
              <a:rPr lang="en-US" altLang="zh-CN" sz="2000" dirty="0" err="1"/>
              <a:t>x</a:t>
            </a:r>
            <a:r>
              <a:rPr lang="en-US" altLang="zh-CN" sz="2000" baseline="30000" dirty="0" err="1"/>
              <a:t>n</a:t>
            </a:r>
            <a:r>
              <a:rPr lang="zh-CN" altLang="en-US" sz="2000" dirty="0"/>
              <a:t>，那么这次跳跃给整个多项式带来的变化就是减去了一个 </a:t>
            </a:r>
            <a:r>
              <a:rPr lang="en-US" altLang="zh-CN" sz="2000" dirty="0" err="1"/>
              <a:t>x</a:t>
            </a:r>
            <a:r>
              <a:rPr lang="en-US" altLang="zh-CN" sz="2000" baseline="30000" dirty="0" err="1"/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，加上了一个 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n-2</a:t>
            </a:r>
            <a:r>
              <a:rPr lang="en-US" altLang="zh-CN" sz="2000" dirty="0"/>
              <a:t> </a:t>
            </a:r>
            <a:r>
              <a:rPr lang="zh-CN" altLang="en-US" sz="2000" dirty="0"/>
              <a:t>，并且还减去了一个 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n-1</a:t>
            </a:r>
            <a:r>
              <a:rPr lang="en-US" altLang="zh-CN" sz="2000" dirty="0"/>
              <a:t> </a:t>
            </a:r>
            <a:r>
              <a:rPr lang="zh-CN" altLang="en-US" sz="2000" dirty="0"/>
              <a:t>。我们可以记作 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n-2</a:t>
            </a:r>
            <a:r>
              <a:rPr lang="en-US" altLang="zh-CN" sz="2000" dirty="0"/>
              <a:t> (1 - x - x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 </a:t>
            </a:r>
            <a:r>
              <a:rPr lang="zh-CN" altLang="en-US" sz="2000" dirty="0"/>
              <a:t>。中性移动就是指一个棋子从标有 </a:t>
            </a:r>
            <a:r>
              <a:rPr lang="en-US" altLang="zh-CN" sz="2000" dirty="0" err="1"/>
              <a:t>x</a:t>
            </a:r>
            <a:r>
              <a:rPr lang="en-US" altLang="zh-CN" sz="2000" baseline="30000" dirty="0" err="1"/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的格子跳到了另一个标有 </a:t>
            </a:r>
            <a:r>
              <a:rPr lang="en-US" altLang="zh-CN" sz="2000" dirty="0" err="1"/>
              <a:t>x</a:t>
            </a:r>
            <a:r>
              <a:rPr lang="en-US" altLang="zh-CN" sz="2000" baseline="30000" dirty="0" err="1"/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的格子，和目标点的距离并未变化，仅仅会让棋盘上少一个棋子 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n</a:t>
            </a:r>
            <a:r>
              <a:rPr lang="en-US" altLang="zh-CN" sz="2000" dirty="0"/>
              <a:t>-1 </a:t>
            </a:r>
            <a:r>
              <a:rPr lang="zh-CN" altLang="en-US" sz="2000" dirty="0"/>
              <a:t>。因此，这种移动给整个多项式带来的变化就是 </a:t>
            </a:r>
            <a:r>
              <a:rPr lang="en-US" altLang="zh-CN" sz="2000" dirty="0"/>
              <a:t>- x</a:t>
            </a:r>
            <a:r>
              <a:rPr lang="en-US" altLang="zh-CN" sz="2000" baseline="30000" dirty="0"/>
              <a:t>n</a:t>
            </a:r>
            <a:r>
              <a:rPr lang="en-US" altLang="zh-CN" sz="2000" dirty="0"/>
              <a:t>-1 </a:t>
            </a:r>
            <a:r>
              <a:rPr lang="zh-CN" altLang="en-US" sz="2000" dirty="0"/>
              <a:t>。背向移动则是往远离目标点的方向跳跃，它给多项式带来的变化则是 </a:t>
            </a:r>
            <a:r>
              <a:rPr lang="en-US" altLang="zh-CN" sz="2000" dirty="0"/>
              <a:t>- </a:t>
            </a:r>
            <a:r>
              <a:rPr lang="en-US" altLang="zh-CN" sz="2000" dirty="0" err="1"/>
              <a:t>x</a:t>
            </a:r>
            <a:r>
              <a:rPr lang="en-US" altLang="zh-CN" sz="2000" baseline="30000" dirty="0" err="1"/>
              <a:t>n</a:t>
            </a:r>
            <a:r>
              <a:rPr lang="en-US" altLang="zh-CN" sz="2000" dirty="0"/>
              <a:t> + x</a:t>
            </a:r>
            <a:r>
              <a:rPr lang="en-US" altLang="zh-CN" sz="2000" baseline="30000" dirty="0"/>
              <a:t>n+2</a:t>
            </a:r>
            <a:r>
              <a:rPr lang="en-US" altLang="zh-CN" sz="2000" dirty="0"/>
              <a:t> - x</a:t>
            </a:r>
            <a:r>
              <a:rPr lang="en-US" altLang="zh-CN" sz="2000" baseline="30000" dirty="0"/>
              <a:t>n+1</a:t>
            </a:r>
            <a:r>
              <a:rPr lang="en-US" altLang="zh-CN" sz="2000" dirty="0"/>
              <a:t> </a:t>
            </a:r>
            <a:r>
              <a:rPr lang="zh-CN" altLang="en-US" sz="2000" dirty="0"/>
              <a:t>，即 </a:t>
            </a:r>
            <a:r>
              <a:rPr lang="en-US" altLang="zh-CN" sz="2000" dirty="0" err="1"/>
              <a:t>x</a:t>
            </a:r>
            <a:r>
              <a:rPr lang="en-US" altLang="zh-CN" sz="2000" baseline="30000" dirty="0" err="1"/>
              <a:t>n</a:t>
            </a:r>
            <a:r>
              <a:rPr lang="en-US" altLang="zh-CN" sz="2000" dirty="0"/>
              <a:t> (x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- x - 1) 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87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康威的士兵游戏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53650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 现在，我们需要选取一个适当的底数 </a:t>
            </a:r>
            <a:r>
              <a:rPr lang="en-US" altLang="zh-CN" sz="1800" dirty="0"/>
              <a:t>x </a:t>
            </a:r>
            <a:r>
              <a:rPr lang="zh-CN" altLang="en-US" sz="1800" dirty="0"/>
              <a:t>，使得正向移动给多项式带来的变化为 </a:t>
            </a:r>
            <a:r>
              <a:rPr lang="en-US" altLang="zh-CN" sz="1800" dirty="0"/>
              <a:t>0 </a:t>
            </a:r>
            <a:r>
              <a:rPr lang="zh-CN" altLang="en-US" sz="1800" dirty="0"/>
              <a:t>。为此，我们需要让 </a:t>
            </a:r>
            <a:r>
              <a:rPr lang="en-US" altLang="zh-CN" sz="1800" dirty="0"/>
              <a:t>x </a:t>
            </a:r>
            <a:r>
              <a:rPr lang="zh-CN" altLang="en-US" sz="1800" dirty="0"/>
              <a:t>满足 </a:t>
            </a:r>
            <a:r>
              <a:rPr lang="en-US" altLang="zh-CN" sz="1800" dirty="0"/>
              <a:t>1 - x - x</a:t>
            </a:r>
            <a:r>
              <a:rPr lang="en-US" altLang="zh-CN" sz="2000" baseline="30000" dirty="0"/>
              <a:t>2</a:t>
            </a:r>
            <a:r>
              <a:rPr lang="en-US" altLang="zh-CN" sz="1800" dirty="0"/>
              <a:t> = 0 </a:t>
            </a:r>
            <a:r>
              <a:rPr lang="zh-CN" altLang="en-US" sz="1800" dirty="0"/>
              <a:t>，解得 </a:t>
            </a:r>
            <a:r>
              <a:rPr lang="en-US" altLang="zh-CN" sz="1800" dirty="0"/>
              <a:t>x = (±√5 - 1) / 2 </a:t>
            </a:r>
            <a:r>
              <a:rPr lang="zh-CN" altLang="en-US" sz="1800" dirty="0"/>
              <a:t>。我们选取其中的正数解 </a:t>
            </a:r>
            <a:r>
              <a:rPr lang="en-US" altLang="zh-CN" sz="1800" dirty="0"/>
              <a:t>(√5 - 1) / 2 </a:t>
            </a:r>
            <a:r>
              <a:rPr lang="zh-CN" altLang="en-US" sz="1800" dirty="0"/>
              <a:t>。出人意料的是，它正是神奇的黄金分割数 </a:t>
            </a:r>
            <a:r>
              <a:rPr lang="en-US" altLang="zh-CN" sz="1800" dirty="0"/>
              <a:t>φ ≈ 0.618 </a:t>
            </a:r>
            <a:r>
              <a:rPr lang="zh-CN" altLang="en-US" sz="1800" dirty="0"/>
              <a:t>。</a:t>
            </a:r>
          </a:p>
          <a:p>
            <a:endParaRPr lang="zh-CN" altLang="en-US" sz="1800" dirty="0"/>
          </a:p>
          <a:p>
            <a:r>
              <a:rPr lang="zh-CN" altLang="en-US" sz="1800" dirty="0"/>
              <a:t>    这样，棋盘的每个格子都对应了一个形如 </a:t>
            </a:r>
            <a:r>
              <a:rPr lang="en-US" altLang="zh-CN" sz="1800" dirty="0" err="1"/>
              <a:t>φ</a:t>
            </a:r>
            <a:r>
              <a:rPr lang="en-US" altLang="zh-CN" sz="2000" baseline="30000" dirty="0" err="1"/>
              <a:t>n</a:t>
            </a:r>
            <a:r>
              <a:rPr lang="en-US" altLang="zh-CN" sz="1800" dirty="0"/>
              <a:t> </a:t>
            </a:r>
            <a:r>
              <a:rPr lang="zh-CN" altLang="en-US" sz="1800" dirty="0"/>
              <a:t>的正实数，其中目标点是 </a:t>
            </a:r>
            <a:r>
              <a:rPr lang="en-US" altLang="zh-CN" sz="1800" dirty="0"/>
              <a:t>φ</a:t>
            </a:r>
            <a:r>
              <a:rPr lang="en-US" altLang="zh-CN" sz="2000" baseline="30000" dirty="0"/>
              <a:t>0 </a:t>
            </a:r>
            <a:r>
              <a:rPr lang="zh-CN" altLang="en-US" sz="1800" dirty="0"/>
              <a:t>，也就是 </a:t>
            </a:r>
            <a:r>
              <a:rPr lang="en-US" altLang="zh-CN" sz="1800" dirty="0"/>
              <a:t>1 </a:t>
            </a:r>
            <a:r>
              <a:rPr lang="zh-CN" altLang="en-US" sz="1800" dirty="0"/>
              <a:t>。定义一个棋局的价值为各个棋子位置上所对应的正实数之和。任何正向移动都不会改变布局的价值，其它形式的移动都会让价值变小。我们的目标就是把整个阵型的价值变成 </a:t>
            </a:r>
            <a:r>
              <a:rPr lang="en-US" altLang="zh-CN" sz="1800" dirty="0"/>
              <a:t>1 </a:t>
            </a:r>
            <a:r>
              <a:rPr lang="zh-CN" altLang="en-US" sz="1800" dirty="0"/>
              <a:t>（或者更大，如果最后还有残余棋子的话）。</a:t>
            </a:r>
          </a:p>
          <a:p>
            <a:endParaRPr lang="zh-CN" altLang="en-US" sz="1800" dirty="0"/>
          </a:p>
          <a:p>
            <a:r>
              <a:rPr lang="zh-CN" altLang="en-US" sz="1800" dirty="0"/>
              <a:t>    注意 </a:t>
            </a:r>
            <a:r>
              <a:rPr lang="en-US" altLang="zh-CN" sz="1800" dirty="0"/>
              <a:t>φ </a:t>
            </a:r>
            <a:r>
              <a:rPr lang="zh-CN" altLang="en-US" sz="1800" dirty="0"/>
              <a:t>的一些有趣的性质。由于 </a:t>
            </a:r>
            <a:r>
              <a:rPr lang="en-US" altLang="zh-CN" sz="1800" dirty="0"/>
              <a:t>φ</a:t>
            </a:r>
            <a:r>
              <a:rPr lang="en-US" altLang="zh-CN" sz="2000" baseline="30000" dirty="0"/>
              <a:t>2</a:t>
            </a:r>
            <a:r>
              <a:rPr lang="en-US" altLang="zh-CN" sz="1800" dirty="0"/>
              <a:t> = 1 - φ </a:t>
            </a:r>
            <a:r>
              <a:rPr lang="zh-CN" altLang="en-US" sz="1800" dirty="0"/>
              <a:t>，不断在等式两边乘以 </a:t>
            </a:r>
            <a:r>
              <a:rPr lang="en-US" altLang="zh-CN" sz="1800" dirty="0"/>
              <a:t>φ </a:t>
            </a:r>
            <a:r>
              <a:rPr lang="zh-CN" altLang="en-US" sz="1800" dirty="0"/>
              <a:t>，我们还可以得到 </a:t>
            </a:r>
            <a:r>
              <a:rPr lang="en-US" altLang="zh-CN" sz="1800" dirty="0"/>
              <a:t>φ</a:t>
            </a:r>
            <a:r>
              <a:rPr lang="en-US" altLang="zh-CN" sz="2000" baseline="30000" dirty="0"/>
              <a:t>3</a:t>
            </a:r>
            <a:r>
              <a:rPr lang="en-US" altLang="zh-CN" sz="1800" dirty="0"/>
              <a:t> = φ - φ</a:t>
            </a:r>
            <a:r>
              <a:rPr lang="en-US" altLang="zh-CN" sz="2000" baseline="30000" dirty="0"/>
              <a:t>2</a:t>
            </a:r>
            <a:r>
              <a:rPr lang="en-US" altLang="zh-CN" sz="1800" dirty="0"/>
              <a:t> </a:t>
            </a:r>
            <a:r>
              <a:rPr lang="zh-CN" altLang="en-US" sz="1800" dirty="0"/>
              <a:t>，</a:t>
            </a:r>
            <a:r>
              <a:rPr lang="en-US" altLang="zh-CN" sz="1800" dirty="0"/>
              <a:t>φ</a:t>
            </a:r>
            <a:r>
              <a:rPr lang="en-US" altLang="zh-CN" sz="2000" baseline="30000" dirty="0"/>
              <a:t>4</a:t>
            </a:r>
            <a:r>
              <a:rPr lang="en-US" altLang="zh-CN" sz="1800" dirty="0"/>
              <a:t> = φ</a:t>
            </a:r>
            <a:r>
              <a:rPr lang="en-US" altLang="zh-CN" sz="2000" baseline="30000" dirty="0"/>
              <a:t>2 </a:t>
            </a:r>
            <a:r>
              <a:rPr lang="en-US" altLang="zh-CN" sz="1800" dirty="0"/>
              <a:t>- φ</a:t>
            </a:r>
            <a:r>
              <a:rPr lang="en-US" altLang="zh-CN" sz="2000" baseline="30000" dirty="0"/>
              <a:t>3</a:t>
            </a:r>
            <a:r>
              <a:rPr lang="en-US" altLang="zh-CN" sz="1800" dirty="0"/>
              <a:t> </a:t>
            </a:r>
            <a:r>
              <a:rPr lang="zh-CN" altLang="en-US" sz="1800" dirty="0"/>
              <a:t>， </a:t>
            </a:r>
            <a:r>
              <a:rPr lang="en-US" altLang="zh-CN" sz="1800" dirty="0"/>
              <a:t>φ</a:t>
            </a:r>
            <a:r>
              <a:rPr lang="en-US" altLang="zh-CN" sz="2000" baseline="30000" dirty="0"/>
              <a:t>5</a:t>
            </a:r>
            <a:r>
              <a:rPr lang="en-US" altLang="zh-CN" sz="1800" dirty="0"/>
              <a:t> = φ</a:t>
            </a:r>
            <a:r>
              <a:rPr lang="en-US" altLang="zh-CN" sz="2000" baseline="30000" dirty="0"/>
              <a:t>3</a:t>
            </a:r>
            <a:r>
              <a:rPr lang="en-US" altLang="zh-CN" sz="1800" dirty="0"/>
              <a:t> - φ</a:t>
            </a:r>
            <a:r>
              <a:rPr lang="en-US" altLang="zh-CN" sz="2000" baseline="30000" dirty="0"/>
              <a:t>4 </a:t>
            </a:r>
            <a:r>
              <a:rPr lang="zh-CN" altLang="en-US" sz="1800" dirty="0"/>
              <a:t>等等。把等式左边全部加起来，也就得到 </a:t>
            </a:r>
            <a:r>
              <a:rPr lang="en-US" altLang="zh-CN" sz="1800" dirty="0"/>
              <a:t>φ</a:t>
            </a:r>
            <a:r>
              <a:rPr lang="en-US" altLang="zh-CN" sz="2000" baseline="30000" dirty="0"/>
              <a:t>2</a:t>
            </a:r>
            <a:r>
              <a:rPr lang="en-US" altLang="zh-CN" sz="1800" dirty="0"/>
              <a:t> + φ</a:t>
            </a:r>
            <a:r>
              <a:rPr lang="en-US" altLang="zh-CN" sz="2000" baseline="30000" dirty="0"/>
              <a:t>3</a:t>
            </a:r>
            <a:r>
              <a:rPr lang="en-US" altLang="zh-CN" sz="1800" dirty="0"/>
              <a:t> + φ</a:t>
            </a:r>
            <a:r>
              <a:rPr lang="en-US" altLang="zh-CN" sz="2000" baseline="30000" dirty="0"/>
              <a:t>4</a:t>
            </a:r>
            <a:r>
              <a:rPr lang="en-US" altLang="zh-CN" sz="1800" dirty="0"/>
              <a:t> + … = 1 </a:t>
            </a:r>
            <a:r>
              <a:rPr lang="zh-CN" altLang="en-US" sz="1800" dirty="0"/>
              <a:t>了。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4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康威的士兵游戏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936" y="1554162"/>
            <a:ext cx="4995664" cy="4971182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 当 </a:t>
            </a:r>
            <a:r>
              <a:rPr lang="en-US" altLang="zh-CN" sz="2000" dirty="0"/>
              <a:t>n </a:t>
            </a:r>
            <a:r>
              <a:rPr lang="zh-CN" altLang="en-US" sz="2000" dirty="0"/>
              <a:t>等于 </a:t>
            </a:r>
            <a:r>
              <a:rPr lang="en-US" altLang="zh-CN" sz="2000" dirty="0"/>
              <a:t>1 </a:t>
            </a:r>
            <a:r>
              <a:rPr lang="zh-CN" altLang="en-US" sz="2000" dirty="0"/>
              <a:t>时，水平线以下第一行的格子的价值总和是 </a:t>
            </a:r>
            <a:r>
              <a:rPr lang="el-GR" altLang="zh-CN" sz="2000" dirty="0"/>
              <a:t>φ + 2 · φ</a:t>
            </a:r>
            <a:r>
              <a:rPr lang="el-GR" altLang="zh-CN" sz="2000" baseline="30000" dirty="0"/>
              <a:t>2</a:t>
            </a:r>
            <a:r>
              <a:rPr lang="el-GR" altLang="zh-CN" sz="2000" dirty="0"/>
              <a:t> + 2 · φ</a:t>
            </a:r>
            <a:r>
              <a:rPr lang="el-GR" altLang="zh-CN" sz="2000" baseline="30000" dirty="0"/>
              <a:t>3</a:t>
            </a:r>
            <a:r>
              <a:rPr lang="el-GR" altLang="zh-CN" sz="2000" dirty="0"/>
              <a:t> + 2 · φ</a:t>
            </a:r>
            <a:r>
              <a:rPr lang="el-GR" altLang="zh-CN" sz="2000" baseline="30000" dirty="0"/>
              <a:t>4</a:t>
            </a:r>
            <a:r>
              <a:rPr lang="el-GR" altLang="zh-CN" sz="2000" dirty="0"/>
              <a:t> + … </a:t>
            </a:r>
            <a:r>
              <a:rPr lang="zh-CN" altLang="el-GR" sz="2000" dirty="0"/>
              <a:t>，</a:t>
            </a:r>
            <a:r>
              <a:rPr lang="zh-CN" altLang="en-US" sz="2000" dirty="0"/>
              <a:t>第二行每个格子的价值分别是第一行对应格子的 </a:t>
            </a:r>
            <a:r>
              <a:rPr lang="el-GR" altLang="zh-CN" sz="2000" dirty="0"/>
              <a:t>φ </a:t>
            </a:r>
            <a:r>
              <a:rPr lang="zh-CN" altLang="en-US" sz="2000" dirty="0"/>
              <a:t>倍，第三行格子的价值则再乘以 </a:t>
            </a:r>
            <a:r>
              <a:rPr lang="el-GR" altLang="zh-CN" sz="2000" dirty="0"/>
              <a:t>φ </a:t>
            </a:r>
            <a:r>
              <a:rPr lang="zh-CN" altLang="el-GR" sz="2000" dirty="0"/>
              <a:t>，</a:t>
            </a:r>
            <a:r>
              <a:rPr lang="zh-CN" altLang="en-US" sz="2000" dirty="0"/>
              <a:t>以此类推。因此，水平线以下的所有格子的总价值为：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(</a:t>
            </a:r>
            <a:r>
              <a:rPr lang="el-GR" altLang="zh-CN" sz="2000" dirty="0"/>
              <a:t>φ + 2 · φ</a:t>
            </a:r>
            <a:r>
              <a:rPr lang="el-GR" altLang="zh-CN" sz="2000" baseline="30000" dirty="0"/>
              <a:t>2</a:t>
            </a:r>
            <a:r>
              <a:rPr lang="el-GR" altLang="zh-CN" sz="2000" dirty="0"/>
              <a:t> + 2 · φ</a:t>
            </a:r>
            <a:r>
              <a:rPr lang="el-GR" altLang="zh-CN" sz="2000" baseline="30000" dirty="0"/>
              <a:t>3</a:t>
            </a:r>
            <a:r>
              <a:rPr lang="el-GR" altLang="zh-CN" sz="2000" dirty="0"/>
              <a:t> + 2 · φ</a:t>
            </a:r>
            <a:r>
              <a:rPr lang="el-GR" altLang="zh-CN" sz="2000" baseline="30000" dirty="0"/>
              <a:t>4</a:t>
            </a:r>
            <a:r>
              <a:rPr lang="el-GR" altLang="zh-CN" sz="2000" dirty="0"/>
              <a:t> + …) (1 + φ + φ</a:t>
            </a:r>
            <a:r>
              <a:rPr lang="el-GR" altLang="zh-CN" sz="2000" baseline="30000" dirty="0"/>
              <a:t>2</a:t>
            </a:r>
            <a:r>
              <a:rPr lang="el-GR" altLang="zh-CN" sz="2000" dirty="0"/>
              <a:t> + φ</a:t>
            </a:r>
            <a:r>
              <a:rPr lang="el-GR" altLang="zh-CN" sz="2000" baseline="30000" dirty="0"/>
              <a:t>3</a:t>
            </a:r>
            <a:r>
              <a:rPr lang="el-GR" altLang="zh-CN" sz="2000" dirty="0"/>
              <a:t> + …)</a:t>
            </a:r>
          </a:p>
          <a:p>
            <a:r>
              <a:rPr lang="el-GR" altLang="zh-CN" sz="2000" dirty="0"/>
              <a:t>     = (φ + 2)(1 + φ + 1)</a:t>
            </a:r>
          </a:p>
          <a:p>
            <a:r>
              <a:rPr lang="el-GR" altLang="zh-CN" sz="2000" dirty="0"/>
              <a:t>     = (φ + 2)</a:t>
            </a:r>
            <a:r>
              <a:rPr lang="el-GR" altLang="zh-CN" sz="2000" baseline="30000" dirty="0"/>
              <a:t>2</a:t>
            </a:r>
          </a:p>
          <a:p>
            <a:r>
              <a:rPr lang="el-GR" altLang="zh-CN" sz="2000" dirty="0"/>
              <a:t>     = φ</a:t>
            </a:r>
            <a:r>
              <a:rPr lang="el-GR" altLang="zh-CN" sz="2000" baseline="30000" dirty="0"/>
              <a:t>2</a:t>
            </a:r>
            <a:r>
              <a:rPr lang="el-GR" altLang="zh-CN" sz="2000" dirty="0"/>
              <a:t> + 4 φ + 4</a:t>
            </a:r>
          </a:p>
          <a:p>
            <a:r>
              <a:rPr lang="el-GR" altLang="zh-CN" sz="2000" dirty="0"/>
              <a:t>     = 5 + 3 φ </a:t>
            </a:r>
            <a:r>
              <a:rPr lang="zh-CN" altLang="el-GR" sz="2000" dirty="0"/>
              <a:t>，</a:t>
            </a:r>
          </a:p>
          <a:p>
            <a:endParaRPr lang="zh-CN" altLang="el-GR" sz="2000" dirty="0"/>
          </a:p>
          <a:p>
            <a:r>
              <a:rPr lang="zh-CN" altLang="el-GR" sz="2000" dirty="0"/>
              <a:t>    </a:t>
            </a:r>
            <a:r>
              <a:rPr lang="zh-CN" altLang="en-US" sz="2000" dirty="0"/>
              <a:t>其中，最后一步再次用到了 </a:t>
            </a:r>
            <a:r>
              <a:rPr lang="el-GR" altLang="zh-CN" sz="2000" dirty="0"/>
              <a:t>φ</a:t>
            </a:r>
            <a:r>
              <a:rPr lang="el-GR" altLang="zh-CN" sz="2000" baseline="30000" dirty="0"/>
              <a:t>2</a:t>
            </a:r>
            <a:r>
              <a:rPr lang="el-GR" altLang="zh-CN" sz="2000" dirty="0"/>
              <a:t> = 1 - φ </a:t>
            </a:r>
            <a:r>
              <a:rPr lang="zh-CN" altLang="el-GR" sz="2000" dirty="0"/>
              <a:t>。</a:t>
            </a:r>
          </a:p>
          <a:p>
            <a:endParaRPr lang="zh-CN" altLang="en-US" dirty="0"/>
          </a:p>
        </p:txBody>
      </p:sp>
      <p:pic>
        <p:nvPicPr>
          <p:cNvPr id="3074" name="Picture 2" descr="C:\Users\emma\Desktop\搜狗截图12102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3676"/>
            <a:ext cx="35155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康威的士兵游戏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5976" y="1554162"/>
            <a:ext cx="4635624" cy="504319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当 </a:t>
            </a:r>
            <a:r>
              <a:rPr lang="en-US" altLang="zh-CN" sz="2000" dirty="0"/>
              <a:t>n = 2 </a:t>
            </a:r>
            <a:r>
              <a:rPr lang="zh-CN" altLang="en-US" sz="2000" dirty="0"/>
              <a:t>时，水平线离目标点的距离增加一个单位，从而导致每个格子的价值都乘以了一个 </a:t>
            </a:r>
            <a:r>
              <a:rPr lang="en-US" altLang="zh-CN" sz="2000" dirty="0"/>
              <a:t>φ </a:t>
            </a:r>
            <a:r>
              <a:rPr lang="zh-CN" altLang="en-US" sz="2000" dirty="0"/>
              <a:t>，于是水平线下的所有格子的价值总和就是 </a:t>
            </a:r>
            <a:r>
              <a:rPr lang="en-US" altLang="zh-CN" sz="2000" dirty="0"/>
              <a:t>(5 + 3 φ) φ = 5 φ + 3 φ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= 3 + 2 φ </a:t>
            </a:r>
            <a:r>
              <a:rPr lang="zh-CN" altLang="en-US" sz="2000" dirty="0"/>
              <a:t>。类似的， </a:t>
            </a:r>
            <a:r>
              <a:rPr lang="en-US" altLang="zh-CN" sz="2000" dirty="0"/>
              <a:t>n = 3 </a:t>
            </a:r>
            <a:r>
              <a:rPr lang="zh-CN" altLang="en-US" sz="2000" dirty="0"/>
              <a:t>时水平线下方的格子总价值为 </a:t>
            </a:r>
            <a:r>
              <a:rPr lang="en-US" altLang="zh-CN" sz="2000" dirty="0"/>
              <a:t>(3 + 2 φ) φ = 3 φ + 2 φ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= 2 + φ </a:t>
            </a:r>
            <a:r>
              <a:rPr lang="zh-CN" altLang="en-US" sz="2000" dirty="0"/>
              <a:t>， </a:t>
            </a:r>
            <a:r>
              <a:rPr lang="en-US" altLang="zh-CN" sz="2000" dirty="0"/>
              <a:t>n = 4 </a:t>
            </a:r>
            <a:r>
              <a:rPr lang="zh-CN" altLang="en-US" sz="2000" dirty="0"/>
              <a:t>时这个值变为了 </a:t>
            </a:r>
            <a:r>
              <a:rPr lang="en-US" altLang="zh-CN" sz="2000" dirty="0"/>
              <a:t>(2 + φ) φ = 2 φ + φ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= 1 + φ </a:t>
            </a:r>
            <a:r>
              <a:rPr lang="zh-CN" altLang="en-US" sz="2000" dirty="0"/>
              <a:t>， </a:t>
            </a:r>
            <a:r>
              <a:rPr lang="en-US" altLang="zh-CN" sz="2000" dirty="0"/>
              <a:t>n = 5 </a:t>
            </a:r>
            <a:r>
              <a:rPr lang="zh-CN" altLang="en-US" sz="2000" dirty="0"/>
              <a:t>时这个值变为了 </a:t>
            </a:r>
            <a:r>
              <a:rPr lang="en-US" altLang="zh-CN" sz="2000" dirty="0"/>
              <a:t>(1+ φ) φ = φ + φ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= 1 </a:t>
            </a:r>
            <a:r>
              <a:rPr lang="zh-CN" altLang="en-US" sz="2000" dirty="0"/>
              <a:t>。这表明，当 </a:t>
            </a:r>
            <a:r>
              <a:rPr lang="en-US" altLang="zh-CN" sz="2000" dirty="0"/>
              <a:t>n </a:t>
            </a:r>
            <a:r>
              <a:rPr lang="zh-CN" altLang="en-US" sz="2000" dirty="0"/>
              <a:t>等于 </a:t>
            </a:r>
            <a:r>
              <a:rPr lang="en-US" altLang="zh-CN" sz="2000" dirty="0"/>
              <a:t>5 </a:t>
            </a:r>
            <a:r>
              <a:rPr lang="zh-CN" altLang="en-US" sz="2000" dirty="0"/>
              <a:t>时，如果在水平线以下的所有格子里都放上棋子，总价值正好为 </a:t>
            </a:r>
            <a:r>
              <a:rPr lang="en-US" altLang="zh-CN" sz="2000" dirty="0"/>
              <a:t>1 </a:t>
            </a:r>
            <a:r>
              <a:rPr lang="zh-CN" altLang="en-US" sz="2000" dirty="0"/>
              <a:t>。当然，棋子的数量不可能是无限的，因而初始布局的价值是严格小于 </a:t>
            </a:r>
            <a:r>
              <a:rPr lang="en-US" altLang="zh-CN" sz="2000" dirty="0"/>
              <a:t>1 </a:t>
            </a:r>
            <a:r>
              <a:rPr lang="zh-CN" altLang="en-US" sz="2000" dirty="0"/>
              <a:t>的，我们不可能把它变为一个价值大于等于 </a:t>
            </a:r>
            <a:r>
              <a:rPr lang="en-US" altLang="zh-CN" sz="2000" dirty="0"/>
              <a:t>1 </a:t>
            </a:r>
            <a:r>
              <a:rPr lang="zh-CN" altLang="en-US" sz="2000" dirty="0"/>
              <a:t>的棋局。这就说明， </a:t>
            </a:r>
            <a:r>
              <a:rPr lang="en-US" altLang="zh-CN" sz="2000" dirty="0"/>
              <a:t>n = 5 </a:t>
            </a:r>
            <a:r>
              <a:rPr lang="zh-CN" altLang="en-US" sz="2000" dirty="0"/>
              <a:t>时问题是没有解的。</a:t>
            </a:r>
          </a:p>
          <a:p>
            <a:endParaRPr lang="zh-CN" altLang="en-US" dirty="0"/>
          </a:p>
        </p:txBody>
      </p:sp>
      <p:pic>
        <p:nvPicPr>
          <p:cNvPr id="4098" name="Picture 2" descr="C:\Users\emma\Desktop\搜狗截图121028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412622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4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维基百科</a:t>
            </a:r>
            <a:endParaRPr lang="en-US" altLang="zh-CN" dirty="0" smtClean="0"/>
          </a:p>
          <a:p>
            <a:r>
              <a:rPr lang="en-US" altLang="zh-CN" dirty="0"/>
              <a:t>www.matrix67.com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272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2800" dirty="0" smtClean="0"/>
          </a:p>
          <a:p>
            <a:pPr marL="0" indent="0" algn="ctr">
              <a:buNone/>
            </a:pPr>
            <a:r>
              <a:rPr lang="zh-CN" altLang="en-US" sz="11500" dirty="0" smtClean="0"/>
              <a:t>  谢谢观看！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7171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47660"/>
            <a:ext cx="8686800" cy="838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康威简介</a:t>
            </a:r>
            <a:endParaRPr lang="zh-CN" altLang="en-US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303468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071934" y="1785926"/>
            <a:ext cx="4286280" cy="4214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约翰</a:t>
            </a:r>
            <a:r>
              <a:rPr lang="en-US" altLang="zh-CN" sz="2400" b="1" dirty="0">
                <a:solidFill>
                  <a:schemeClr val="tx2"/>
                </a:solidFill>
              </a:rPr>
              <a:t>·</a:t>
            </a:r>
            <a:r>
              <a:rPr lang="zh-CN" altLang="en-US" sz="2400" b="1" dirty="0">
                <a:solidFill>
                  <a:schemeClr val="tx2"/>
                </a:solidFill>
              </a:rPr>
              <a:t>何顿</a:t>
            </a:r>
            <a:r>
              <a:rPr lang="en-US" altLang="zh-CN" sz="2400" b="1" dirty="0">
                <a:solidFill>
                  <a:schemeClr val="tx2"/>
                </a:solidFill>
              </a:rPr>
              <a:t>·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康威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John </a:t>
            </a:r>
            <a:r>
              <a:rPr lang="en-US" altLang="zh-CN" dirty="0">
                <a:solidFill>
                  <a:schemeClr val="tx2"/>
                </a:solidFill>
              </a:rPr>
              <a:t>Horton </a:t>
            </a:r>
            <a:r>
              <a:rPr lang="en-US" altLang="zh-CN" dirty="0" smtClean="0">
                <a:solidFill>
                  <a:schemeClr val="tx2"/>
                </a:solidFill>
              </a:rPr>
              <a:t>Conway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1937</a:t>
            </a:r>
            <a:r>
              <a:rPr lang="zh-CN" altLang="en-US" dirty="0">
                <a:solidFill>
                  <a:schemeClr val="tx2"/>
                </a:solidFill>
              </a:rPr>
              <a:t>年</a:t>
            </a:r>
            <a:r>
              <a:rPr lang="en-US" altLang="zh-CN" dirty="0">
                <a:solidFill>
                  <a:schemeClr val="tx2"/>
                </a:solidFill>
              </a:rPr>
              <a:t>12</a:t>
            </a:r>
            <a:r>
              <a:rPr lang="zh-CN" altLang="en-US" dirty="0">
                <a:solidFill>
                  <a:schemeClr val="tx2"/>
                </a:solidFill>
              </a:rPr>
              <a:t>月</a:t>
            </a:r>
            <a:r>
              <a:rPr lang="en-US" altLang="zh-CN" dirty="0">
                <a:solidFill>
                  <a:schemeClr val="tx2"/>
                </a:solidFill>
              </a:rPr>
              <a:t>26</a:t>
            </a:r>
            <a:r>
              <a:rPr lang="zh-CN" altLang="en-US" dirty="0">
                <a:solidFill>
                  <a:schemeClr val="tx2"/>
                </a:solidFill>
              </a:rPr>
              <a:t>日</a:t>
            </a:r>
            <a:r>
              <a:rPr lang="zh-CN" altLang="en-US" dirty="0" smtClean="0">
                <a:solidFill>
                  <a:schemeClr val="tx2"/>
                </a:solidFill>
              </a:rPr>
              <a:t>－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生于</a:t>
            </a:r>
            <a:r>
              <a:rPr lang="zh-CN" altLang="en-US" dirty="0">
                <a:solidFill>
                  <a:schemeClr val="tx2"/>
                </a:solidFill>
              </a:rPr>
              <a:t>英国利物浦，数学家，活跃于有限群的研究、趣味数学、纽结理论、数论、组合博弈论和编码学等范畴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康威年少时就对数学很有强烈的兴趣：四岁时，其母发现他背诵二的次方；十一岁时，升读中学的面试，被问及他成长后想干什么，他回答想在剑桥当数学家。后来康威果然于剑桥大学修读数学，现时为普林斯顿大学的教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8686800" cy="838200"/>
          </a:xfrm>
        </p:spPr>
        <p:txBody>
          <a:bodyPr/>
          <a:lstStyle/>
          <a:p>
            <a:r>
              <a:rPr lang="zh-CN" altLang="en-US" dirty="0" smtClean="0"/>
              <a:t>兴趣广泛的童年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4857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康威小时就对数学产生兴趣，在四岁的时候他就能背诵</a:t>
            </a:r>
            <a:r>
              <a:rPr lang="en-US" altLang="zh-CN" sz="2000" dirty="0" smtClean="0">
                <a:solidFill>
                  <a:schemeClr val="tx2"/>
                </a:solidFill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</a:rPr>
              <a:t>的乘方数：</a:t>
            </a: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22=4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23=8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16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32</a:t>
            </a:r>
            <a:r>
              <a:rPr lang="zh-CN" altLang="en-US" sz="2000" dirty="0" smtClean="0">
                <a:solidFill>
                  <a:schemeClr val="tx2"/>
                </a:solidFill>
              </a:rPr>
              <a:t>，</a:t>
            </a:r>
            <a:r>
              <a:rPr lang="en-US" altLang="zh-CN" sz="2000" dirty="0" smtClean="0">
                <a:solidFill>
                  <a:schemeClr val="tx2"/>
                </a:solidFill>
              </a:rPr>
              <a:t>……</a:t>
            </a:r>
            <a:r>
              <a:rPr lang="zh-CN" altLang="en-US" sz="2000" dirty="0" smtClean="0">
                <a:solidFill>
                  <a:schemeClr val="tx2"/>
                </a:solidFill>
              </a:rPr>
              <a:t>一直到</a:t>
            </a:r>
            <a:r>
              <a:rPr lang="en-US" altLang="zh-CN" sz="2000" dirty="0" smtClean="0">
                <a:solidFill>
                  <a:schemeClr val="tx2"/>
                </a:solidFill>
              </a:rPr>
              <a:t>1024</a:t>
            </a:r>
            <a:r>
              <a:rPr lang="zh-CN" altLang="en-US" sz="2000" dirty="0" smtClean="0">
                <a:solidFill>
                  <a:schemeClr val="tx2"/>
                </a:solidFill>
              </a:rPr>
              <a:t>，。 </a:t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/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>他对物理、工程、魔术都有兴趣</a:t>
            </a:r>
            <a:r>
              <a:rPr lang="zh-CN" altLang="en-US" sz="2000" dirty="0">
                <a:solidFill>
                  <a:schemeClr val="tx2"/>
                </a:solidFill>
              </a:rPr>
              <a:t>。</a:t>
            </a:r>
            <a:r>
              <a:rPr lang="zh-CN" altLang="en-US" sz="2000" dirty="0" smtClean="0">
                <a:solidFill>
                  <a:schemeClr val="tx2"/>
                </a:solidFill>
              </a:rPr>
              <a:t> </a:t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/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>剑桥出了牛顿和达尔文等著名科学家。小时候，他就希望长大后能成为剑桥的数学教授。</a:t>
            </a:r>
            <a:r>
              <a:rPr lang="en-US" altLang="zh-CN" sz="2000" dirty="0" smtClean="0">
                <a:solidFill>
                  <a:schemeClr val="tx2"/>
                </a:solidFill>
              </a:rPr>
              <a:t>10</a:t>
            </a:r>
            <a:r>
              <a:rPr lang="zh-CN" altLang="en-US" sz="2000" dirty="0" smtClean="0">
                <a:solidFill>
                  <a:schemeClr val="tx2"/>
                </a:solidFill>
              </a:rPr>
              <a:t>岁时，同学都戏称他为“教授”。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>
                <a:solidFill>
                  <a:schemeClr val="tx2"/>
                </a:solidFill>
              </a:rPr>
              <a:t>他在念高年级时，就自我训练快速的计算能力</a:t>
            </a:r>
            <a:r>
              <a:rPr lang="zh-CN" altLang="en-US" sz="2000" dirty="0" smtClean="0">
                <a:solidFill>
                  <a:schemeClr val="tx2"/>
                </a:solidFill>
              </a:rPr>
              <a:t>。</a:t>
            </a:r>
            <a:r>
              <a:rPr lang="zh-CN" altLang="en-US" sz="2000" dirty="0">
                <a:solidFill>
                  <a:schemeClr val="tx2"/>
                </a:solidFill>
              </a:rPr>
              <a:t>为了提高速算的能力，他训练增强记忆力，曾经背诵圆周率</a:t>
            </a:r>
            <a:r>
              <a:rPr lang="en-US" altLang="zh-CN" sz="2000" dirty="0">
                <a:solidFill>
                  <a:schemeClr val="tx2"/>
                </a:solidFill>
              </a:rPr>
              <a:t>π=3.1415926……</a:t>
            </a:r>
            <a:r>
              <a:rPr lang="zh-CN" altLang="en-US" sz="2000" dirty="0">
                <a:solidFill>
                  <a:schemeClr val="tx2"/>
                </a:solidFill>
              </a:rPr>
              <a:t>一直到小数点之后一千位。 </a:t>
            </a:r>
            <a:endParaRPr lang="zh-CN" altLang="en-US" sz="2000" dirty="0" smtClean="0">
              <a:solidFill>
                <a:schemeClr val="tx2"/>
              </a:solidFill>
            </a:endParaRPr>
          </a:p>
          <a:p>
            <a:endParaRPr lang="zh-CN" altLang="en-US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785926"/>
            <a:ext cx="3214710" cy="222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8686800" cy="838200"/>
          </a:xfrm>
        </p:spPr>
        <p:txBody>
          <a:bodyPr/>
          <a:lstStyle/>
          <a:p>
            <a:r>
              <a:rPr lang="zh-CN" altLang="en-US" dirty="0" smtClean="0"/>
              <a:t>绳结专家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143116"/>
            <a:ext cx="792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康威在中学时对绳结发生兴趣，他收集各种奇形怪状的绳结。 </a:t>
            </a:r>
            <a:r>
              <a:rPr lang="zh-CN" altLang="en-US" sz="2000" dirty="0" smtClean="0">
                <a:solidFill>
                  <a:schemeClr val="tx2"/>
                </a:solidFill>
              </a:rPr>
              <a:t/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康威</a:t>
            </a:r>
            <a:r>
              <a:rPr lang="zh-CN" altLang="en-US" sz="2000" dirty="0">
                <a:solidFill>
                  <a:schemeClr val="tx2"/>
                </a:solidFill>
              </a:rPr>
              <a:t>说：“绳结问题，本质上就是数学问题。”他在剑桥时写了一篇关于绳结的重要数学论文，其中主要的思想是源自中学时的概念。后来他还编写了一本绳结集，收集各种各样的绳结。 </a:t>
            </a:r>
            <a:r>
              <a:rPr lang="zh-CN" altLang="en-US" sz="2000" dirty="0" smtClean="0">
                <a:solidFill>
                  <a:schemeClr val="tx2"/>
                </a:solidFill>
              </a:rPr>
              <a:t/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/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>
                <a:solidFill>
                  <a:schemeClr val="tx2"/>
                </a:solidFill>
              </a:rPr>
              <a:t>绳结和数学上的拓扑学及群论有关系。美国的一些绳结理论家，有些专程到英国向康威请教，他通常一边讨论一边在纸头上涂写一些算式，这样往往有一些意想不到的结果出现。这些专家有些难题，往往就被康威轻而易举的解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8686800" cy="838200"/>
          </a:xfrm>
        </p:spPr>
        <p:txBody>
          <a:bodyPr/>
          <a:lstStyle/>
          <a:p>
            <a:r>
              <a:rPr lang="zh-CN" altLang="en-US" dirty="0" smtClean="0"/>
              <a:t>数学嬉皮士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357298"/>
            <a:ext cx="3286148" cy="497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1571612"/>
            <a:ext cx="3643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真</a:t>
            </a:r>
            <a:r>
              <a:rPr lang="zh-CN" altLang="en-US" dirty="0">
                <a:solidFill>
                  <a:schemeClr val="tx2"/>
                </a:solidFill>
              </a:rPr>
              <a:t>有那么一个人。一方面像小丑、嬉皮士，一方面却又是堂堂大学教授。他玩世不恭，却诲人不倦；一味不务正业，专搞些轻薄肤浅的东西，但却满腹经纶，造诣精深，做起学问来严肃深刻，学术成就高人一等。这个人是谁呢？他便是英国剑桥大学的数学教授约翰</a:t>
            </a:r>
            <a:r>
              <a:rPr lang="en-US" altLang="zh-CN" dirty="0">
                <a:solidFill>
                  <a:schemeClr val="tx2"/>
                </a:solidFill>
              </a:rPr>
              <a:t>·</a:t>
            </a:r>
            <a:r>
              <a:rPr lang="zh-CN" altLang="en-US" dirty="0" smtClean="0">
                <a:solidFill>
                  <a:schemeClr val="tx2"/>
                </a:solidFill>
              </a:rPr>
              <a:t>康威。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如果你是相信有上帝，你又认识康威的话，你又相信耶稣说的只有纯真像儿童的人可以进天国，那么你会认为天国的大门对康威来说可以畅通无阻。 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8686800" cy="838200"/>
          </a:xfrm>
        </p:spPr>
        <p:txBody>
          <a:bodyPr/>
          <a:lstStyle/>
          <a:p>
            <a:r>
              <a:rPr lang="zh-CN" altLang="en-US" dirty="0" smtClean="0"/>
              <a:t>康威的贡献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34290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00496" y="1428736"/>
            <a:ext cx="4786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组合博弈论的开创者之一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创立新的数字系统超现实</a:t>
            </a:r>
            <a:r>
              <a:rPr lang="zh-CN" altLang="en-US" dirty="0" smtClean="0">
                <a:solidFill>
                  <a:schemeClr val="accent6"/>
                </a:solidFill>
              </a:rPr>
              <a:t>数</a:t>
            </a:r>
            <a:endParaRPr lang="zh-CN" altLang="en-US" dirty="0">
              <a:solidFill>
                <a:schemeClr val="accent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数学游戏：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发明生命游戏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Michael Stewart Paterson</a:t>
            </a:r>
            <a:r>
              <a:rPr lang="zh-CN" altLang="en-US" dirty="0">
                <a:solidFill>
                  <a:schemeClr val="accent6"/>
                </a:solidFill>
              </a:rPr>
              <a:t>发明豆芽游戏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 err="1">
                <a:solidFill>
                  <a:schemeClr val="accent6"/>
                </a:solidFill>
              </a:rPr>
              <a:t>Elwyn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Berlekamp</a:t>
            </a:r>
            <a:r>
              <a:rPr lang="zh-CN" altLang="en-US" dirty="0">
                <a:solidFill>
                  <a:schemeClr val="accent6"/>
                </a:solidFill>
              </a:rPr>
              <a:t>、理查德</a:t>
            </a:r>
            <a:r>
              <a:rPr lang="en-US" altLang="zh-CN" dirty="0">
                <a:solidFill>
                  <a:schemeClr val="accent6"/>
                </a:solidFill>
              </a:rPr>
              <a:t>·</a:t>
            </a:r>
            <a:r>
              <a:rPr lang="zh-CN" altLang="en-US" dirty="0">
                <a:solidFill>
                  <a:schemeClr val="accent6"/>
                </a:solidFill>
              </a:rPr>
              <a:t>盖伊发明哲球棋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分析、研究其他游戏，如索马立方块</a:t>
            </a:r>
            <a:r>
              <a:rPr lang="zh-CN" altLang="en-US" dirty="0" smtClean="0">
                <a:solidFill>
                  <a:schemeClr val="accent6"/>
                </a:solidFill>
              </a:rPr>
              <a:t>。</a:t>
            </a:r>
            <a:endParaRPr lang="zh-CN" altLang="en-US" dirty="0">
              <a:solidFill>
                <a:schemeClr val="accent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发明康威链式箭号表示法，用来表示大数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为了计算某天是星期几，发明判决日法则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研究有限简单群的分类，提出康威群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证明</a:t>
            </a:r>
            <a:r>
              <a:rPr lang="en-US" altLang="zh-CN" dirty="0">
                <a:solidFill>
                  <a:schemeClr val="tx2"/>
                </a:solidFill>
              </a:rPr>
              <a:t>15-</a:t>
            </a:r>
            <a:r>
              <a:rPr lang="zh-CN" altLang="en-US" dirty="0">
                <a:solidFill>
                  <a:schemeClr val="tx2"/>
                </a:solidFill>
              </a:rPr>
              <a:t>定理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纽结理论：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Tangle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提出了一种表示不同纽结的方法</a:t>
            </a:r>
            <a:r>
              <a:rPr lang="en-US" altLang="zh-CN" dirty="0">
                <a:solidFill>
                  <a:schemeClr val="accent6"/>
                </a:solidFill>
              </a:rPr>
              <a:t>——</a:t>
            </a:r>
            <a:r>
              <a:rPr lang="zh-CN" altLang="en-US" dirty="0">
                <a:solidFill>
                  <a:schemeClr val="accent6"/>
                </a:solidFill>
              </a:rPr>
              <a:t>基于亚历山大多项式的康威多项式。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4m+2</a:t>
            </a:r>
            <a:r>
              <a:rPr lang="zh-CN" altLang="en-US" dirty="0">
                <a:solidFill>
                  <a:schemeClr val="tx2"/>
                </a:solidFill>
              </a:rPr>
              <a:t>幻方的构作方法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8686800" cy="838200"/>
          </a:xfrm>
        </p:spPr>
        <p:txBody>
          <a:bodyPr/>
          <a:lstStyle/>
          <a:p>
            <a:r>
              <a:rPr lang="zh-CN" altLang="en-US" dirty="0" smtClean="0"/>
              <a:t>康威的士兵游戏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215106" cy="506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5114900" cy="838200"/>
          </a:xfrm>
        </p:spPr>
        <p:txBody>
          <a:bodyPr/>
          <a:lstStyle/>
          <a:p>
            <a:r>
              <a:rPr lang="zh-CN" altLang="en-US" dirty="0" smtClean="0"/>
              <a:t>康威的士兵游戏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1523044"/>
            <a:ext cx="8143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假设有一个无限大的棋盘。棋盘上可以放置一些象征着士兵的棋子。一个棋子可以跳过并吃掉和它相邻的一枚棋子（就像孔明棋一样）。这是棋子的唯一一种移动方式。现在，在某个位置画一条无限长的水平线，你需要在水平线下面放置足够多的棋子，使得它们前仆后继地往水平线上方跳，最终能够跳到水平线以上 </a:t>
            </a:r>
            <a:r>
              <a:rPr lang="en-US" altLang="zh-CN" dirty="0">
                <a:solidFill>
                  <a:schemeClr val="tx2"/>
                </a:solidFill>
              </a:rPr>
              <a:t>n </a:t>
            </a:r>
            <a:r>
              <a:rPr lang="zh-CN" altLang="en-US" dirty="0">
                <a:solidFill>
                  <a:schemeClr val="tx2"/>
                </a:solidFill>
              </a:rPr>
              <a:t>个单位的位置。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553312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86512" y="3214686"/>
            <a:ext cx="2357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 如图所</a:t>
            </a:r>
            <a:r>
              <a:rPr lang="zh-CN" altLang="en-US" dirty="0" smtClean="0">
                <a:solidFill>
                  <a:schemeClr val="tx2"/>
                </a:solidFill>
              </a:rPr>
              <a:t>示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</a:p>
          <a:p>
            <a:r>
              <a:rPr lang="zh-CN" altLang="en-US" dirty="0" smtClean="0">
                <a:solidFill>
                  <a:schemeClr val="tx2"/>
                </a:solidFill>
              </a:rPr>
              <a:t>当 </a:t>
            </a:r>
            <a:r>
              <a:rPr lang="en-US" altLang="zh-CN" dirty="0">
                <a:solidFill>
                  <a:schemeClr val="tx2"/>
                </a:solidFill>
              </a:rPr>
              <a:t>n = 1 </a:t>
            </a:r>
            <a:r>
              <a:rPr lang="zh-CN" altLang="en-US" dirty="0">
                <a:solidFill>
                  <a:schemeClr val="tx2"/>
                </a:solidFill>
              </a:rPr>
              <a:t>时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两</a:t>
            </a:r>
            <a:r>
              <a:rPr lang="zh-CN" altLang="en-US" dirty="0">
                <a:solidFill>
                  <a:schemeClr val="tx2"/>
                </a:solidFill>
              </a:rPr>
              <a:t>个棋子就够了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当 </a:t>
            </a:r>
            <a:r>
              <a:rPr lang="en-US" altLang="zh-CN" dirty="0">
                <a:solidFill>
                  <a:schemeClr val="tx2"/>
                </a:solidFill>
              </a:rPr>
              <a:t>n = 2 </a:t>
            </a:r>
            <a:r>
              <a:rPr lang="zh-CN" altLang="en-US" dirty="0">
                <a:solidFill>
                  <a:schemeClr val="tx2"/>
                </a:solidFill>
              </a:rPr>
              <a:t>时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我们</a:t>
            </a:r>
            <a:r>
              <a:rPr lang="zh-CN" altLang="en-US" dirty="0">
                <a:solidFill>
                  <a:schemeClr val="tx2"/>
                </a:solidFill>
              </a:rPr>
              <a:t>需要 </a:t>
            </a:r>
            <a:r>
              <a:rPr lang="en-US" altLang="zh-CN" dirty="0">
                <a:solidFill>
                  <a:schemeClr val="tx2"/>
                </a:solidFill>
              </a:rPr>
              <a:t>4 </a:t>
            </a:r>
            <a:r>
              <a:rPr lang="zh-CN" altLang="en-US" dirty="0">
                <a:solidFill>
                  <a:schemeClr val="tx2"/>
                </a:solidFill>
              </a:rPr>
              <a:t>个</a:t>
            </a:r>
            <a:r>
              <a:rPr lang="zh-CN" altLang="en-US" dirty="0" smtClean="0">
                <a:solidFill>
                  <a:schemeClr val="tx2"/>
                </a:solidFill>
              </a:rPr>
              <a:t>棋子。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当 </a:t>
            </a:r>
            <a:r>
              <a:rPr lang="en-US" altLang="zh-CN" dirty="0">
                <a:solidFill>
                  <a:schemeClr val="tx2"/>
                </a:solidFill>
              </a:rPr>
              <a:t>n = 3 </a:t>
            </a:r>
            <a:r>
              <a:rPr lang="zh-CN" altLang="en-US" dirty="0">
                <a:solidFill>
                  <a:schemeClr val="tx2"/>
                </a:solidFill>
              </a:rPr>
              <a:t>时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最少</a:t>
            </a:r>
            <a:r>
              <a:rPr lang="zh-CN" altLang="en-US" dirty="0">
                <a:solidFill>
                  <a:schemeClr val="tx2"/>
                </a:solidFill>
              </a:rPr>
              <a:t>需要 </a:t>
            </a:r>
            <a:r>
              <a:rPr lang="en-US" altLang="zh-CN" dirty="0">
                <a:solidFill>
                  <a:schemeClr val="tx2"/>
                </a:solidFill>
              </a:rPr>
              <a:t>8 </a:t>
            </a:r>
            <a:r>
              <a:rPr lang="zh-CN" altLang="en-US" dirty="0">
                <a:solidFill>
                  <a:schemeClr val="tx2"/>
                </a:solidFill>
              </a:rPr>
              <a:t>个棋子。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32" y="457200"/>
            <a:ext cx="5757842" cy="838200"/>
          </a:xfrm>
        </p:spPr>
        <p:txBody>
          <a:bodyPr/>
          <a:lstStyle/>
          <a:p>
            <a:r>
              <a:rPr lang="zh-CN" altLang="en-US" dirty="0" smtClean="0"/>
              <a:t>康威的士兵游戏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711099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我们还能让士兵们冲到更远吗？可以的。下图显示的就是 </a:t>
            </a:r>
            <a:r>
              <a:rPr lang="en-US" altLang="zh-CN" dirty="0">
                <a:solidFill>
                  <a:schemeClr val="tx2"/>
                </a:solidFill>
              </a:rPr>
              <a:t>n = 4 </a:t>
            </a:r>
            <a:r>
              <a:rPr lang="zh-CN" altLang="en-US" dirty="0">
                <a:solidFill>
                  <a:schemeClr val="tx2"/>
                </a:solidFill>
              </a:rPr>
              <a:t>的最少棋子摆布方案，它一共要用 </a:t>
            </a:r>
            <a:r>
              <a:rPr lang="en-US" altLang="zh-CN" dirty="0">
                <a:solidFill>
                  <a:schemeClr val="tx2"/>
                </a:solidFill>
              </a:rPr>
              <a:t>20 </a:t>
            </a:r>
            <a:r>
              <a:rPr lang="zh-CN" altLang="en-US" dirty="0">
                <a:solidFill>
                  <a:schemeClr val="tx2"/>
                </a:solidFill>
              </a:rPr>
              <a:t>枚棋子（看看你能不能看出具体的移动步骤）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3714776" cy="320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14876" y="2714620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有趣的是， </a:t>
            </a:r>
            <a:r>
              <a:rPr lang="en-US" altLang="zh-CN" dirty="0" smtClean="0">
                <a:solidFill>
                  <a:schemeClr val="tx2"/>
                </a:solidFill>
              </a:rPr>
              <a:t>Conway </a:t>
            </a:r>
            <a:r>
              <a:rPr lang="zh-CN" altLang="en-US" dirty="0" smtClean="0">
                <a:solidFill>
                  <a:schemeClr val="tx2"/>
                </a:solidFill>
              </a:rPr>
              <a:t>证明了下面这个或许有些不可思议的事实：当 </a:t>
            </a:r>
            <a:r>
              <a:rPr lang="en-US" altLang="zh-CN" dirty="0" smtClean="0">
                <a:solidFill>
                  <a:schemeClr val="tx2"/>
                </a:solidFill>
              </a:rPr>
              <a:t>n = 5 </a:t>
            </a:r>
            <a:r>
              <a:rPr lang="zh-CN" altLang="en-US" dirty="0" smtClean="0">
                <a:solidFill>
                  <a:schemeClr val="tx2"/>
                </a:solidFill>
              </a:rPr>
              <a:t>时，这个问题就不再有解了。换句话说，无论用多少个初始棋子，我们都不可能冲到 </a:t>
            </a:r>
            <a:r>
              <a:rPr lang="en-US" altLang="zh-CN" dirty="0" smtClean="0">
                <a:solidFill>
                  <a:schemeClr val="tx2"/>
                </a:solidFill>
              </a:rPr>
              <a:t>5 </a:t>
            </a:r>
            <a:r>
              <a:rPr lang="zh-CN" altLang="en-US" dirty="0" smtClean="0">
                <a:solidFill>
                  <a:schemeClr val="tx2"/>
                </a:solidFill>
              </a:rPr>
              <a:t>个单位远的位置去。这个证明过程非常神奇，它竟然和黄金分割莫名其妙地扯上了关系。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98</TotalTime>
  <Words>1629</Words>
  <Application>Microsoft Office PowerPoint</Application>
  <PresentationFormat>全屏显示(4:3)</PresentationFormat>
  <Paragraphs>82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跋涉</vt:lpstr>
      <vt:lpstr>PowerPoint 演示文稿</vt:lpstr>
      <vt:lpstr>康威简介</vt:lpstr>
      <vt:lpstr>兴趣广泛的童年</vt:lpstr>
      <vt:lpstr>绳结专家</vt:lpstr>
      <vt:lpstr>数学嬉皮士</vt:lpstr>
      <vt:lpstr>康威的贡献</vt:lpstr>
      <vt:lpstr>康威的士兵游戏</vt:lpstr>
      <vt:lpstr>康威的士兵游戏</vt:lpstr>
      <vt:lpstr>康威的士兵游戏</vt:lpstr>
      <vt:lpstr>康威的士兵游戏</vt:lpstr>
      <vt:lpstr>康威的士兵游戏</vt:lpstr>
      <vt:lpstr>康威的士兵游戏</vt:lpstr>
      <vt:lpstr>康威的士兵游戏</vt:lpstr>
      <vt:lpstr>康威的士兵游戏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dz</dc:creator>
  <cp:lastModifiedBy>NiZhen</cp:lastModifiedBy>
  <cp:revision>9</cp:revision>
  <dcterms:created xsi:type="dcterms:W3CDTF">2012-10-28T02:52:37Z</dcterms:created>
  <dcterms:modified xsi:type="dcterms:W3CDTF">2012-10-28T07:21:26Z</dcterms:modified>
</cp:coreProperties>
</file>