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306" r:id="rId5"/>
    <p:sldId id="312" r:id="rId6"/>
    <p:sldId id="307" r:id="rId7"/>
    <p:sldId id="308" r:id="rId8"/>
    <p:sldId id="309" r:id="rId9"/>
    <p:sldId id="310" r:id="rId10"/>
    <p:sldId id="319" r:id="rId11"/>
    <p:sldId id="311" r:id="rId12"/>
    <p:sldId id="318" r:id="rId13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70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02" y="102"/>
      </p:cViewPr>
      <p:guideLst>
        <p:guide pos="3839"/>
        <p:guide orient="horz" pos="21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2424" y="84"/>
      </p:cViewPr>
      <p:guideLst>
        <p:guide orient="horz" pos="282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123123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745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2575" y="317883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5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844824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563198"/>
            <a:ext cx="12162557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</a:rPr>
              <a:t>http://mashibing.com</a:t>
            </a:r>
            <a:endParaRPr lang="zh-CN" altLang="en-US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49" y="5544024"/>
            <a:ext cx="1313976" cy="131397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9523411" y="0"/>
            <a:ext cx="2665413" cy="27622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  <a:miter lim="800000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北京马士兵教育</a:t>
            </a:r>
            <a:endParaRPr lang="zh-CN" altLang="en-US" sz="1600" dirty="0">
              <a:solidFill>
                <a:schemeClr val="tx1">
                  <a:lumMod val="8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幻灯片编号占位符 5"/>
          <p:cNvSpPr txBox="1"/>
          <p:nvPr userDrawn="1"/>
        </p:nvSpPr>
        <p:spPr>
          <a:xfrm>
            <a:off x="9502715" y="6560165"/>
            <a:ext cx="1314964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公众号：马士兵</a:t>
            </a:r>
            <a:endParaRPr lang="zh-CN" altLang="en-US" sz="1200" dirty="0"/>
          </a:p>
        </p:txBody>
      </p:sp>
      <p:sp>
        <p:nvSpPr>
          <p:cNvPr id="12" name="幻灯片编号占位符 5"/>
          <p:cNvSpPr txBox="1"/>
          <p:nvPr userDrawn="1"/>
        </p:nvSpPr>
        <p:spPr>
          <a:xfrm>
            <a:off x="4717471" y="6538914"/>
            <a:ext cx="2551425" cy="276226"/>
          </a:xfrm>
          <a:prstGeom prst="rect">
            <a:avLst/>
          </a:prstGeom>
        </p:spPr>
        <p:txBody>
          <a:bodyPr rtlCol="0"/>
          <a:lstStyle>
            <a:defPPr rtl="0">
              <a:defRPr lang="x-none"/>
            </a:defPPr>
            <a:lvl1pPr marL="0" algn="l" defTabSz="914400" rtl="0" eaLnBrk="1" latinLnBrk="0" hangingPunct="1">
              <a:defRPr sz="1800" kern="1200">
                <a:solidFill>
                  <a:schemeClr val="tx1">
                    <a:lumMod val="8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系列课程</a:t>
            </a:r>
            <a:r>
              <a:rPr lang="en-US" altLang="zh-CN" sz="1600" dirty="0">
                <a:solidFill>
                  <a:schemeClr val="tx1">
                    <a:lumMod val="8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》</a:t>
            </a:r>
            <a:endParaRPr lang="zh-CN" altLang="en-US" sz="16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duotone>
              <a:schemeClr val="bg1">
                <a:shade val="12000"/>
                <a:satMod val="240000"/>
              </a:schemeClr>
              <a:schemeClr val="bg1">
                <a:tint val="65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04</a:t>
            </a:r>
            <a:r>
              <a:rPr lang="zh-CN" altLang="en-US" dirty="0"/>
              <a:t> </a:t>
            </a:r>
            <a:r>
              <a:rPr lang="en-US" altLang="zh-CN" dirty="0"/>
              <a:t>Servlet</a:t>
            </a:r>
            <a:r>
              <a:rPr lang="zh-CN" altLang="en-US" dirty="0"/>
              <a:t>系列之</a:t>
            </a:r>
            <a:r>
              <a:rPr lang="en-US" altLang="zh-CN" dirty="0"/>
              <a:t>Servlet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zh-CN" dirty="0"/>
              <a:t>What?Why?</a:t>
            </a:r>
            <a:r>
              <a:rPr lang="en-US" altLang="zh-CN"/>
              <a:t>How</a:t>
            </a:r>
            <a:r>
              <a:rPr lang="zh-CN" altLang="en-US"/>
              <a:t>？                                  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常见错误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404</a:t>
            </a:r>
            <a:r>
              <a:rPr lang="zh-CN" altLang="en-US"/>
              <a:t>：访问资源不存在</a:t>
            </a:r>
            <a:endParaRPr lang="zh-CN" altLang="en-US"/>
          </a:p>
          <a:p>
            <a:pPr lvl="1"/>
            <a:r>
              <a:rPr lang="zh-CN" altLang="en-US" sz="2000"/>
              <a:t>请求路径跟</a:t>
            </a:r>
            <a:r>
              <a:rPr lang="en-US" altLang="zh-CN" sz="2000"/>
              <a:t>web.xml</a:t>
            </a:r>
            <a:r>
              <a:rPr lang="zh-CN" altLang="en-US" sz="2000"/>
              <a:t>中填写的请求不一致</a:t>
            </a:r>
            <a:endParaRPr lang="zh-CN" altLang="en-US" sz="2000"/>
          </a:p>
          <a:p>
            <a:pPr lvl="1"/>
            <a:r>
              <a:rPr lang="zh-CN" altLang="en-US" sz="2000"/>
              <a:t>请求路径的项目虚拟名称填写错误</a:t>
            </a:r>
            <a:endParaRPr lang="en-US" altLang="zh-CN"/>
          </a:p>
          <a:p>
            <a:r>
              <a:rPr lang="en-US" altLang="zh-CN"/>
              <a:t>405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 sz="2000"/>
              <a:t>请求的方式跟</a:t>
            </a:r>
            <a:r>
              <a:rPr lang="en-US" altLang="zh-CN" sz="2000"/>
              <a:t>servlet</a:t>
            </a:r>
            <a:r>
              <a:rPr lang="zh-CN" altLang="en-US" sz="2000"/>
              <a:t>中支持的方式不一致</a:t>
            </a:r>
            <a:endParaRPr lang="en-US" altLang="zh-CN"/>
          </a:p>
          <a:p>
            <a:r>
              <a:rPr lang="en-US" altLang="zh-CN"/>
              <a:t>500</a:t>
            </a:r>
            <a:r>
              <a:rPr lang="zh-CN" altLang="en-US"/>
              <a:t>：服务器内部错误</a:t>
            </a:r>
            <a:endParaRPr lang="zh-CN" altLang="en-US"/>
          </a:p>
          <a:p>
            <a:pPr lvl="1"/>
            <a:r>
              <a:rPr lang="en-US" altLang="zh-CN"/>
              <a:t>web.xml</a:t>
            </a:r>
            <a:r>
              <a:rPr lang="zh-CN" altLang="en-US"/>
              <a:t>中</a:t>
            </a:r>
            <a:r>
              <a:rPr lang="en-US" altLang="zh-CN"/>
              <a:t>servlet</a:t>
            </a:r>
            <a:r>
              <a:rPr lang="zh-CN" altLang="en-US"/>
              <a:t>类的名称错误</a:t>
            </a:r>
            <a:endParaRPr lang="zh-CN" altLang="en-US"/>
          </a:p>
          <a:p>
            <a:pPr lvl="1"/>
            <a:r>
              <a:rPr lang="en-US" altLang="zh-CN"/>
              <a:t>servlet</a:t>
            </a:r>
            <a:r>
              <a:rPr lang="zh-CN" altLang="en-US"/>
              <a:t>对应的处理方法中存在代码逻辑错误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是一种Web服务器端编程技术。</a:t>
            </a:r>
            <a:endParaRPr lang="zh-CN" altLang="en-US"/>
          </a:p>
          <a:p>
            <a:r>
              <a:rPr lang="zh-CN" altLang="en-US"/>
              <a:t>是实现了特殊接口的Java类。</a:t>
            </a:r>
            <a:endParaRPr lang="zh-CN" altLang="en-US"/>
          </a:p>
          <a:p>
            <a:r>
              <a:rPr lang="zh-CN" altLang="en-US"/>
              <a:t>由支持Servlet的Web服务器调用和启动运行。</a:t>
            </a:r>
            <a:endParaRPr lang="zh-CN" altLang="en-US"/>
          </a:p>
          <a:p>
            <a:r>
              <a:rPr lang="zh-CN" altLang="en-US"/>
              <a:t>一个Servlet负责对应的一个或一组URL访问请求，并返回相应的响应内容。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创建一个普通</a:t>
            </a:r>
            <a:r>
              <a:rPr lang="en-US" altLang="zh-CN"/>
              <a:t>java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en-US" altLang="zh-CN"/>
              <a:t>Java</a:t>
            </a:r>
            <a:r>
              <a:rPr lang="zh-CN" altLang="en-US"/>
              <a:t>文件的类名实现</a:t>
            </a:r>
            <a:r>
              <a:rPr lang="en-US" altLang="zh-CN"/>
              <a:t>HttpServlet</a:t>
            </a:r>
            <a:endParaRPr lang="en-US" altLang="zh-CN"/>
          </a:p>
          <a:p>
            <a:r>
              <a:rPr lang="zh-CN" altLang="en-US"/>
              <a:t>重写</a:t>
            </a:r>
            <a:r>
              <a:rPr lang="en-US" altLang="zh-CN"/>
              <a:t>service</a:t>
            </a:r>
            <a:r>
              <a:rPr lang="zh-CN" altLang="en-US"/>
              <a:t>的方法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WEB-INF</a:t>
            </a:r>
            <a:r>
              <a:rPr lang="zh-CN" altLang="en-US"/>
              <a:t>下的</a:t>
            </a:r>
            <a:r>
              <a:rPr lang="en-US" altLang="zh-CN"/>
              <a:t>web.xml</a:t>
            </a:r>
            <a:r>
              <a:rPr lang="zh-CN" altLang="en-US"/>
              <a:t>中添加请求与</a:t>
            </a:r>
            <a:r>
              <a:rPr lang="en-US" altLang="zh-CN"/>
              <a:t>servlet</a:t>
            </a:r>
            <a:r>
              <a:rPr lang="zh-CN" altLang="en-US"/>
              <a:t>类的映射关系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运行在支持</a:t>
            </a:r>
            <a:r>
              <a:rPr lang="en-US" altLang="zh-CN"/>
              <a:t>java</a:t>
            </a:r>
            <a:r>
              <a:rPr lang="zh-CN" altLang="en-US"/>
              <a:t>的应用服务器上</a:t>
            </a:r>
            <a:endParaRPr lang="zh-CN" altLang="en-US"/>
          </a:p>
          <a:p>
            <a:r>
              <a:rPr lang="zh-CN" altLang="en-US"/>
              <a:t>服务器能根据请求调用对应的</a:t>
            </a:r>
            <a:r>
              <a:rPr lang="en-US" altLang="zh-CN"/>
              <a:t>servlet</a:t>
            </a:r>
            <a:r>
              <a:rPr lang="zh-CN" altLang="en-US"/>
              <a:t>进行请求处理</a:t>
            </a:r>
            <a:endParaRPr lang="zh-CN" altLang="en-US"/>
          </a:p>
          <a:p>
            <a:r>
              <a:rPr lang="zh-CN" altLang="en-US"/>
              <a:t>简单方便，可移植性强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运行流程</a:t>
            </a:r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353310" y="2075815"/>
            <a:ext cx="776224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的访问流程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url</a:t>
            </a:r>
            <a:r>
              <a:rPr lang="zh-CN" altLang="en-US"/>
              <a:t>：</a:t>
            </a:r>
            <a:r>
              <a:rPr lang="en-US" altLang="zh-CN"/>
              <a:t>http://localhost:8080/firstweb/first</a:t>
            </a:r>
            <a:endParaRPr lang="en-US" altLang="zh-CN"/>
          </a:p>
          <a:p>
            <a:r>
              <a:rPr lang="zh-CN" altLang="en-US"/>
              <a:t>组成：</a:t>
            </a:r>
            <a:endParaRPr lang="zh-CN" altLang="en-US"/>
          </a:p>
          <a:p>
            <a:pPr lvl="1"/>
            <a:r>
              <a:rPr lang="zh-CN" altLang="en-US"/>
              <a:t>服务器地址：端口</a:t>
            </a:r>
            <a:r>
              <a:rPr lang="en-US" altLang="zh-CN"/>
              <a:t>/</a:t>
            </a:r>
            <a:r>
              <a:rPr lang="zh-CN" altLang="en-US"/>
              <a:t>虚拟项目名</a:t>
            </a:r>
            <a:r>
              <a:rPr lang="en-US" altLang="zh-CN"/>
              <a:t>/servlet</a:t>
            </a:r>
            <a:r>
              <a:rPr lang="zh-CN" altLang="en-US"/>
              <a:t>的别名</a:t>
            </a:r>
            <a:endParaRPr lang="zh-CN" altLang="en-US"/>
          </a:p>
          <a:p>
            <a:pPr lvl="1"/>
            <a:r>
              <a:rPr lang="en-US" altLang="zh-CN"/>
              <a:t>uri</a:t>
            </a:r>
            <a:r>
              <a:rPr lang="zh-CN" altLang="en-US"/>
              <a:t>：虚拟项目名</a:t>
            </a:r>
            <a:r>
              <a:rPr lang="en-US" altLang="zh-CN"/>
              <a:t>/servlet</a:t>
            </a:r>
            <a:r>
              <a:rPr lang="zh-CN" altLang="en-US"/>
              <a:t>别名</a:t>
            </a:r>
            <a:endParaRPr lang="zh-CN" altLang="en-US"/>
          </a:p>
          <a:p>
            <a:pPr lvl="0"/>
            <a:r>
              <a:rPr lang="zh-CN" altLang="en-US"/>
              <a:t>过程：浏览器发送请求到服务器，服务器根据请求</a:t>
            </a:r>
            <a:r>
              <a:rPr lang="en-US" altLang="zh-CN"/>
              <a:t>URL</a:t>
            </a:r>
            <a:r>
              <a:rPr lang="zh-CN" altLang="en-US"/>
              <a:t>地址中的</a:t>
            </a:r>
            <a:r>
              <a:rPr lang="en-US" altLang="zh-CN"/>
              <a:t>URI</a:t>
            </a:r>
            <a:r>
              <a:rPr lang="zh-CN" altLang="en-US"/>
              <a:t>信息在</a:t>
            </a:r>
            <a:r>
              <a:rPr lang="en-US" altLang="zh-CN"/>
              <a:t>webapps</a:t>
            </a:r>
            <a:r>
              <a:rPr lang="zh-CN" altLang="en-US"/>
              <a:t>目录下找到对应的项目文件夹，然后再</a:t>
            </a:r>
            <a:r>
              <a:rPr lang="en-US" altLang="zh-CN"/>
              <a:t>web.xml</a:t>
            </a:r>
            <a:r>
              <a:rPr lang="zh-CN" altLang="en-US"/>
              <a:t>中检索对应的</a:t>
            </a:r>
            <a:r>
              <a:rPr lang="en-US" altLang="zh-CN"/>
              <a:t>servlet</a:t>
            </a:r>
            <a:r>
              <a:rPr lang="zh-CN" altLang="en-US"/>
              <a:t>，找到后调用并执行</a:t>
            </a:r>
            <a:r>
              <a:rPr lang="en-US" altLang="zh-CN"/>
              <a:t>servlet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的生命周期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02510" y="1844675"/>
            <a:ext cx="7583805" cy="42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生命周期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2730" y="3134995"/>
            <a:ext cx="9144000" cy="1685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Service</a:t>
            </a:r>
            <a:r>
              <a:rPr lang="zh-CN" altLang="en-US"/>
              <a:t>、</a:t>
            </a:r>
            <a:r>
              <a:rPr lang="en-US" altLang="zh-CN"/>
              <a:t>doGet</a:t>
            </a:r>
            <a:r>
              <a:rPr lang="zh-CN" altLang="en-US"/>
              <a:t>、</a:t>
            </a:r>
            <a:r>
              <a:rPr lang="en-US" altLang="zh-CN"/>
              <a:t>doPost</a:t>
            </a:r>
            <a:r>
              <a:rPr lang="zh-CN" altLang="en-US"/>
              <a:t>方法的区别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Service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 sz="2000"/>
              <a:t>不管是</a:t>
            </a:r>
            <a:r>
              <a:rPr lang="en-US" altLang="zh-CN" sz="2000"/>
              <a:t>get</a:t>
            </a:r>
            <a:r>
              <a:rPr lang="zh-CN" altLang="en-US" sz="2000"/>
              <a:t>还是</a:t>
            </a:r>
            <a:r>
              <a:rPr lang="en-US" altLang="zh-CN" sz="2000"/>
              <a:t>post</a:t>
            </a:r>
            <a:r>
              <a:rPr lang="zh-CN" altLang="en-US" sz="2000"/>
              <a:t>请求方式，如果</a:t>
            </a:r>
            <a:r>
              <a:rPr lang="en-US" altLang="zh-CN" sz="2000"/>
              <a:t>service</a:t>
            </a:r>
            <a:r>
              <a:rPr lang="zh-CN" altLang="en-US" sz="2000"/>
              <a:t>方法存在，则优先执行</a:t>
            </a:r>
            <a:r>
              <a:rPr lang="en-US" altLang="zh-CN" sz="2000"/>
              <a:t>service</a:t>
            </a:r>
            <a:r>
              <a:rPr lang="zh-CN" altLang="en-US" sz="2000"/>
              <a:t>方法</a:t>
            </a:r>
            <a:endParaRPr lang="zh-CN" altLang="en-US"/>
          </a:p>
          <a:p>
            <a:r>
              <a:rPr lang="en-US" altLang="zh-CN"/>
              <a:t>doGet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 sz="2000"/>
              <a:t>在没有</a:t>
            </a:r>
            <a:r>
              <a:rPr lang="en-US" altLang="zh-CN" sz="2000"/>
              <a:t>service</a:t>
            </a:r>
            <a:r>
              <a:rPr lang="zh-CN" altLang="en-US" sz="2000"/>
              <a:t>的情况下，如果是</a:t>
            </a:r>
            <a:r>
              <a:rPr lang="en-US" altLang="zh-CN" sz="2000"/>
              <a:t>get</a:t>
            </a:r>
            <a:r>
              <a:rPr lang="zh-CN" altLang="en-US" sz="2000"/>
              <a:t>请求，调用</a:t>
            </a:r>
            <a:r>
              <a:rPr lang="en-US" altLang="zh-CN" sz="2000"/>
              <a:t>doGet</a:t>
            </a:r>
            <a:r>
              <a:rPr lang="zh-CN" altLang="en-US" sz="2000"/>
              <a:t>方法</a:t>
            </a:r>
            <a:endParaRPr lang="zh-CN" altLang="en-US"/>
          </a:p>
          <a:p>
            <a:r>
              <a:rPr lang="en-US" altLang="zh-CN"/>
              <a:t>doPost</a:t>
            </a:r>
            <a:r>
              <a:rPr lang="zh-CN" altLang="en-US"/>
              <a:t>方法</a:t>
            </a:r>
            <a:endParaRPr lang="zh-CN" altLang="en-US"/>
          </a:p>
          <a:p>
            <a:pPr lvl="1"/>
            <a:r>
              <a:rPr lang="zh-CN" altLang="en-US"/>
              <a:t>在没有</a:t>
            </a:r>
            <a:r>
              <a:rPr lang="en-US" altLang="zh-CN"/>
              <a:t>service</a:t>
            </a:r>
            <a:r>
              <a:rPr lang="zh-CN" altLang="en-US"/>
              <a:t>的情况下，如果是</a:t>
            </a:r>
            <a:r>
              <a:rPr lang="en-US" altLang="zh-CN"/>
              <a:t>post</a:t>
            </a:r>
            <a:r>
              <a:rPr lang="zh-CN" altLang="en-US"/>
              <a:t>请求，调用</a:t>
            </a:r>
            <a:r>
              <a:rPr lang="en-US" altLang="zh-CN"/>
              <a:t>diPost</a:t>
            </a:r>
            <a:r>
              <a:rPr lang="zh-CN" altLang="en-US"/>
              <a:t>方法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2655,&quot;width&quot;:14400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844</Words>
  <Application>WPS 演示</Application>
  <PresentationFormat>自定义</PresentationFormat>
  <Paragraphs>61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Microsoft YaHei UI</vt:lpstr>
      <vt:lpstr>微软雅黑 Light</vt:lpstr>
      <vt:lpstr>Consolas</vt:lpstr>
      <vt:lpstr>微软雅黑</vt:lpstr>
      <vt:lpstr>Arial Unicode MS</vt:lpstr>
      <vt:lpstr>黑体</vt:lpstr>
      <vt:lpstr>黑板 16 x 9</vt:lpstr>
      <vt:lpstr>04 Servlet系列之Servlet</vt:lpstr>
      <vt:lpstr>Servlet简介</vt:lpstr>
      <vt:lpstr>实现使用</vt:lpstr>
      <vt:lpstr>Servlet特点</vt:lpstr>
      <vt:lpstr>Servlet运行流程</vt:lpstr>
      <vt:lpstr>Servlet的访问流程</vt:lpstr>
      <vt:lpstr>Servlet的生命周期</vt:lpstr>
      <vt:lpstr>PowerPoint 演示文稿</vt:lpstr>
      <vt:lpstr>Service、doGet、doPost方法的区别</vt:lpstr>
      <vt:lpstr>Servlet常见错误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《前端》</dc:title>
  <dc:creator>Administrator</dc:creator>
  <cp:lastModifiedBy>Sunzhen</cp:lastModifiedBy>
  <cp:revision>249</cp:revision>
  <dcterms:created xsi:type="dcterms:W3CDTF">2019-04-25T09:39:00Z</dcterms:created>
  <dcterms:modified xsi:type="dcterms:W3CDTF">2021-01-07T13:53:30Z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