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98" r:id="rId21"/>
    <p:sldId id="301" r:id="rId22"/>
    <p:sldId id="300" r:id="rId23"/>
    <p:sldId id="302" r:id="rId24"/>
    <p:sldId id="304" r:id="rId25"/>
    <p:sldId id="303" r:id="rId26"/>
    <p:sldId id="305" r:id="rId27"/>
    <p:sldId id="306" r:id="rId28"/>
    <p:sldId id="307" r:id="rId29"/>
    <p:sldId id="310" r:id="rId30"/>
    <p:sldId id="309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281" r:id="rId54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9632" autoAdjust="0"/>
  </p:normalViewPr>
  <p:slideViewPr>
    <p:cSldViewPr>
      <p:cViewPr varScale="1">
        <p:scale>
          <a:sx n="87" d="100"/>
          <a:sy n="87" d="100"/>
        </p:scale>
        <p:origin x="-629" y="-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马士兵教育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2020/9/27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2020/9/27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F1EA7E4-2234-4EA4-A3ED-F6695B3E40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眉占位符 5">
            <a:extLst>
              <a:ext uri="{FF2B5EF4-FFF2-40B4-BE49-F238E27FC236}">
                <a16:creationId xmlns="" xmlns:a16="http://schemas.microsoft.com/office/drawing/2014/main" id="{8FAFF681-2EFA-4132-A71A-39E4A8B79D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EE1A15-267C-4A91-BEA6-BC7E830DB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E375587-9F26-4508-8F72-33EA3070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D31A56-B598-417E-A000-9F4F079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E9E-E909-4763-AF13-2C163FC3407C}" type="datetime1">
              <a:rPr lang="zh-CN" altLang="en-US" noProof="0" smtClean="0"/>
              <a:t>2020/9/27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F34B84D-1193-4964-B1DF-67737258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CB9CB9-2860-4543-94CC-AFA1496E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59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8B2CB9-280B-42DD-8F92-A2A881C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C577A8F-9299-4234-89D6-37F38FD8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F22758-4BE5-47DE-A51E-BAE51A5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5894-8FB3-4E4C-8A45-A4D4E7207458}" type="datetime1">
              <a:rPr lang="zh-CN" altLang="en-US" smtClean="0"/>
              <a:t>2020/9/27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3C044A-2871-4A48-825D-94333FC4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10D5B6A-5239-4BD5-B85B-4E522D36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33891986-02B0-4FA5-8E1F-8B36556A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4902FF8-D96D-49EB-ABF8-E2191836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53EA23-11F2-4F98-A65B-5EF2582D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2020/9/27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EFE978-856F-40F1-BE02-35FF4FBD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F81A42F-0D0B-403B-9521-2FBA7CC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96409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4B9764-8C59-4DC3-AD96-BD321710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6002C4-5349-4034-83DD-63B463B2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820F6E5-2462-451C-BFFA-DF5CC297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892C-E7FD-4793-B6D3-C7D9FC4696F1}" type="datetime1">
              <a:rPr lang="zh-CN" altLang="en-US" smtClean="0"/>
              <a:t>2020/9/27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2F712A6-61AE-4D6A-A517-7E27D8C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54ABB9-22FC-4FFD-8136-A049A7F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5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6BA4B2-ABCC-4D0E-BB8F-BCB54BCA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C10469-6877-4F65-88E1-9BA51808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2107BC1-D72D-42DE-9774-1FA473A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295-C568-46C0-BFD8-B6FAAD083B3B}" type="datetime1">
              <a:rPr lang="zh-CN" altLang="en-US" smtClean="0"/>
              <a:t>2020/9/27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CA9395A-4884-42FD-A589-8F7C8821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2C14DA8-F428-47D4-BC55-A1101348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E20D00-1864-4963-8526-35AF89C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98BC7F6-DC7A-46D3-B532-FE741212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42EFA55-1632-44F0-8E48-62F76763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6CB79A1-19CF-4DE2-BDEE-2BB9F7EA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3F8-092B-4569-9A33-38F43D96F9A9}" type="datetime1">
              <a:rPr lang="zh-CN" altLang="en-US" smtClean="0"/>
              <a:t>2020/9/27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2EF4490-E4F9-4799-A010-91767B3D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DF91DBE-EB84-41C5-A9AC-72571DB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1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FBDEA2-4206-4AF5-A1AE-05C719AF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70FA299-1C2D-4DB0-9D59-0EC6B97A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37674D3-2603-490D-A7DA-F1531A0A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DD45879-33A0-4541-A3EC-2EEB09D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7ABBE64-AA49-454F-8C95-826E0511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1378941C-BF68-4959-BB89-F945F897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1A50-1F42-4180-8F91-A81DDA3BB3D5}" type="datetime1">
              <a:rPr lang="zh-CN" altLang="en-US" smtClean="0"/>
              <a:t>2020/9/27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CCF4542-E85A-4DCC-BAB9-3E555B10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20BC25C-49C3-4017-9CAB-B09DBDA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F5A180-698F-4C6F-BBFB-C91E5837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62E5126-0801-405D-9E40-4AFC0BA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849-E754-4C5E-A825-021D7D41C5B2}" type="datetime1">
              <a:rPr lang="zh-CN" altLang="en-US" smtClean="0"/>
              <a:t>2020/9/27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28ED72E-9379-474A-9FC7-9CB27490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F0150C7-EF04-4B03-9D4B-CADA328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EB89995-B3BA-4D79-9A43-A4890CAE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DED1A-B016-4688-BFF5-D8848786F46A}" type="datetime1">
              <a:rPr lang="zh-CN" altLang="en-US" noProof="0" smtClean="0"/>
              <a:t>2020/9/27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6CE6B8C-842D-4ACB-92C5-739F818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5DC3C69-1BA7-4145-9BD2-9095EA23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33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1C0E8D-9A0D-485B-9080-65934395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ED0A3BB-D89B-42CF-9AD8-EAC0D3BA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D78D170-4A45-45ED-AAEF-DCAB62F7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0F0E95A-57EE-4594-B965-BB35A4B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2020/9/27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0A7B261-044B-4190-AE02-995C734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C258699-955C-4B3D-9EFE-3236DEA5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5860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CC49C3-8134-4DE8-836A-FC267FCE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F44CF3D-0695-43B6-95A3-E0D435D5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3335F53-8859-4649-8C8F-73371854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F2B2E89-6226-4A1B-BC2E-826EB6FE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2020/9/27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376A307-360C-4EAE-8D10-8E39B08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BFB4443-C182-401B-8AD6-F39AAAC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7685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9B8620C-8535-4FC7-8019-52E719C0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F475F58-D66C-4ABC-863F-F197324D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93B3CFB-A117-41A1-BF6B-0DFE6DF0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A56-E3D7-40D8-A8C7-D21740112711}" type="datetime1">
              <a:rPr lang="zh-CN" altLang="en-US" noProof="0" smtClean="0"/>
              <a:t>2020/9/27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5B5B103-571D-410F-8CDD-1E5C4998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C6EFBF-6EEF-4EB5-AB77-FEBE088A8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64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p:por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1340768"/>
            <a:ext cx="9971409" cy="1514549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环境编程基础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2195735" cy="10668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：杨淑娟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0073E6E-0011-44CE-A6D1-52DD507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/>
              <a:t>http://mashibing.com</a:t>
            </a:r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5CE869E-D959-4B58-9497-FD60B1662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32530"/>
            <a:ext cx="1413259" cy="902147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854052" y="3356992"/>
            <a:ext cx="7560840" cy="866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708920"/>
            <a:ext cx="4536504" cy="394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3454603"/>
            <a:ext cx="5500507" cy="329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的版本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的镜像文件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smtClean="0"/>
              <a:t>VMWare</a:t>
            </a:r>
          </a:p>
          <a:p>
            <a:pPr lvl="1"/>
            <a:r>
              <a:rPr lang="zh-CN" altLang="en-US" dirty="0" smtClean="0"/>
              <a:t>点击新建虚似机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1340768"/>
            <a:ext cx="7318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369" y="2774179"/>
            <a:ext cx="3707707" cy="358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665142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打开镜像文件所在位置 ，用户名只有是小写字符，修改目录，不建议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769660"/>
            <a:ext cx="3703266" cy="35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2769660"/>
            <a:ext cx="3719140" cy="358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5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665142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指定磁盘容量大小 ，占击完成开始安装  </a:t>
            </a:r>
            <a:r>
              <a:rPr lang="en-US" altLang="zh-CN" dirty="0" smtClean="0"/>
              <a:t>,</a:t>
            </a:r>
            <a:r>
              <a:rPr lang="zh-CN" altLang="en-US" dirty="0" smtClean="0"/>
              <a:t>未能安装完成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708920"/>
            <a:ext cx="3023051" cy="292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180" y="2693431"/>
            <a:ext cx="3044226" cy="294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2708920"/>
            <a:ext cx="50292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0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2708920"/>
            <a:ext cx="9947027" cy="38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665142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占击左则虚拟要的名称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CD/DVD</a:t>
            </a:r>
            <a:r>
              <a:rPr lang="zh-CN" altLang="en-US" dirty="0" smtClean="0"/>
              <a:t>单击修改镜向文件位置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2708920"/>
            <a:ext cx="4837956" cy="387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开始安装，系统检测，设置安全过程的语言提示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725457"/>
            <a:ext cx="4333379" cy="383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8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887227"/>
            <a:ext cx="4597598" cy="385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安装信息摘要，确认安装目的地。安全完成，重启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2860975"/>
            <a:ext cx="4336702" cy="383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初始设置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点击认证许可，点击未列出输入账号和密码以管理员身份登录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875997"/>
            <a:ext cx="377155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2875997"/>
            <a:ext cx="3585815" cy="307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6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成功启动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系统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2311245"/>
            <a:ext cx="5976664" cy="420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5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的目录结构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/>
              <a:t>系</a:t>
            </a:r>
            <a:r>
              <a:rPr lang="zh-CN" altLang="en-US" b="1" dirty="0" smtClean="0"/>
              <a:t>统目录结构</a:t>
            </a:r>
            <a:endParaRPr lang="en-US" altLang="zh-CN" b="1" dirty="0" smtClean="0"/>
          </a:p>
          <a:p>
            <a:pPr marL="457063" lvl="1" indent="0">
              <a:buNone/>
            </a:pP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53552"/>
              </p:ext>
            </p:extLst>
          </p:nvPr>
        </p:nvGraphicFramePr>
        <p:xfrm>
          <a:off x="1347961" y="2348880"/>
          <a:ext cx="9865096" cy="408265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2088"/>
                <a:gridCol w="1656184"/>
                <a:gridCol w="7416824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目录结构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根目录（</a:t>
                      </a:r>
                      <a:r>
                        <a:rPr lang="en-US" altLang="zh-CN" dirty="0" smtClean="0"/>
                        <a:t>Unix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中没有盘符的概念）一个硬盘一个根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系统的常用命令目录。包括控制台命令、系统可执行文件、系统的核心二进制文件等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/etc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发布目录。保存系统中所有的核心内容</a:t>
                      </a:r>
                      <a:r>
                        <a:rPr lang="zh-CN" altLang="en-US" baseline="0" dirty="0" smtClean="0"/>
                        <a:t>，要求控制权限高，建议不要随便读写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/usr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用户目录。相当于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系统中的</a:t>
                      </a:r>
                      <a:r>
                        <a:rPr lang="en-US" altLang="zh-CN" dirty="0" smtClean="0"/>
                        <a:t>program</a:t>
                      </a:r>
                      <a:r>
                        <a:rPr lang="en-US" altLang="zh-CN" baseline="0" dirty="0" smtClean="0"/>
                        <a:t> files </a:t>
                      </a:r>
                      <a:r>
                        <a:rPr lang="zh-CN" altLang="en-US" baseline="0" dirty="0" smtClean="0"/>
                        <a:t>目录。常用于安装系统所有用户共用的软件、资源的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/root 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b="1" dirty="0" smtClean="0"/>
                        <a:t>~</a:t>
                      </a:r>
                      <a:r>
                        <a:rPr lang="zh-CN" altLang="en-US" dirty="0" smtClean="0"/>
                        <a:t>表示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root</a:t>
                      </a:r>
                      <a:r>
                        <a:rPr lang="zh-CN" altLang="en-US" dirty="0" smtClean="0"/>
                        <a:t>根用户的用户目录，相当于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系统中的</a:t>
                      </a:r>
                      <a:r>
                        <a:rPr lang="en-US" altLang="zh-CN" dirty="0" smtClean="0"/>
                        <a:t>c:/users/administrator</a:t>
                      </a:r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/home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保存其他用户主目录的目录。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/home/yangshujuan</a:t>
                      </a:r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系统运行过程的数据目录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中的路径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/>
              <a:t>系</a:t>
            </a:r>
            <a:r>
              <a:rPr lang="zh-CN" altLang="en-US" b="1" dirty="0" smtClean="0"/>
              <a:t>统目录结构</a:t>
            </a:r>
            <a:r>
              <a:rPr lang="en-US" altLang="zh-CN" b="1" dirty="0" smtClean="0"/>
              <a:t>~</a:t>
            </a:r>
          </a:p>
          <a:p>
            <a:pPr marL="457063" lvl="1" indent="0">
              <a:buNone/>
            </a:pP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2348880"/>
            <a:ext cx="3178118" cy="358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2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安装及使用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安装及注意事项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目录结构及路径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、常用命令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、虚拟机常用配置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的上传与下载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及</a:t>
            </a:r>
            <a:r>
              <a:rPr lang="en-US" altLang="zh-CN" dirty="0" smtClean="0"/>
              <a:t>MySQL</a:t>
            </a:r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中的路径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/>
              <a:t>系</a:t>
            </a:r>
            <a:r>
              <a:rPr lang="zh-CN" altLang="en-US" b="1" dirty="0" smtClean="0"/>
              <a:t>统目录结构</a:t>
            </a:r>
            <a:r>
              <a:rPr lang="en-US" altLang="zh-CN" b="1" dirty="0" smtClean="0"/>
              <a:t>~</a:t>
            </a:r>
          </a:p>
          <a:p>
            <a:pPr marL="457063" lvl="1" indent="0">
              <a:buNone/>
            </a:pP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38456"/>
              </p:ext>
            </p:extLst>
          </p:nvPr>
        </p:nvGraphicFramePr>
        <p:xfrm>
          <a:off x="1322701" y="2636912"/>
          <a:ext cx="9865095" cy="25593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3837202"/>
                <a:gridCol w="423377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路径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写法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filesystem</a:t>
                      </a:r>
                      <a:r>
                        <a:rPr lang="zh-CN" altLang="en-US" dirty="0" smtClean="0"/>
                        <a:t>根目录开始寻找文件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绝对路径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开头。举例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找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usr</a:t>
                      </a:r>
                      <a:r>
                        <a:rPr lang="zh-CN" altLang="en-US" baseline="0" dirty="0" smtClean="0"/>
                        <a:t>下</a:t>
                      </a:r>
                      <a:r>
                        <a:rPr lang="en-US" altLang="zh-CN" baseline="0" dirty="0" smtClean="0"/>
                        <a:t>local</a:t>
                      </a:r>
                      <a:r>
                        <a:rPr lang="zh-CN" altLang="en-US" baseline="0" dirty="0" smtClean="0"/>
                        <a:t>中的内容。写法为 </a:t>
                      </a:r>
                      <a:r>
                        <a:rPr lang="en-US" altLang="zh-CN" baseline="0" dirty="0" smtClean="0"/>
                        <a:t>/usr/local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相对路径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从当前资料路径开始寻找，找到其他资源路径的过程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找当前资源的子目录直接写子目录名称，找上一级文件写法为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   ../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表示磁盘根</a:t>
                      </a:r>
                      <a:endParaRPr lang="en-US" altLang="zh-CN" dirty="0" smtClean="0"/>
                    </a:p>
                    <a:p>
                      <a:r>
                        <a:rPr lang="en-US" altLang="zh-CN" b="1" dirty="0" smtClean="0"/>
                        <a:t>~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smtClean="0"/>
                        <a:t>/root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（</a:t>
                      </a:r>
                      <a:r>
                        <a:rPr lang="en-US" altLang="zh-CN" baseline="0" dirty="0" smtClean="0"/>
                        <a:t>root</a:t>
                      </a:r>
                      <a:r>
                        <a:rPr lang="zh-CN" altLang="en-US" baseline="0" dirty="0" smtClean="0"/>
                        <a:t>用户的根目录），</a:t>
                      </a:r>
                      <a:r>
                        <a:rPr lang="en-US" altLang="zh-CN" baseline="0" dirty="0" smtClean="0"/>
                        <a:t>root</a:t>
                      </a:r>
                      <a:r>
                        <a:rPr lang="zh-CN" altLang="en-US" baseline="0" dirty="0" smtClean="0"/>
                        <a:t>文件夹的根目录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中的命令严格区分大小写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02076"/>
              </p:ext>
            </p:extLst>
          </p:nvPr>
        </p:nvGraphicFramePr>
        <p:xfrm>
          <a:off x="1322701" y="2636912"/>
          <a:ext cx="9020183" cy="313772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722606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print working</a:t>
                      </a:r>
                      <a:r>
                        <a:rPr lang="en-US" altLang="zh-CN" baseline="0" dirty="0" smtClean="0"/>
                        <a:t> directory </a:t>
                      </a:r>
                      <a:r>
                        <a:rPr lang="zh-CN" altLang="en-US" baseline="0" dirty="0" smtClean="0"/>
                        <a:t>：输出当前工作目录，光标所有位置的目录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zh-CN" altLang="en-US" baseline="0" dirty="0" smtClean="0"/>
                        <a:t>绝对路径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change directory</a:t>
                      </a:r>
                      <a:r>
                        <a:rPr lang="en-US" altLang="zh-CN" baseline="0" dirty="0" smtClean="0"/>
                        <a:t> :’</a:t>
                      </a:r>
                      <a:r>
                        <a:rPr lang="zh-CN" altLang="en-US" baseline="0" dirty="0" smtClean="0"/>
                        <a:t>切换目录  ‘</a:t>
                      </a:r>
                      <a:r>
                        <a:rPr lang="en-US" altLang="zh-CN" baseline="0" dirty="0" smtClean="0"/>
                        <a:t>.</a:t>
                      </a:r>
                      <a:r>
                        <a:rPr lang="zh-CN" altLang="en-US" baseline="0" dirty="0" smtClean="0"/>
                        <a:t>’表示当前目当 </a:t>
                      </a:r>
                      <a:r>
                        <a:rPr lang="en-US" altLang="zh-CN" baseline="0" dirty="0" smtClean="0"/>
                        <a:t>‘..’</a:t>
                      </a:r>
                      <a:r>
                        <a:rPr lang="zh-CN" altLang="en-US" baseline="0" dirty="0" smtClean="0"/>
                        <a:t>上一级目录（父目录</a:t>
                      </a:r>
                      <a:r>
                        <a:rPr lang="en-US" altLang="zh-CN" baseline="0" dirty="0" smtClean="0"/>
                        <a:t>)</a:t>
                      </a:r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List : </a:t>
                      </a:r>
                      <a:r>
                        <a:rPr lang="zh-CN" altLang="en-US" baseline="0" dirty="0" smtClean="0"/>
                        <a:t>列表目录中的内容。默认显示当前目录下的文件列表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清空屏幕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创建空白文件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查看文件的全部内容，一次性显示文件中所有内容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中的命令严格区分大小写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00820"/>
              </p:ext>
            </p:extLst>
          </p:nvPr>
        </p:nvGraphicFramePr>
        <p:xfrm>
          <a:off x="1322701" y="2636912"/>
          <a:ext cx="9020183" cy="356447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722606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多屏显示文件内容，显示后，使用空格显示下一屏，回车显示下一行，</a:t>
                      </a:r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退出分屏显示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ctrl+c </a:t>
                      </a:r>
                      <a:r>
                        <a:rPr lang="zh-CN" altLang="en-US" baseline="0" dirty="0" smtClean="0"/>
                        <a:t>退出命令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显示文件的前多少行，默认显示前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head</a:t>
                      </a:r>
                      <a:r>
                        <a:rPr lang="en-US" altLang="zh-CN" baseline="0" dirty="0" smtClean="0"/>
                        <a:t> –number filename  </a:t>
                      </a:r>
                      <a:r>
                        <a:rPr lang="zh-CN" altLang="en-US" baseline="0" dirty="0" smtClean="0"/>
                        <a:t>显示文件中的前多少行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显示文件末尾多少行，默认显示末尾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tail</a:t>
                      </a:r>
                      <a:r>
                        <a:rPr lang="en-US" altLang="zh-CN" baseline="0" dirty="0" smtClean="0"/>
                        <a:t> –number filename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make directory </a:t>
                      </a:r>
                      <a:r>
                        <a:rPr lang="zh-CN" altLang="en-US" dirty="0" smtClean="0"/>
                        <a:t>创建目录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copy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zh-CN" altLang="en-US" baseline="0" dirty="0" smtClean="0"/>
                        <a:t>复制命令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remove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删除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中的命令严格区分大小写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78750"/>
              </p:ext>
            </p:extLst>
          </p:nvPr>
        </p:nvGraphicFramePr>
        <p:xfrm>
          <a:off x="1322701" y="2348880"/>
          <a:ext cx="9020183" cy="417384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722606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Move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移动或重命名，相当于剪切和重命名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 | vim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中的文本编辑器，</a:t>
                      </a:r>
                      <a:r>
                        <a:rPr lang="en-US" altLang="zh-CN" dirty="0" smtClean="0"/>
                        <a:t>vim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smtClean="0"/>
                        <a:t>vi</a:t>
                      </a:r>
                      <a:r>
                        <a:rPr lang="zh-CN" altLang="en-US" dirty="0" smtClean="0"/>
                        <a:t>增强命令，不代表所有的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都支持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编辑模式 （编辑文件内容）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zh-CN" altLang="en-US" baseline="0" dirty="0" smtClean="0"/>
                        <a:t>追加方式进行编辑模式 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i     </a:t>
                      </a:r>
                      <a:r>
                        <a:rPr lang="zh-CN" altLang="en-US" baseline="0" dirty="0" smtClean="0"/>
                        <a:t>插入方式进行编辑模式 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o    </a:t>
                      </a:r>
                      <a:r>
                        <a:rPr lang="zh-CN" altLang="en-US" baseline="0" dirty="0" smtClean="0"/>
                        <a:t>在光标所在位置之下，新增一行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O    </a:t>
                      </a:r>
                      <a:r>
                        <a:rPr lang="zh-CN" altLang="en-US" baseline="0" dirty="0" smtClean="0"/>
                        <a:t>在光标所在位置之上，新增一行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命令模式 （控制文件的状态）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dd  </a:t>
                      </a:r>
                      <a:r>
                        <a:rPr lang="zh-CN" altLang="en-US" baseline="0" dirty="0" smtClean="0"/>
                        <a:t>删除指定行，默认</a:t>
                      </a:r>
                      <a:r>
                        <a:rPr lang="en-US" altLang="zh-CN" baseline="0" dirty="0" smtClean="0"/>
                        <a:t>1</a:t>
                      </a:r>
                      <a:r>
                        <a:rPr lang="zh-CN" altLang="en-US" baseline="0" dirty="0" smtClean="0"/>
                        <a:t>行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:w   write</a:t>
                      </a:r>
                      <a:r>
                        <a:rPr lang="zh-CN" altLang="en-US" baseline="0" dirty="0" smtClean="0"/>
                        <a:t>保存       </a:t>
                      </a:r>
                      <a:r>
                        <a:rPr lang="en-US" altLang="zh-CN" baseline="0" dirty="0" smtClean="0"/>
                        <a:t>:q  quit</a:t>
                      </a:r>
                      <a:r>
                        <a:rPr lang="zh-CN" altLang="en-US" baseline="0" dirty="0" smtClean="0"/>
                        <a:t>退出</a:t>
                      </a:r>
                      <a:r>
                        <a:rPr lang="en-US" altLang="zh-CN" baseline="0" dirty="0" smtClean="0"/>
                        <a:t>vi</a:t>
                      </a:r>
                      <a:r>
                        <a:rPr lang="zh-CN" altLang="en-US" baseline="0" dirty="0" smtClean="0"/>
                        <a:t>编辑器    </a:t>
                      </a:r>
                      <a:r>
                        <a:rPr lang="en-US" altLang="zh-CN" baseline="0" dirty="0" smtClean="0"/>
                        <a:t>:wq  </a:t>
                      </a:r>
                      <a:r>
                        <a:rPr lang="zh-CN" altLang="en-US" baseline="0" dirty="0" smtClean="0"/>
                        <a:t>保存并退出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:q!  </a:t>
                      </a:r>
                      <a:r>
                        <a:rPr lang="zh-CN" altLang="en-US" baseline="0" dirty="0" smtClean="0"/>
                        <a:t>强制退出不保存    </a:t>
                      </a:r>
                      <a:r>
                        <a:rPr lang="en-US" altLang="zh-CN" baseline="0" dirty="0" smtClean="0"/>
                        <a:t>:set nu </a:t>
                      </a:r>
                      <a:r>
                        <a:rPr lang="zh-CN" altLang="en-US" baseline="0" dirty="0" smtClean="0"/>
                        <a:t>显示行号   </a:t>
                      </a:r>
                      <a:r>
                        <a:rPr lang="en-US" altLang="zh-CN" baseline="0" dirty="0" smtClean="0"/>
                        <a:t>/keywords </a:t>
                      </a:r>
                      <a:r>
                        <a:rPr lang="zh-CN" altLang="en-US" baseline="0" dirty="0" smtClean="0"/>
                        <a:t>搜索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G  </a:t>
                      </a:r>
                      <a:r>
                        <a:rPr lang="zh-CN" altLang="en-US" baseline="0" dirty="0" smtClean="0"/>
                        <a:t>光标跳转到文件尾   </a:t>
                      </a:r>
                      <a:r>
                        <a:rPr lang="en-US" altLang="zh-CN" baseline="0" dirty="0" smtClean="0"/>
                        <a:t>gg</a:t>
                      </a:r>
                      <a:r>
                        <a:rPr lang="zh-CN" altLang="en-US" baseline="0" dirty="0" smtClean="0"/>
                        <a:t>光标跳转到文件头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中的命令严格区分大小写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19530"/>
              </p:ext>
            </p:extLst>
          </p:nvPr>
        </p:nvGraphicFramePr>
        <p:xfrm>
          <a:off x="1322701" y="2708920"/>
          <a:ext cx="9020183" cy="143191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722606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reboot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用来重启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系统和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系统中的</a:t>
                      </a:r>
                      <a:r>
                        <a:rPr lang="en-US" altLang="zh-CN" dirty="0" smtClean="0"/>
                        <a:t>restart</a:t>
                      </a:r>
                      <a:r>
                        <a:rPr lang="zh-CN" altLang="en-US" dirty="0" smtClean="0"/>
                        <a:t>一样，但是重启必须是</a:t>
                      </a:r>
                      <a:r>
                        <a:rPr lang="en-US" altLang="zh-CN" dirty="0" smtClean="0"/>
                        <a:t>root</a:t>
                      </a:r>
                      <a:r>
                        <a:rPr lang="zh-CN" altLang="en-US" dirty="0" smtClean="0"/>
                        <a:t>用户才有权限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用来关闭正在运行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操作系统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关机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88" y="2492896"/>
            <a:ext cx="5670657" cy="421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设</a:t>
            </a:r>
            <a:r>
              <a:rPr lang="zh-CN" altLang="en-US" b="1" dirty="0" smtClean="0"/>
              <a:t>置系统时区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安装时设置时区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9" y="2492896"/>
            <a:ext cx="5040560" cy="422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125860" y="4881369"/>
            <a:ext cx="144016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30992" y="2744924"/>
            <a:ext cx="720080" cy="252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设</a:t>
            </a:r>
            <a:r>
              <a:rPr lang="zh-CN" altLang="en-US" b="1" dirty="0" smtClean="0"/>
              <a:t>置系统时区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Linux</a:t>
            </a:r>
            <a:r>
              <a:rPr lang="zh-CN" altLang="en-US" b="1" dirty="0" smtClean="0"/>
              <a:t>命令设置时区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查看当前时间  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设</a:t>
            </a:r>
            <a:r>
              <a:rPr lang="zh-CN" altLang="en-US" dirty="0" smtClean="0"/>
              <a:t>置系统时期和时间  </a:t>
            </a:r>
            <a:r>
              <a:rPr lang="en-US" altLang="zh-CN" dirty="0" smtClean="0"/>
              <a:t>date   -s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3004382"/>
            <a:ext cx="4087030" cy="71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4509120"/>
            <a:ext cx="580341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7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设</a:t>
            </a:r>
            <a:r>
              <a:rPr lang="zh-CN" altLang="en-US" b="1" dirty="0" smtClean="0"/>
              <a:t>置系统时区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Linux</a:t>
            </a:r>
            <a:r>
              <a:rPr lang="zh-CN" altLang="en-US" b="1" dirty="0" smtClean="0"/>
              <a:t>命令设置时区</a:t>
            </a:r>
            <a:endParaRPr lang="en-US" altLang="zh-CN" b="1" dirty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的操作界面设置时区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2276872"/>
            <a:ext cx="5256584" cy="36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2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启动网络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nmcli c up ens33 </a:t>
            </a:r>
            <a:r>
              <a:rPr lang="zh-CN" altLang="en-US" dirty="0" smtClean="0"/>
              <a:t>启动网卡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只针对当次使用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修改配置文件（永久可用）</a:t>
            </a:r>
            <a:endParaRPr lang="en-US" altLang="zh-CN" dirty="0" smtClean="0"/>
          </a:p>
          <a:p>
            <a:pPr marL="914126" lvl="2" indent="0"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vim /etc/sysconfig/network-scripts/ifcfg-ens33  </a:t>
            </a:r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91" y="2420888"/>
            <a:ext cx="58753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005" y="3605713"/>
            <a:ext cx="31019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NAT</a:t>
            </a:r>
            <a:r>
              <a:rPr lang="zh-CN" altLang="en-US" b="1" dirty="0" smtClean="0"/>
              <a:t>模式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</a:t>
            </a:r>
            <a:r>
              <a:rPr lang="en-US" altLang="zh-CN" b="1" dirty="0" smtClean="0"/>
              <a:t>VMWare</a:t>
            </a:r>
            <a:r>
              <a:rPr lang="zh-CN" altLang="en-US" b="1" dirty="0"/>
              <a:t>中默认使用的</a:t>
            </a:r>
            <a:r>
              <a:rPr lang="en-US" altLang="zh-CN" b="1" dirty="0"/>
              <a:t>NAT</a:t>
            </a:r>
            <a:r>
              <a:rPr lang="zh-CN" altLang="en-US" b="1" dirty="0"/>
              <a:t>模式 </a:t>
            </a:r>
          </a:p>
          <a:p>
            <a:pPr lvl="1"/>
            <a:r>
              <a:rPr lang="zh-CN" altLang="en-US" b="1" dirty="0"/>
              <a:t>  </a:t>
            </a:r>
            <a:r>
              <a:rPr lang="en-US" altLang="zh-CN" dirty="0"/>
              <a:t>NAT</a:t>
            </a:r>
            <a:r>
              <a:rPr lang="zh-CN" altLang="en-US" dirty="0"/>
              <a:t>模式：</a:t>
            </a:r>
            <a:r>
              <a:rPr lang="en-US" altLang="zh-CN" dirty="0"/>
              <a:t>Network Address </a:t>
            </a:r>
            <a:r>
              <a:rPr lang="en-US" altLang="zh-CN" dirty="0" smtClean="0"/>
              <a:t>Translation</a:t>
            </a:r>
            <a:r>
              <a:rPr lang="zh-CN" altLang="en-US" dirty="0"/>
              <a:t>，网络地址转换，允许一个整体机构以一个公用</a:t>
            </a:r>
            <a:r>
              <a:rPr lang="en-US" altLang="zh-CN" dirty="0"/>
              <a:t>IP</a:t>
            </a:r>
            <a:r>
              <a:rPr lang="zh-CN" altLang="en-US" dirty="0"/>
              <a:t>地址出现在</a:t>
            </a:r>
            <a:r>
              <a:rPr lang="en-US" altLang="zh-CN" dirty="0"/>
              <a:t>Internet</a:t>
            </a:r>
            <a:r>
              <a:rPr lang="zh-CN" altLang="en-US" dirty="0"/>
              <a:t>上，顾名思义，它是一种把内部私有网络地址（</a:t>
            </a:r>
            <a:r>
              <a:rPr lang="en-US" altLang="zh-CN" dirty="0"/>
              <a:t>IP</a:t>
            </a:r>
            <a:r>
              <a:rPr lang="zh-CN" altLang="en-US" dirty="0"/>
              <a:t>地址）通过</a:t>
            </a:r>
            <a:r>
              <a:rPr lang="en-US" altLang="zh-CN" dirty="0"/>
              <a:t>NAT</a:t>
            </a:r>
            <a:r>
              <a:rPr lang="zh-CN" altLang="en-US" dirty="0"/>
              <a:t>转发成合法公有网络</a:t>
            </a:r>
            <a:r>
              <a:rPr lang="en-US" altLang="zh-CN" dirty="0"/>
              <a:t>IP</a:t>
            </a:r>
            <a:r>
              <a:rPr lang="zh-CN" altLang="en-US" dirty="0"/>
              <a:t>地址的技术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优点：可以节省</a:t>
            </a:r>
            <a:r>
              <a:rPr lang="en-US" altLang="zh-CN" dirty="0"/>
              <a:t>IP</a:t>
            </a:r>
            <a:r>
              <a:rPr lang="zh-CN" altLang="en-US" dirty="0"/>
              <a:t>资源 </a:t>
            </a:r>
            <a:r>
              <a:rPr lang="en-US" altLang="zh-CN" dirty="0"/>
              <a:t>(</a:t>
            </a:r>
            <a:r>
              <a:rPr lang="zh-CN" altLang="en-US" dirty="0"/>
              <a:t>不会占用局域网的</a:t>
            </a:r>
            <a:r>
              <a:rPr lang="en-US" altLang="zh-CN" dirty="0"/>
              <a:t>Ip</a:t>
            </a:r>
            <a:r>
              <a:rPr lang="zh-CN" altLang="en-US" dirty="0"/>
              <a:t>地址，因为是新分</a:t>
            </a:r>
            <a:r>
              <a:rPr lang="zh-CN" altLang="en-US" dirty="0" smtClean="0"/>
              <a:t>配的</a:t>
            </a:r>
            <a:r>
              <a:rPr lang="zh-CN" altLang="en-US" dirty="0"/>
              <a:t>网</a:t>
            </a:r>
            <a:r>
              <a:rPr lang="zh-CN" altLang="en-US" dirty="0" smtClean="0"/>
              <a:t>段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缺点：由于网段不同，局域网内其他设备无法访问虚拟机中的操作系统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90" y="980728"/>
            <a:ext cx="5328592" cy="358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为什么要学习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操作系统</a:t>
            </a:r>
            <a:endParaRPr lang="en-US" altLang="zh-CN" b="1" dirty="0" smtClean="0"/>
          </a:p>
          <a:p>
            <a:pPr lvl="1"/>
            <a:r>
              <a:rPr lang="zh-CN" altLang="en-US" dirty="0"/>
              <a:t>服</a:t>
            </a:r>
            <a:r>
              <a:rPr lang="zh-CN" altLang="en-US" dirty="0" smtClean="0"/>
              <a:t>务器操作系统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不是一个具体的操作系统，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而是一类操作系统的总称。具体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版本称为发行版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 Hat:</a:t>
            </a:r>
            <a:r>
              <a:rPr lang="zh-CN" altLang="en-US" dirty="0" smtClean="0"/>
              <a:t>目前被</a:t>
            </a:r>
            <a:r>
              <a:rPr lang="en-US" altLang="zh-CN" dirty="0" smtClean="0"/>
              <a:t>IBM</a:t>
            </a:r>
            <a:r>
              <a:rPr lang="zh-CN" altLang="en-US" dirty="0" smtClean="0"/>
              <a:t>收购，收费版，目前全球最大的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供应商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CentOS: Red Hat</a:t>
            </a:r>
            <a:r>
              <a:rPr lang="zh-CN" altLang="en-US" dirty="0" smtClean="0"/>
              <a:t>推出的免费版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 :</a:t>
            </a:r>
            <a:r>
              <a:rPr lang="zh-CN" altLang="en-US" dirty="0" smtClean="0"/>
              <a:t>界面比较友</a:t>
            </a:r>
            <a:r>
              <a:rPr lang="zh-CN" altLang="en-US" dirty="0"/>
              <a:t>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修改网络类型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为什么要修改网</a:t>
            </a:r>
            <a:r>
              <a:rPr lang="zh-CN" altLang="en-US" b="1" dirty="0"/>
              <a:t>络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4" y="2766046"/>
            <a:ext cx="56673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2852936"/>
            <a:ext cx="58674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4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快照与克隆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快照 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类</a:t>
            </a:r>
            <a:r>
              <a:rPr lang="zh-CN" altLang="en-US" dirty="0"/>
              <a:t>似于</a:t>
            </a:r>
            <a:r>
              <a:rPr lang="en-US" altLang="zh-CN" dirty="0"/>
              <a:t>Windows</a:t>
            </a:r>
            <a:r>
              <a:rPr lang="zh-CN" altLang="en-US" dirty="0"/>
              <a:t>的还原点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拍摄快照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恢复快照</a:t>
            </a:r>
            <a:endParaRPr lang="en-US" altLang="zh-CN" dirty="0" smtClean="0"/>
          </a:p>
          <a:p>
            <a:pPr lvl="2"/>
            <a:r>
              <a:rPr lang="zh-CN" altLang="en-US" dirty="0"/>
              <a:t>快</a:t>
            </a:r>
            <a:r>
              <a:rPr lang="zh-CN" altLang="en-US" dirty="0" smtClean="0"/>
              <a:t>照管理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删除快照等操作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marL="457063" lvl="1" indent="0">
              <a:buNone/>
            </a:pPr>
            <a:endParaRPr lang="en-US" altLang="zh-CN" b="1" dirty="0"/>
          </a:p>
          <a:p>
            <a:pPr lvl="1"/>
            <a:r>
              <a:rPr lang="zh-CN" altLang="en-US" b="1" dirty="0" smtClean="0"/>
              <a:t>克隆 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快速的生成一个与当前系统完全一样的虚拟机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2276872"/>
            <a:ext cx="2376264" cy="95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98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2488927"/>
            <a:ext cx="49990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克隆操作步骤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虚拟机名称上右键管理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克</a:t>
            </a:r>
            <a:r>
              <a:rPr lang="zh-CN" altLang="en-US" dirty="0" smtClean="0">
                <a:sym typeface="Wingdings" panose="05000000000000000000" pitchFamily="2" charset="2"/>
              </a:rPr>
              <a:t>隆，打开克隆向导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27" y="2492896"/>
            <a:ext cx="4976812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什</a:t>
            </a:r>
            <a:r>
              <a:rPr lang="zh-CN" altLang="en-US" b="1" dirty="0" smtClean="0"/>
              <a:t>么是</a:t>
            </a:r>
            <a:r>
              <a:rPr lang="en-US" altLang="zh-CN" b="1" dirty="0" smtClean="0"/>
              <a:t>Xshell</a:t>
            </a:r>
          </a:p>
          <a:p>
            <a:pPr lvl="1"/>
            <a:r>
              <a:rPr lang="zh-CN" altLang="en-US" dirty="0" smtClean="0"/>
              <a:t>一款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客户端命令工具</a:t>
            </a:r>
            <a:endParaRPr lang="en-US" altLang="zh-CN" dirty="0" smtClean="0"/>
          </a:p>
          <a:p>
            <a:r>
              <a:rPr lang="zh-CN" altLang="en-US" b="1" dirty="0" smtClean="0"/>
              <a:t>常见的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客户端工具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XShell </a:t>
            </a:r>
          </a:p>
          <a:p>
            <a:pPr lvl="1"/>
            <a:r>
              <a:rPr lang="en-US" altLang="zh-CN" dirty="0" smtClean="0"/>
              <a:t>FinalShell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b="1" dirty="0" smtClean="0"/>
              <a:t>XShell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4365104"/>
            <a:ext cx="2592288" cy="167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2696685"/>
            <a:ext cx="4748212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2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XShell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098" name="Picture 2" descr="C:\Users\ADMINI~1\AppData\Local\Temp\__nyf7_clip_images\image_5f60dfba_45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4" y="2996951"/>
            <a:ext cx="3738753" cy="26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~1\AppData\Local\Temp\__nyf7_clip_images\image_5f60dfc5_5fb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7" y="2932738"/>
            <a:ext cx="3778325" cy="27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DMINI~1\AppData\Local\Temp\__nyf7_clip_images\image_5f60e032_5fa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84" y="1731206"/>
            <a:ext cx="3312368" cy="391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XShell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122" name="Picture 2" descr="C:\Users\ADMINI~1\AppData\Local\Temp\__nyf7_clip_images\image_5f60e04f_1b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6" y="2088444"/>
            <a:ext cx="5096714" cy="361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~1\AppData\Local\Temp\__nyf7_clip_images\image_5f60e057_32b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16" y="2088444"/>
            <a:ext cx="5069979" cy="358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0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第一次启动</a:t>
            </a:r>
            <a:r>
              <a:rPr lang="en-US" altLang="zh-CN" b="1" dirty="0" smtClean="0"/>
              <a:t>XShell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276872"/>
            <a:ext cx="4922838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44" y="2350905"/>
            <a:ext cx="5556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7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980728"/>
            <a:ext cx="5904656" cy="548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Xshell</a:t>
            </a:r>
          </a:p>
          <a:p>
            <a:pPr lvl="1"/>
            <a:r>
              <a:rPr lang="zh-CN" altLang="en-US" b="1" dirty="0" smtClean="0"/>
              <a:t>新建会话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954282"/>
            <a:ext cx="4392488" cy="85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77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Xshell</a:t>
            </a:r>
          </a:p>
          <a:p>
            <a:pPr lvl="1"/>
            <a:r>
              <a:rPr lang="zh-CN" altLang="en-US" b="1" dirty="0" smtClean="0"/>
              <a:t>连接</a:t>
            </a:r>
            <a:r>
              <a:rPr lang="en-US" altLang="zh-CN" b="1" dirty="0" smtClean="0"/>
              <a:t>Linux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3002225"/>
            <a:ext cx="2171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1902661"/>
            <a:ext cx="4367287" cy="43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2564904"/>
            <a:ext cx="3910012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7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Xshell</a:t>
            </a:r>
          </a:p>
          <a:p>
            <a:pPr lvl="1"/>
            <a:r>
              <a:rPr lang="zh-CN" altLang="en-US" b="1" dirty="0" smtClean="0"/>
              <a:t>连接</a:t>
            </a:r>
            <a:r>
              <a:rPr lang="en-US" altLang="zh-CN" b="1" dirty="0" smtClean="0"/>
              <a:t>Linux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612438"/>
            <a:ext cx="329446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1556792"/>
            <a:ext cx="47164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64" y="3168211"/>
            <a:ext cx="43513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2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VMWare</a:t>
            </a:r>
            <a:r>
              <a:rPr lang="zh-CN" altLang="en-US" b="1" dirty="0" smtClean="0"/>
              <a:t>简介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VMWare</a:t>
            </a:r>
            <a:r>
              <a:rPr lang="zh-CN" altLang="en-US" dirty="0" smtClean="0"/>
              <a:t>是一款虚拟机工具，使用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就是使用软件来模块一台真实的计算机。由于虚拟机安装在当前计算机中，所以虚拟机硬件配置上限就是当前计算机硬件配置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b="1" dirty="0" smtClean="0"/>
              <a:t>硬件要求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虚拟机运行过程中比较耗内存，建议电脑内存至少</a:t>
            </a:r>
            <a:r>
              <a:rPr lang="en-US" altLang="zh-CN" dirty="0" smtClean="0"/>
              <a:t>8G</a:t>
            </a:r>
            <a:r>
              <a:rPr lang="zh-CN" altLang="en-US" dirty="0" smtClean="0"/>
              <a:t>以上，最好</a:t>
            </a:r>
            <a:r>
              <a:rPr lang="en-US" altLang="zh-CN" dirty="0" smtClean="0"/>
              <a:t>16G</a:t>
            </a:r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endParaRPr lang="en-US" alt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32" y="4815240"/>
            <a:ext cx="1296144" cy="164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86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384073"/>
            <a:ext cx="6536284" cy="419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Xshell</a:t>
            </a:r>
          </a:p>
          <a:p>
            <a:pPr lvl="1"/>
            <a:r>
              <a:rPr lang="zh-CN" altLang="en-US" b="1" dirty="0" smtClean="0"/>
              <a:t>设置字体和大小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Xftp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93" y="2161479"/>
            <a:ext cx="1440160" cy="17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207069"/>
            <a:ext cx="477043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11" y="2161479"/>
            <a:ext cx="47625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08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Xftp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2242251"/>
            <a:ext cx="4205882" cy="298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40" y="1828814"/>
            <a:ext cx="6768752" cy="340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9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Xftp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295222"/>
            <a:ext cx="47625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2288872"/>
            <a:ext cx="477043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8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2710916"/>
            <a:ext cx="6192688" cy="402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Xftp</a:t>
            </a:r>
            <a:r>
              <a:rPr lang="zh-CN" altLang="en-US" b="1" dirty="0" smtClean="0"/>
              <a:t>的使用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026289"/>
            <a:ext cx="7632848" cy="49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3115680"/>
            <a:ext cx="4160838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4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2178943"/>
            <a:ext cx="7200800" cy="45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Xftp</a:t>
            </a:r>
            <a:r>
              <a:rPr lang="zh-CN" altLang="en-US" b="1" dirty="0" smtClean="0"/>
              <a:t>进行上传与下载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中文件的压缩与解压缩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*</a:t>
            </a:r>
            <a:r>
              <a:rPr lang="en-US" altLang="zh-CN" b="1" dirty="0" smtClean="0"/>
              <a:t>.tar.gz</a:t>
            </a:r>
            <a:r>
              <a:rPr lang="zh-CN" altLang="en-US" b="1" dirty="0" smtClean="0"/>
              <a:t>格式</a:t>
            </a:r>
            <a:endParaRPr lang="en-US" altLang="zh-CN" b="1" dirty="0"/>
          </a:p>
          <a:p>
            <a:pPr lvl="1"/>
            <a:r>
              <a:rPr lang="en-US" altLang="zh-CN" dirty="0" smtClean="0"/>
              <a:t>tar.gz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中的一种文件压缩格式。使用</a:t>
            </a:r>
            <a:r>
              <a:rPr lang="en-US" altLang="zh-CN" dirty="0"/>
              <a:t>tar</a:t>
            </a:r>
            <a:r>
              <a:rPr lang="zh-CN" altLang="en-US" dirty="0"/>
              <a:t>命令实现对文件的压缩与解压处</a:t>
            </a:r>
            <a:r>
              <a:rPr lang="zh-CN" altLang="en-US" dirty="0" smtClean="0"/>
              <a:t>理</a:t>
            </a:r>
            <a:endParaRPr lang="en-US" altLang="zh-CN" b="1" dirty="0" smtClean="0"/>
          </a:p>
          <a:p>
            <a:r>
              <a:rPr lang="en-US" altLang="zh-CN" b="1" dirty="0" smtClean="0"/>
              <a:t>tar</a:t>
            </a:r>
            <a:r>
              <a:rPr lang="zh-CN" altLang="en-US" b="1" dirty="0" smtClean="0"/>
              <a:t>命令的相关参数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-c  </a:t>
            </a:r>
            <a:r>
              <a:rPr lang="zh-CN" altLang="en-US" dirty="0" smtClean="0"/>
              <a:t>创建压缩文件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-C</a:t>
            </a:r>
            <a:r>
              <a:rPr lang="zh-CN" altLang="en-US" dirty="0"/>
              <a:t> </a:t>
            </a:r>
            <a:r>
              <a:rPr lang="zh-CN" altLang="en-US" dirty="0" smtClean="0"/>
              <a:t> 指定解压文件存放的位置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  </a:t>
            </a:r>
            <a:r>
              <a:rPr lang="zh-CN" altLang="en-US" dirty="0" smtClean="0"/>
              <a:t>解压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-t  </a:t>
            </a:r>
            <a:r>
              <a:rPr lang="zh-CN" altLang="en-US" dirty="0" smtClean="0"/>
              <a:t>查看内容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-z 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gzip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-v  </a:t>
            </a:r>
            <a:r>
              <a:rPr lang="zh-CN" altLang="en-US" dirty="0" smtClean="0"/>
              <a:t>显示所有过程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-f  </a:t>
            </a:r>
            <a:r>
              <a:rPr lang="zh-CN" altLang="en-US" dirty="0" smtClean="0"/>
              <a:t>使用压缩或解压缩文件的名字，这个参数是最后一个参数，后面只能接文件名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5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中文件的压缩与解压缩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504056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创</a:t>
            </a:r>
            <a:r>
              <a:rPr lang="zh-CN" altLang="en-US" b="1" dirty="0" smtClean="0"/>
              <a:t>建</a:t>
            </a:r>
            <a:r>
              <a:rPr lang="en-US" altLang="zh-CN" b="1" dirty="0" smtClean="0"/>
              <a:t>tar.gz</a:t>
            </a:r>
            <a:r>
              <a:rPr lang="zh-CN" altLang="en-US" b="1" dirty="0" smtClean="0"/>
              <a:t>压缩文件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</a:t>
            </a:r>
            <a:endParaRPr lang="en-US" altLang="zh-CN" b="1" dirty="0"/>
          </a:p>
          <a:p>
            <a:pPr marL="914126" lvl="2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ar  -czvf </a:t>
            </a:r>
            <a:r>
              <a:rPr lang="zh-CN" altLang="en-US" dirty="0" smtClean="0"/>
              <a:t>压缩文件的名称</a:t>
            </a:r>
            <a:r>
              <a:rPr lang="en-US" altLang="zh-CN" dirty="0" smtClean="0"/>
              <a:t>.tar.gz  </a:t>
            </a:r>
            <a:r>
              <a:rPr lang="zh-CN" altLang="en-US" dirty="0" smtClean="0"/>
              <a:t>源文件或目录名称</a:t>
            </a:r>
            <a:endParaRPr lang="en-US" altLang="zh-CN" dirty="0" smtClean="0"/>
          </a:p>
          <a:p>
            <a:pPr marL="914126" lvl="2" indent="0">
              <a:buNone/>
            </a:pPr>
            <a:endParaRPr lang="en-US" altLang="zh-CN" dirty="0"/>
          </a:p>
          <a:p>
            <a:pPr marL="914126" lvl="2" indent="0">
              <a:buNone/>
            </a:pPr>
            <a:endParaRPr lang="en-US" altLang="zh-CN" dirty="0" smtClean="0"/>
          </a:p>
          <a:p>
            <a:pPr marL="914126" lvl="2" indent="0">
              <a:buNone/>
            </a:pPr>
            <a:endParaRPr lang="en-US" altLang="zh-CN" dirty="0"/>
          </a:p>
          <a:p>
            <a:pPr marL="914126" lvl="2" indent="0">
              <a:buNone/>
            </a:pPr>
            <a:endParaRPr lang="en-US" altLang="zh-CN" dirty="0"/>
          </a:p>
          <a:p>
            <a:r>
              <a:rPr lang="zh-CN" altLang="en-US" b="1" dirty="0" smtClean="0"/>
              <a:t>解压</a:t>
            </a:r>
            <a:r>
              <a:rPr lang="en-US" altLang="zh-CN" b="1" dirty="0" smtClean="0"/>
              <a:t>tar.gz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</a:t>
            </a:r>
            <a:endParaRPr lang="en-US" altLang="zh-CN" b="1" dirty="0" smtClean="0"/>
          </a:p>
          <a:p>
            <a:pPr marL="914126" lvl="2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ar –zxvf  </a:t>
            </a:r>
            <a:r>
              <a:rPr lang="zh-CN" altLang="en-US" dirty="0" smtClean="0"/>
              <a:t>解压文件名</a:t>
            </a:r>
            <a:endParaRPr lang="en-US" altLang="zh-CN" dirty="0" smtClean="0"/>
          </a:p>
          <a:p>
            <a:pPr marL="914126" lvl="2" indent="0">
              <a:buNone/>
            </a:pPr>
            <a:endParaRPr lang="en-US" altLang="zh-CN" dirty="0"/>
          </a:p>
          <a:p>
            <a:pPr marL="914126" lvl="2" indent="0">
              <a:buNone/>
            </a:pPr>
            <a:endParaRPr lang="en-US" altLang="zh-CN" dirty="0" smtClean="0"/>
          </a:p>
          <a:p>
            <a:pPr marL="914126" lvl="2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ar –zxvf </a:t>
            </a:r>
            <a:r>
              <a:rPr lang="zh-CN" altLang="en-US" dirty="0" smtClean="0"/>
              <a:t>解压文件名  </a:t>
            </a:r>
            <a:r>
              <a:rPr lang="en-US" altLang="zh-CN" dirty="0" smtClean="0"/>
              <a:t>-C  </a:t>
            </a:r>
            <a:r>
              <a:rPr lang="zh-CN" altLang="en-US" dirty="0" smtClean="0"/>
              <a:t>指定路径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2822013"/>
            <a:ext cx="619613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3558421"/>
            <a:ext cx="9022189" cy="44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5402336"/>
            <a:ext cx="4683997" cy="4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72" y="4509120"/>
            <a:ext cx="6462712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3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中文件的压缩与解压缩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*.zip</a:t>
            </a:r>
            <a:r>
              <a:rPr lang="zh-CN" altLang="en-US" b="1" dirty="0" smtClean="0"/>
              <a:t>格式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如果压缩文件格式为</a:t>
            </a:r>
            <a:r>
              <a:rPr lang="en-US" altLang="zh-CN" dirty="0" smtClean="0"/>
              <a:t>zip</a:t>
            </a:r>
            <a:r>
              <a:rPr lang="zh-CN" altLang="en-US" dirty="0" smtClean="0"/>
              <a:t>，那么需要使用</a:t>
            </a:r>
            <a:r>
              <a:rPr lang="en-US" altLang="zh-CN" dirty="0" smtClean="0"/>
              <a:t>unzip</a:t>
            </a:r>
            <a:r>
              <a:rPr lang="zh-CN" altLang="en-US" dirty="0" smtClean="0"/>
              <a:t>命令解压</a:t>
            </a:r>
            <a:r>
              <a:rPr lang="en-US" altLang="zh-CN" dirty="0" smtClean="0"/>
              <a:t>.zip</a:t>
            </a:r>
            <a:r>
              <a:rPr lang="zh-CN" altLang="en-US" dirty="0" smtClean="0"/>
              <a:t>压缩包</a:t>
            </a:r>
            <a:endParaRPr lang="en-US" altLang="zh-CN" dirty="0"/>
          </a:p>
          <a:p>
            <a:r>
              <a:rPr lang="en-US" altLang="zh-CN" b="1" dirty="0"/>
              <a:t>u</a:t>
            </a:r>
            <a:r>
              <a:rPr lang="en-US" altLang="zh-CN" b="1" dirty="0" smtClean="0"/>
              <a:t>nzip</a:t>
            </a:r>
            <a:r>
              <a:rPr lang="zh-CN" altLang="en-US" b="1" dirty="0" smtClean="0"/>
              <a:t>命令的相关参数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-n  </a:t>
            </a:r>
            <a:r>
              <a:rPr lang="zh-CN" altLang="en-US" dirty="0" smtClean="0"/>
              <a:t>解压缩时不要覆盖原有的文件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-d  </a:t>
            </a:r>
            <a:r>
              <a:rPr lang="zh-CN" altLang="en-US" dirty="0" smtClean="0"/>
              <a:t>指定文件解压后所要存储的目录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-v  </a:t>
            </a:r>
            <a:r>
              <a:rPr lang="zh-CN" altLang="en-US" dirty="0" smtClean="0"/>
              <a:t>执行时显示详细信息</a:t>
            </a:r>
            <a:endParaRPr lang="en-US" altLang="zh-CN" b="1" dirty="0"/>
          </a:p>
          <a:p>
            <a:r>
              <a:rPr lang="zh-CN" altLang="en-US" b="1" dirty="0" smtClean="0"/>
              <a:t>解压</a:t>
            </a:r>
            <a:r>
              <a:rPr lang="en-US" altLang="zh-CN" b="1" dirty="0" smtClean="0"/>
              <a:t>zip</a:t>
            </a:r>
            <a:r>
              <a:rPr lang="zh-CN" altLang="en-US" b="1" dirty="0" smtClean="0"/>
              <a:t>文件的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</a:t>
            </a:r>
            <a:endParaRPr lang="en-US" altLang="zh-CN" b="1" dirty="0" smtClean="0"/>
          </a:p>
          <a:p>
            <a:pPr lvl="2"/>
            <a:r>
              <a:rPr lang="en-US" altLang="zh-CN" dirty="0"/>
              <a:t>u</a:t>
            </a:r>
            <a:r>
              <a:rPr lang="en-US" altLang="zh-CN" dirty="0" smtClean="0"/>
              <a:t>nzip </a:t>
            </a:r>
            <a:r>
              <a:rPr lang="zh-CN" altLang="en-US" dirty="0" smtClean="0"/>
              <a:t>压缩文件名</a:t>
            </a:r>
            <a:r>
              <a:rPr lang="en-US" altLang="zh-CN" dirty="0" smtClean="0"/>
              <a:t>.zip</a:t>
            </a:r>
          </a:p>
          <a:p>
            <a:pPr lvl="2"/>
            <a:r>
              <a:rPr lang="en-US" altLang="zh-CN" dirty="0"/>
              <a:t>u</a:t>
            </a:r>
            <a:r>
              <a:rPr lang="en-US" altLang="zh-CN" dirty="0" smtClean="0"/>
              <a:t>nzip </a:t>
            </a:r>
            <a:r>
              <a:rPr lang="zh-CN" altLang="en-US" dirty="0" smtClean="0"/>
              <a:t>压缩文件</a:t>
            </a:r>
            <a:r>
              <a:rPr lang="en-US" altLang="zh-CN" dirty="0" smtClean="0"/>
              <a:t>.zip –d </a:t>
            </a:r>
            <a:r>
              <a:rPr lang="zh-CN" altLang="en-US" dirty="0" smtClean="0"/>
              <a:t>解压到指定目录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67" y="2678135"/>
            <a:ext cx="5674809" cy="268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8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下载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对应版本的</a:t>
            </a:r>
            <a:r>
              <a:rPr lang="en-US" altLang="zh-CN" b="1" dirty="0" smtClean="0"/>
              <a:t>JDK</a:t>
            </a:r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Linux</a:t>
            </a:r>
            <a:r>
              <a:rPr lang="zh-CN" altLang="en-US" dirty="0"/>
              <a:t>操</a:t>
            </a:r>
            <a:r>
              <a:rPr lang="zh-CN" altLang="en-US" dirty="0" smtClean="0"/>
              <a:t>作系统的位数   </a:t>
            </a:r>
            <a:r>
              <a:rPr lang="en-US" altLang="zh-CN" dirty="0"/>
              <a:t>getconf  </a:t>
            </a:r>
            <a:r>
              <a:rPr lang="en-US" altLang="zh-CN" dirty="0" smtClean="0"/>
              <a:t>LONG_BIT</a:t>
            </a:r>
          </a:p>
          <a:p>
            <a:pPr lvl="1"/>
            <a:r>
              <a:rPr lang="zh-CN" altLang="en-US" dirty="0" smtClean="0"/>
              <a:t>下载压缩文件     </a:t>
            </a:r>
            <a:r>
              <a:rPr lang="en-US" altLang="zh-CN" dirty="0"/>
              <a:t>jdk-8u261-linux-x64.tar.gz</a:t>
            </a:r>
            <a:r>
              <a:rPr lang="zh-CN" altLang="en-US" dirty="0" smtClean="0"/>
              <a:t>         </a:t>
            </a:r>
            <a:endParaRPr lang="en-US" altLang="zh-CN" dirty="0" smtClean="0"/>
          </a:p>
          <a:p>
            <a:r>
              <a:rPr lang="zh-CN" altLang="en-US" b="1" dirty="0" smtClean="0"/>
              <a:t>解压压缩文件</a:t>
            </a:r>
            <a:endParaRPr lang="en-US" altLang="zh-CN" b="1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ar –</a:t>
            </a:r>
            <a:r>
              <a:rPr lang="en-US" altLang="zh-CN" dirty="0"/>
              <a:t>xvf   jdk-8u261-linux-x64.tar.gz </a:t>
            </a:r>
            <a:endParaRPr lang="en-US" altLang="zh-CN" dirty="0" smtClean="0"/>
          </a:p>
          <a:p>
            <a:r>
              <a:rPr lang="zh-CN" altLang="en-US" b="1" dirty="0"/>
              <a:t>配</a:t>
            </a:r>
            <a:r>
              <a:rPr lang="zh-CN" altLang="en-US" b="1" dirty="0" smtClean="0"/>
              <a:t>置环境变量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vim  /etc/profile</a:t>
            </a:r>
            <a:endParaRPr lang="en-US" altLang="zh-CN" dirty="0"/>
          </a:p>
          <a:p>
            <a:r>
              <a:rPr lang="zh-CN" altLang="en-US" b="1" dirty="0" smtClean="0"/>
              <a:t>使用环境变量生效</a:t>
            </a:r>
            <a:endParaRPr lang="en-US" altLang="zh-CN" b="1" dirty="0" smtClean="0"/>
          </a:p>
          <a:p>
            <a:pPr lvl="1"/>
            <a:r>
              <a:rPr lang="en-US" altLang="zh-CN" dirty="0"/>
              <a:t>source /etc/profile</a:t>
            </a:r>
            <a:endParaRPr lang="en-US" altLang="zh-CN" b="1" dirty="0" smtClean="0"/>
          </a:p>
          <a:p>
            <a:r>
              <a:rPr lang="zh-CN" altLang="en-US" b="1" dirty="0" smtClean="0"/>
              <a:t>测试</a:t>
            </a:r>
            <a:r>
              <a:rPr lang="en-US" altLang="zh-CN" b="1" dirty="0" smtClean="0"/>
              <a:t>JDK</a:t>
            </a:r>
            <a:r>
              <a:rPr lang="zh-CN" altLang="en-US" b="1" dirty="0" smtClean="0"/>
              <a:t>是否安装成功</a:t>
            </a:r>
            <a:endParaRPr lang="en-US" altLang="zh-CN" b="1" dirty="0" smtClean="0"/>
          </a:p>
          <a:p>
            <a:pPr lvl="1"/>
            <a:r>
              <a:rPr lang="en-US" altLang="zh-CN" b="1" dirty="0"/>
              <a:t>j</a:t>
            </a:r>
            <a:r>
              <a:rPr lang="en-US" altLang="zh-CN" b="1" dirty="0" smtClean="0"/>
              <a:t>ava -version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0481" y="3717032"/>
            <a:ext cx="7830595" cy="1269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export JAVA_HOME=/usr/local/jdk1.8.0_261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export CLASSPATH=.:$JAVA_HOME/lib/dt.jar:$JAVA_HOME/lib/tools.jar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export PATH=$PATH:$JAVA_HOME/bin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708919"/>
            <a:ext cx="4694238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双击安装，同意许可</a:t>
            </a:r>
            <a:endParaRPr lang="en-US" altLang="zh-CN" dirty="0" smtClean="0"/>
          </a:p>
          <a:p>
            <a:endParaRPr lang="en-US" alt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24" y="2708920"/>
            <a:ext cx="4724400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3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下载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对应版本的</a:t>
            </a:r>
            <a:r>
              <a:rPr lang="en-US" altLang="zh-CN" b="1" dirty="0" smtClean="0"/>
              <a:t>Tomcat</a:t>
            </a:r>
          </a:p>
          <a:p>
            <a:pPr lvl="1"/>
            <a:r>
              <a:rPr lang="zh-CN" altLang="en-US" dirty="0" smtClean="0"/>
              <a:t>下载压缩文件     </a:t>
            </a:r>
            <a:r>
              <a:rPr lang="en-US" altLang="zh-CN" dirty="0"/>
              <a:t>apache-tomcat-7.0.68.tar.gz</a:t>
            </a:r>
            <a:r>
              <a:rPr lang="zh-CN" altLang="en-US" dirty="0" smtClean="0"/>
              <a:t>         </a:t>
            </a:r>
            <a:endParaRPr lang="en-US" altLang="zh-CN" dirty="0" smtClean="0"/>
          </a:p>
          <a:p>
            <a:r>
              <a:rPr lang="zh-CN" altLang="en-US" b="1" dirty="0" smtClean="0"/>
              <a:t>解压压缩文件</a:t>
            </a:r>
            <a:endParaRPr lang="en-US" altLang="zh-CN" b="1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ar –</a:t>
            </a:r>
            <a:r>
              <a:rPr lang="en-US" altLang="zh-CN" dirty="0"/>
              <a:t>xvf   apache-tomcat-7.0.68.tar.gz </a:t>
            </a:r>
            <a:endParaRPr lang="en-US" altLang="zh-CN" dirty="0" smtClean="0"/>
          </a:p>
          <a:p>
            <a:r>
              <a:rPr lang="zh-CN" altLang="en-US" b="1" dirty="0"/>
              <a:t>配</a:t>
            </a:r>
            <a:r>
              <a:rPr lang="zh-CN" altLang="en-US" b="1" dirty="0" smtClean="0"/>
              <a:t>置环境变量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vim  /etc/profile</a:t>
            </a:r>
            <a:endParaRPr lang="en-US" altLang="zh-CN" dirty="0"/>
          </a:p>
          <a:p>
            <a:r>
              <a:rPr lang="zh-CN" altLang="en-US" b="1" dirty="0" smtClean="0"/>
              <a:t>使用环境变量生效</a:t>
            </a:r>
            <a:endParaRPr lang="en-US" altLang="zh-CN" b="1" dirty="0" smtClean="0"/>
          </a:p>
          <a:p>
            <a:pPr lvl="1"/>
            <a:r>
              <a:rPr lang="en-US" altLang="zh-CN" dirty="0"/>
              <a:t>source /etc/profile</a:t>
            </a:r>
            <a:endParaRPr lang="en-US" altLang="zh-CN" b="1" dirty="0" smtClean="0"/>
          </a:p>
          <a:p>
            <a:r>
              <a:rPr lang="zh-CN" altLang="en-US" b="1" dirty="0" smtClean="0"/>
              <a:t>启动</a:t>
            </a:r>
            <a:r>
              <a:rPr lang="en-US" altLang="zh-CN" b="1" dirty="0" smtClean="0"/>
              <a:t>Tomcat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marL="457063" lvl="1" indent="0">
              <a:buNone/>
            </a:pPr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服务：</a:t>
            </a:r>
            <a:r>
              <a:rPr lang="en-US" altLang="zh-CN" dirty="0" smtClean="0"/>
              <a:t>./startup.sh</a:t>
            </a:r>
          </a:p>
          <a:p>
            <a:pPr marL="457063" lvl="1" indent="0">
              <a:buNone/>
            </a:pPr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并输出启动日志 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./startup.sh &amp; tail –f  ../logs/catalina.out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4332" y="3645024"/>
            <a:ext cx="511256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xport CATALINA_BASE</a:t>
            </a:r>
            <a:r>
              <a:rPr lang="en-US" altLang="zh-CN" dirty="0">
                <a:solidFill>
                  <a:srgbClr val="FF0000"/>
                </a:solidFill>
              </a:rPr>
              <a:t>=/usr/local/tomcat</a:t>
            </a:r>
          </a:p>
          <a:p>
            <a:pPr fontAlgn="base"/>
            <a:r>
              <a:rPr lang="en-US" altLang="zh-CN" dirty="0" smtClean="0">
                <a:solidFill>
                  <a:srgbClr val="FF0000"/>
                </a:solidFill>
              </a:rPr>
              <a:t>export PATH=$CATALINA_BASE/bin</a:t>
            </a:r>
            <a:r>
              <a:rPr lang="en-US" altLang="zh-CN" dirty="0">
                <a:solidFill>
                  <a:srgbClr val="FF0000"/>
                </a:solidFill>
              </a:rPr>
              <a:t>:$PATH</a:t>
            </a:r>
          </a:p>
          <a:p>
            <a:pPr fontAlgn="base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02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访问</a:t>
            </a:r>
            <a:r>
              <a:rPr lang="en-US" altLang="zh-CN" b="1" dirty="0" smtClean="0"/>
              <a:t>Tomcat</a:t>
            </a:r>
          </a:p>
          <a:p>
            <a:pPr lvl="1"/>
            <a:r>
              <a:rPr lang="en-US" altLang="zh-CN" dirty="0" smtClean="0">
                <a:hlinkClick r:id="rId2"/>
              </a:rPr>
              <a:t>http://ip:port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</a:t>
            </a:r>
            <a:r>
              <a:rPr lang="en-US" altLang="zh-CN" dirty="0" smtClean="0"/>
              <a:t>:  http://192.168.0.104:8080</a:t>
            </a:r>
            <a:endParaRPr lang="en-US" altLang="zh-CN" dirty="0"/>
          </a:p>
          <a:p>
            <a:r>
              <a:rPr lang="zh-CN" altLang="en-US" b="1" dirty="0" smtClean="0"/>
              <a:t>关闭防火墙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关闭防火墙 ，重启失效</a:t>
            </a:r>
            <a:r>
              <a:rPr lang="en-US" altLang="zh-CN" dirty="0" smtClean="0"/>
              <a:t>(Linux</a:t>
            </a:r>
            <a:r>
              <a:rPr lang="zh-CN" altLang="en-US" dirty="0" smtClean="0"/>
              <a:t>系统一重启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中的防火墙又会被开起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service firewalld stop</a:t>
            </a:r>
          </a:p>
          <a:p>
            <a:pPr lvl="1"/>
            <a:r>
              <a:rPr lang="zh-CN" altLang="en-US" dirty="0" smtClean="0"/>
              <a:t>禁用防火墙，永久有效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systemctl disable firewalld</a:t>
            </a:r>
          </a:p>
          <a:p>
            <a:pPr lvl="1"/>
            <a:r>
              <a:rPr lang="zh-CN" altLang="en-US" dirty="0" smtClean="0"/>
              <a:t>启动防火墙 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对禁用的防火墙进行启动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ystemctl enable firewalld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下载</a:t>
            </a:r>
            <a:r>
              <a:rPr lang="en-US" altLang="zh-CN" b="1" dirty="0" smtClean="0"/>
              <a:t>MySQL</a:t>
            </a:r>
          </a:p>
          <a:p>
            <a:pPr lvl="1"/>
            <a:r>
              <a:rPr lang="en-US" altLang="zh-CN" dirty="0"/>
              <a:t>wget https://repo.mysql.com//mysql80-community-release-el8-1.noarch.rpm</a:t>
            </a:r>
            <a:endParaRPr lang="en-US" altLang="zh-CN" b="1" dirty="0" smtClean="0"/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rpm</a:t>
            </a:r>
            <a:r>
              <a:rPr lang="zh-CN" altLang="en-US" b="1" dirty="0" smtClean="0"/>
              <a:t>安装</a:t>
            </a:r>
            <a:r>
              <a:rPr lang="en-US" altLang="zh-CN" b="1" dirty="0" smtClean="0"/>
              <a:t>MySQL </a:t>
            </a:r>
          </a:p>
          <a:p>
            <a:pPr lvl="1"/>
            <a:r>
              <a:rPr lang="en-US" altLang="zh-CN" dirty="0"/>
              <a:t> rpm -ivh mysql80-community-release-el8-1.noarch.rpm</a:t>
            </a:r>
            <a:endParaRPr lang="en-US" altLang="zh-CN" b="1" dirty="0" smtClean="0"/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yum</a:t>
            </a:r>
            <a:r>
              <a:rPr lang="zh-CN" altLang="en-US" b="1" dirty="0" smtClean="0"/>
              <a:t>安装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lvl="1"/>
            <a:r>
              <a:rPr lang="en-US" altLang="zh-CN" dirty="0"/>
              <a:t>yum install mysql-server</a:t>
            </a:r>
            <a:endParaRPr lang="en-US" altLang="zh-CN" b="1" dirty="0" smtClean="0"/>
          </a:p>
          <a:p>
            <a:r>
              <a:rPr lang="zh-CN" altLang="en-US" b="1" dirty="0"/>
              <a:t>检</a:t>
            </a:r>
            <a:r>
              <a:rPr lang="zh-CN" altLang="en-US" b="1" dirty="0" smtClean="0"/>
              <a:t>查是否已经设置为开机启动</a:t>
            </a:r>
            <a:r>
              <a:rPr lang="en-US" altLang="zh-CN" b="1" dirty="0" smtClean="0"/>
              <a:t>MySQL</a:t>
            </a:r>
          </a:p>
          <a:p>
            <a:pPr lvl="1"/>
            <a:r>
              <a:rPr lang="en-US" altLang="zh-CN" dirty="0"/>
              <a:t> systemctl list-unit-files|grep mysqld</a:t>
            </a:r>
            <a:endParaRPr lang="en-US" altLang="zh-CN" b="1" dirty="0" smtClean="0"/>
          </a:p>
          <a:p>
            <a:r>
              <a:rPr lang="zh-CN" altLang="en-US" b="1" dirty="0"/>
              <a:t>设</a:t>
            </a:r>
            <a:r>
              <a:rPr lang="zh-CN" altLang="en-US" b="1" dirty="0" smtClean="0"/>
              <a:t>置开机启动</a:t>
            </a:r>
            <a:endParaRPr lang="en-US" altLang="zh-CN" b="1" dirty="0" smtClean="0"/>
          </a:p>
          <a:p>
            <a:pPr lvl="1"/>
            <a:r>
              <a:rPr lang="en-US" altLang="zh-CN" dirty="0"/>
              <a:t>systemctl enable mysqld.service</a:t>
            </a:r>
            <a:endParaRPr lang="en-US" altLang="zh-CN" b="1" dirty="0" smtClean="0"/>
          </a:p>
          <a:p>
            <a:r>
              <a:rPr lang="zh-CN" altLang="en-US" b="1" dirty="0" smtClean="0"/>
              <a:t>启动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lvl="1"/>
            <a:r>
              <a:rPr lang="en-US" altLang="zh-CN" dirty="0"/>
              <a:t> systemctl start mysqld.service</a:t>
            </a:r>
            <a:endParaRPr lang="en-US" altLang="zh-CN" b="1" dirty="0" smtClean="0"/>
          </a:p>
          <a:p>
            <a:r>
              <a:rPr lang="zh-CN" altLang="en-US" b="1" dirty="0" smtClean="0"/>
              <a:t>测试是否安装成功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mysql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68960"/>
            <a:ext cx="10512862" cy="1325563"/>
          </a:xfrm>
        </p:spPr>
        <p:txBody>
          <a:bodyPr/>
          <a:lstStyle/>
          <a:p>
            <a:r>
              <a:rPr lang="zh-CN" altLang="en-US" dirty="0" smtClean="0"/>
              <a:t>风里雨里，娟儿姐在马士兵教育等你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50" y="3068960"/>
            <a:ext cx="4090376" cy="323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选择安装路径，路径中尽量不要包含中文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去掉勾选项</a:t>
            </a:r>
            <a:endParaRPr lang="en-US" altLang="zh-CN" dirty="0" smtClean="0"/>
          </a:p>
          <a:p>
            <a:endParaRPr lang="en-US" alt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3045265"/>
            <a:ext cx="3860305" cy="305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1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勾选桌面快捷方式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2707051"/>
            <a:ext cx="471646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2636962"/>
            <a:ext cx="4710112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09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2763240"/>
            <a:ext cx="4710112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入许可信息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779115"/>
            <a:ext cx="4686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7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安装结果</a:t>
            </a:r>
            <a:endParaRPr lang="en-US" altLang="zh-CN" b="1" dirty="0" smtClean="0"/>
          </a:p>
          <a:p>
            <a:pPr lvl="1"/>
            <a:r>
              <a:rPr lang="en-US" altLang="zh-CN" dirty="0"/>
              <a:t>VMWare</a:t>
            </a:r>
            <a:r>
              <a:rPr lang="zh-CN" altLang="en-US" dirty="0"/>
              <a:t>每次新建虚拟机就相当于产生一台电脑</a:t>
            </a:r>
            <a:endParaRPr lang="en-US" altLang="zh-CN" dirty="0"/>
          </a:p>
          <a:p>
            <a:pPr lvl="1"/>
            <a:r>
              <a:rPr lang="zh-CN" altLang="en-US" dirty="0"/>
              <a:t>安装完成之后产生两个虚拟网卡。</a:t>
            </a:r>
            <a:endParaRPr lang="en-US" altLang="zh-CN" dirty="0"/>
          </a:p>
          <a:p>
            <a:pPr marL="457063" lvl="1" indent="0">
              <a:buNone/>
            </a:pPr>
            <a:r>
              <a:rPr lang="zh-CN" altLang="en-US" dirty="0"/>
              <a:t>这是保证</a:t>
            </a:r>
            <a:r>
              <a:rPr lang="en-US" altLang="zh-CN" dirty="0"/>
              <a:t>Windows</a:t>
            </a:r>
            <a:r>
              <a:rPr lang="zh-CN" altLang="en-US" dirty="0"/>
              <a:t>和虚拟机中系统互通</a:t>
            </a:r>
            <a:endParaRPr lang="en-US" altLang="zh-CN" dirty="0"/>
          </a:p>
          <a:p>
            <a:pPr lvl="1"/>
            <a:endParaRPr lang="en-US" altLang="zh-CN" b="1" dirty="0" smtClean="0"/>
          </a:p>
          <a:p>
            <a:r>
              <a:rPr lang="en-US" altLang="zh-CN" b="1" dirty="0" smtClean="0"/>
              <a:t>VMWare</a:t>
            </a:r>
            <a:r>
              <a:rPr lang="zh-CN" altLang="en-US" b="1" dirty="0" smtClean="0"/>
              <a:t>的卸载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VMWare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的程序卸载可能无法卸载</a:t>
            </a:r>
            <a:endParaRPr lang="en-US" altLang="zh-CN" dirty="0" smtClean="0"/>
          </a:p>
          <a:p>
            <a:pPr marL="457063" lvl="1" indent="0">
              <a:buNone/>
            </a:pPr>
            <a:r>
              <a:rPr lang="zh-CN" altLang="en-US" dirty="0"/>
              <a:t>干</a:t>
            </a:r>
            <a:r>
              <a:rPr lang="zh-CN" altLang="en-US" dirty="0" smtClean="0"/>
              <a:t>净。要使用安装包的卸载的卸载功能进行卸载</a:t>
            </a:r>
            <a:endParaRPr lang="en-US" altLang="zh-CN" dirty="0" smtClean="0"/>
          </a:p>
          <a:p>
            <a:pPr marL="457063" lvl="1" indent="0">
              <a:buNone/>
            </a:pPr>
            <a:r>
              <a:rPr lang="zh-CN" altLang="en-US" dirty="0" smtClean="0"/>
              <a:t>双击安装包，点击一下步，在现的界面选择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”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1052736"/>
            <a:ext cx="3960440" cy="520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26876</TotalTime>
  <Words>3246</Words>
  <Application>Microsoft Office PowerPoint</Application>
  <PresentationFormat>自定义</PresentationFormat>
  <Paragraphs>481</Paragraphs>
  <Slides>53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主题​​</vt:lpstr>
      <vt:lpstr>Linux环境编程基础</vt:lpstr>
      <vt:lpstr>课程介绍：</vt:lpstr>
      <vt:lpstr>Linux简介</vt:lpstr>
      <vt:lpstr>Linux_VMWare安装及使用</vt:lpstr>
      <vt:lpstr>Linux_VMWare安装及使用</vt:lpstr>
      <vt:lpstr>Linux_VMWare安装及使用</vt:lpstr>
      <vt:lpstr>Linux_VMWare安装及使用</vt:lpstr>
      <vt:lpstr>Linux_VMWare安装及使用</vt:lpstr>
      <vt:lpstr>Linux_VMWare安装及使用</vt:lpstr>
      <vt:lpstr>安装Linux</vt:lpstr>
      <vt:lpstr>安装Linux</vt:lpstr>
      <vt:lpstr>安装Linux</vt:lpstr>
      <vt:lpstr>安装Linux</vt:lpstr>
      <vt:lpstr>安装Linux</vt:lpstr>
      <vt:lpstr>安装Linux</vt:lpstr>
      <vt:lpstr>安装Linux</vt:lpstr>
      <vt:lpstr>安装Linux</vt:lpstr>
      <vt:lpstr>Linux的目录结构 </vt:lpstr>
      <vt:lpstr>Linux中的路径 </vt:lpstr>
      <vt:lpstr>Linux中的路径 </vt:lpstr>
      <vt:lpstr>Linux中的常用命令</vt:lpstr>
      <vt:lpstr>Linux中的常用命令</vt:lpstr>
      <vt:lpstr>Linux中的常用命令</vt:lpstr>
      <vt:lpstr>Linux中的常用命令</vt:lpstr>
      <vt:lpstr>Linux中的常用配置</vt:lpstr>
      <vt:lpstr>Linux中的常用配置</vt:lpstr>
      <vt:lpstr>Linux中的常用配置</vt:lpstr>
      <vt:lpstr>Linux中的常用配置</vt:lpstr>
      <vt:lpstr>Linux中的常用配置</vt:lpstr>
      <vt:lpstr>Linux中的常用配置</vt:lpstr>
      <vt:lpstr>Linux中的常用配置</vt:lpstr>
      <vt:lpstr>Linux中的常用配置</vt:lpstr>
      <vt:lpstr>XShell安装及使用</vt:lpstr>
      <vt:lpstr>XShell安装及使用</vt:lpstr>
      <vt:lpstr>Xshell安装及使用</vt:lpstr>
      <vt:lpstr>Xshell安装及使用</vt:lpstr>
      <vt:lpstr>Xshell安装及使用</vt:lpstr>
      <vt:lpstr>Xshell安装及使用</vt:lpstr>
      <vt:lpstr>Xshell安装及使用</vt:lpstr>
      <vt:lpstr>Xshell安装及使用</vt:lpstr>
      <vt:lpstr>Xftp的安装及使用</vt:lpstr>
      <vt:lpstr>Xftp的安装及使用</vt:lpstr>
      <vt:lpstr>Xftp的安装及使用</vt:lpstr>
      <vt:lpstr>Xftp的安装及使用</vt:lpstr>
      <vt:lpstr>Xftp的安装及使用</vt:lpstr>
      <vt:lpstr>Linux中文件的压缩与解压缩</vt:lpstr>
      <vt:lpstr>Linux中文件的压缩与解压缩</vt:lpstr>
      <vt:lpstr>Linux中文件的压缩与解压缩</vt:lpstr>
      <vt:lpstr>安装JDK</vt:lpstr>
      <vt:lpstr>安装Tomcat</vt:lpstr>
      <vt:lpstr>安装Tomcat</vt:lpstr>
      <vt:lpstr>安装MySQL</vt:lpstr>
      <vt:lpstr>风里雨里，娟儿姐在马士兵教育等你!!!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shibing</dc:creator>
  <cp:lastModifiedBy>xb21cn</cp:lastModifiedBy>
  <cp:revision>600</cp:revision>
  <dcterms:created xsi:type="dcterms:W3CDTF">2019-07-09T08:49:51Z</dcterms:created>
  <dcterms:modified xsi:type="dcterms:W3CDTF">2020-09-27T07:24:17Z</dcterms:modified>
</cp:coreProperties>
</file>