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58" r:id="rId10"/>
    <p:sldId id="257" r:id="rId11"/>
    <p:sldId id="259" r:id="rId12"/>
    <p:sldId id="26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6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7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9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7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4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0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D067-086A-44E8-ABEB-BD48DB874D54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3EB2-1B2F-45E4-950C-BAF5FAD449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0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A232-AD43-47FD-8EC7-E8A08E6F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87" y="1393794"/>
            <a:ext cx="8895425" cy="1556876"/>
          </a:xfrm>
        </p:spPr>
        <p:txBody>
          <a:bodyPr>
            <a:normAutofit/>
          </a:bodyPr>
          <a:lstStyle/>
          <a:p>
            <a:r>
              <a:rPr lang="en-US" altLang="zh-CN" dirty="0"/>
              <a:t>2019 </a:t>
            </a:r>
            <a:r>
              <a:rPr lang="zh-CN" altLang="en-US" dirty="0"/>
              <a:t>并行计算上机实践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DEAB11-B583-4EA8-AD15-577AFA57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程序的编译，运行，集群的使用</a:t>
            </a:r>
          </a:p>
        </p:txBody>
      </p:sp>
    </p:spTree>
    <p:extLst>
      <p:ext uri="{BB962C8B-B14F-4D97-AF65-F5344CB8AC3E}">
        <p14:creationId xmlns:p14="http://schemas.microsoft.com/office/powerpoint/2010/main" val="276145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E454-0FEC-4A74-AB8A-1A5410E2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0CE9E7-722A-45DA-9B4C-542F4967E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77" y="1825625"/>
            <a:ext cx="6268646" cy="4351338"/>
          </a:xfrm>
        </p:spPr>
      </p:pic>
    </p:spTree>
    <p:extLst>
      <p:ext uri="{BB962C8B-B14F-4D97-AF65-F5344CB8AC3E}">
        <p14:creationId xmlns:p14="http://schemas.microsoft.com/office/powerpoint/2010/main" val="293331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DF87A-8C27-4E6E-89BD-53350C28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数院二号集群构成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1BEDD-830E-42F4-A467-589A7069F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登录节点：</a:t>
            </a:r>
            <a:r>
              <a:rPr lang="en-US" altLang="zh-CN" dirty="0">
                <a:latin typeface="Consolas" panose="020B0609020204030204" pitchFamily="49" charset="0"/>
              </a:rPr>
              <a:t>mu01</a:t>
            </a:r>
          </a:p>
          <a:p>
            <a:r>
              <a:rPr lang="zh-CN" altLang="en-US" dirty="0"/>
              <a:t>管理节点：</a:t>
            </a:r>
            <a:r>
              <a:rPr lang="en-US" altLang="zh-CN" dirty="0">
                <a:latin typeface="Consolas" panose="020B0609020204030204" pitchFamily="49" charset="0"/>
              </a:rPr>
              <a:t>mu01</a:t>
            </a:r>
          </a:p>
          <a:p>
            <a:r>
              <a:rPr lang="zh-CN" altLang="en-US" dirty="0"/>
              <a:t>计算节点：</a:t>
            </a:r>
            <a:r>
              <a:rPr lang="en-US" altLang="zh-CN" dirty="0">
                <a:latin typeface="Consolas" panose="020B0609020204030204" pitchFamily="49" charset="0"/>
              </a:rPr>
              <a:t>cu[01-10]</a:t>
            </a:r>
          </a:p>
          <a:p>
            <a:r>
              <a:rPr lang="en-US" altLang="zh-CN" dirty="0"/>
              <a:t>GPU </a:t>
            </a:r>
            <a:r>
              <a:rPr lang="zh-CN" altLang="en-US" dirty="0"/>
              <a:t>节点：</a:t>
            </a:r>
            <a:r>
              <a:rPr lang="en-US" altLang="zh-CN" dirty="0" err="1">
                <a:latin typeface="Consolas" panose="020B0609020204030204" pitchFamily="49" charset="0"/>
              </a:rPr>
              <a:t>gpu</a:t>
            </a:r>
            <a:r>
              <a:rPr lang="en-US" altLang="zh-CN" dirty="0">
                <a:latin typeface="Consolas" panose="020B0609020204030204" pitchFamily="49" charset="0"/>
              </a:rPr>
              <a:t>[01-04]</a:t>
            </a:r>
          </a:p>
          <a:p>
            <a:r>
              <a:rPr lang="zh-CN" altLang="en-US" dirty="0"/>
              <a:t>存储节点：</a:t>
            </a:r>
            <a:r>
              <a:rPr lang="en-US" altLang="zh-CN" dirty="0" err="1">
                <a:latin typeface="Consolas" panose="020B0609020204030204" pitchFamily="49" charset="0"/>
              </a:rPr>
              <a:t>iml,io</a:t>
            </a:r>
            <a:r>
              <a:rPr lang="en-US" altLang="zh-CN" dirty="0">
                <a:latin typeface="Consolas" panose="020B0609020204030204" pitchFamily="49" charset="0"/>
              </a:rPr>
              <a:t>[01-02]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7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A1183-309E-42BA-A781-B80A3411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一个邪恶的例子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89F294-5945-422C-AEB0-18A2EA44CFB1}"/>
              </a:ext>
            </a:extLst>
          </p:cNvPr>
          <p:cNvSpPr txBox="1"/>
          <p:nvPr/>
        </p:nvSpPr>
        <p:spPr>
          <a:xfrm>
            <a:off x="1145220" y="1917577"/>
            <a:ext cx="628729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[user@mu01]$ write </a:t>
            </a:r>
            <a:r>
              <a:rPr lang="en-US" altLang="zh-CN" sz="3200" dirty="0" err="1">
                <a:latin typeface="Consolas" panose="020B0609020204030204" pitchFamily="49" charset="0"/>
              </a:rPr>
              <a:t>someuser</a:t>
            </a:r>
            <a:endParaRPr lang="en-US" altLang="zh-CN" sz="3200" dirty="0">
              <a:latin typeface="Consolas" panose="020B0609020204030204" pitchFamily="49" charset="0"/>
            </a:endParaRPr>
          </a:p>
          <a:p>
            <a:r>
              <a:rPr lang="en-US" altLang="zh-CN" sz="3200" dirty="0">
                <a:latin typeface="Consolas" panose="020B0609020204030204" pitchFamily="49" charset="0"/>
              </a:rPr>
              <a:t>Hello, nice to meet you!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Bye </a:t>
            </a:r>
            <a:r>
              <a:rPr lang="en-US" altLang="zh-CN" sz="3200" dirty="0" err="1">
                <a:latin typeface="Consolas" panose="020B0609020204030204" pitchFamily="49" charset="0"/>
              </a:rPr>
              <a:t>Bye</a:t>
            </a:r>
            <a:r>
              <a:rPr lang="en-US" altLang="zh-CN" sz="3200" dirty="0">
                <a:latin typeface="Consolas" panose="020B0609020204030204" pitchFamily="49" charset="0"/>
              </a:rPr>
              <a:t>~</a:t>
            </a:r>
          </a:p>
          <a:p>
            <a:r>
              <a:rPr lang="en-US" altLang="zh-CN" sz="3200" dirty="0">
                <a:latin typeface="Consolas" panose="020B0609020204030204" pitchFamily="49" charset="0"/>
              </a:rPr>
              <a:t>^D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2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4E7BA-9E25-4183-B4E1-E154FDD6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为什么要用作业调度系统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C12A7-8949-444E-9348-5B91B788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用户利用资源的规范化</a:t>
            </a:r>
            <a:endParaRPr lang="en-US" altLang="zh-CN" dirty="0"/>
          </a:p>
          <a:p>
            <a:r>
              <a:rPr lang="zh-CN" altLang="en-US" dirty="0"/>
              <a:t>适合批处理</a:t>
            </a:r>
            <a:r>
              <a:rPr lang="en-US" altLang="zh-CN" dirty="0"/>
              <a:t>/</a:t>
            </a:r>
            <a:r>
              <a:rPr lang="zh-CN" altLang="en-US" dirty="0"/>
              <a:t>离线任务</a:t>
            </a:r>
            <a:endParaRPr lang="en-US" altLang="zh-CN" dirty="0"/>
          </a:p>
          <a:p>
            <a:r>
              <a:rPr lang="zh-CN" altLang="en-US" dirty="0"/>
              <a:t>有利于用户审计（以及收费）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17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30375-FC28-4CB9-8A16-5433CDB3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SLURM </a:t>
            </a:r>
            <a:r>
              <a:rPr lang="zh-CN" altLang="en-US" dirty="0"/>
              <a:t>调度系统结构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42B3D2-9961-4986-B90C-456288531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77332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A0A2C-328A-41A1-8028-249019DF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</a:t>
            </a:r>
            <a:r>
              <a:rPr lang="en-US" altLang="zh-CN" dirty="0"/>
              <a:t>(Partition)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F23F1-C8EE-4BE1-A26B-5D5BE452D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分区是不同节点的集合</a:t>
            </a:r>
            <a:endParaRPr lang="en-US" altLang="zh-CN" dirty="0"/>
          </a:p>
          <a:p>
            <a:r>
              <a:rPr lang="zh-CN" altLang="en-US" dirty="0"/>
              <a:t>同一节点可被不同分区共享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462B6-12AF-4714-AFE5-1B72BB45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303" y="2950808"/>
            <a:ext cx="4597816" cy="3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52F7-5CC4-412C-B485-EC9D7825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QoS(</a:t>
            </a:r>
            <a:r>
              <a:rPr lang="zh-CN" altLang="en-US" dirty="0"/>
              <a:t>服务质量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55498-FB19-4247-A4A1-36391833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作业的附加属性</a:t>
            </a:r>
            <a:endParaRPr lang="en-US" altLang="zh-CN" dirty="0"/>
          </a:p>
          <a:p>
            <a:r>
              <a:rPr lang="zh-CN" altLang="en-US" dirty="0"/>
              <a:t>可使用 </a:t>
            </a:r>
            <a:r>
              <a:rPr lang="en-US" altLang="zh-CN" dirty="0"/>
              <a:t>QoS </a:t>
            </a:r>
            <a:r>
              <a:rPr lang="zh-CN" altLang="en-US" dirty="0"/>
              <a:t>规定作业优先级，资源限制等</a:t>
            </a:r>
            <a:endParaRPr lang="en-US" altLang="zh-CN" dirty="0"/>
          </a:p>
          <a:p>
            <a:r>
              <a:rPr lang="zh-CN" altLang="en-US" dirty="0"/>
              <a:t>不同 </a:t>
            </a:r>
            <a:r>
              <a:rPr lang="en-US" altLang="zh-CN" dirty="0"/>
              <a:t>QoS </a:t>
            </a:r>
            <a:r>
              <a:rPr lang="zh-CN" altLang="en-US" dirty="0"/>
              <a:t>在集群上的价格不同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5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DF4F1-5D84-454B-8CE3-1DBA974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QoS(</a:t>
            </a:r>
            <a:r>
              <a:rPr lang="zh-CN" altLang="en-US" dirty="0"/>
              <a:t>服务质量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10CA5D-8811-447A-B7C1-E94BAB870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4" y="2237173"/>
            <a:ext cx="6473330" cy="368260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A31A2-A999-4493-AD0D-EB9CFDA99D47}"/>
              </a:ext>
            </a:extLst>
          </p:cNvPr>
          <p:cNvSpPr txBox="1"/>
          <p:nvPr/>
        </p:nvSpPr>
        <p:spPr>
          <a:xfrm>
            <a:off x="3050533" y="1638574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↓未名一号现状↓</a:t>
            </a:r>
          </a:p>
        </p:txBody>
      </p:sp>
    </p:spTree>
    <p:extLst>
      <p:ext uri="{BB962C8B-B14F-4D97-AF65-F5344CB8AC3E}">
        <p14:creationId xmlns:p14="http://schemas.microsoft.com/office/powerpoint/2010/main" val="289945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0888-8D36-45F8-B661-B6C70FAE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SLURM </a:t>
            </a:r>
            <a:r>
              <a:rPr lang="zh-CN" altLang="en-US" dirty="0"/>
              <a:t>批处理任务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E36E0F-6BAC-45AF-B521-DF40944145C5}"/>
              </a:ext>
            </a:extLst>
          </p:cNvPr>
          <p:cNvSpPr txBox="1"/>
          <p:nvPr/>
        </p:nvSpPr>
        <p:spPr>
          <a:xfrm>
            <a:off x="692457" y="2334826"/>
            <a:ext cx="7439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</a:rPr>
              <a:t>sbatch</a:t>
            </a:r>
            <a:r>
              <a:rPr lang="en-US" altLang="zh-CN" sz="4400" dirty="0">
                <a:latin typeface="Consolas" panose="020B0609020204030204" pitchFamily="49" charset="0"/>
              </a:rPr>
              <a:t> </a:t>
            </a:r>
            <a:r>
              <a:rPr lang="en-US" altLang="zh-CN" sz="4400" u="sng" dirty="0">
                <a:latin typeface="Consolas" panose="020B0609020204030204" pitchFamily="49" charset="0"/>
              </a:rPr>
              <a:t>[OPTIONS]</a:t>
            </a:r>
            <a:r>
              <a:rPr lang="en-US" altLang="zh-CN" sz="4400" dirty="0">
                <a:latin typeface="Consolas" panose="020B0609020204030204" pitchFamily="49" charset="0"/>
              </a:rPr>
              <a:t> </a:t>
            </a:r>
            <a:r>
              <a:rPr lang="en-US" altLang="zh-CN" sz="4400" u="sng" dirty="0">
                <a:latin typeface="Consolas" panose="020B0609020204030204" pitchFamily="49" charset="0"/>
              </a:rPr>
              <a:t>[FILE]</a:t>
            </a:r>
            <a:endParaRPr lang="zh-CN" altLang="en-US" sz="4400" u="sng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8A41FE2-E160-4057-856C-8E1331C32A52}"/>
              </a:ext>
            </a:extLst>
          </p:cNvPr>
          <p:cNvCxnSpPr/>
          <p:nvPr/>
        </p:nvCxnSpPr>
        <p:spPr>
          <a:xfrm flipH="1">
            <a:off x="2814221" y="3000652"/>
            <a:ext cx="1411550" cy="985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EA9698-6A38-4325-AA26-87C0EB8CBAD0}"/>
              </a:ext>
            </a:extLst>
          </p:cNvPr>
          <p:cNvCxnSpPr>
            <a:cxnSpLocks/>
          </p:cNvCxnSpPr>
          <p:nvPr/>
        </p:nvCxnSpPr>
        <p:spPr>
          <a:xfrm>
            <a:off x="6943817" y="3000652"/>
            <a:ext cx="0" cy="9854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D038EC0-1098-42F6-8B9F-17BC406386C2}"/>
              </a:ext>
            </a:extLst>
          </p:cNvPr>
          <p:cNvSpPr txBox="1"/>
          <p:nvPr/>
        </p:nvSpPr>
        <p:spPr>
          <a:xfrm>
            <a:off x="1490782" y="398607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申请资源参数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0F1BE9-C7CA-46D1-A748-20319D9A2F32}"/>
              </a:ext>
            </a:extLst>
          </p:cNvPr>
          <p:cNvSpPr txBox="1"/>
          <p:nvPr/>
        </p:nvSpPr>
        <p:spPr>
          <a:xfrm>
            <a:off x="5594345" y="3986073"/>
            <a:ext cx="2698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SLURM </a:t>
            </a:r>
            <a:r>
              <a:rPr lang="zh-CN" altLang="en-US" sz="3200" dirty="0"/>
              <a:t>脚本名</a:t>
            </a:r>
          </a:p>
        </p:txBody>
      </p:sp>
    </p:spTree>
    <p:extLst>
      <p:ext uri="{BB962C8B-B14F-4D97-AF65-F5344CB8AC3E}">
        <p14:creationId xmlns:p14="http://schemas.microsoft.com/office/powerpoint/2010/main" val="352009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A888E-33ED-44CB-82CC-70C5192F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SLURM </a:t>
            </a:r>
            <a:r>
              <a:rPr lang="zh-CN" altLang="en-US" dirty="0"/>
              <a:t>批处理任务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D5C2C-2573-49E8-8D84-C18D64EE8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-N</a:t>
            </a:r>
            <a:r>
              <a:rPr lang="en-US" altLang="zh-CN" dirty="0"/>
              <a:t>: </a:t>
            </a:r>
            <a:r>
              <a:rPr lang="zh-CN" altLang="en-US" dirty="0"/>
              <a:t>节点数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-p,--partition</a:t>
            </a:r>
            <a:r>
              <a:rPr lang="en-US" altLang="zh-CN" dirty="0"/>
              <a:t>: </a:t>
            </a:r>
            <a:r>
              <a:rPr lang="zh-CN" altLang="en-US" dirty="0"/>
              <a:t>分区名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latin typeface="Consolas" panose="020B0609020204030204" pitchFamily="49" charset="0"/>
              </a:rPr>
              <a:t>qos</a:t>
            </a:r>
            <a:r>
              <a:rPr lang="en-US" altLang="zh-CN" dirty="0"/>
              <a:t>: QoS </a:t>
            </a:r>
            <a:r>
              <a:rPr lang="zh-CN" altLang="en-US" dirty="0"/>
              <a:t>名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latin typeface="Consolas" panose="020B0609020204030204" pitchFamily="49" charset="0"/>
              </a:rPr>
              <a:t>ntasks</a:t>
            </a:r>
            <a:r>
              <a:rPr lang="en-US" altLang="zh-CN" dirty="0">
                <a:latin typeface="Consolas" panose="020B0609020204030204" pitchFamily="49" charset="0"/>
              </a:rPr>
              <a:t>-per-node</a:t>
            </a:r>
            <a:r>
              <a:rPr lang="en-US" altLang="zh-CN" dirty="0"/>
              <a:t>: </a:t>
            </a:r>
            <a:r>
              <a:rPr lang="zh-CN" altLang="en-US" dirty="0"/>
              <a:t>单节点进程数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-c,--</a:t>
            </a:r>
            <a:r>
              <a:rPr lang="en-US" altLang="zh-CN" dirty="0" err="1">
                <a:latin typeface="Consolas" panose="020B0609020204030204" pitchFamily="49" charset="0"/>
              </a:rPr>
              <a:t>cpus</a:t>
            </a:r>
            <a:r>
              <a:rPr lang="en-US" altLang="zh-CN" dirty="0">
                <a:latin typeface="Consolas" panose="020B0609020204030204" pitchFamily="49" charset="0"/>
              </a:rPr>
              <a:t>-per-task</a:t>
            </a:r>
            <a:r>
              <a:rPr lang="en-US" altLang="zh-CN" dirty="0"/>
              <a:t>: </a:t>
            </a:r>
            <a:r>
              <a:rPr lang="zh-CN" altLang="en-US" dirty="0"/>
              <a:t>单进程核心数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-t</a:t>
            </a:r>
            <a:r>
              <a:rPr lang="en-US" altLang="zh-CN" dirty="0"/>
              <a:t>: </a:t>
            </a:r>
            <a:r>
              <a:rPr lang="zh-CN" altLang="en-US" dirty="0"/>
              <a:t>时间上限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-o</a:t>
            </a:r>
            <a:r>
              <a:rPr lang="en-US" altLang="zh-CN" dirty="0"/>
              <a:t>: </a:t>
            </a:r>
            <a:r>
              <a:rPr lang="zh-CN" altLang="en-US" dirty="0"/>
              <a:t>输出文件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latin typeface="Consolas" panose="020B0609020204030204" pitchFamily="49" charset="0"/>
              </a:rPr>
              <a:t>gres</a:t>
            </a:r>
            <a:r>
              <a:rPr lang="en-US" altLang="zh-CN" dirty="0"/>
              <a:t>: </a:t>
            </a:r>
            <a:r>
              <a:rPr lang="zh-CN" altLang="en-US" dirty="0"/>
              <a:t>其他计算资源（</a:t>
            </a:r>
            <a:r>
              <a:rPr lang="en-US" altLang="zh-CN" dirty="0" err="1"/>
              <a:t>gpu</a:t>
            </a:r>
            <a:r>
              <a:rPr lang="en-US" altLang="zh-CN" dirty="0"/>
              <a:t> </a:t>
            </a:r>
            <a:r>
              <a:rPr lang="zh-CN" altLang="en-US" dirty="0"/>
              <a:t>等）</a:t>
            </a:r>
          </a:p>
        </p:txBody>
      </p:sp>
    </p:spTree>
    <p:extLst>
      <p:ext uri="{BB962C8B-B14F-4D97-AF65-F5344CB8AC3E}">
        <p14:creationId xmlns:p14="http://schemas.microsoft.com/office/powerpoint/2010/main" val="33238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CF179-D973-4DDA-9BCA-D8479B46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程序编译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8F48493-0195-46E8-89F3-AA12F7FFBB8C}"/>
              </a:ext>
            </a:extLst>
          </p:cNvPr>
          <p:cNvGrpSpPr/>
          <p:nvPr/>
        </p:nvGrpSpPr>
        <p:grpSpPr>
          <a:xfrm>
            <a:off x="1296139" y="3240349"/>
            <a:ext cx="6138692" cy="861601"/>
            <a:chOff x="1305017" y="2982897"/>
            <a:chExt cx="6138692" cy="8616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82C43CA-27E4-4582-AA20-40712A9144B0}"/>
                </a:ext>
              </a:extLst>
            </p:cNvPr>
            <p:cNvSpPr txBox="1"/>
            <p:nvPr/>
          </p:nvSpPr>
          <p:spPr>
            <a:xfrm>
              <a:off x="1305017" y="298289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/>
                <a:t>源码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99BA8F-BD93-423B-AE2F-C935E66924E1}"/>
                </a:ext>
              </a:extLst>
            </p:cNvPr>
            <p:cNvSpPr txBox="1"/>
            <p:nvPr/>
          </p:nvSpPr>
          <p:spPr>
            <a:xfrm>
              <a:off x="6027937" y="3013501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800" dirty="0"/>
                <a:t>程序</a:t>
              </a:r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BB7D203F-3F62-466B-BFC2-97675A166E48}"/>
                </a:ext>
              </a:extLst>
            </p:cNvPr>
            <p:cNvCxnSpPr>
              <a:cxnSpLocks/>
              <a:stCxn id="4" idx="0"/>
              <a:endCxn id="5" idx="0"/>
            </p:cNvCxnSpPr>
            <p:nvPr/>
          </p:nvCxnSpPr>
          <p:spPr>
            <a:xfrm rot="16200000" flipH="1">
              <a:off x="4359061" y="636739"/>
              <a:ext cx="30604" cy="4722920"/>
            </a:xfrm>
            <a:prstGeom prst="curvedConnector3">
              <a:avLst>
                <a:gd name="adj1" fmla="val -271952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501FDE32-B679-48B0-86F0-1352D7809191}"/>
                </a:ext>
              </a:extLst>
            </p:cNvPr>
            <p:cNvCxnSpPr>
              <a:cxnSpLocks/>
              <a:stCxn id="4" idx="2"/>
              <a:endCxn id="5" idx="2"/>
            </p:cNvCxnSpPr>
            <p:nvPr/>
          </p:nvCxnSpPr>
          <p:spPr>
            <a:xfrm rot="16200000" flipH="1">
              <a:off x="4359061" y="1467736"/>
              <a:ext cx="30604" cy="4722920"/>
            </a:xfrm>
            <a:prstGeom prst="curvedConnector3">
              <a:avLst>
                <a:gd name="adj1" fmla="val 3138609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D969A95-A45F-4661-90FA-FF39F6B9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0689"/>
            <a:ext cx="672299" cy="67229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405E822-FAF7-461B-BD99-73C4BEAC2D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6" t="11144" r="18630" b="31647"/>
          <a:stretch/>
        </p:blipFill>
        <p:spPr>
          <a:xfrm>
            <a:off x="3142696" y="1613719"/>
            <a:ext cx="812332" cy="74926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FD05B93-240B-4460-8351-12B8AE297A95}"/>
              </a:ext>
            </a:extLst>
          </p:cNvPr>
          <p:cNvSpPr txBox="1"/>
          <p:nvPr/>
        </p:nvSpPr>
        <p:spPr>
          <a:xfrm>
            <a:off x="4011960" y="160363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+</a:t>
            </a:r>
            <a:endParaRPr lang="zh-CN" altLang="en-US" sz="4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CA5206-6B1C-4310-9ACB-C6F0349349DC}"/>
              </a:ext>
            </a:extLst>
          </p:cNvPr>
          <p:cNvSpPr txBox="1"/>
          <p:nvPr/>
        </p:nvSpPr>
        <p:spPr>
          <a:xfrm>
            <a:off x="3375470" y="243995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一键</a:t>
            </a:r>
            <a:r>
              <a:rPr lang="zh-CN" altLang="en-US" sz="2800" strike="sngStrike" dirty="0"/>
              <a:t>加速</a:t>
            </a:r>
            <a:r>
              <a:rPr lang="zh-CN" altLang="en-US" sz="2800" dirty="0"/>
              <a:t>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6CA9F1-8080-43C1-97C1-B865FA6BFD95}"/>
              </a:ext>
            </a:extLst>
          </p:cNvPr>
          <p:cNvSpPr txBox="1"/>
          <p:nvPr/>
        </p:nvSpPr>
        <p:spPr>
          <a:xfrm>
            <a:off x="4107930" y="280931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编译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7A4CD9F-402F-480B-8B61-AB2C007A9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436" y="5084807"/>
            <a:ext cx="737592" cy="8694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48FEF11-2506-47D7-8758-D281B3BF904E}"/>
              </a:ext>
            </a:extLst>
          </p:cNvPr>
          <p:cNvSpPr txBox="1"/>
          <p:nvPr/>
        </p:nvSpPr>
        <p:spPr>
          <a:xfrm>
            <a:off x="4011960" y="5184593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+</a:t>
            </a:r>
            <a:endParaRPr lang="zh-CN" altLang="en-US" sz="4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A107D1-6718-44F7-902C-895DB064B89A}"/>
              </a:ext>
            </a:extLst>
          </p:cNvPr>
          <p:cNvSpPr txBox="1"/>
          <p:nvPr/>
        </p:nvSpPr>
        <p:spPr>
          <a:xfrm>
            <a:off x="4558976" y="52769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？？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271CAE-6D3F-4C52-9F5C-5D26C59FD3E9}"/>
              </a:ext>
            </a:extLst>
          </p:cNvPr>
          <p:cNvSpPr txBox="1"/>
          <p:nvPr/>
        </p:nvSpPr>
        <p:spPr>
          <a:xfrm>
            <a:off x="3761521" y="45128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？？？？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6EE80A3A-8830-4898-9282-DB2842609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647" y="5120190"/>
            <a:ext cx="1113648" cy="83384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5CBA0D3F-93CE-4225-B222-91CB9C8B3C90}"/>
              </a:ext>
            </a:extLst>
          </p:cNvPr>
          <p:cNvSpPr txBox="1"/>
          <p:nvPr/>
        </p:nvSpPr>
        <p:spPr>
          <a:xfrm>
            <a:off x="3700287" y="4459894"/>
            <a:ext cx="1544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Makefile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6361F-4695-47C8-8926-4186CBBB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SLURM </a:t>
            </a:r>
            <a:r>
              <a:rPr lang="zh-CN" altLang="en-US" dirty="0"/>
              <a:t>交互式任务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C3FED-7E5E-4D7A-A4BD-00013794AA28}"/>
              </a:ext>
            </a:extLst>
          </p:cNvPr>
          <p:cNvSpPr txBox="1"/>
          <p:nvPr/>
        </p:nvSpPr>
        <p:spPr>
          <a:xfrm>
            <a:off x="519343" y="2228295"/>
            <a:ext cx="8105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</a:rPr>
              <a:t>salloc</a:t>
            </a:r>
            <a:r>
              <a:rPr lang="en-US" altLang="zh-CN" sz="4400" dirty="0">
                <a:latin typeface="Consolas" panose="020B0609020204030204" pitchFamily="49" charset="0"/>
              </a:rPr>
              <a:t> </a:t>
            </a:r>
            <a:r>
              <a:rPr lang="en-US" altLang="zh-CN" sz="4400" u="sng" dirty="0">
                <a:latin typeface="Consolas" panose="020B0609020204030204" pitchFamily="49" charset="0"/>
              </a:rPr>
              <a:t>[OPTIONS]</a:t>
            </a:r>
            <a:r>
              <a:rPr lang="en-US" altLang="zh-CN" sz="4400" dirty="0">
                <a:latin typeface="Consolas" panose="020B0609020204030204" pitchFamily="49" charset="0"/>
              </a:rPr>
              <a:t> </a:t>
            </a:r>
            <a:r>
              <a:rPr lang="en-US" altLang="zh-CN" sz="4400" u="sng" dirty="0">
                <a:latin typeface="Consolas" panose="020B0609020204030204" pitchFamily="49" charset="0"/>
              </a:rPr>
              <a:t>[COMMAND]</a:t>
            </a:r>
            <a:endParaRPr lang="zh-CN" altLang="en-US" sz="4400" u="sng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9AA9D7-E600-4DAB-A38D-818F9EE2125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902998" y="2885243"/>
            <a:ext cx="1207364" cy="1012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724D057-61C9-47A2-A60A-FF3611B00B5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146524" y="2911876"/>
            <a:ext cx="0" cy="985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CD892BD-0B0A-4D18-B1BF-6E49DEDAF48D}"/>
              </a:ext>
            </a:extLst>
          </p:cNvPr>
          <p:cNvSpPr txBox="1"/>
          <p:nvPr/>
        </p:nvSpPr>
        <p:spPr>
          <a:xfrm>
            <a:off x="1579559" y="389729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申请资源参数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3D70F2-6CD1-4ACB-97B8-DD59414E946F}"/>
              </a:ext>
            </a:extLst>
          </p:cNvPr>
          <p:cNvSpPr txBox="1"/>
          <p:nvPr/>
        </p:nvSpPr>
        <p:spPr>
          <a:xfrm>
            <a:off x="6028269" y="389729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运行的命令</a:t>
            </a:r>
          </a:p>
        </p:txBody>
      </p:sp>
    </p:spTree>
    <p:extLst>
      <p:ext uri="{BB962C8B-B14F-4D97-AF65-F5344CB8AC3E}">
        <p14:creationId xmlns:p14="http://schemas.microsoft.com/office/powerpoint/2010/main" val="121189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F95F7-E427-4F76-BE0F-B92FF252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 </a:t>
            </a:r>
            <a:r>
              <a:rPr lang="en-US" altLang="zh-CN" dirty="0"/>
              <a:t>SLURM 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FD229-747B-42BF-B12B-FAAF9D7B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sinfo</a:t>
            </a:r>
            <a:r>
              <a:rPr lang="en-US" altLang="zh-CN" dirty="0"/>
              <a:t>: </a:t>
            </a:r>
            <a:r>
              <a:rPr lang="zh-CN" altLang="en-US" dirty="0"/>
              <a:t>查看节点，分区信息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sbatch</a:t>
            </a:r>
            <a:r>
              <a:rPr lang="en-US" altLang="zh-CN" dirty="0"/>
              <a:t>: </a:t>
            </a:r>
            <a:r>
              <a:rPr lang="zh-CN" altLang="en-US" dirty="0"/>
              <a:t>提交批处理任务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salloc</a:t>
            </a:r>
            <a:r>
              <a:rPr lang="en-US" altLang="zh-CN" dirty="0"/>
              <a:t>: </a:t>
            </a:r>
            <a:r>
              <a:rPr lang="zh-CN" altLang="en-US" dirty="0"/>
              <a:t>提交交互式任务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squeue</a:t>
            </a:r>
            <a:r>
              <a:rPr lang="en-US" altLang="zh-CN" dirty="0"/>
              <a:t>: </a:t>
            </a:r>
            <a:r>
              <a:rPr lang="zh-CN" altLang="en-US" dirty="0"/>
              <a:t>查看当前集群任务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scancel</a:t>
            </a:r>
            <a:r>
              <a:rPr lang="en-US" altLang="zh-CN" dirty="0"/>
              <a:t>: </a:t>
            </a:r>
            <a:r>
              <a:rPr lang="zh-CN" altLang="en-US" dirty="0"/>
              <a:t>取消任务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sacctmgr</a:t>
            </a:r>
            <a:r>
              <a:rPr lang="en-US" altLang="zh-CN" dirty="0"/>
              <a:t>: </a:t>
            </a:r>
            <a:r>
              <a:rPr lang="zh-CN" altLang="en-US" dirty="0"/>
              <a:t>账号管理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scontrol</a:t>
            </a:r>
            <a:r>
              <a:rPr lang="en-US" altLang="zh-CN" dirty="0"/>
              <a:t>: </a:t>
            </a:r>
            <a:r>
              <a:rPr lang="zh-CN" altLang="en-US" dirty="0"/>
              <a:t>查看 </a:t>
            </a:r>
            <a:r>
              <a:rPr lang="en-US" altLang="zh-CN" dirty="0"/>
              <a:t>SLURM </a:t>
            </a:r>
            <a:r>
              <a:rPr lang="zh-CN" altLang="en-US" dirty="0"/>
              <a:t>配置和当前集群状态</a:t>
            </a:r>
          </a:p>
        </p:txBody>
      </p:sp>
    </p:spTree>
    <p:extLst>
      <p:ext uri="{BB962C8B-B14F-4D97-AF65-F5344CB8AC3E}">
        <p14:creationId xmlns:p14="http://schemas.microsoft.com/office/powerpoint/2010/main" val="275291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9F42-7B3A-4959-A642-35502854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1FCF2-FAB9-4C62-BFD1-7F0F49CF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中最常用的编译器之一</a:t>
            </a:r>
            <a:endParaRPr lang="en-US" altLang="zh-CN" dirty="0"/>
          </a:p>
          <a:p>
            <a:r>
              <a:rPr lang="zh-CN" altLang="en-US" dirty="0"/>
              <a:t>全名为</a:t>
            </a:r>
            <a:r>
              <a:rPr lang="en-US" altLang="zh-CN" dirty="0"/>
              <a:t> </a:t>
            </a:r>
            <a:r>
              <a:rPr lang="en-US" altLang="zh-CN" u="sng" dirty="0"/>
              <a:t>G</a:t>
            </a:r>
            <a:r>
              <a:rPr lang="en-US" altLang="zh-CN" dirty="0"/>
              <a:t>NU </a:t>
            </a:r>
            <a:r>
              <a:rPr lang="en-US" altLang="zh-CN" u="sng" dirty="0"/>
              <a:t>C</a:t>
            </a:r>
            <a:r>
              <a:rPr lang="en-US" altLang="zh-CN" dirty="0"/>
              <a:t>ompiler </a:t>
            </a:r>
            <a:r>
              <a:rPr lang="en-US" altLang="zh-CN" u="sng" dirty="0"/>
              <a:t>C</a:t>
            </a:r>
            <a:r>
              <a:rPr lang="en-US" altLang="zh-CN" dirty="0"/>
              <a:t>ollection</a:t>
            </a:r>
          </a:p>
          <a:p>
            <a:r>
              <a:rPr lang="zh-CN" altLang="en-US" dirty="0"/>
              <a:t>里面包含能编译多种语言的套件</a:t>
            </a:r>
            <a:endParaRPr lang="en-US" altLang="zh-CN" dirty="0"/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gcc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g++</a:t>
            </a:r>
          </a:p>
          <a:p>
            <a:pPr lvl="1"/>
            <a:r>
              <a:rPr lang="en-US" altLang="zh-CN" dirty="0" err="1">
                <a:latin typeface="Consolas" panose="020B0609020204030204" pitchFamily="49" charset="0"/>
              </a:rPr>
              <a:t>gfortran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...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61396-3CA6-4697-ACD5-7C93E1D7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语法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3CCAF9-B01C-4B28-ABA9-7868D30CDD02}"/>
              </a:ext>
            </a:extLst>
          </p:cNvPr>
          <p:cNvSpPr txBox="1"/>
          <p:nvPr/>
        </p:nvSpPr>
        <p:spPr>
          <a:xfrm>
            <a:off x="1369841" y="2041865"/>
            <a:ext cx="6404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err="1">
                <a:latin typeface="Consolas" panose="020B0609020204030204" pitchFamily="49" charset="0"/>
              </a:rPr>
              <a:t>gcc</a:t>
            </a:r>
            <a:r>
              <a:rPr lang="en-US" altLang="zh-CN" sz="4400" dirty="0">
                <a:latin typeface="Consolas" panose="020B0609020204030204" pitchFamily="49" charset="0"/>
              </a:rPr>
              <a:t> </a:t>
            </a:r>
            <a:r>
              <a:rPr lang="en-US" altLang="zh-CN" sz="4400" u="sng" dirty="0">
                <a:latin typeface="Consolas" panose="020B0609020204030204" pitchFamily="49" charset="0"/>
              </a:rPr>
              <a:t>[OPTIONS]</a:t>
            </a:r>
            <a:r>
              <a:rPr lang="en-US" altLang="zh-CN" sz="4400" dirty="0">
                <a:latin typeface="Consolas" panose="020B0609020204030204" pitchFamily="49" charset="0"/>
              </a:rPr>
              <a:t> </a:t>
            </a:r>
            <a:r>
              <a:rPr lang="en-US" altLang="zh-CN" sz="4400" u="sng" dirty="0" err="1">
                <a:latin typeface="Consolas" panose="020B0609020204030204" pitchFamily="49" charset="0"/>
              </a:rPr>
              <a:t>infile</a:t>
            </a:r>
            <a:endParaRPr lang="zh-CN" altLang="en-US" sz="4400" u="sng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ADF229F-32D2-4583-877E-D1BDD161ED4E}"/>
              </a:ext>
            </a:extLst>
          </p:cNvPr>
          <p:cNvCxnSpPr/>
          <p:nvPr/>
        </p:nvCxnSpPr>
        <p:spPr>
          <a:xfrm flipH="1">
            <a:off x="3266982" y="2712128"/>
            <a:ext cx="692458" cy="9055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7C44ABF-F8C2-4515-BBB1-0F57CC2FED3E}"/>
              </a:ext>
            </a:extLst>
          </p:cNvPr>
          <p:cNvCxnSpPr/>
          <p:nvPr/>
        </p:nvCxnSpPr>
        <p:spPr>
          <a:xfrm>
            <a:off x="6658252" y="2725445"/>
            <a:ext cx="0" cy="949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ACCD0D-909E-4DBA-9576-6A9F1C8A40D2}"/>
              </a:ext>
            </a:extLst>
          </p:cNvPr>
          <p:cNvSpPr txBox="1"/>
          <p:nvPr/>
        </p:nvSpPr>
        <p:spPr>
          <a:xfrm>
            <a:off x="2353912" y="37120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编译选项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031D21-96FF-4D29-9A18-3E16BE2F37ED}"/>
              </a:ext>
            </a:extLst>
          </p:cNvPr>
          <p:cNvSpPr txBox="1"/>
          <p:nvPr/>
        </p:nvSpPr>
        <p:spPr>
          <a:xfrm>
            <a:off x="5745181" y="36753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输入文件</a:t>
            </a:r>
          </a:p>
        </p:txBody>
      </p:sp>
    </p:spTree>
    <p:extLst>
      <p:ext uri="{BB962C8B-B14F-4D97-AF65-F5344CB8AC3E}">
        <p14:creationId xmlns:p14="http://schemas.microsoft.com/office/powerpoint/2010/main" val="4112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87AF9-2123-44D4-9BB4-BA3A9BE6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选项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EFB7B-3AB1-4A5C-8D4C-BCB5DFAF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-g</a:t>
            </a:r>
            <a:r>
              <a:rPr lang="en-US" altLang="zh-CN" dirty="0"/>
              <a:t>: </a:t>
            </a:r>
            <a:r>
              <a:rPr lang="zh-CN" altLang="en-US" dirty="0"/>
              <a:t>打开调试选项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</a:rPr>
              <a:t>W</a:t>
            </a:r>
            <a:r>
              <a:rPr lang="en-US" altLang="zh-CN" u="sng" dirty="0" err="1">
                <a:latin typeface="Consolas" panose="020B0609020204030204" pitchFamily="49" charset="0"/>
              </a:rPr>
              <a:t>warn</a:t>
            </a:r>
            <a:r>
              <a:rPr lang="en-US" altLang="zh-CN" dirty="0"/>
              <a:t>: </a:t>
            </a:r>
            <a:r>
              <a:rPr lang="zh-CN" altLang="en-US" dirty="0"/>
              <a:t>打开警告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u="sng" dirty="0" err="1">
                <a:latin typeface="Consolas" panose="020B0609020204030204" pitchFamily="49" charset="0"/>
              </a:rPr>
              <a:t>dir</a:t>
            </a:r>
            <a:r>
              <a:rPr lang="en-US" altLang="zh-CN" dirty="0"/>
              <a:t>: </a:t>
            </a:r>
            <a:r>
              <a:rPr lang="zh-CN" altLang="en-US" dirty="0"/>
              <a:t>头文件查找目录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</a:rPr>
              <a:t>L</a:t>
            </a:r>
            <a:r>
              <a:rPr lang="en-US" altLang="zh-CN" u="sng" dirty="0" err="1">
                <a:latin typeface="Consolas" panose="020B0609020204030204" pitchFamily="49" charset="0"/>
              </a:rPr>
              <a:t>dir</a:t>
            </a:r>
            <a:r>
              <a:rPr lang="en-US" altLang="zh-CN" dirty="0"/>
              <a:t>: </a:t>
            </a:r>
            <a:r>
              <a:rPr lang="zh-CN" altLang="en-US" dirty="0"/>
              <a:t>库文件查找目录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</a:rPr>
              <a:t>l</a:t>
            </a:r>
            <a:r>
              <a:rPr lang="en-US" altLang="zh-CN" u="sng" dirty="0" err="1">
                <a:latin typeface="Consolas" panose="020B0609020204030204" pitchFamily="49" charset="0"/>
              </a:rPr>
              <a:t>lib</a:t>
            </a:r>
            <a:r>
              <a:rPr lang="en-US" altLang="zh-CN" dirty="0"/>
              <a:t>: </a:t>
            </a:r>
            <a:r>
              <a:rPr lang="zh-CN" altLang="en-US" dirty="0"/>
              <a:t>库文件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-std=</a:t>
            </a:r>
            <a:r>
              <a:rPr lang="en-US" altLang="zh-CN" u="sng" dirty="0">
                <a:latin typeface="Consolas" panose="020B0609020204030204" pitchFamily="49" charset="0"/>
              </a:rPr>
              <a:t>standard</a:t>
            </a:r>
            <a:r>
              <a:rPr lang="en-US" altLang="zh-CN" dirty="0"/>
              <a:t>:</a:t>
            </a:r>
            <a:r>
              <a:rPr lang="zh-CN" altLang="en-US" dirty="0"/>
              <a:t> 使用语言标准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</a:rPr>
              <a:t>D</a:t>
            </a:r>
            <a:r>
              <a:rPr lang="en-US" altLang="zh-CN" u="sng" dirty="0" err="1">
                <a:latin typeface="Consolas" panose="020B0609020204030204" pitchFamily="49" charset="0"/>
              </a:rPr>
              <a:t>macro</a:t>
            </a:r>
            <a:r>
              <a:rPr lang="en-US" altLang="zh-CN" u="sng" dirty="0">
                <a:latin typeface="Consolas" panose="020B0609020204030204" pitchFamily="49" charset="0"/>
              </a:rPr>
              <a:t>[=</a:t>
            </a:r>
            <a:r>
              <a:rPr lang="en-US" altLang="zh-CN" u="sng" dirty="0" err="1">
                <a:latin typeface="Consolas" panose="020B0609020204030204" pitchFamily="49" charset="0"/>
              </a:rPr>
              <a:t>defn</a:t>
            </a:r>
            <a:r>
              <a:rPr lang="en-US" altLang="zh-CN" u="sng" dirty="0">
                <a:latin typeface="Consolas" panose="020B0609020204030204" pitchFamily="49" charset="0"/>
              </a:rPr>
              <a:t>]</a:t>
            </a:r>
            <a:r>
              <a:rPr lang="en-US" altLang="zh-CN" dirty="0"/>
              <a:t>:</a:t>
            </a:r>
            <a:r>
              <a:rPr lang="zh-CN" altLang="en-US" dirty="0"/>
              <a:t> 定义宏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-o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latin typeface="Consolas" panose="020B0609020204030204" pitchFamily="49" charset="0"/>
              </a:rPr>
              <a:t>outfile</a:t>
            </a:r>
            <a:r>
              <a:rPr lang="en-US" altLang="zh-CN" dirty="0"/>
              <a:t>: </a:t>
            </a:r>
            <a:r>
              <a:rPr lang="zh-CN" altLang="en-US" dirty="0"/>
              <a:t>输出文件</a:t>
            </a:r>
          </a:p>
        </p:txBody>
      </p:sp>
    </p:spTree>
    <p:extLst>
      <p:ext uri="{BB962C8B-B14F-4D97-AF65-F5344CB8AC3E}">
        <p14:creationId xmlns:p14="http://schemas.microsoft.com/office/powerpoint/2010/main" val="56027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66DA-6ADB-434B-899B-57FBDA7F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编译的四个阶段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378E28-C2F1-4811-8AEA-52367E24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7" y="1837677"/>
            <a:ext cx="7788903" cy="36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7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9496-E32E-4C63-B72A-E1543AB2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 中的运行库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1D0CB0E-EEC1-4106-9C48-5FD050451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283922"/>
              </p:ext>
            </p:extLst>
          </p:nvPr>
        </p:nvGraphicFramePr>
        <p:xfrm>
          <a:off x="1038271" y="2198487"/>
          <a:ext cx="7067457" cy="2221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707">
                  <a:extLst>
                    <a:ext uri="{9D8B030D-6E8A-4147-A177-3AD203B41FA5}">
                      <a16:colId xmlns:a16="http://schemas.microsoft.com/office/drawing/2014/main" val="2136384131"/>
                    </a:ext>
                  </a:extLst>
                </a:gridCol>
                <a:gridCol w="2423462">
                  <a:extLst>
                    <a:ext uri="{9D8B030D-6E8A-4147-A177-3AD203B41FA5}">
                      <a16:colId xmlns:a16="http://schemas.microsoft.com/office/drawing/2014/main" val="3338600205"/>
                    </a:ext>
                  </a:extLst>
                </a:gridCol>
                <a:gridCol w="2697288">
                  <a:extLst>
                    <a:ext uri="{9D8B030D-6E8A-4147-A177-3AD203B41FA5}">
                      <a16:colId xmlns:a16="http://schemas.microsoft.com/office/drawing/2014/main" val="112785303"/>
                    </a:ext>
                  </a:extLst>
                </a:gridCol>
              </a:tblGrid>
              <a:tr h="371102">
                <a:tc>
                  <a:txBody>
                    <a:bodyPr/>
                    <a:lstStyle/>
                    <a:p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静态库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(.a)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动态库 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(.so)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321984"/>
                  </a:ext>
                </a:extLst>
              </a:tr>
              <a:tr h="351164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符号解析时机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15581"/>
                  </a:ext>
                </a:extLst>
              </a:tr>
              <a:tr h="371102"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程序完整性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不完整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34928"/>
                  </a:ext>
                </a:extLst>
              </a:tr>
              <a:tr h="371102">
                <a:tc>
                  <a:txBody>
                    <a:bodyPr/>
                    <a:lstStyle/>
                    <a:p>
                      <a:r>
                        <a:rPr lang="zh-CN" altLang="en-US" dirty="0"/>
                        <a:t>可执行程序体积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410924"/>
                  </a:ext>
                </a:extLst>
              </a:tr>
              <a:tr h="371102"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重新编译，分发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只需更新库文件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41641"/>
                  </a:ext>
                </a:extLst>
              </a:tr>
              <a:tr h="371102">
                <a:tc>
                  <a:txBody>
                    <a:bodyPr/>
                    <a:lstStyle/>
                    <a:p>
                      <a:r>
                        <a:rPr lang="zh-CN" altLang="en-US" dirty="0"/>
                        <a:t>编译命令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ar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crv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gcc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 -shared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0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7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13644-8107-4554-9E37-CCB2C490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 dirty="0"/>
              <a:t>中动态库运行时查找顺序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B2417-19F2-494C-A884-9188A1BF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DT_RPATH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环境变量 </a:t>
            </a:r>
            <a:r>
              <a:rPr lang="en-US" altLang="zh-CN" dirty="0">
                <a:latin typeface="Consolas" panose="020B0609020204030204" pitchFamily="49" charset="0"/>
              </a:rPr>
              <a:t>LD_LIBRARY_PATH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DT_RUNPATH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Consolas" panose="020B0609020204030204" pitchFamily="49" charset="0"/>
              </a:rPr>
              <a:t>ld.so.cache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默认目录 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usr</a:t>
            </a:r>
            <a:r>
              <a:rPr lang="en-US" altLang="zh-CN" dirty="0">
                <a:latin typeface="Consolas" panose="020B0609020204030204" pitchFamily="49" charset="0"/>
              </a:rPr>
              <a:t>/lib</a:t>
            </a:r>
            <a:r>
              <a:rPr lang="en-US" altLang="zh-CN" dirty="0"/>
              <a:t> </a:t>
            </a:r>
            <a:r>
              <a:rPr lang="zh-CN" altLang="en-US" dirty="0"/>
              <a:t>以及 </a:t>
            </a:r>
            <a:r>
              <a:rPr lang="en-US" altLang="zh-CN" dirty="0">
                <a:latin typeface="Consolas" panose="020B0609020204030204" pitchFamily="49" charset="0"/>
              </a:rPr>
              <a:t>/lib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55DEFF-CCC9-4FC2-9085-E2AEC2D1FBF6}"/>
              </a:ext>
            </a:extLst>
          </p:cNvPr>
          <p:cNvSpPr txBox="1"/>
          <p:nvPr/>
        </p:nvSpPr>
        <p:spPr>
          <a:xfrm>
            <a:off x="461639" y="493598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注意：编译时库查找路径和运行时库查找路径不同！！</a:t>
            </a:r>
          </a:p>
        </p:txBody>
      </p:sp>
    </p:spTree>
    <p:extLst>
      <p:ext uri="{BB962C8B-B14F-4D97-AF65-F5344CB8AC3E}">
        <p14:creationId xmlns:p14="http://schemas.microsoft.com/office/powerpoint/2010/main" val="263958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F5B4C-E405-4041-BB5B-76989CE2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E9104-1B75-4628-A7B8-B516BC36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使用服务器版 </a:t>
            </a:r>
            <a:r>
              <a:rPr lang="en-US" altLang="zh-CN" dirty="0"/>
              <a:t>Linux </a:t>
            </a:r>
            <a:r>
              <a:rPr lang="zh-CN" altLang="en-US" dirty="0"/>
              <a:t>系统</a:t>
            </a:r>
            <a:endParaRPr lang="en-US" altLang="zh-CN" dirty="0"/>
          </a:p>
          <a:p>
            <a:r>
              <a:rPr lang="zh-CN" altLang="en-US" dirty="0"/>
              <a:t>系统软件版本老旧</a:t>
            </a:r>
            <a:endParaRPr lang="en-US" altLang="zh-CN" dirty="0"/>
          </a:p>
          <a:p>
            <a:r>
              <a:rPr lang="zh-CN" altLang="en-US" dirty="0"/>
              <a:t>没有图形用户界面</a:t>
            </a:r>
            <a:endParaRPr lang="en-US" altLang="zh-CN" dirty="0"/>
          </a:p>
          <a:p>
            <a:r>
              <a:rPr lang="zh-CN" altLang="en-US" dirty="0"/>
              <a:t>多个用户同时在线</a:t>
            </a:r>
            <a:endParaRPr lang="en-US" altLang="zh-CN" dirty="0"/>
          </a:p>
          <a:p>
            <a:r>
              <a:rPr lang="zh-CN" altLang="en-US" dirty="0"/>
              <a:t>不能使用 </a:t>
            </a:r>
            <a:r>
              <a:rPr lang="en-US" altLang="zh-CN" dirty="0" err="1">
                <a:latin typeface="Consolas" panose="020B0609020204030204" pitchFamily="49" charset="0"/>
              </a:rPr>
              <a:t>sudo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登录和计算分离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70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527</Words>
  <Application>Microsoft Office PowerPoint</Application>
  <PresentationFormat>全屏显示(4:3)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2019 并行计算上机实践II</vt:lpstr>
      <vt:lpstr>Linux 程序编译</vt:lpstr>
      <vt:lpstr>GCC</vt:lpstr>
      <vt:lpstr>gcc 语法</vt:lpstr>
      <vt:lpstr>gcc 选项</vt:lpstr>
      <vt:lpstr>编译的四个阶段</vt:lpstr>
      <vt:lpstr>Linux 中的运行库</vt:lpstr>
      <vt:lpstr>Linux 中动态库运行时查找顺序</vt:lpstr>
      <vt:lpstr>集群特点</vt:lpstr>
      <vt:lpstr>集群结构</vt:lpstr>
      <vt:lpstr>数院二号集群构成</vt:lpstr>
      <vt:lpstr>一个邪恶的例子</vt:lpstr>
      <vt:lpstr>为什么要用作业调度系统</vt:lpstr>
      <vt:lpstr>SLURM 调度系统结构</vt:lpstr>
      <vt:lpstr>分区(Partition)</vt:lpstr>
      <vt:lpstr>QoS(服务质量)</vt:lpstr>
      <vt:lpstr>QoS(服务质量)</vt:lpstr>
      <vt:lpstr>SLURM 批处理任务</vt:lpstr>
      <vt:lpstr>SLURM 批处理任务</vt:lpstr>
      <vt:lpstr>SLURM 交互式任务</vt:lpstr>
      <vt:lpstr>常用 SLURM 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 并行计算上机实践II</dc:title>
  <dc:creator>liuhaoyang</dc:creator>
  <cp:lastModifiedBy>liuhaoyang</cp:lastModifiedBy>
  <cp:revision>14</cp:revision>
  <dcterms:created xsi:type="dcterms:W3CDTF">2019-10-14T16:16:18Z</dcterms:created>
  <dcterms:modified xsi:type="dcterms:W3CDTF">2019-10-15T03:22:27Z</dcterms:modified>
</cp:coreProperties>
</file>