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0" d="100"/>
          <a:sy n="130" d="100"/>
        </p:scale>
        <p:origin x="79" y="12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6B60-C6EC-7B8E-4F97-97F8A95CB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01EA-3E79-BC2E-C8A2-DB05AF123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949C0-385C-8D92-28DD-C1778BF66E3E}"/>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5" name="Footer Placeholder 4">
            <a:extLst>
              <a:ext uri="{FF2B5EF4-FFF2-40B4-BE49-F238E27FC236}">
                <a16:creationId xmlns:a16="http://schemas.microsoft.com/office/drawing/2014/main" id="{3222C4FD-9163-F302-743A-5185AD4E2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89B5-4E1B-C763-843B-3F11498E687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42672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F80-2E4E-A977-D9AD-4A755F8773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90002-8CA3-89EF-4917-B31AC6AED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68EC6-5E72-1823-C9FF-3E4E27251368}"/>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5" name="Footer Placeholder 4">
            <a:extLst>
              <a:ext uri="{FF2B5EF4-FFF2-40B4-BE49-F238E27FC236}">
                <a16:creationId xmlns:a16="http://schemas.microsoft.com/office/drawing/2014/main" id="{1A916B7F-26AD-FC30-BF6E-0FE2ABD16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8EC8C-7F64-063F-43C6-47DCB17A67B3}"/>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7942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A7614-2A10-3800-1A86-18E7462FE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F7026C-1016-6C82-A833-EB942C69C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13E2D-B89F-F7D0-B187-49D176C0001B}"/>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5" name="Footer Placeholder 4">
            <a:extLst>
              <a:ext uri="{FF2B5EF4-FFF2-40B4-BE49-F238E27FC236}">
                <a16:creationId xmlns:a16="http://schemas.microsoft.com/office/drawing/2014/main" id="{56BCE657-5707-F79B-EB14-40283151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7D66-CE10-F256-DAB4-DF1F41CAB48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24918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C27-D8AD-79C7-E076-75920BD9A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76B55-359F-AF07-3D26-398D7CF00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8F1C9-DCFC-1D80-DE4C-70E0676AF126}"/>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5" name="Footer Placeholder 4">
            <a:extLst>
              <a:ext uri="{FF2B5EF4-FFF2-40B4-BE49-F238E27FC236}">
                <a16:creationId xmlns:a16="http://schemas.microsoft.com/office/drawing/2014/main" id="{A26DF801-8B6F-4663-3BD5-1DB0420D7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D785-D94C-06E6-F2B2-ED756F01E1DB}"/>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86767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04D1-6F76-51C9-C9E8-5F015E9E1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698AE-A9E8-A34F-DA3E-87A53F603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AB11B-10E3-5E82-ADBF-8B3650AE0CDD}"/>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5" name="Footer Placeholder 4">
            <a:extLst>
              <a:ext uri="{FF2B5EF4-FFF2-40B4-BE49-F238E27FC236}">
                <a16:creationId xmlns:a16="http://schemas.microsoft.com/office/drawing/2014/main" id="{F81AE487-8566-FDC7-E57E-406E4530A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97E4-9271-2B3F-0C01-133B5D2C146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28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905-9BCA-03C7-C612-ADF1A7D0C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A168A-E181-ADE3-1C55-04936E462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04F3D-4B7C-6736-1AD8-C01F94C47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ACA9F-060E-9969-F279-B2E862598690}"/>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6" name="Footer Placeholder 5">
            <a:extLst>
              <a:ext uri="{FF2B5EF4-FFF2-40B4-BE49-F238E27FC236}">
                <a16:creationId xmlns:a16="http://schemas.microsoft.com/office/drawing/2014/main" id="{8E32C473-2915-F944-6AAC-AA1D32ADA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76D2C-C508-367A-008B-1F23C3FC331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8576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F69F-12E1-F83E-FD47-D449577C2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844F1-6D0C-DAD5-A973-416A93011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053E8-BC67-2AC9-4204-ACE3D6491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D15CC-4574-767C-F4BC-B6BD0A01B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7E3C-79E0-C7ED-3B41-3433E7917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32068-2A8A-FF1D-3853-186BDEE5DE8E}"/>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8" name="Footer Placeholder 7">
            <a:extLst>
              <a:ext uri="{FF2B5EF4-FFF2-40B4-BE49-F238E27FC236}">
                <a16:creationId xmlns:a16="http://schemas.microsoft.com/office/drawing/2014/main" id="{0CC28222-0CC9-5B11-B20F-3838C1373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6A4EB-2E84-2AF7-E1D6-B7141BD065BF}"/>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31747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AC55-DAF3-4267-920F-F8A342F45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625EE1-A1F7-CC8F-6ABB-60B1611D0920}"/>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4" name="Footer Placeholder 3">
            <a:extLst>
              <a:ext uri="{FF2B5EF4-FFF2-40B4-BE49-F238E27FC236}">
                <a16:creationId xmlns:a16="http://schemas.microsoft.com/office/drawing/2014/main" id="{53146360-0DC0-19FC-080F-C528720E4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70D5D-27C1-55E8-25BA-724C972D8686}"/>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6240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12AF2-8D31-02F4-EB0F-D47B16DD2BAC}"/>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3" name="Footer Placeholder 2">
            <a:extLst>
              <a:ext uri="{FF2B5EF4-FFF2-40B4-BE49-F238E27FC236}">
                <a16:creationId xmlns:a16="http://schemas.microsoft.com/office/drawing/2014/main" id="{CDEA94EB-9093-D949-9124-B7E90EAAC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A8286-D763-FFA5-EF74-0FE15D9D93F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75805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4640-6501-D9F0-EB74-10C83F403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31789-DE64-29AE-5FEB-EB54F705A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0F894-FD4A-AD8D-4E31-71B20F92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02990-A39C-1537-6177-2CEA13ECEEA2}"/>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6" name="Footer Placeholder 5">
            <a:extLst>
              <a:ext uri="{FF2B5EF4-FFF2-40B4-BE49-F238E27FC236}">
                <a16:creationId xmlns:a16="http://schemas.microsoft.com/office/drawing/2014/main" id="{6DDD8B7B-6F10-70C7-0825-91FE71F5E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95CE-C923-E252-EF9F-085CF0AA7E41}"/>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35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B75A-7FAE-FF55-0F3C-C475F002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6758F-00DC-919F-24B6-D3B3BD12B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D8AB3-2B05-47BC-4F98-07A0B59BE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39EB-5CFD-A9A2-57A4-8DF2916168F6}"/>
              </a:ext>
            </a:extLst>
          </p:cNvPr>
          <p:cNvSpPr>
            <a:spLocks noGrp="1"/>
          </p:cNvSpPr>
          <p:nvPr>
            <p:ph type="dt" sz="half" idx="10"/>
          </p:nvPr>
        </p:nvSpPr>
        <p:spPr/>
        <p:txBody>
          <a:bodyPr/>
          <a:lstStyle/>
          <a:p>
            <a:fld id="{E1271C03-445A-46FD-949E-262CC4E18408}" type="datetimeFigureOut">
              <a:rPr lang="en-US" smtClean="0"/>
              <a:t>9/23/2024</a:t>
            </a:fld>
            <a:endParaRPr lang="en-US"/>
          </a:p>
        </p:txBody>
      </p:sp>
      <p:sp>
        <p:nvSpPr>
          <p:cNvPr id="6" name="Footer Placeholder 5">
            <a:extLst>
              <a:ext uri="{FF2B5EF4-FFF2-40B4-BE49-F238E27FC236}">
                <a16:creationId xmlns:a16="http://schemas.microsoft.com/office/drawing/2014/main" id="{03B64080-8483-B4D0-9AF8-2D296630A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C8693-D543-EF63-A02C-A1FA5F6791AA}"/>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21742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1C290-B720-560C-DC96-4AA250AE3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D0B6B-0A6B-9DA4-C43A-448024436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A5EB-39A2-68D2-5A80-71BEDDD2B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271C03-445A-46FD-949E-262CC4E18408}" type="datetimeFigureOut">
              <a:rPr lang="en-US" smtClean="0"/>
              <a:t>9/23/2024</a:t>
            </a:fld>
            <a:endParaRPr lang="en-US"/>
          </a:p>
        </p:txBody>
      </p:sp>
      <p:sp>
        <p:nvSpPr>
          <p:cNvPr id="5" name="Footer Placeholder 4">
            <a:extLst>
              <a:ext uri="{FF2B5EF4-FFF2-40B4-BE49-F238E27FC236}">
                <a16:creationId xmlns:a16="http://schemas.microsoft.com/office/drawing/2014/main" id="{D928F02A-6258-6739-67C1-37ADE280F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7943E1-7582-311D-D75E-5A55F5E2F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505D5-8EC3-4CCB-BD60-E405B828F9B2}" type="slidenum">
              <a:rPr lang="en-US" smtClean="0"/>
              <a:t>‹#›</a:t>
            </a:fld>
            <a:endParaRPr lang="en-US"/>
          </a:p>
        </p:txBody>
      </p:sp>
    </p:spTree>
    <p:extLst>
      <p:ext uri="{BB962C8B-B14F-4D97-AF65-F5344CB8AC3E}">
        <p14:creationId xmlns:p14="http://schemas.microsoft.com/office/powerpoint/2010/main" val="377803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2E18-E74C-4820-70EE-5D7AA34595F5}"/>
              </a:ext>
            </a:extLst>
          </p:cNvPr>
          <p:cNvSpPr>
            <a:spLocks noGrp="1"/>
          </p:cNvSpPr>
          <p:nvPr>
            <p:ph type="ctrTitle"/>
          </p:nvPr>
        </p:nvSpPr>
        <p:spPr/>
        <p:txBody>
          <a:bodyPr>
            <a:normAutofit fontScale="90000"/>
          </a:bodyPr>
          <a:lstStyle/>
          <a:p>
            <a:r>
              <a:rPr lang="en-US" dirty="0"/>
              <a:t>On the Production Modes and Production Rates cross checks.</a:t>
            </a:r>
          </a:p>
        </p:txBody>
      </p:sp>
      <p:sp>
        <p:nvSpPr>
          <p:cNvPr id="3" name="Subtitle 2">
            <a:extLst>
              <a:ext uri="{FF2B5EF4-FFF2-40B4-BE49-F238E27FC236}">
                <a16:creationId xmlns:a16="http://schemas.microsoft.com/office/drawing/2014/main" id="{52517CF5-C467-DF6A-61E1-B1BC831AD552}"/>
              </a:ext>
            </a:extLst>
          </p:cNvPr>
          <p:cNvSpPr>
            <a:spLocks noGrp="1"/>
          </p:cNvSpPr>
          <p:nvPr>
            <p:ph type="subTitle" idx="1"/>
          </p:nvPr>
        </p:nvSpPr>
        <p:spPr/>
        <p:txBody>
          <a:bodyPr/>
          <a:lstStyle/>
          <a:p>
            <a:r>
              <a:rPr lang="en-US" dirty="0"/>
              <a:t>Zhen Liu</a:t>
            </a:r>
          </a:p>
        </p:txBody>
      </p:sp>
    </p:spTree>
    <p:extLst>
      <p:ext uri="{BB962C8B-B14F-4D97-AF65-F5344CB8AC3E}">
        <p14:creationId xmlns:p14="http://schemas.microsoft.com/office/powerpoint/2010/main" val="126517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095E-74C3-066F-5FBC-702B05A89A1A}"/>
              </a:ext>
            </a:extLst>
          </p:cNvPr>
          <p:cNvSpPr>
            <a:spLocks noGrp="1"/>
          </p:cNvSpPr>
          <p:nvPr>
            <p:ph type="title"/>
          </p:nvPr>
        </p:nvSpPr>
        <p:spPr/>
        <p:txBody>
          <a:bodyPr>
            <a:normAutofit fontScale="90000"/>
          </a:bodyPr>
          <a:lstStyle/>
          <a:p>
            <a:r>
              <a:rPr lang="en-US" dirty="0"/>
              <a:t>I want to check a few subtilties on the production modes to ensure what </a:t>
            </a:r>
            <a:r>
              <a:rPr lang="en-US" dirty="0" err="1"/>
              <a:t>Peiran</a:t>
            </a:r>
            <a:r>
              <a:rPr lang="en-US" dirty="0"/>
              <a:t> did does not miss some important contributions &amp; effects</a:t>
            </a:r>
          </a:p>
        </p:txBody>
      </p:sp>
      <p:sp>
        <p:nvSpPr>
          <p:cNvPr id="3" name="Content Placeholder 2">
            <a:extLst>
              <a:ext uri="{FF2B5EF4-FFF2-40B4-BE49-F238E27FC236}">
                <a16:creationId xmlns:a16="http://schemas.microsoft.com/office/drawing/2014/main" id="{C1C4B2FC-7FFD-09A7-17A8-D2B19F28DC81}"/>
              </a:ext>
            </a:extLst>
          </p:cNvPr>
          <p:cNvSpPr>
            <a:spLocks noGrp="1"/>
          </p:cNvSpPr>
          <p:nvPr>
            <p:ph idx="1"/>
          </p:nvPr>
        </p:nvSpPr>
        <p:spPr/>
        <p:txBody>
          <a:bodyPr/>
          <a:lstStyle/>
          <a:p>
            <a:r>
              <a:rPr lang="en-US" dirty="0"/>
              <a:t>Z-\gamma interference</a:t>
            </a:r>
          </a:p>
          <a:p>
            <a:r>
              <a:rPr lang="en-US" dirty="0"/>
              <a:t>Additional radiation from fixed order calculation</a:t>
            </a:r>
          </a:p>
          <a:p>
            <a:r>
              <a:rPr lang="en-US" dirty="0"/>
              <a:t>Z\gamma fusion channels</a:t>
            </a:r>
          </a:p>
          <a:p>
            <a:r>
              <a:rPr lang="en-US" dirty="0"/>
              <a:t>Stability against higher orders (note that </a:t>
            </a:r>
            <a:r>
              <a:rPr lang="en-US" dirty="0" err="1"/>
              <a:t>Peiran’s</a:t>
            </a:r>
            <a:r>
              <a:rPr lang="en-US" dirty="0"/>
              <a:t> calculation actually regulated the IR singularities with finite muon masses. That might not be the correct choice of scale for the calculation.)</a:t>
            </a:r>
          </a:p>
          <a:p>
            <a:r>
              <a:rPr lang="en-US" dirty="0"/>
              <a:t>The above relative importance will change as the ALP mass changes, so I will check both an 100 GeV ALP and a 1000 GeV ALP</a:t>
            </a:r>
          </a:p>
        </p:txBody>
      </p:sp>
    </p:spTree>
    <p:extLst>
      <p:ext uri="{BB962C8B-B14F-4D97-AF65-F5344CB8AC3E}">
        <p14:creationId xmlns:p14="http://schemas.microsoft.com/office/powerpoint/2010/main" val="277027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5AE-8D40-7265-8F87-16B9BEB483B2}"/>
              </a:ext>
            </a:extLst>
          </p:cNvPr>
          <p:cNvSpPr>
            <a:spLocks noGrp="1"/>
          </p:cNvSpPr>
          <p:nvPr>
            <p:ph type="title"/>
          </p:nvPr>
        </p:nvSpPr>
        <p:spPr/>
        <p:txBody>
          <a:bodyPr/>
          <a:lstStyle/>
          <a:p>
            <a:r>
              <a:rPr lang="en-US" dirty="0"/>
              <a:t>Checks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127D06-FB5E-7116-0894-67A85BFA10CC}"/>
                  </a:ext>
                </a:extLst>
              </p:cNvPr>
              <p:cNvSpPr>
                <a:spLocks noGrp="1"/>
              </p:cNvSpPr>
              <p:nvPr>
                <p:ph idx="1"/>
              </p:nvPr>
            </p:nvSpPr>
            <p:spPr/>
            <p:txBody>
              <a:bodyPr>
                <a:normAutofit lnSpcReduction="10000"/>
              </a:bodyPr>
              <a:lstStyle/>
              <a:p>
                <a:r>
                  <a:rPr lang="en-US" dirty="0"/>
                  <a:t>First use </a:t>
                </a:r>
                <a:r>
                  <a:rPr lang="en-US" dirty="0" err="1"/>
                  <a:t>Peiran’s</a:t>
                </a:r>
                <a:r>
                  <a:rPr lang="en-US" dirty="0"/>
                  <a:t> card, the generation is very slow, already showing the singularities is not really properly regulated (MG5 was using muon mass for the colinear photon emission and the phase space mapping is slow).</a:t>
                </a:r>
              </a:p>
              <a:p>
                <a:r>
                  <a:rPr lang="en-US" dirty="0" err="1"/>
                  <a:t>Peiran</a:t>
                </a:r>
                <a:r>
                  <a:rPr lang="en-US" dirty="0"/>
                  <a:t> also decayed the axion directly, need to check if the width is set properly.</a:t>
                </a:r>
              </a:p>
              <a:p>
                <a:r>
                  <a:rPr lang="en-US" dirty="0"/>
                  <a:t>First ran of </a:t>
                </a:r>
                <a:r>
                  <a:rPr lang="en-US" dirty="0" err="1"/>
                  <a:t>Peiran’s</a:t>
                </a:r>
                <a:r>
                  <a:rPr lang="en-US" dirty="0"/>
                  <a:t> card for </a:t>
                </a:r>
                <a14:m>
                  <m:oMath xmlns:m="http://schemas.openxmlformats.org/officeDocument/2006/math">
                    <m:r>
                      <a:rPr lang="en-US" b="0" i="1" smtClean="0">
                        <a:latin typeface="Cambria Math" panose="02040503050406030204" pitchFamily="18" charset="0"/>
                      </a:rPr>
                      <m:t>𝜇𝜇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𝜇𝜇</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𝑔𝑔</m:t>
                    </m:r>
                  </m:oMath>
                </a14:m>
                <a:r>
                  <a:rPr lang="en-US" dirty="0"/>
                  <a:t>, costed &gt; 75mins of CPU time (actually cost less due to multicore) and returned 0.176 pb. It doesn’t seem to match his slides which shows 25 pb for 10 TeV </a:t>
                </a:r>
                <a:r>
                  <a:rPr lang="en-US" dirty="0" err="1"/>
                  <a:t>MuC</a:t>
                </a:r>
                <a:r>
                  <a:rPr lang="en-US" dirty="0"/>
                  <a:t>. (The default parameters are 10 GeV ma and 1MeV width)</a:t>
                </a:r>
              </a:p>
              <a:p>
                <a:endParaRPr lang="en-US" dirty="0"/>
              </a:p>
            </p:txBody>
          </p:sp>
        </mc:Choice>
        <mc:Fallback>
          <p:sp>
            <p:nvSpPr>
              <p:cNvPr id="3" name="Content Placeholder 2">
                <a:extLst>
                  <a:ext uri="{FF2B5EF4-FFF2-40B4-BE49-F238E27FC236}">
                    <a16:creationId xmlns:a16="http://schemas.microsoft.com/office/drawing/2014/main" id="{A6127D06-FB5E-7116-0894-67A85BFA10CC}"/>
                  </a:ext>
                </a:extLst>
              </p:cNvPr>
              <p:cNvSpPr>
                <a:spLocks noGrp="1" noRot="1" noChangeAspect="1" noMove="1" noResize="1" noEditPoints="1" noAdjustHandles="1" noChangeArrowheads="1" noChangeShapeType="1" noTextEdit="1"/>
              </p:cNvSpPr>
              <p:nvPr>
                <p:ph idx="1"/>
              </p:nvPr>
            </p:nvSpPr>
            <p:spPr>
              <a:blipFill>
                <a:blip r:embed="rId2"/>
                <a:stretch>
                  <a:fillRect l="-1043" t="-3081" r="-1391"/>
                </a:stretch>
              </a:blipFill>
            </p:spPr>
            <p:txBody>
              <a:bodyPr/>
              <a:lstStyle/>
              <a:p>
                <a:r>
                  <a:rPr lang="en-US">
                    <a:noFill/>
                  </a:rPr>
                  <a:t> </a:t>
                </a:r>
              </a:p>
            </p:txBody>
          </p:sp>
        </mc:Fallback>
      </mc:AlternateContent>
    </p:spTree>
    <p:extLst>
      <p:ext uri="{BB962C8B-B14F-4D97-AF65-F5344CB8AC3E}">
        <p14:creationId xmlns:p14="http://schemas.microsoft.com/office/powerpoint/2010/main" val="215910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Checks</a:t>
            </a:r>
          </a:p>
        </p:txBody>
      </p:sp>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1203102311"/>
              </p:ext>
            </p:extLst>
          </p:nvPr>
        </p:nvGraphicFramePr>
        <p:xfrm>
          <a:off x="306421" y="1825625"/>
          <a:ext cx="11614828" cy="3850640"/>
        </p:xfrm>
        <a:graphic>
          <a:graphicData uri="http://schemas.openxmlformats.org/drawingml/2006/table">
            <a:tbl>
              <a:tblPr firstRow="1" bandRow="1">
                <a:tableStyleId>{5C22544A-7EE6-4342-B048-85BDC9FD1C3A}</a:tableStyleId>
              </a:tblPr>
              <a:tblGrid>
                <a:gridCol w="1929245">
                  <a:extLst>
                    <a:ext uri="{9D8B030D-6E8A-4147-A177-3AD203B41FA5}">
                      <a16:colId xmlns:a16="http://schemas.microsoft.com/office/drawing/2014/main" val="776659425"/>
                    </a:ext>
                  </a:extLst>
                </a:gridCol>
                <a:gridCol w="2252444">
                  <a:extLst>
                    <a:ext uri="{9D8B030D-6E8A-4147-A177-3AD203B41FA5}">
                      <a16:colId xmlns:a16="http://schemas.microsoft.com/office/drawing/2014/main" val="3531366387"/>
                    </a:ext>
                  </a:extLst>
                </a:gridCol>
                <a:gridCol w="1625724">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1935805">
                  <a:extLst>
                    <a:ext uri="{9D8B030D-6E8A-4147-A177-3AD203B41FA5}">
                      <a16:colId xmlns:a16="http://schemas.microsoft.com/office/drawing/2014/main" val="2838559681"/>
                    </a:ext>
                  </a:extLst>
                </a:gridCol>
                <a:gridCol w="193580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 mm-&gt;</a:t>
                      </a:r>
                      <a:r>
                        <a:rPr lang="en-US" dirty="0" err="1"/>
                        <a:t>amm</a:t>
                      </a:r>
                      <a:r>
                        <a:rPr lang="en-US" dirty="0"/>
                        <a:t>, a&gt;gg</a:t>
                      </a:r>
                    </a:p>
                  </a:txBody>
                  <a:tcPr/>
                </a:tc>
                <a:tc>
                  <a:txBody>
                    <a:bodyPr/>
                    <a:lstStyle/>
                    <a:p>
                      <a:r>
                        <a:rPr lang="en-US" dirty="0" err="1"/>
                        <a:t>Peiran’s</a:t>
                      </a:r>
                      <a:r>
                        <a:rPr lang="en-US" dirty="0"/>
                        <a:t> default with wrong param.</a:t>
                      </a:r>
                    </a:p>
                  </a:txBody>
                  <a:tcPr/>
                </a:tc>
                <a:tc>
                  <a:txBody>
                    <a:bodyPr/>
                    <a:lstStyle/>
                    <a:p>
                      <a:r>
                        <a:rPr lang="en-US" dirty="0"/>
                        <a:t> ma=10 GeV, Wd=1 MeV</a:t>
                      </a:r>
                    </a:p>
                  </a:txBody>
                  <a:tcPr/>
                </a:tc>
                <a:tc>
                  <a:txBody>
                    <a:bodyPr/>
                    <a:lstStyle/>
                    <a:p>
                      <a:r>
                        <a:rPr lang="en-US" dirty="0"/>
                        <a:t>0.176pb</a:t>
                      </a:r>
                    </a:p>
                  </a:txBody>
                  <a:tcPr/>
                </a:tc>
                <a:tc>
                  <a:txBody>
                    <a:bodyPr/>
                    <a:lstStyle/>
                    <a:p>
                      <a:r>
                        <a:rPr lang="en-US" dirty="0"/>
                        <a:t>10 TeV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match </a:t>
                      </a:r>
                      <a:r>
                        <a:rPr lang="en-US" dirty="0" err="1"/>
                        <a:t>Peiran’s</a:t>
                      </a:r>
                      <a:r>
                        <a:rPr lang="en-US" dirty="0"/>
                        <a:t> slides</a:t>
                      </a:r>
                    </a:p>
                    <a:p>
                      <a:endParaRPr lang="en-US" dirty="0"/>
                    </a:p>
                  </a:txBody>
                  <a:tcPr/>
                </a:tc>
                <a:extLst>
                  <a:ext uri="{0D108BD9-81ED-4DB2-BD59-A6C34878D82A}">
                    <a16:rowId xmlns:a16="http://schemas.microsoft.com/office/drawing/2014/main" val="431618266"/>
                  </a:ext>
                </a:extLst>
              </a:tr>
              <a:tr h="370840">
                <a:tc>
                  <a:txBody>
                    <a:bodyPr/>
                    <a:lstStyle/>
                    <a:p>
                      <a:r>
                        <a:rPr lang="en-US" dirty="0"/>
                        <a:t> mm-&gt;</a:t>
                      </a:r>
                      <a:r>
                        <a:rPr lang="en-US" dirty="0" err="1"/>
                        <a:t>amm</a:t>
                      </a:r>
                      <a:endParaRPr lang="en-US" dirty="0"/>
                    </a:p>
                  </a:txBody>
                  <a:tcPr/>
                </a:tc>
                <a:tc>
                  <a:txBody>
                    <a:bodyPr/>
                    <a:lstStyle/>
                    <a:p>
                      <a:r>
                        <a:rPr lang="en-US" dirty="0"/>
                        <a:t>Zhen</a:t>
                      </a:r>
                    </a:p>
                  </a:txBody>
                  <a:tcPr/>
                </a:tc>
                <a:tc>
                  <a:txBody>
                    <a:bodyPr/>
                    <a:lstStyle/>
                    <a:p>
                      <a:r>
                        <a:rPr lang="en-US" dirty="0"/>
                        <a:t> 10 GeV, 1 MeV</a:t>
                      </a:r>
                    </a:p>
                  </a:txBody>
                  <a:tcPr/>
                </a:tc>
                <a:tc>
                  <a:txBody>
                    <a:bodyPr/>
                    <a:lstStyle/>
                    <a:p>
                      <a:r>
                        <a:rPr lang="en-US" dirty="0"/>
                        <a:t>118 pb</a:t>
                      </a:r>
                    </a:p>
                  </a:txBody>
                  <a:tcPr/>
                </a:tc>
                <a:tc>
                  <a:txBody>
                    <a:bodyPr/>
                    <a:lstStyle/>
                    <a:p>
                      <a:r>
                        <a:rPr lang="en-US" dirty="0"/>
                        <a:t>10 TeV</a:t>
                      </a:r>
                    </a:p>
                  </a:txBody>
                  <a:tcPr/>
                </a:tc>
                <a:tc>
                  <a:txBody>
                    <a:bodyPr/>
                    <a:lstStyle/>
                    <a:p>
                      <a:endParaRPr lang="en-US"/>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r>
                        <a:rPr lang="en-US" dirty="0"/>
                        <a:t>Zhen</a:t>
                      </a:r>
                    </a:p>
                  </a:txBody>
                  <a:tcPr/>
                </a:tc>
                <a:tc>
                  <a:txBody>
                    <a:bodyPr/>
                    <a:lstStyle/>
                    <a:p>
                      <a:r>
                        <a:rPr lang="en-US" dirty="0"/>
                        <a:t> 1 TeV, 1 MeV</a:t>
                      </a:r>
                    </a:p>
                  </a:txBody>
                  <a:tcPr/>
                </a:tc>
                <a:tc>
                  <a:txBody>
                    <a:bodyPr/>
                    <a:lstStyle/>
                    <a:p>
                      <a:r>
                        <a:rPr lang="en-US" dirty="0"/>
                        <a:t> 25 pb</a:t>
                      </a:r>
                    </a:p>
                  </a:txBody>
                  <a:tcPr/>
                </a:tc>
                <a:tc>
                  <a:txBody>
                    <a:bodyPr/>
                    <a:lstStyle/>
                    <a:p>
                      <a:r>
                        <a:rPr lang="en-US" dirty="0"/>
                        <a:t>10 TeV</a:t>
                      </a:r>
                    </a:p>
                  </a:txBody>
                  <a:tcPr/>
                </a:tc>
                <a:tc>
                  <a:txBody>
                    <a:bodyPr/>
                    <a:lstStyle/>
                    <a:p>
                      <a:r>
                        <a:rPr lang="en-US" dirty="0"/>
                        <a:t>Match </a:t>
                      </a:r>
                      <a:r>
                        <a:rPr lang="en-US" dirty="0" err="1"/>
                        <a:t>Peiran</a:t>
                      </a:r>
                      <a:r>
                        <a:rPr lang="en-US" dirty="0"/>
                        <a:t>; Coupling Normalization</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endParaRPr lang="en-US" dirty="0"/>
                    </a:p>
                  </a:txBody>
                  <a:tcPr/>
                </a:tc>
                <a:tc>
                  <a:txBody>
                    <a:bodyPr/>
                    <a:lstStyle/>
                    <a:p>
                      <a:r>
                        <a:rPr lang="en-US" dirty="0"/>
                        <a:t>Zhen with updated param.</a:t>
                      </a:r>
                    </a:p>
                  </a:txBody>
                  <a:tcPr/>
                </a:tc>
                <a:tc>
                  <a:txBody>
                    <a:bodyPr/>
                    <a:lstStyle/>
                    <a:p>
                      <a:r>
                        <a:rPr lang="en-US" dirty="0"/>
                        <a:t>1 TeV, 14.5 MeV</a:t>
                      </a:r>
                    </a:p>
                  </a:txBody>
                  <a:tcPr/>
                </a:tc>
                <a:tc>
                  <a:txBody>
                    <a:bodyPr/>
                    <a:lstStyle/>
                    <a:p>
                      <a:r>
                        <a:rPr lang="en-US" dirty="0"/>
                        <a:t>10.6 ab</a:t>
                      </a:r>
                    </a:p>
                  </a:txBody>
                  <a:tcPr/>
                </a:tc>
                <a:tc>
                  <a:txBody>
                    <a:bodyPr/>
                    <a:lstStyle/>
                    <a:p>
                      <a:endParaRPr lang="en-US"/>
                    </a:p>
                  </a:txBody>
                  <a:tcPr/>
                </a:tc>
                <a:tc>
                  <a:txBody>
                    <a:bodyPr/>
                    <a:lstStyle/>
                    <a:p>
                      <a:r>
                        <a:rPr lang="en-US" dirty="0" err="1"/>
                        <a:t>Mathes</a:t>
                      </a:r>
                      <a:r>
                        <a:rPr lang="en-US" dirty="0"/>
                        <a:t> </a:t>
                      </a:r>
                      <a:r>
                        <a:rPr lang="en-US" dirty="0" err="1"/>
                        <a:t>Peiran</a:t>
                      </a:r>
                      <a:r>
                        <a:rPr lang="en-US" dirty="0"/>
                        <a:t> 9/19 result</a:t>
                      </a:r>
                    </a:p>
                  </a:txBody>
                  <a:tcPr/>
                </a:tc>
                <a:extLst>
                  <a:ext uri="{0D108BD9-81ED-4DB2-BD59-A6C34878D82A}">
                    <a16:rowId xmlns:a16="http://schemas.microsoft.com/office/drawing/2014/main" val="398287280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0829726"/>
                  </a:ext>
                </a:extLst>
              </a:tr>
            </a:tbl>
          </a:graphicData>
        </a:graphic>
      </p:graphicFrame>
    </p:spTree>
    <p:extLst>
      <p:ext uri="{BB962C8B-B14F-4D97-AF65-F5344CB8AC3E}">
        <p14:creationId xmlns:p14="http://schemas.microsoft.com/office/powerpoint/2010/main" val="60570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F9AD-B045-5F8D-C926-2C07EAC77E0D}"/>
              </a:ext>
            </a:extLst>
          </p:cNvPr>
          <p:cNvSpPr>
            <a:spLocks noGrp="1"/>
          </p:cNvSpPr>
          <p:nvPr>
            <p:ph type="title"/>
          </p:nvPr>
        </p:nvSpPr>
        <p:spPr/>
        <p:txBody>
          <a:bodyPr/>
          <a:lstStyle/>
          <a:p>
            <a:r>
              <a:rPr lang="en-US" dirty="0"/>
              <a:t>Additional Comparisons	</a:t>
            </a:r>
          </a:p>
        </p:txBody>
      </p:sp>
      <p:sp>
        <p:nvSpPr>
          <p:cNvPr id="3" name="Content Placeholder 2">
            <a:extLst>
              <a:ext uri="{FF2B5EF4-FFF2-40B4-BE49-F238E27FC236}">
                <a16:creationId xmlns:a16="http://schemas.microsoft.com/office/drawing/2014/main" id="{124B4027-2AC8-B58C-2B23-5541EF9254F3}"/>
              </a:ext>
            </a:extLst>
          </p:cNvPr>
          <p:cNvSpPr>
            <a:spLocks noGrp="1"/>
          </p:cNvSpPr>
          <p:nvPr>
            <p:ph idx="1"/>
          </p:nvPr>
        </p:nvSpPr>
        <p:spPr/>
        <p:txBody>
          <a:bodyPr>
            <a:normAutofit/>
          </a:bodyPr>
          <a:lstStyle/>
          <a:p>
            <a:r>
              <a:rPr lang="en-US" sz="1800" dirty="0"/>
              <a:t>This paper studied the pure </a:t>
            </a:r>
            <a:r>
              <a:rPr lang="en-US" sz="1800" dirty="0" err="1"/>
              <a:t>aEWEW</a:t>
            </a:r>
            <a:r>
              <a:rPr lang="en-US" sz="1800" dirty="0"/>
              <a:t> coupling without </a:t>
            </a:r>
            <a:r>
              <a:rPr lang="en-US" sz="1800" dirty="0" err="1"/>
              <a:t>aGG</a:t>
            </a:r>
            <a:r>
              <a:rPr lang="en-US" sz="1800" dirty="0"/>
              <a:t>. </a:t>
            </a:r>
          </a:p>
        </p:txBody>
      </p:sp>
      <p:pic>
        <p:nvPicPr>
          <p:cNvPr id="5" name="Picture 4">
            <a:extLst>
              <a:ext uri="{FF2B5EF4-FFF2-40B4-BE49-F238E27FC236}">
                <a16:creationId xmlns:a16="http://schemas.microsoft.com/office/drawing/2014/main" id="{FD7C093B-6159-0AB6-88E7-8C34AA19421C}"/>
              </a:ext>
            </a:extLst>
          </p:cNvPr>
          <p:cNvPicPr>
            <a:picLocks noChangeAspect="1"/>
          </p:cNvPicPr>
          <p:nvPr/>
        </p:nvPicPr>
        <p:blipFill>
          <a:blip r:embed="rId2"/>
          <a:stretch>
            <a:fillRect/>
          </a:stretch>
        </p:blipFill>
        <p:spPr>
          <a:xfrm>
            <a:off x="2804059" y="2350292"/>
            <a:ext cx="6695497" cy="4264517"/>
          </a:xfrm>
          <a:prstGeom prst="rect">
            <a:avLst/>
          </a:prstGeom>
        </p:spPr>
      </p:pic>
    </p:spTree>
    <p:extLst>
      <p:ext uri="{BB962C8B-B14F-4D97-AF65-F5344CB8AC3E}">
        <p14:creationId xmlns:p14="http://schemas.microsoft.com/office/powerpoint/2010/main" val="1107902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TotalTime>
  <Words>331</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Cambria Math</vt:lpstr>
      <vt:lpstr>Office Theme</vt:lpstr>
      <vt:lpstr>On the Production Modes and Production Rates cross checks.</vt:lpstr>
      <vt:lpstr>I want to check a few subtilties on the production modes to ensure what Peiran did does not miss some important contributions &amp; effects</vt:lpstr>
      <vt:lpstr>Checks</vt:lpstr>
      <vt:lpstr>Checks</vt:lpstr>
      <vt:lpstr>Additional Comparisons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Zhen Liu</dc:creator>
  <cp:lastModifiedBy>Zhen Liu</cp:lastModifiedBy>
  <cp:revision>9</cp:revision>
  <dcterms:created xsi:type="dcterms:W3CDTF">2024-09-23T16:36:07Z</dcterms:created>
  <dcterms:modified xsi:type="dcterms:W3CDTF">2024-09-23T17:53:33Z</dcterms:modified>
</cp:coreProperties>
</file>