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73" r:id="rId10"/>
    <p:sldId id="264" r:id="rId11"/>
    <p:sldId id="265" r:id="rId12"/>
    <p:sldId id="267" r:id="rId13"/>
    <p:sldId id="268" r:id="rId14"/>
    <p:sldId id="266" r:id="rId15"/>
    <p:sldId id="275" r:id="rId16"/>
    <p:sldId id="278" r:id="rId17"/>
    <p:sldId id="270" r:id="rId18"/>
    <p:sldId id="276" r:id="rId19"/>
    <p:sldId id="274" r:id="rId20"/>
    <p:sldId id="280" r:id="rId21"/>
    <p:sldId id="277" r:id="rId22"/>
    <p:sldId id="279" r:id="rId23"/>
    <p:sldId id="281" r:id="rId24"/>
    <p:sldId id="272" r:id="rId25"/>
    <p:sldId id="271" r:id="rId2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22CE40-0680-FAD6-F4F3-85466B1A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4F7C086-9BA1-8A8F-F6CF-B318E03776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0393DA-30BB-626E-767F-9BF9FE9F1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3E1E72-2818-7981-09AE-A90180EA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94DEBA-9DA1-DEDE-9A8C-56F86551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35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0DA3F6-C279-1CE7-BC1F-FBD5C61A7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356F2-AA74-5971-7207-5931BA457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930F1-FAA9-4D44-658C-3CC469D53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3B5E14-7346-AE63-49E7-09D83963D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89998-6EE8-3F63-99FC-3A6F74B92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14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2534207-02EC-3BCF-0AE5-12B91CBD2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16BA4E-8478-14EF-502F-9062A5CF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2013E-0A7F-F7D8-3B3B-DE845D748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421D8B-B3D3-841C-839E-2DB7E5A5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854B93-2592-32C5-89CE-FCF0B8D7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9877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2A1DD5-BFB8-579C-D6EF-45086F66A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81D1E06-DE18-91DF-3F5A-968EDF279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F6E8F-3FF0-8444-E639-6D9B497F1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F79C9A-5F5A-B64D-C255-8962C7564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AFA706-A740-CEE7-CE59-5206536A0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6794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867F24-B4FF-A850-5CEE-03F31ED2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200B49-73E2-9F24-6BD0-9517C5BE1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698312-B76E-68C8-E944-2116F54E2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53A38-C74A-615A-1EDC-6422EF4F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4FEA5D-06C1-9391-6F22-286E9712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338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CBFA98-E2A6-5343-902A-520B90E77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8918EF-15D6-95F3-C1FB-4FF90CA4BC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FCB18-14FA-0D62-C8F1-53E8ED123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A2B9A1-D725-FB6C-C239-F7779679D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A76B1F-2CDC-A5C8-E5B8-2F4BE4894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186FE-6D58-955E-59A3-86AEEAB71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1987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99D12-5C62-9DA5-D8D6-4C6483238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C73B84-2089-6D0C-CE15-528D416BC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E46DDFD-FBE7-85AA-AB3B-8FE370D84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B1B55CD-ACD4-91B8-78EC-2D81DDA0E3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422F6F8-6375-14A7-B332-21E64821FA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7173A5-3DFC-C5BD-B57B-EA2B3FF55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B1E5E37-9043-58C8-8A3A-AD511D097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824D8B-31D5-F840-4152-DF6435F8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065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D823-96C6-2D93-3A4B-D4378224C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41173BB-BC1C-28ED-B99E-2A48CCED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ADA0BB7-CB08-3535-D9A6-99E63A935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97D5CE6-B1C4-B86D-7520-F6CE18F9E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972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EEF9E-4ABB-2381-C1E5-555C334C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052224-0DAD-38D1-1DDE-1395AAA5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0CE32EE-4FA6-B212-F46E-ABDCCF9B6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457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3F7ED-5610-4EFB-3269-53ABEF452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23DA42-4CDD-8DE7-E682-E0970AFBE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97D384-DC63-AD12-8D9F-39DA7D02A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23C942-1EF6-6EE6-F3F9-4B958DE43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F79FF7-0BCD-4066-0698-36D0C65C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D8389C-7490-FEE5-46A3-F2F9636D6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934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0E2C8-0492-443F-6431-827C2A7194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4A88E4C-7458-2674-A3B3-E494455C5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26D77E2-D76B-BD52-AA64-0F5FED8BC8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610B00-0606-6B46-7177-64AC5E0D6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63635B-72EF-7DF4-1417-241CDB18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19E375-1746-968E-3DC1-0D49EECF9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786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E17CD4-80D9-B716-F37C-AA775524E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A91A15-439B-17A9-1142-E5054C5FF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749317-3698-1C6C-3E95-E8C3CAF9FC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EC68D-7A6E-44EE-9104-9171401D5B26}" type="datetimeFigureOut">
              <a:rPr lang="zh-CN" altLang="en-US" smtClean="0"/>
              <a:t>2024/10/17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29CE48-5CC5-F88B-D448-DDEA79C50C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E6FCF3-8752-75A6-507A-4EC0B690C4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9FE219-8C91-41EA-B415-E8E26B7A5CD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2944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hyperlink" Target="https://arxiv.org/pdf/2203.05484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3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10.png"/><Relationship Id="rId7" Type="http://schemas.openxmlformats.org/officeDocument/2006/relationships/image" Target="../media/image5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9.svg"/><Relationship Id="rId4" Type="http://schemas.openxmlformats.org/officeDocument/2006/relationships/image" Target="../media/image48.png"/><Relationship Id="rId9" Type="http://schemas.openxmlformats.org/officeDocument/2006/relationships/image" Target="../media/image52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30.png"/><Relationship Id="rId7" Type="http://schemas.openxmlformats.org/officeDocument/2006/relationships/image" Target="../media/image40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0.png"/><Relationship Id="rId5" Type="http://schemas.openxmlformats.org/officeDocument/2006/relationships/image" Target="../media/image56.png"/><Relationship Id="rId4" Type="http://schemas.openxmlformats.org/officeDocument/2006/relationships/image" Target="../media/image5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BFAE4-1632-2B16-30A6-DDDCDB72CF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Axion at Muon Collider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426D7CF-0F82-70D8-58FE-D43264EC6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Ravneet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Bedi, Tony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Gherghetta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Soubhik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Kumar, Peiran Li, Zhen Liu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5476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内容占位符 7" descr="文本&#10;&#10;中度可信度描述已自动生成">
            <a:extLst>
              <a:ext uri="{FF2B5EF4-FFF2-40B4-BE49-F238E27FC236}">
                <a16:creationId xmlns:a16="http://schemas.microsoft.com/office/drawing/2014/main" id="{912FA36E-6AA0-E1DB-DE3B-9F25373876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957" y="477166"/>
            <a:ext cx="8704635" cy="181614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AB44472E-8C78-2F05-927E-0C472CCBA5E9}"/>
              </a:ext>
            </a:extLst>
          </p:cNvPr>
          <p:cNvSpPr txBox="1"/>
          <p:nvPr/>
        </p:nvSpPr>
        <p:spPr>
          <a:xfrm>
            <a:off x="4095346" y="826852"/>
            <a:ext cx="50583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old</a:t>
            </a:r>
            <a:endParaRPr lang="zh-CN" altLang="en-US" dirty="0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3C700B92-2A36-0659-A633-3101780A55AA}"/>
              </a:ext>
            </a:extLst>
          </p:cNvPr>
          <p:cNvSpPr/>
          <p:nvPr/>
        </p:nvSpPr>
        <p:spPr>
          <a:xfrm>
            <a:off x="4348265" y="1313234"/>
            <a:ext cx="505838" cy="88521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45D70-207C-4BBA-8CC7-E557FB2CCB52}"/>
                  </a:ext>
                </a:extLst>
              </p:cNvPr>
              <p:cNvSpPr txBox="1"/>
              <p:nvPr/>
            </p:nvSpPr>
            <p:spPr>
              <a:xfrm>
                <a:off x="894946" y="2642992"/>
                <a:ext cx="9406646" cy="2064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0.0046951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0.0004058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0.00135</m:t>
                    </m:r>
                  </m:oMath>
                </a14:m>
                <a:endParaRPr lang="en-US" altLang="zh-CN" sz="2400" dirty="0"/>
              </a:p>
              <a:p>
                <a:endParaRPr lang="zh-CN" altLang="en-US" sz="2400" dirty="0"/>
              </a:p>
              <a:p>
                <a:r>
                  <a:rPr lang="en-US" altLang="zh-CN" sz="2400" dirty="0"/>
                  <a:t>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𝐵𝑟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𝑔𝑔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)≫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𝑊𝑊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𝑍𝑍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𝛾𝛾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  <a:p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3545D70-207C-4BBA-8CC7-E557FB2CC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946" y="2642992"/>
                <a:ext cx="9406646" cy="2064411"/>
              </a:xfrm>
              <a:prstGeom prst="rect">
                <a:avLst/>
              </a:prstGeom>
              <a:blipFill>
                <a:blip r:embed="rId3"/>
                <a:stretch>
                  <a:fillRect l="-1037" t="-2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935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88ED71-283D-3B3E-4D0A-5A7A74F512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221"/>
                <a:ext cx="10515600" cy="1325563"/>
              </a:xfrm>
            </p:spPr>
            <p:txBody>
              <a:bodyPr/>
              <a:lstStyle/>
              <a:p>
                <a:r>
                  <a:rPr lang="en-US" altLang="zh-CN" dirty="0"/>
                  <a:t>Signal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𝑇𝑒𝑉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4188ED71-283D-3B3E-4D0A-5A7A74F512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221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1EFFB56-CB86-6C77-B1AC-7746F3CB05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9652" y="1860921"/>
                <a:ext cx="4299626" cy="4631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:pPr lvl="1"/>
                <a:r>
                  <a:rPr lang="en-US" altLang="zh-CN" dirty="0"/>
                  <a:t>If use PDF,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5.4×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2">
                <a:extLst>
                  <a:ext uri="{FF2B5EF4-FFF2-40B4-BE49-F238E27FC236}">
                    <a16:creationId xmlns:a16="http://schemas.microsoft.com/office/drawing/2014/main" id="{D1EFFB56-CB86-6C77-B1AC-7746F3CB05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9652" y="1860921"/>
                <a:ext cx="4299626" cy="4631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25259B8B-2D1F-0186-5AA5-78BA3D0729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49" y="1468784"/>
            <a:ext cx="3177815" cy="2278577"/>
          </a:xfrm>
          <a:prstGeom prst="rect">
            <a:avLst/>
          </a:prstGeom>
        </p:spPr>
      </p:pic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C4B2510A-A5A2-76F2-7F18-8C2546EAE3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649" y="3917764"/>
            <a:ext cx="3269263" cy="24538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3B93B-3D4F-65A7-8FAC-97158555E58B}"/>
                  </a:ext>
                </a:extLst>
              </p:cNvPr>
              <p:cNvSpPr txBox="1"/>
              <p:nvPr/>
            </p:nvSpPr>
            <p:spPr>
              <a:xfrm>
                <a:off x="6417012" y="4647438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8A3B93B-3D4F-65A7-8FAC-97158555E5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7012" y="4647438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773BD0-9C5C-E18B-1F80-72318B5A1934}"/>
                  </a:ext>
                </a:extLst>
              </p:cNvPr>
              <p:cNvSpPr txBox="1"/>
              <p:nvPr/>
            </p:nvSpPr>
            <p:spPr>
              <a:xfrm>
                <a:off x="6426740" y="5377112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A2773BD0-9C5C-E18B-1F80-72318B5A1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6740" y="5377112"/>
                <a:ext cx="272375" cy="307777"/>
              </a:xfrm>
              <a:prstGeom prst="rect">
                <a:avLst/>
              </a:prstGeom>
              <a:blipFill>
                <a:blip r:embed="rId7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>
            <a:extLst>
              <a:ext uri="{FF2B5EF4-FFF2-40B4-BE49-F238E27FC236}">
                <a16:creationId xmlns:a16="http://schemas.microsoft.com/office/drawing/2014/main" id="{16972481-E09B-F18F-71B7-362541F49740}"/>
              </a:ext>
            </a:extLst>
          </p:cNvPr>
          <p:cNvSpPr txBox="1"/>
          <p:nvPr/>
        </p:nvSpPr>
        <p:spPr>
          <a:xfrm>
            <a:off x="8871626" y="2146407"/>
            <a:ext cx="24821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Both processes are comparable and need to be included.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E06F73-3526-71AC-C85D-EDD839EF5E05}"/>
                  </a:ext>
                </a:extLst>
              </p:cNvPr>
              <p:cNvSpPr txBox="1"/>
              <p:nvPr/>
            </p:nvSpPr>
            <p:spPr>
              <a:xfrm>
                <a:off x="4808649" y="-52353"/>
                <a:ext cx="6507803" cy="587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0.0046951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0.0004058</m:t>
                    </m:r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altLang="zh-CN" sz="2400"/>
                      <m:t>0.00135</m:t>
                    </m:r>
                  </m:oMath>
                </a14:m>
                <a:endParaRPr lang="en-US" altLang="zh-CN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4DE06F73-3526-71AC-C85D-EDD839EF5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649" y="-52353"/>
                <a:ext cx="6507803" cy="587084"/>
              </a:xfrm>
              <a:prstGeom prst="rect">
                <a:avLst/>
              </a:prstGeom>
              <a:blipFill>
                <a:blip r:embed="rId8"/>
                <a:stretch>
                  <a:fillRect t="-1031" b="-82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33B626D5-613C-C6BA-A381-C46FDAD71738}"/>
              </a:ext>
            </a:extLst>
          </p:cNvPr>
          <p:cNvSpPr txBox="1"/>
          <p:nvPr/>
        </p:nvSpPr>
        <p:spPr>
          <a:xfrm>
            <a:off x="8871626" y="4647438"/>
            <a:ext cx="23540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Other papers include both processes?</a:t>
            </a:r>
          </a:p>
          <a:p>
            <a:endParaRPr lang="en-US" altLang="zh-CN" dirty="0"/>
          </a:p>
          <a:p>
            <a:r>
              <a:rPr lang="en-US" altLang="zh-CN" dirty="0" err="1"/>
              <a:t>Yes,</a:t>
            </a:r>
            <a:r>
              <a:rPr lang="en-US" altLang="zh-CN" dirty="0" err="1">
                <a:hlinkClick r:id="rId9"/>
              </a:rPr>
              <a:t>https</a:t>
            </a:r>
            <a:r>
              <a:rPr lang="en-US" altLang="zh-CN" dirty="0">
                <a:hlinkClick r:id="rId9"/>
              </a:rPr>
              <a:t>://arxiv.org/pdf/2203.05484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6217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8E246CBD-A0A8-DAD8-E233-85FA2056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2" y="2748149"/>
            <a:ext cx="4254992" cy="3198934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D7782621-9E6B-3A19-604D-6116E838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05" y="2748148"/>
            <a:ext cx="4386501" cy="3198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~1.35</m:t>
                    </m:r>
                  </m:oMath>
                </a14:m>
                <a:r>
                  <a:rPr lang="en-US" altLang="zh-CN" sz="2800" dirty="0"/>
                  <a:t> 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4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1F3F89-3A62-63FF-8430-439DAC3AC8D5}"/>
                  </a:ext>
                </a:extLst>
              </p:cNvPr>
              <p:cNvSpPr txBox="1"/>
              <p:nvPr/>
            </p:nvSpPr>
            <p:spPr>
              <a:xfrm>
                <a:off x="8667343" y="3322869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0F1F3F89-3A62-63FF-8430-439DAC3A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343" y="3322869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>
            <a:extLst>
              <a:ext uri="{FF2B5EF4-FFF2-40B4-BE49-F238E27FC236}">
                <a16:creationId xmlns:a16="http://schemas.microsoft.com/office/drawing/2014/main" id="{ADA3EB22-F569-2F5A-9D2D-C97BB0924D01}"/>
              </a:ext>
            </a:extLst>
          </p:cNvPr>
          <p:cNvSpPr txBox="1"/>
          <p:nvPr/>
        </p:nvSpPr>
        <p:spPr>
          <a:xfrm>
            <a:off x="5782234" y="1460029"/>
            <a:ext cx="2466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LHC (diphoton, </a:t>
            </a:r>
            <a:r>
              <a:rPr lang="en-US" altLang="zh-CN" dirty="0" err="1"/>
              <a:t>dijet</a:t>
            </a:r>
            <a:r>
              <a:rPr lang="en-US" altLang="zh-CN" dirty="0"/>
              <a:t>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549C3AD-9BDE-D2D5-B834-F5EC90A05337}"/>
                  </a:ext>
                </a:extLst>
              </p:cNvPr>
              <p:cNvSpPr txBox="1"/>
              <p:nvPr/>
            </p:nvSpPr>
            <p:spPr>
              <a:xfrm>
                <a:off x="3625554" y="3476758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C549C3AD-9BDE-D2D5-B834-F5EC90A05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54" y="3476758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AAF04D-0A7F-96A3-AF9E-0E6C106E7B2F}"/>
                  </a:ext>
                </a:extLst>
              </p:cNvPr>
              <p:cNvSpPr txBox="1"/>
              <p:nvPr/>
            </p:nvSpPr>
            <p:spPr>
              <a:xfrm>
                <a:off x="3625553" y="4861546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4AAF04D-0A7F-96A3-AF9E-0E6C106E7B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5553" y="4861546"/>
                <a:ext cx="272375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BCB783-F6EB-1AE6-E808-8D95CA32ABCD}"/>
                  </a:ext>
                </a:extLst>
              </p:cNvPr>
              <p:cNvSpPr txBox="1"/>
              <p:nvPr/>
            </p:nvSpPr>
            <p:spPr>
              <a:xfrm>
                <a:off x="7555148" y="4277887"/>
                <a:ext cx="272375" cy="30777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EBCB783-F6EB-1AE6-E808-8D95CA32AB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148" y="4277887"/>
                <a:ext cx="272375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2975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≈0.058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2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275BA481-7158-F7D5-B18C-CF3C681F2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82" y="2655814"/>
            <a:ext cx="4482818" cy="3209066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706BE8E9-E98A-1A47-658B-F043E10D4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22" y="2655813"/>
            <a:ext cx="4144697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38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AFBA67-EA8A-49E6-CD14-8EEDC60D8A9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0"/>
                <a:ext cx="10515600" cy="8365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𝑇𝑒𝑉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AFBA67-EA8A-49E6-CD14-8EEDC60D8A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0"/>
                <a:ext cx="10515600" cy="8365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094729-04F5-0E1B-D33C-C79C45A33B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84182"/>
                <a:ext cx="10515600" cy="2136428"/>
              </a:xfrm>
            </p:spPr>
            <p:txBody>
              <a:bodyPr/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Signal: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=1.3×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−5</m:t>
                        </m:r>
                      </m:sup>
                    </m:sSup>
                  </m:oMath>
                </a14:m>
                <a:r>
                  <a:rPr lang="zh-CN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pb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GeV</a:t>
                </a:r>
              </a:p>
              <a:p>
                <a:r>
                  <a:rPr lang="en-US" altLang="zh-CN" dirty="0"/>
                  <a:t>Background: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=1.4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Require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1−5%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(1+5%)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094729-04F5-0E1B-D33C-C79C45A33B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84182"/>
                <a:ext cx="10515600" cy="2136428"/>
              </a:xfrm>
              <a:blipFill>
                <a:blip r:embed="rId3"/>
                <a:stretch>
                  <a:fillRect l="-1217" t="-4558" b="-22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B1600EA0-14CD-95A3-F631-B46347126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587" y="3749981"/>
            <a:ext cx="4726200" cy="2800710"/>
          </a:xfrm>
          <a:prstGeom prst="rect">
            <a:avLst/>
          </a:prstGeom>
        </p:spPr>
      </p:pic>
      <p:pic>
        <p:nvPicPr>
          <p:cNvPr id="9" name="图片 8" descr="图表&#10;&#10;中度可信度描述已自动生成">
            <a:extLst>
              <a:ext uri="{FF2B5EF4-FFF2-40B4-BE49-F238E27FC236}">
                <a16:creationId xmlns:a16="http://schemas.microsoft.com/office/drawing/2014/main" id="{DE8BE2AC-F459-B14E-33B3-C88FF6D46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04" y="3785429"/>
            <a:ext cx="4487784" cy="28007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8197912-F804-7A26-E979-4CD45198A60A}"/>
              </a:ext>
            </a:extLst>
          </p:cNvPr>
          <p:cNvSpPr txBox="1"/>
          <p:nvPr/>
        </p:nvSpPr>
        <p:spPr>
          <a:xfrm>
            <a:off x="445851" y="3416097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D7A639D-824D-FBE9-6D5B-E3E478C6C20A}"/>
              </a:ext>
            </a:extLst>
          </p:cNvPr>
          <p:cNvSpPr txBox="1"/>
          <p:nvPr/>
        </p:nvSpPr>
        <p:spPr>
          <a:xfrm>
            <a:off x="5773366" y="3380649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376B9D-7A82-0799-B901-CC29A9122A33}"/>
                  </a:ext>
                </a:extLst>
              </p:cNvPr>
              <p:cNvSpPr txBox="1"/>
              <p:nvPr/>
            </p:nvSpPr>
            <p:spPr>
              <a:xfrm>
                <a:off x="10166979" y="6488668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0376B9D-7A82-0799-B901-CC29A9122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6979" y="6488668"/>
                <a:ext cx="1352145" cy="369332"/>
              </a:xfrm>
              <a:prstGeom prst="rect">
                <a:avLst/>
              </a:prstGeom>
              <a:blipFill>
                <a:blip r:embed="rId6"/>
                <a:stretch>
                  <a:fillRect t="-8197" r="-900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F47693-B014-049E-0D8F-C41C92530178}"/>
                  </a:ext>
                </a:extLst>
              </p:cNvPr>
              <p:cNvSpPr txBox="1"/>
              <p:nvPr/>
            </p:nvSpPr>
            <p:spPr>
              <a:xfrm>
                <a:off x="3957490" y="6512294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2F47693-B014-049E-0D8F-C41C92530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7490" y="6512294"/>
                <a:ext cx="1352145" cy="369332"/>
              </a:xfrm>
              <a:prstGeom prst="rect">
                <a:avLst/>
              </a:prstGeom>
              <a:blipFill>
                <a:blip r:embed="rId7"/>
                <a:stretch>
                  <a:fillRect t="-8197" r="-94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EF86606E-8A2C-0CE4-2E0F-AC72B6843FE3}"/>
              </a:ext>
            </a:extLst>
          </p:cNvPr>
          <p:cNvSpPr txBox="1"/>
          <p:nvPr/>
        </p:nvSpPr>
        <p:spPr>
          <a:xfrm>
            <a:off x="2232319" y="4154761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AD8A1D0-8560-6C99-B86A-F30FDF5432B1}"/>
              </a:ext>
            </a:extLst>
          </p:cNvPr>
          <p:cNvSpPr txBox="1"/>
          <p:nvPr/>
        </p:nvSpPr>
        <p:spPr>
          <a:xfrm>
            <a:off x="8151779" y="4269074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B40072DE-092B-93CD-481B-4479426102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2349" y="0"/>
            <a:ext cx="4079651" cy="2782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24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F40D682-C0E6-958E-4DE8-A633F398E7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"/>
                <a:ext cx="10515600" cy="97276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Signal process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TeV)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F40D682-C0E6-958E-4DE8-A633F398E7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"/>
                <a:ext cx="10515600" cy="972766"/>
              </a:xfrm>
              <a:blipFill>
                <a:blip r:embed="rId2"/>
                <a:stretch>
                  <a:fillRect l="-2377" t="-5000" b="-1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6EBA2-9719-D2C5-26F3-4813E5CB6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86323"/>
                <a:ext cx="10515600" cy="234267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=8.6×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dirty="0"/>
                  <a:t> pb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:   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≈0.003</m:t>
                    </m:r>
                  </m:oMath>
                </a14:m>
                <a:r>
                  <a:rPr lang="en-US" altLang="zh-CN" dirty="0">
                    <a:solidFill>
                      <a:srgbClr val="FF0000"/>
                    </a:solidFill>
                  </a:rPr>
                  <a:t> pb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06EBA2-9719-D2C5-26F3-4813E5CB6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86323"/>
                <a:ext cx="10515600" cy="2342677"/>
              </a:xfrm>
              <a:blipFill>
                <a:blip r:embed="rId3"/>
                <a:stretch>
                  <a:fillRect t="-44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标题 1">
            <a:extLst>
              <a:ext uri="{FF2B5EF4-FFF2-40B4-BE49-F238E27FC236}">
                <a16:creationId xmlns:a16="http://schemas.microsoft.com/office/drawing/2014/main" id="{84F3C9F7-657E-6C22-8DE2-BC042775F60A}"/>
              </a:ext>
            </a:extLst>
          </p:cNvPr>
          <p:cNvSpPr txBox="1">
            <a:spLocks/>
          </p:cNvSpPr>
          <p:nvPr/>
        </p:nvSpPr>
        <p:spPr>
          <a:xfrm>
            <a:off x="838200" y="3313890"/>
            <a:ext cx="10515600" cy="9727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err="1"/>
              <a:t>Bkg</a:t>
            </a:r>
            <a:r>
              <a:rPr lang="en-US" altLang="zh-CN" dirty="0"/>
              <a:t> process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B558A96-0FB3-FDFA-BF11-8E536F0E2C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80758"/>
                <a:ext cx="10515600" cy="127581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𝑗𝑗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~1.35</m:t>
                    </m:r>
                  </m:oMath>
                </a14:m>
                <a:r>
                  <a:rPr lang="en-US" altLang="zh-CN" dirty="0"/>
                  <a:t> pb</a:t>
                </a:r>
                <a:endParaRPr lang="zh-CN" altLang="en-US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𝑗𝑗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≈0.058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6B558A96-0FB3-FDFA-BF11-8E536F0E2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80758"/>
                <a:ext cx="10515600" cy="1275810"/>
              </a:xfrm>
              <a:prstGeom prst="rect">
                <a:avLst/>
              </a:prstGeom>
              <a:blipFill>
                <a:blip r:embed="rId4"/>
                <a:stretch>
                  <a:fillRect t="-86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示&#10;&#10;描述已自动生成">
            <a:extLst>
              <a:ext uri="{FF2B5EF4-FFF2-40B4-BE49-F238E27FC236}">
                <a16:creationId xmlns:a16="http://schemas.microsoft.com/office/drawing/2014/main" id="{19174ED6-19C4-C4DB-7B74-CD5BCFD9484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5174" y="3537746"/>
            <a:ext cx="3976459" cy="2584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320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BD09D-9233-1D48-2B7C-4B8C1AB19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EB4E73-8736-4347-36F8-6847E63829E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05779" y="5072756"/>
                <a:ext cx="3908898" cy="83657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𝑇𝑒𝑉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FEB4E73-8736-4347-36F8-6847E63829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05779" y="5072756"/>
                <a:ext cx="3908898" cy="83657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表&#10;&#10;描述已自动生成">
            <a:extLst>
              <a:ext uri="{FF2B5EF4-FFF2-40B4-BE49-F238E27FC236}">
                <a16:creationId xmlns:a16="http://schemas.microsoft.com/office/drawing/2014/main" id="{7D2978DD-2EAF-930D-3011-669C5F0F7E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482" y="628878"/>
            <a:ext cx="4726200" cy="2800710"/>
          </a:xfrm>
          <a:prstGeom prst="rect">
            <a:avLst/>
          </a:prstGeom>
        </p:spPr>
      </p:pic>
      <p:pic>
        <p:nvPicPr>
          <p:cNvPr id="9" name="图片 8" descr="图表&#10;&#10;中度可信度描述已自动生成">
            <a:extLst>
              <a:ext uri="{FF2B5EF4-FFF2-40B4-BE49-F238E27FC236}">
                <a16:creationId xmlns:a16="http://schemas.microsoft.com/office/drawing/2014/main" id="{D1248E22-FCF4-568F-76EE-D048978A0B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779" y="628290"/>
            <a:ext cx="4487784" cy="280071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2700658-1E6E-AC50-4601-C481429E0D78}"/>
              </a:ext>
            </a:extLst>
          </p:cNvPr>
          <p:cNvSpPr txBox="1"/>
          <p:nvPr/>
        </p:nvSpPr>
        <p:spPr>
          <a:xfrm>
            <a:off x="508726" y="258958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C0073A-936D-2272-E5C5-2E415A260E4C}"/>
              </a:ext>
            </a:extLst>
          </p:cNvPr>
          <p:cNvSpPr txBox="1"/>
          <p:nvPr/>
        </p:nvSpPr>
        <p:spPr>
          <a:xfrm>
            <a:off x="5856065" y="262706"/>
            <a:ext cx="218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Probability density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A499DB9-B0DB-0A80-C6BE-EB9542EB4057}"/>
                  </a:ext>
                </a:extLst>
              </p:cNvPr>
              <p:cNvSpPr txBox="1"/>
              <p:nvPr/>
            </p:nvSpPr>
            <p:spPr>
              <a:xfrm>
                <a:off x="8884582" y="3416370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A499DB9-B0DB-0A80-C6BE-EB9542EB4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4582" y="3416370"/>
                <a:ext cx="1352145" cy="369332"/>
              </a:xfrm>
              <a:prstGeom prst="rect">
                <a:avLst/>
              </a:prstGeom>
              <a:blipFill>
                <a:blip r:embed="rId5"/>
                <a:stretch>
                  <a:fillRect t="-8197" r="-9459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9ABE12-9E0C-0BDA-1DF6-1845687341AB}"/>
                  </a:ext>
                </a:extLst>
              </p:cNvPr>
              <p:cNvSpPr txBox="1"/>
              <p:nvPr/>
            </p:nvSpPr>
            <p:spPr>
              <a:xfrm>
                <a:off x="2173598" y="3429000"/>
                <a:ext cx="13521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[GeV]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99ABE12-9E0C-0BDA-1DF6-1845687341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598" y="3429000"/>
                <a:ext cx="1352145" cy="369332"/>
              </a:xfrm>
              <a:prstGeom prst="rect">
                <a:avLst/>
              </a:prstGeom>
              <a:blipFill>
                <a:blip r:embed="rId6"/>
                <a:stretch>
                  <a:fillRect t="-10000" r="-9502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>
            <a:extLst>
              <a:ext uri="{FF2B5EF4-FFF2-40B4-BE49-F238E27FC236}">
                <a16:creationId xmlns:a16="http://schemas.microsoft.com/office/drawing/2014/main" id="{11409D99-5B03-675C-19A1-85A19281AFA7}"/>
              </a:ext>
            </a:extLst>
          </p:cNvPr>
          <p:cNvSpPr txBox="1"/>
          <p:nvPr/>
        </p:nvSpPr>
        <p:spPr>
          <a:xfrm>
            <a:off x="2295194" y="997622"/>
            <a:ext cx="110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Signal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443BD40-0DE4-5545-49FF-BA4D24944118}"/>
              </a:ext>
            </a:extLst>
          </p:cNvPr>
          <p:cNvSpPr txBox="1"/>
          <p:nvPr/>
        </p:nvSpPr>
        <p:spPr>
          <a:xfrm>
            <a:off x="8358567" y="1033822"/>
            <a:ext cx="1517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pic>
        <p:nvPicPr>
          <p:cNvPr id="5" name="图片 4" descr="图表, 直方图&#10;&#10;描述已自动生成">
            <a:extLst>
              <a:ext uri="{FF2B5EF4-FFF2-40B4-BE49-F238E27FC236}">
                <a16:creationId xmlns:a16="http://schemas.microsoft.com/office/drawing/2014/main" id="{12D704ED-B7ED-79CC-FF6A-0ED766A397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144" y="3797564"/>
            <a:ext cx="4487783" cy="306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86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 descr="图片包含 图表&#10;&#10;描述已自动生成">
            <a:extLst>
              <a:ext uri="{FF2B5EF4-FFF2-40B4-BE49-F238E27FC236}">
                <a16:creationId xmlns:a16="http://schemas.microsoft.com/office/drawing/2014/main" id="{9D062B4F-C4A7-5481-B48A-F2190BA30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66" y="149528"/>
            <a:ext cx="6196342" cy="6338313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301701-7218-B586-FAC1-096678B9BE04}"/>
                  </a:ext>
                </a:extLst>
              </p:cNvPr>
              <p:cNvSpPr txBox="1"/>
              <p:nvPr/>
            </p:nvSpPr>
            <p:spPr>
              <a:xfrm>
                <a:off x="4748545" y="1662159"/>
                <a:ext cx="18774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~1000</m:t>
                    </m:r>
                  </m:oMath>
                </a14:m>
                <a:r>
                  <a:rPr lang="zh-CN" altLang="en-US" dirty="0">
                    <a:solidFill>
                      <a:schemeClr val="accent4"/>
                    </a:solidFill>
                  </a:rPr>
                  <a:t> </a:t>
                </a:r>
                <a:r>
                  <a:rPr lang="en-US" altLang="zh-CN" dirty="0">
                    <a:solidFill>
                      <a:schemeClr val="accent4"/>
                    </a:solidFill>
                  </a:rPr>
                  <a:t>GeV</a:t>
                </a:r>
                <a:endParaRPr lang="zh-CN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B301701-7218-B586-FAC1-096678B9B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545" y="1662159"/>
                <a:ext cx="1877439" cy="369332"/>
              </a:xfrm>
              <a:prstGeom prst="rect">
                <a:avLst/>
              </a:prstGeom>
              <a:blipFill>
                <a:blip r:embed="rId3"/>
                <a:stretch>
                  <a:fillRect l="-974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形 10">
            <a:extLst>
              <a:ext uri="{FF2B5EF4-FFF2-40B4-BE49-F238E27FC236}">
                <a16:creationId xmlns:a16="http://schemas.microsoft.com/office/drawing/2014/main" id="{70CA5D5B-3F7B-AEE5-AFC3-46BAE60936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110" y="263377"/>
            <a:ext cx="6395762" cy="4210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889649-309A-9BF4-6252-D549D5419735}"/>
                  </a:ext>
                </a:extLst>
              </p:cNvPr>
              <p:cNvSpPr txBox="1"/>
              <p:nvPr/>
            </p:nvSpPr>
            <p:spPr>
              <a:xfrm>
                <a:off x="8900809" y="3083162"/>
                <a:ext cx="213035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chemeClr val="accent4"/>
                    </a:solidFill>
                  </a:rPr>
                  <a:t>Signal cross section</a:t>
                </a:r>
              </a:p>
              <a:p>
                <a:r>
                  <a:rPr lang="en-US" altLang="zh-CN" dirty="0">
                    <a:solidFill>
                      <a:schemeClr val="accent4"/>
                    </a:solidFill>
                  </a:rPr>
                  <a:t>(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chemeClr val="accent4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solidFill>
                          <a:schemeClr val="accent4"/>
                        </a:solidFill>
                        <a:latin typeface="Cambria Math" panose="02040503050406030204" pitchFamily="18" charset="0"/>
                      </a:rPr>
                      <m:t>|&lt;2.5</m:t>
                    </m:r>
                  </m:oMath>
                </a14:m>
                <a:r>
                  <a:rPr lang="en-US" altLang="zh-CN" dirty="0">
                    <a:solidFill>
                      <a:schemeClr val="accent4"/>
                    </a:solidFill>
                  </a:rPr>
                  <a:t> )</a:t>
                </a:r>
                <a:endParaRPr lang="zh-CN" altLang="en-US" dirty="0">
                  <a:solidFill>
                    <a:schemeClr val="accent4"/>
                  </a:solidFill>
                </a:endParaRPr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93889649-309A-9BF4-6252-D549D5419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0809" y="3083162"/>
                <a:ext cx="2130358" cy="646331"/>
              </a:xfrm>
              <a:prstGeom prst="rect">
                <a:avLst/>
              </a:prstGeom>
              <a:blipFill>
                <a:blip r:embed="rId6"/>
                <a:stretch>
                  <a:fillRect l="-2286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形 15">
            <a:extLst>
              <a:ext uri="{FF2B5EF4-FFF2-40B4-BE49-F238E27FC236}">
                <a16:creationId xmlns:a16="http://schemas.microsoft.com/office/drawing/2014/main" id="{52D1B3A9-89E8-D701-0BB8-0E21E1FF814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292502" y="3774838"/>
            <a:ext cx="4572000" cy="2790825"/>
          </a:xfrm>
          <a:prstGeom prst="rect">
            <a:avLst/>
          </a:prstGeom>
        </p:spPr>
      </p:pic>
      <p:pic>
        <p:nvPicPr>
          <p:cNvPr id="18" name="图片 17" descr="图示&#10;&#10;描述已自动生成">
            <a:extLst>
              <a:ext uri="{FF2B5EF4-FFF2-40B4-BE49-F238E27FC236}">
                <a16:creationId xmlns:a16="http://schemas.microsoft.com/office/drawing/2014/main" id="{5A8B0701-4AAA-A152-8B07-2E05CDA5BD5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6146" y="646332"/>
            <a:ext cx="3585854" cy="162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13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734619-0ABF-60F8-DC75-DB5C8CE8F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34256"/>
            <a:ext cx="9085634" cy="5423744"/>
          </a:xfrm>
          <a:prstGeom prst="rect">
            <a:avLst/>
          </a:prstGeom>
        </p:spPr>
      </p:pic>
      <p:pic>
        <p:nvPicPr>
          <p:cNvPr id="10" name="图形 9">
            <a:extLst>
              <a:ext uri="{FF2B5EF4-FFF2-40B4-BE49-F238E27FC236}">
                <a16:creationId xmlns:a16="http://schemas.microsoft.com/office/drawing/2014/main" id="{00E64336-3667-A405-1F19-0D092A53C6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3004" y="-232658"/>
            <a:ext cx="5139447" cy="6409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799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B7E155B-5FEC-7E21-EBAF-6A8FBF5DDD5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TeV)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B7E155B-5FEC-7E21-EBAF-6A8FBF5DD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  <a:blipFill>
                <a:blip r:embed="rId2"/>
                <a:stretch>
                  <a:fillRect r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97FAC-3618-21AA-466D-C2FBB38C39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7187" y="1685115"/>
                <a:ext cx="4258278" cy="109699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fixed order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=0.0025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use PDF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E297FAC-3618-21AA-466D-C2FBB38C3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7187" y="1685115"/>
                <a:ext cx="4258278" cy="1096996"/>
              </a:xfrm>
              <a:blipFill>
                <a:blip r:embed="rId3"/>
                <a:stretch>
                  <a:fillRect t="-9444" r="-143" b="-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17ECB3-011B-3B42-8C93-A345C2FA9B18}"/>
                  </a:ext>
                </a:extLst>
              </p:cNvPr>
              <p:cNvSpPr txBox="1"/>
              <p:nvPr/>
            </p:nvSpPr>
            <p:spPr>
              <a:xfrm>
                <a:off x="9546418" y="339472"/>
                <a:ext cx="2554791" cy="2867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TeV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caphi</a:t>
                </a:r>
                <a:r>
                  <a:rPr lang="en-US" altLang="zh-CN" dirty="0"/>
                  <a:t> 0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cgtil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&lt;2.5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717ECB3-011B-3B42-8C93-A345C2FA9B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418" y="339472"/>
                <a:ext cx="2554791" cy="2867323"/>
              </a:xfrm>
              <a:prstGeom prst="rect">
                <a:avLst/>
              </a:prstGeom>
              <a:blipFill>
                <a:blip r:embed="rId4"/>
                <a:stretch>
                  <a:fillRect l="-1909" t="-14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片 5" descr="图示, 雷达图&#10;&#10;描述已自动生成">
            <a:extLst>
              <a:ext uri="{FF2B5EF4-FFF2-40B4-BE49-F238E27FC236}">
                <a16:creationId xmlns:a16="http://schemas.microsoft.com/office/drawing/2014/main" id="{62A246AC-4A6D-7067-C754-0DBE8B38F0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5465" y="4628465"/>
            <a:ext cx="2151446" cy="158414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B9AC64-D72A-8B2A-B237-71916ACA548C}"/>
                  </a:ext>
                </a:extLst>
              </p:cNvPr>
              <p:cNvSpPr txBox="1"/>
              <p:nvPr/>
            </p:nvSpPr>
            <p:spPr>
              <a:xfrm>
                <a:off x="5437763" y="5112762"/>
                <a:ext cx="340468" cy="30777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1400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CB9AC64-D72A-8B2A-B237-71916ACA5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763" y="5112762"/>
                <a:ext cx="34046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F039E42C-4893-C9BA-D13F-9C89C3EBE7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5" y="3628351"/>
            <a:ext cx="3976459" cy="25842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6D8194-A575-3BBB-4B25-0A596268ADA0}"/>
                  </a:ext>
                </a:extLst>
              </p:cNvPr>
              <p:cNvSpPr txBox="1"/>
              <p:nvPr/>
            </p:nvSpPr>
            <p:spPr>
              <a:xfrm>
                <a:off x="2150924" y="5420539"/>
                <a:ext cx="3988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0A6D8194-A575-3BBB-4B25-0A596268A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24" y="5420539"/>
                <a:ext cx="398834" cy="369332"/>
              </a:xfrm>
              <a:prstGeom prst="rect">
                <a:avLst/>
              </a:prstGeom>
              <a:blipFill>
                <a:blip r:embed="rId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6100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468" y="2031493"/>
                <a:ext cx="6204626" cy="4631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468" y="2031493"/>
                <a:ext cx="6204626" cy="463195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/>
              <p:nvPr/>
            </p:nvSpPr>
            <p:spPr>
              <a:xfrm>
                <a:off x="8589522" y="843240"/>
                <a:ext cx="2373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𝐺𝑒𝑉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𝑇𝑒𝑉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522" y="843240"/>
                <a:ext cx="23735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/>
              <p:nvPr/>
            </p:nvSpPr>
            <p:spPr>
              <a:xfrm>
                <a:off x="8998085" y="2954896"/>
                <a:ext cx="2577830" cy="9482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8085" y="2954896"/>
                <a:ext cx="2577830" cy="948208"/>
              </a:xfrm>
              <a:prstGeom prst="rect">
                <a:avLst/>
              </a:prstGeom>
              <a:blipFill>
                <a:blip r:embed="rId4"/>
                <a:stretch>
                  <a:fillRect l="-709" t="-38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0889343-51F6-9E3E-5945-C817BD2B8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71" y="1884067"/>
            <a:ext cx="3177815" cy="2278577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6CD70B1-61A4-71A4-9ED0-34CDE198FF4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871" y="4404147"/>
            <a:ext cx="3269263" cy="245385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290E8BB-9BE2-8058-4DC9-8BA8509B531A}"/>
              </a:ext>
            </a:extLst>
          </p:cNvPr>
          <p:cNvSpPr txBox="1"/>
          <p:nvPr/>
        </p:nvSpPr>
        <p:spPr>
          <a:xfrm>
            <a:off x="468548" y="260289"/>
            <a:ext cx="59556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Main production of axion:</a:t>
            </a:r>
          </a:p>
          <a:p>
            <a:r>
              <a:rPr lang="en-US" altLang="zh-CN" sz="3600" dirty="0"/>
              <a:t>Vector Boson Fusion (VBF)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5941A9-CA4C-ED7C-659F-58F00FAE0590}"/>
                  </a:ext>
                </a:extLst>
              </p:cNvPr>
              <p:cNvSpPr txBox="1"/>
              <p:nvPr/>
            </p:nvSpPr>
            <p:spPr>
              <a:xfrm>
                <a:off x="8797759" y="5319913"/>
                <a:ext cx="23735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0" dirty="0">
                    <a:solidFill>
                      <a:srgbClr val="FF0000"/>
                    </a:solidFill>
                  </a:rPr>
                  <a:t>Symbol</a:t>
                </a:r>
              </a:p>
              <a:p>
                <a:r>
                  <a:rPr lang="en-US" altLang="zh-CN" b="0" dirty="0">
                    <a:solidFill>
                      <a:srgbClr val="FF0000"/>
                    </a:solidFill>
                  </a:rPr>
                  <a:t>Axion: ax</a:t>
                </a:r>
                <a:endParaRPr lang="en-US" altLang="zh-CN" dirty="0">
                  <a:solidFill>
                    <a:srgbClr val="FF0000"/>
                  </a:solidFill>
                </a:endParaRPr>
              </a:p>
              <a:p>
                <a:r>
                  <a:rPr lang="en-US" altLang="zh-CN" dirty="0">
                    <a:solidFill>
                      <a:srgbClr val="FF0000"/>
                    </a:solidFill>
                  </a:rPr>
                  <a:t>Photon: a 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endParaRPr lang="zh-CN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85941A9-CA4C-ED7C-659F-58F00FAE05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759" y="5319913"/>
                <a:ext cx="2373549" cy="923330"/>
              </a:xfrm>
              <a:prstGeom prst="rect">
                <a:avLst/>
              </a:prstGeom>
              <a:blipFill>
                <a:blip r:embed="rId7"/>
                <a:stretch>
                  <a:fillRect l="-2051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64122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5C26C-3A4F-8DE6-46CB-59C3DC8D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7BE2F959-86EE-63A8-7251-013785AC23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   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/>
                  <a:t> TeV)</a:t>
                </a:r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B7E155B-5FEC-7E21-EBAF-6A8FBF5DDD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24434" y="170572"/>
                <a:ext cx="7524697" cy="1325563"/>
              </a:xfrm>
              <a:blipFill>
                <a:blip r:embed="rId2"/>
                <a:stretch>
                  <a:fillRect r="-1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1716B6-61FF-B833-2389-369AAEF89ECB}"/>
                  </a:ext>
                </a:extLst>
              </p:cNvPr>
              <p:cNvSpPr txBox="1"/>
              <p:nvPr/>
            </p:nvSpPr>
            <p:spPr>
              <a:xfrm>
                <a:off x="9789610" y="4133260"/>
                <a:ext cx="2554791" cy="203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TeV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caphi</a:t>
                </a:r>
                <a:r>
                  <a:rPr lang="en-US" altLang="zh-CN" dirty="0"/>
                  <a:t> 0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cgtil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71716B6-61FF-B833-2389-369AAEF89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9610" y="4133260"/>
                <a:ext cx="2554791" cy="2036327"/>
              </a:xfrm>
              <a:prstGeom prst="rect">
                <a:avLst/>
              </a:prstGeom>
              <a:blipFill>
                <a:blip r:embed="rId3"/>
                <a:stretch>
                  <a:fillRect l="-2148" t="-1796" b="-8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FDF13535-3C5C-DBCA-5E02-0E39CCADB6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696" y="4004578"/>
            <a:ext cx="3976459" cy="258426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4306DAF-2301-0554-8C5B-2781441457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821" y="1507765"/>
                <a:ext cx="11828833" cy="16990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pb   (fixed order,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TeV,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)&gt;10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𝐺𝑒𝑉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𝜂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)&lt;2.5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=0.03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pb   (fixed order,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TeV,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)&gt;10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altLang="zh-CN" sz="24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sz="2400" dirty="0"/>
                  <a:t>   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~6000</m:t>
                    </m:r>
                  </m:oMath>
                </a14:m>
                <a:r>
                  <a:rPr lang="zh-CN" altLang="en-US" sz="2400" dirty="0"/>
                  <a:t> </a:t>
                </a:r>
                <a:r>
                  <a:rPr lang="en-US" altLang="zh-CN" sz="2400" dirty="0"/>
                  <a:t>pb   (fixed order,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sz="2400" dirty="0"/>
                  <a:t> TeV)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24306DAF-2301-0554-8C5B-27814414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21" y="1507765"/>
                <a:ext cx="11828833" cy="1699030"/>
              </a:xfrm>
              <a:prstGeom prst="rect">
                <a:avLst/>
              </a:prstGeom>
              <a:blipFill>
                <a:blip r:embed="rId5"/>
                <a:stretch>
                  <a:fillRect l="-722" t="-50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E1732E-7EAB-68B4-80C5-7B187AFBA140}"/>
                  </a:ext>
                </a:extLst>
              </p:cNvPr>
              <p:cNvSpPr txBox="1"/>
              <p:nvPr/>
            </p:nvSpPr>
            <p:spPr>
              <a:xfrm>
                <a:off x="2150925" y="5716646"/>
                <a:ext cx="398834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C8E1732E-7EAB-68B4-80C5-7B187AFBA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925" y="5716646"/>
                <a:ext cx="398834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66897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216A6-BD2B-376E-60E6-EF839E18E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379" y="0"/>
            <a:ext cx="10515600" cy="1157591"/>
          </a:xfrm>
        </p:spPr>
        <p:txBody>
          <a:bodyPr/>
          <a:lstStyle/>
          <a:p>
            <a:r>
              <a:rPr lang="en-US" altLang="zh-CN" dirty="0"/>
              <a:t>Fixed order vs. PDF computation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5AEA489-7511-D522-E56F-2C456835C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163642"/>
                  </p:ext>
                </p:extLst>
              </p:nvPr>
            </p:nvGraphicFramePr>
            <p:xfrm>
              <a:off x="223736" y="1389380"/>
              <a:ext cx="6750996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3668">
                      <a:extLst>
                        <a:ext uri="{9D8B030D-6E8A-4147-A177-3AD203B41FA5}">
                          <a16:colId xmlns:a16="http://schemas.microsoft.com/office/drawing/2014/main" val="880128479"/>
                        </a:ext>
                      </a:extLst>
                    </a:gridCol>
                    <a:gridCol w="1955260">
                      <a:extLst>
                        <a:ext uri="{9D8B030D-6E8A-4147-A177-3AD203B41FA5}">
                          <a16:colId xmlns:a16="http://schemas.microsoft.com/office/drawing/2014/main" val="3741096052"/>
                        </a:ext>
                      </a:extLst>
                    </a:gridCol>
                    <a:gridCol w="1712068">
                      <a:extLst>
                        <a:ext uri="{9D8B030D-6E8A-4147-A177-3AD203B41FA5}">
                          <a16:colId xmlns:a16="http://schemas.microsoft.com/office/drawing/2014/main" val="12114995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Fixed order [pb]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PDF [pb]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390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1.1e-5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6.5e-6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231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=0.5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126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8.6e-6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5.4e-6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4503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89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3.8e-6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6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0.0017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96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27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=5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1.7e-4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517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=8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2.3e-7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3.2e-7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398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𝜇𝜇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𝜇𝜈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𝑤𝑎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=8</m:t>
                              </m:r>
                            </m:oMath>
                          </a14:m>
                          <a:r>
                            <a:rPr lang="zh-CN" altLang="en-US" b="0" dirty="0"/>
                            <a:t> </a:t>
                          </a:r>
                          <a:r>
                            <a:rPr lang="en-US" altLang="zh-CN" dirty="0"/>
                            <a:t>TeV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8.1e-7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9.9e-7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76226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3">
                <a:extLst>
                  <a:ext uri="{FF2B5EF4-FFF2-40B4-BE49-F238E27FC236}">
                    <a16:creationId xmlns:a16="http://schemas.microsoft.com/office/drawing/2014/main" id="{15AEA489-7511-D522-E56F-2C456835CAA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38163642"/>
                  </p:ext>
                </p:extLst>
              </p:nvPr>
            </p:nvGraphicFramePr>
            <p:xfrm>
              <a:off x="223736" y="1389380"/>
              <a:ext cx="6750996" cy="40792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083668">
                      <a:extLst>
                        <a:ext uri="{9D8B030D-6E8A-4147-A177-3AD203B41FA5}">
                          <a16:colId xmlns:a16="http://schemas.microsoft.com/office/drawing/2014/main" val="880128479"/>
                        </a:ext>
                      </a:extLst>
                    </a:gridCol>
                    <a:gridCol w="1955260">
                      <a:extLst>
                        <a:ext uri="{9D8B030D-6E8A-4147-A177-3AD203B41FA5}">
                          <a16:colId xmlns:a16="http://schemas.microsoft.com/office/drawing/2014/main" val="3741096052"/>
                        </a:ext>
                      </a:extLst>
                    </a:gridCol>
                    <a:gridCol w="1712068">
                      <a:extLst>
                        <a:ext uri="{9D8B030D-6E8A-4147-A177-3AD203B41FA5}">
                          <a16:colId xmlns:a16="http://schemas.microsoft.com/office/drawing/2014/main" val="12114995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Fixed order [pb]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PDF [pb]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739044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108197" r="-119527" b="-9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dirty="0"/>
                            <a:t>1.1e-5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6.5e-6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231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208197" r="-119527" b="-8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0.0028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812634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308197" r="-119527" b="-7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8.6e-6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5.4e-6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45038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408197" r="-119527" b="-6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0.003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0.0025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268937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508197" r="-119527" b="-5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5.3e-6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3.8e-6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9461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608197" r="-119527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0.0021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0.0017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99645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708197" r="-119527" b="-3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1.3e-6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092764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808197" r="-119527" b="-2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2e-4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1.7e-4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535172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908197" r="-119527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2.3e-7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3.2e-7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3987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"/>
                          <a:stretch>
                            <a:fillRect l="-197" t="-1008197" r="-119527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8.1e-7</a:t>
                          </a:r>
                          <a:endParaRPr lang="zh-CN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dirty="0"/>
                            <a:t>9.9e-7</a:t>
                          </a:r>
                          <a:endParaRPr lang="zh-CN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762260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6A2414-191F-9DDE-7674-64344A28DE58}"/>
                  </a:ext>
                </a:extLst>
              </p:cNvPr>
              <p:cNvSpPr txBox="1"/>
              <p:nvPr/>
            </p:nvSpPr>
            <p:spPr>
              <a:xfrm>
                <a:off x="9413473" y="952314"/>
                <a:ext cx="2554791" cy="2036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altLang="zh-CN" dirty="0"/>
                  <a:t> GeV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caphi</a:t>
                </a:r>
                <a:r>
                  <a:rPr lang="en-US" altLang="zh-CN" dirty="0"/>
                  <a:t> 0</a:t>
                </a:r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cgtil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r>
                  <a:rPr lang="en-US" altLang="zh-CN" dirty="0"/>
                  <a:t>set </a:t>
                </a:r>
                <a:r>
                  <a:rPr lang="en-US" altLang="zh-CN" dirty="0" err="1"/>
                  <a:t>cbtil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C6A2414-191F-9DDE-7674-64344A28D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3473" y="952314"/>
                <a:ext cx="2554791" cy="2036327"/>
              </a:xfrm>
              <a:prstGeom prst="rect">
                <a:avLst/>
              </a:prstGeom>
              <a:blipFill>
                <a:blip r:embed="rId3"/>
                <a:stretch>
                  <a:fillRect l="-1909" t="-14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659F6C-47CE-2BDD-67CC-E1983F992690}"/>
                  </a:ext>
                </a:extLst>
              </p:cNvPr>
              <p:cNvSpPr txBox="1"/>
              <p:nvPr/>
            </p:nvSpPr>
            <p:spPr>
              <a:xfrm>
                <a:off x="292640" y="5816821"/>
                <a:ext cx="68855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fixed order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𝑤𝑎</m:t>
                    </m:r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&gt;10</m:t>
                    </m:r>
                  </m:oMath>
                </a14:m>
                <a:r>
                  <a:rPr lang="en-US" altLang="zh-CN" dirty="0"/>
                  <a:t> GeV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&lt;2.5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99659F6C-47CE-2BDD-67CC-E1983F9926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40" y="5816821"/>
                <a:ext cx="6885561" cy="369332"/>
              </a:xfrm>
              <a:prstGeom prst="rect">
                <a:avLst/>
              </a:prstGeom>
              <a:blipFill>
                <a:blip r:embed="rId4"/>
                <a:stretch>
                  <a:fillRect l="-708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8346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2F2818-6512-02B6-F58B-7F4A954F67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08562" y="365125"/>
                <a:ext cx="11653736" cy="1325563"/>
              </a:xfrm>
            </p:spPr>
            <p:txBody>
              <a:bodyPr/>
              <a:lstStyle/>
              <a:p>
                <a:r>
                  <a:rPr lang="en-US" altLang="zh-CN" dirty="0"/>
                  <a:t>Compare with other SM process 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=150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𝐺𝑒𝑉</m:t>
                    </m:r>
                  </m:oMath>
                </a14:m>
                <a:r>
                  <a:rPr lang="en-US" altLang="zh-CN" dirty="0"/>
                  <a:t>)</a:t>
                </a:r>
                <a:endParaRPr lang="zh-CN" altLang="en-US" dirty="0"/>
              </a:p>
            </p:txBody>
          </p:sp>
        </mc:Choice>
        <mc:Fallback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D2F2818-6512-02B6-F58B-7F4A954F67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08562" y="365125"/>
                <a:ext cx="11653736" cy="1325563"/>
              </a:xfrm>
              <a:blipFill>
                <a:blip r:embed="rId2"/>
                <a:stretch>
                  <a:fillRect l="-2092" r="-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C50EB-238A-5DFB-B280-59D9130BE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44818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=0.8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1.6∗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en-US" altLang="zh-CN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latin typeface="Cambria Math" panose="02040503050406030204" pitchFamily="18" charset="0"/>
                  </a:rPr>
                  <a:t>pb</a:t>
                </a:r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=0.08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 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:    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1.3∗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altLang="zh-CN" i="1" dirty="0">
                    <a:latin typeface="Cambria Math" panose="02040503050406030204" pitchFamily="18" charset="0"/>
                  </a:rPr>
                  <a:t> </a:t>
                </a:r>
                <a:r>
                  <a:rPr lang="en-US" altLang="zh-CN" dirty="0">
                    <a:latin typeface="Cambria Math" panose="02040503050406030204" pitchFamily="18" charset="0"/>
                  </a:rPr>
                  <a:t>pb</a:t>
                </a:r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𝑤h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=0.07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(use PDF)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𝑤𝑎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zh-CN" altLang="en-US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=0.003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pb   (use PDF)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CC50EB-238A-5DFB-B280-59D9130BE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44818"/>
              </a:xfrm>
              <a:blipFill>
                <a:blip r:embed="rId3"/>
                <a:stretch>
                  <a:fillRect t="-6219" b="-1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C3B2406B-A9D1-7BBC-8B49-1A0A85E0710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769" y="4371750"/>
            <a:ext cx="3322031" cy="215895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3D4E349-05D0-411D-5967-6C5A3289CF0A}"/>
                  </a:ext>
                </a:extLst>
              </p:cNvPr>
              <p:cNvSpPr txBox="1"/>
              <p:nvPr/>
            </p:nvSpPr>
            <p:spPr>
              <a:xfrm>
                <a:off x="593388" y="5229501"/>
                <a:ext cx="5807412" cy="4453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=∫∫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)∗</m:t>
                      </m:r>
                      <m:acc>
                        <m:accPr>
                          <m:chr m:val="̂"/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3D4E349-05D0-411D-5967-6C5A3289C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388" y="5229501"/>
                <a:ext cx="5807412" cy="445378"/>
              </a:xfrm>
              <a:prstGeom prst="rect">
                <a:avLst/>
              </a:prstGeom>
              <a:blipFill>
                <a:blip r:embed="rId5"/>
                <a:stretch>
                  <a:fillRect b="-13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2139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CFC075-0C16-FE13-7A63-BAFB24A5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do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46B460-F6CA-3FC5-22BE-DB1E4D8A9A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Make a good limit plot, fill the draft on overleaf</a:t>
                </a:r>
              </a:p>
              <a:p>
                <a:r>
                  <a:rPr lang="en-US" altLang="zh-CN" dirty="0"/>
                  <a:t>Check 2-to-2 process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𝑊h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746B460-F6CA-3FC5-22BE-DB1E4D8A9A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9133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3BF49E-850F-160C-B777-054298DD9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Backup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D4513C-59FC-6B4C-357F-CFACD9C223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𝛾𝛾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256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CD4513C-59FC-6B4C-357F-CFACD9C223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951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6B77A-3670-9E1B-E4C4-3E1EADE02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图表, 箱线图&#10;&#10;描述已自动生成">
            <a:extLst>
              <a:ext uri="{FF2B5EF4-FFF2-40B4-BE49-F238E27FC236}">
                <a16:creationId xmlns:a16="http://schemas.microsoft.com/office/drawing/2014/main" id="{FB59A4E7-2394-B0BF-DB3D-1D5AA87202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854" y="1975399"/>
            <a:ext cx="6960155" cy="4301219"/>
          </a:xfrm>
        </p:spPr>
      </p:pic>
    </p:spTree>
    <p:extLst>
      <p:ext uri="{BB962C8B-B14F-4D97-AF65-F5344CB8AC3E}">
        <p14:creationId xmlns:p14="http://schemas.microsoft.com/office/powerpoint/2010/main" val="1050450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71E534-576D-0E5B-8E55-2E5C33C1E97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604115" y="0"/>
                <a:ext cx="3587885" cy="10259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ra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TeV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D671E534-576D-0E5B-8E55-2E5C33C1E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604115" y="0"/>
                <a:ext cx="3587885" cy="1025930"/>
              </a:xfrm>
              <a:blipFill>
                <a:blip r:embed="rId2"/>
                <a:stretch>
                  <a:fillRect t="-1786" b="-136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468" y="2031493"/>
                <a:ext cx="3947809" cy="4631954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=1.7</m:t>
                    </m:r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𝑎𝑥</m:t>
                    </m:r>
                  </m:oMath>
                </a14:m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r>
                  <a:rPr lang="en-US" altLang="zh-CN" dirty="0"/>
                  <a:t> pb</a:t>
                </a:r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C8E6A8A-2534-750D-16DC-AACEEE102A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468" y="2031493"/>
                <a:ext cx="3947809" cy="463195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/>
              <p:nvPr/>
            </p:nvSpPr>
            <p:spPr>
              <a:xfrm>
                <a:off x="8871624" y="1025930"/>
                <a:ext cx="237354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&lt;~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𝑇𝑒𝑉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0094DC6-6901-FAC0-9489-0529967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24" y="1025930"/>
                <a:ext cx="2373549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/>
              <p:nvPr/>
            </p:nvSpPr>
            <p:spPr>
              <a:xfrm>
                <a:off x="9075906" y="5308990"/>
                <a:ext cx="257783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=1000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GeV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 </a:t>
                </a: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56CAD21-27B2-A3F7-044F-530A13B25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06" y="5308990"/>
                <a:ext cx="2577830" cy="1200329"/>
              </a:xfrm>
              <a:prstGeom prst="rect">
                <a:avLst/>
              </a:prstGeom>
              <a:blipFill>
                <a:blip r:embed="rId5"/>
                <a:stretch>
                  <a:fillRect l="-709" t="-3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A0889343-51F6-9E3E-5945-C817BD2B80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56" y="1955167"/>
            <a:ext cx="3177815" cy="2278577"/>
          </a:xfrm>
          <a:prstGeom prst="rect">
            <a:avLst/>
          </a:prstGeom>
        </p:spPr>
      </p:pic>
      <p:pic>
        <p:nvPicPr>
          <p:cNvPr id="9" name="图片 8" descr="图示&#10;&#10;描述已自动生成">
            <a:extLst>
              <a:ext uri="{FF2B5EF4-FFF2-40B4-BE49-F238E27FC236}">
                <a16:creationId xmlns:a16="http://schemas.microsoft.com/office/drawing/2014/main" id="{C6CD70B1-61A4-71A4-9ED0-34CDE198FF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0556" y="4404147"/>
            <a:ext cx="3269263" cy="245385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DA3CEB1-BA22-2A0B-406D-6AC1BD4B1085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Signal production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FA18E3-FF36-A300-3F93-DA961D04312A}"/>
                  </a:ext>
                </a:extLst>
              </p:cNvPr>
              <p:cNvSpPr txBox="1"/>
              <p:nvPr/>
            </p:nvSpPr>
            <p:spPr>
              <a:xfrm>
                <a:off x="9075906" y="2363821"/>
                <a:ext cx="22081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FA18E3-FF36-A300-3F93-DA961D0431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906" y="2363821"/>
                <a:ext cx="2208179" cy="369332"/>
              </a:xfrm>
              <a:prstGeom prst="rect">
                <a:avLst/>
              </a:prstGeom>
              <a:blipFill>
                <a:blip r:embed="rId8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947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内容占位符 5" descr="图示&#10;&#10;描述已自动生成">
            <a:extLst>
              <a:ext uri="{FF2B5EF4-FFF2-40B4-BE49-F238E27FC236}">
                <a16:creationId xmlns:a16="http://schemas.microsoft.com/office/drawing/2014/main" id="{8E246CBD-A0A8-DAD8-E233-85FA20562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242" y="2748149"/>
            <a:ext cx="4254992" cy="3198934"/>
          </a:xfr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D7782621-9E6B-3A19-604D-6116E838FE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905" y="2748148"/>
            <a:ext cx="4386501" cy="3198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~1.35</m:t>
                    </m:r>
                  </m:oMath>
                </a14:m>
                <a:r>
                  <a:rPr lang="en-US" altLang="zh-CN" sz="2800" dirty="0"/>
                  <a:t> 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4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ℓℓ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&gt;0.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754326"/>
              </a:xfrm>
              <a:prstGeom prst="rect">
                <a:avLst/>
              </a:prstGeom>
              <a:blipFill>
                <a:blip r:embed="rId5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96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07BBDC3-8CC1-5EFC-3DB2-3767C83F583F}"/>
              </a:ext>
            </a:extLst>
          </p:cNvPr>
          <p:cNvSpPr txBox="1"/>
          <p:nvPr/>
        </p:nvSpPr>
        <p:spPr>
          <a:xfrm>
            <a:off x="272374" y="233464"/>
            <a:ext cx="6468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Background</a:t>
            </a:r>
            <a:endParaRPr lang="zh-CN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/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𝜇𝜇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𝜈𝜈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𝑗𝑗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≈0.058</m:t>
                    </m:r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/>
                  <a:t>pb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6B26D9A6-A4B9-E530-49FA-7DDDD16541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74" y="1290751"/>
                <a:ext cx="2509737" cy="954107"/>
              </a:xfrm>
              <a:prstGeom prst="rect">
                <a:avLst/>
              </a:prstGeom>
              <a:blipFill>
                <a:blip r:embed="rId2"/>
                <a:stretch>
                  <a:fillRect b="-17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/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)=10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GeV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&lt;5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𝑑𝑅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&gt;0.4</m:t>
                    </m:r>
                  </m:oMath>
                </a14:m>
                <a:r>
                  <a:rPr lang="zh-CN" altLang="en-US" dirty="0"/>
                  <a:t> 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&gt;130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CFB1881-1B0C-5926-4CBE-A698A92692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531" y="413588"/>
                <a:ext cx="2577830" cy="1477328"/>
              </a:xfrm>
              <a:prstGeom prst="rect">
                <a:avLst/>
              </a:prstGeom>
              <a:blipFill>
                <a:blip r:embed="rId3"/>
                <a:stretch>
                  <a:fillRect t="-24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 descr="图示&#10;&#10;描述已自动生成">
            <a:extLst>
              <a:ext uri="{FF2B5EF4-FFF2-40B4-BE49-F238E27FC236}">
                <a16:creationId xmlns:a16="http://schemas.microsoft.com/office/drawing/2014/main" id="{275BA481-7158-F7D5-B18C-CF3C681F25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182" y="2655814"/>
            <a:ext cx="4482818" cy="3209066"/>
          </a:xfrm>
          <a:prstGeom prst="rect">
            <a:avLst/>
          </a:prstGeom>
        </p:spPr>
      </p:pic>
      <p:pic>
        <p:nvPicPr>
          <p:cNvPr id="12" name="图片 11" descr="图示&#10;&#10;描述已自动生成">
            <a:extLst>
              <a:ext uri="{FF2B5EF4-FFF2-40B4-BE49-F238E27FC236}">
                <a16:creationId xmlns:a16="http://schemas.microsoft.com/office/drawing/2014/main" id="{706BE8E9-E98A-1A47-658B-F043E10D42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6622" y="2655813"/>
            <a:ext cx="4144697" cy="3214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81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54C54E-1827-8DC1-9063-5BFF34B4D6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50651" y="219210"/>
                <a:ext cx="7512695" cy="1325563"/>
              </a:xfrm>
            </p:spPr>
            <p:txBody>
              <a:bodyPr/>
              <a:lstStyle/>
              <a:p>
                <a:r>
                  <a:rPr lang="en-US" altLang="zh-CN" dirty="0"/>
                  <a:t>Background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distribusion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F054C54E-1827-8DC1-9063-5BFF34B4D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50651" y="219210"/>
                <a:ext cx="7512695" cy="1325563"/>
              </a:xfrm>
              <a:blipFill>
                <a:blip r:embed="rId2"/>
                <a:stretch>
                  <a:fillRect l="-3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内容占位符 4" descr="图表, 直方图&#10;&#10;描述已自动生成">
            <a:extLst>
              <a:ext uri="{FF2B5EF4-FFF2-40B4-BE49-F238E27FC236}">
                <a16:creationId xmlns:a16="http://schemas.microsoft.com/office/drawing/2014/main" id="{55CA46AD-48CE-3A5F-E597-5A94A1F679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650" y="1734729"/>
            <a:ext cx="7512695" cy="5123271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F9B97C-B6F4-D03B-7BDA-6ADCFC820AE1}"/>
                  </a:ext>
                </a:extLst>
              </p:cNvPr>
              <p:cNvSpPr txBox="1"/>
              <p:nvPr/>
            </p:nvSpPr>
            <p:spPr>
              <a:xfrm>
                <a:off x="7208196" y="1360107"/>
                <a:ext cx="42331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Mass window: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±5%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FF9B97C-B6F4-D03B-7BDA-6ADCFC820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196" y="1360107"/>
                <a:ext cx="4233153" cy="369332"/>
              </a:xfrm>
              <a:prstGeom prst="rect">
                <a:avLst/>
              </a:prstGeom>
              <a:blipFill>
                <a:blip r:embed="rId4"/>
                <a:stretch>
                  <a:fillRect l="-1151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12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C1F44-D6ED-7AC8-A22C-888CD9121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527"/>
            <a:ext cx="10515600" cy="987020"/>
          </a:xfrm>
        </p:spPr>
        <p:txBody>
          <a:bodyPr/>
          <a:lstStyle/>
          <a:p>
            <a:r>
              <a:rPr lang="en-US" altLang="zh-CN" dirty="0"/>
              <a:t>Sensitivity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25CC4A-EC1F-15A8-E8B8-B05E50BFE80A}"/>
                  </a:ext>
                </a:extLst>
              </p:cNvPr>
              <p:cNvSpPr txBox="1"/>
              <p:nvPr/>
            </p:nvSpPr>
            <p:spPr>
              <a:xfrm>
                <a:off x="7208195" y="658574"/>
                <a:ext cx="442608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Mass window: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𝑗𝑗</m:t>
                        </m:r>
                      </m:e>
                    </m:d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±5%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1125CC4A-EC1F-15A8-E8B8-B05E50BFE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8195" y="658574"/>
                <a:ext cx="4426085" cy="369332"/>
              </a:xfrm>
              <a:prstGeom prst="rect">
                <a:avLst/>
              </a:prstGeom>
              <a:blipFill>
                <a:blip r:embed="rId2"/>
                <a:stretch>
                  <a:fillRect l="-1100" t="-819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形 9">
            <a:extLst>
              <a:ext uri="{FF2B5EF4-FFF2-40B4-BE49-F238E27FC236}">
                <a16:creationId xmlns:a16="http://schemas.microsoft.com/office/drawing/2014/main" id="{D90B7E76-8151-620A-10F2-6F5A79E712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69531" y="1498953"/>
            <a:ext cx="7756187" cy="49768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0366D4-456D-53EC-ABFF-943D28E69972}"/>
                  </a:ext>
                </a:extLst>
              </p:cNvPr>
              <p:cNvSpPr txBox="1"/>
              <p:nvPr/>
            </p:nvSpPr>
            <p:spPr>
              <a:xfrm>
                <a:off x="261257" y="2198914"/>
                <a:ext cx="3208274" cy="3970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sub>
                          </m:sSub>
                        </m:e>
                      </m:func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50366D4-456D-53EC-ABFF-943D28E69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57" y="2198914"/>
                <a:ext cx="3208274" cy="397032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807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FF0534-B2D3-D3F6-A7ED-54720020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9142"/>
            <a:ext cx="10515600" cy="1006475"/>
          </a:xfrm>
        </p:spPr>
        <p:txBody>
          <a:bodyPr/>
          <a:lstStyle/>
          <a:p>
            <a:r>
              <a:rPr lang="en-US" altLang="zh-CN" dirty="0"/>
              <a:t>Muon PDF</a:t>
            </a:r>
            <a:endParaRPr lang="zh-CN" altLang="en-US" dirty="0"/>
          </a:p>
        </p:txBody>
      </p:sp>
      <p:pic>
        <p:nvPicPr>
          <p:cNvPr id="5" name="图片 4" descr="图表&#10;&#10;描述已自动生成">
            <a:extLst>
              <a:ext uri="{FF2B5EF4-FFF2-40B4-BE49-F238E27FC236}">
                <a16:creationId xmlns:a16="http://schemas.microsoft.com/office/drawing/2014/main" id="{3CC8EC6F-9065-BBC1-0286-6620917C85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089" y="1258107"/>
            <a:ext cx="6595929" cy="434178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006B6A-C55F-4C9D-6259-2963181B9866}"/>
                  </a:ext>
                </a:extLst>
              </p:cNvPr>
              <p:cNvSpPr txBox="1"/>
              <p:nvPr/>
            </p:nvSpPr>
            <p:spPr>
              <a:xfrm>
                <a:off x="7562210" y="1468877"/>
                <a:ext cx="3521412" cy="19605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~10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GeV,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𝐺𝑒𝑉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𝑇𝑒𝑉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</m:oMath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1000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≈0.033</m:t>
                      </m:r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0.033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(0.033)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85006B6A-C55F-4C9D-6259-2963181B9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2210" y="1468877"/>
                <a:ext cx="3521412" cy="1960537"/>
              </a:xfrm>
              <a:prstGeom prst="rect">
                <a:avLst/>
              </a:prstGeom>
              <a:blipFill>
                <a:blip r:embed="rId3"/>
                <a:stretch>
                  <a:fillRect l="-15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778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76042E-003A-87BA-590D-75EA942715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altLang="zh-CN" dirty="0"/>
              <a:t>2024/9/19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7965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自定义 1">
      <a:majorFont>
        <a:latin typeface="Times New Roman"/>
        <a:ea typeface="等线 Light"/>
        <a:cs typeface=""/>
      </a:majorFont>
      <a:minorFont>
        <a:latin typeface="Times New Roman"/>
        <a:ea typeface="等线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5626</TotalTime>
  <Words>1004</Words>
  <Application>Microsoft Office PowerPoint</Application>
  <PresentationFormat>宽屏</PresentationFormat>
  <Paragraphs>203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29" baseType="lpstr">
      <vt:lpstr>Arial</vt:lpstr>
      <vt:lpstr>Cambria Math</vt:lpstr>
      <vt:lpstr>Times New Roman</vt:lpstr>
      <vt:lpstr>Office 主题​​</vt:lpstr>
      <vt:lpstr>Axion at Muon Collider</vt:lpstr>
      <vt:lpstr>PowerPoint 演示文稿</vt:lpstr>
      <vt:lpstr>√s=10 TeV</vt:lpstr>
      <vt:lpstr>PowerPoint 演示文稿</vt:lpstr>
      <vt:lpstr>PowerPoint 演示文稿</vt:lpstr>
      <vt:lpstr>Background M_jj distribusion</vt:lpstr>
      <vt:lpstr>Sensitivity</vt:lpstr>
      <vt:lpstr>Muon PDF</vt:lpstr>
      <vt:lpstr>2024/9/19</vt:lpstr>
      <vt:lpstr>PowerPoint 演示文稿</vt:lpstr>
      <vt:lpstr>Signal  (m_a=1 TeV)</vt:lpstr>
      <vt:lpstr>PowerPoint 演示文稿</vt:lpstr>
      <vt:lpstr>PowerPoint 演示文稿</vt:lpstr>
      <vt:lpstr>m_a=1 TeV </vt:lpstr>
      <vt:lpstr>Signal process (m_a=1 TeV, f_a=1 TeV)</vt:lpstr>
      <vt:lpstr>m_a=1 TeV </vt:lpstr>
      <vt:lpstr>PowerPoint 演示文稿</vt:lpstr>
      <vt:lpstr>PowerPoint 演示文稿</vt:lpstr>
      <vt:lpstr>μμ→μ ν_μ  w a    (m_a=1 TeV) </vt:lpstr>
      <vt:lpstr>μμ→μ ν_μ  w a    (m_a=1 TeV) </vt:lpstr>
      <vt:lpstr>Fixed order vs. PDF computation</vt:lpstr>
      <vt:lpstr>Compare with other SM process  (m_a=150GeV)</vt:lpstr>
      <vt:lpstr>To do</vt:lpstr>
      <vt:lpstr>Backup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Peiran Li</dc:creator>
  <cp:lastModifiedBy>Peiran Li</cp:lastModifiedBy>
  <cp:revision>48</cp:revision>
  <dcterms:created xsi:type="dcterms:W3CDTF">2024-08-05T12:22:18Z</dcterms:created>
  <dcterms:modified xsi:type="dcterms:W3CDTF">2024-10-18T00:37:29Z</dcterms:modified>
</cp:coreProperties>
</file>