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3" r:id="rId10"/>
    <p:sldId id="264" r:id="rId11"/>
    <p:sldId id="265" r:id="rId12"/>
    <p:sldId id="267" r:id="rId13"/>
    <p:sldId id="268" r:id="rId14"/>
    <p:sldId id="266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2CE40-0680-FAD6-F4F3-85466B1A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7C086-9BA1-8A8F-F6CF-B318E037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393DA-30BB-626E-767F-9BF9FE9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1E72-2818-7981-09AE-A90180E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DEBA-9DA1-DEDE-9A8C-56F8655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A3F6-C279-1CE7-BC1F-FBD5C61A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356F2-AA74-5971-7207-5931BA45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930F1-FAA9-4D44-658C-3CC469D5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B5E14-7346-AE63-49E7-09D8396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9998-6EE8-3F63-99FC-3A6F74B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34207-02EC-3BCF-0AE5-12B91CBD2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6BA4E-8478-14EF-502F-9062A5CF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013E-0A7F-F7D8-3B3B-DE845D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1D8B-B3D3-841C-839E-2DB7E5A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54B93-2592-32C5-89CE-FCF0B8D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1DD5-BFB8-579C-D6EF-45086F66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1E06-DE18-91DF-3F5A-968EDF2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6E8F-3FF0-8444-E639-6D9B497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9C9A-5F5A-B64D-C255-8962C756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A706-A740-CEE7-CE59-5206536A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7F24-B4FF-A850-5CEE-03F31ED2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00B49-73E2-9F24-6BD0-9517C5BE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98312-B76E-68C8-E944-2116F54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53A38-C74A-615A-1EDC-6422EF4F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FEA5D-06C1-9391-6F22-286E971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FA98-E2A6-5343-902A-520B90E7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918EF-15D6-95F3-C1FB-4FF90CA4B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FCB18-14FA-0D62-C8F1-53E8ED12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2B9A1-D725-FB6C-C239-F7779679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76B1F-2CDC-A5C8-E5B8-2F4BE489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86FE-6D58-955E-59A3-86AEEAB7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9D12-5C62-9DA5-D8D6-4C648323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73B84-2089-6D0C-CE15-528D416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6DDFD-FBE7-85AA-AB3B-8FE370D8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B55CD-ACD4-91B8-78EC-2D81DDA0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2F6F8-6375-14A7-B332-21E64821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173A5-3DFC-C5BD-B57B-EA2B3FF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1E5E37-9043-58C8-8A3A-AD511D09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24D8B-31D5-F840-4152-DF6435F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823-96C6-2D93-3A4B-D437822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73BB-BC1C-28ED-B99E-2A48CCE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A0BB7-CB08-3535-D9A6-99E63A93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D5CE6-B1C4-B86D-7520-F6CE18F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EEF9E-4ABB-2381-C1E5-555C334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52224-0DAD-38D1-1DDE-1395AAA5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E32EE-4FA6-B212-F46E-ABDCCF9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F7ED-5610-4EFB-3269-53ABEF45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3DA42-4CDD-8DE7-E682-E0970AFB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7D384-DC63-AD12-8D9F-39DA7D02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3C942-1EF6-6EE6-F3F9-4B958DE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79FF7-0BCD-4066-0698-36D0C65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8389C-7490-FEE5-46A3-F2F9636D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E2C8-0492-443F-6431-827C2A71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88E4C-7458-2674-A3B3-E494455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D77E2-D76B-BD52-AA64-0F5FED8B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10B00-0606-6B46-7177-64AC5E0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3635B-72EF-7DF4-1417-241CDB1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9E375-1746-968E-3DC1-0D49EE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17CD4-80D9-B716-F37C-AA77552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1A15-439B-17A9-1142-E5054C5F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9317-3698-1C6C-3E95-E8C3CAF9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EC68D-7A6E-44EE-9104-9171401D5B2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9CE48-5CC5-F88B-D448-DDEA79C5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6FCF3-8752-75A6-507A-4EC0B690C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FAE4-1632-2B16-30A6-DDDCDB72C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Axion at Muon Collider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D7CF-0F82-70D8-58FE-D43264EC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Ravneet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Bedi, Tony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Gherghetta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Soubhik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Peiran Li, Zhen Liu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4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文本&#10;&#10;中度可信度描述已自动生成">
            <a:extLst>
              <a:ext uri="{FF2B5EF4-FFF2-40B4-BE49-F238E27FC236}">
                <a16:creationId xmlns:a16="http://schemas.microsoft.com/office/drawing/2014/main" id="{912FA36E-6AA0-E1DB-DE3B-9F253738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57" y="477166"/>
            <a:ext cx="8704635" cy="181614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44472E-8C78-2F05-927E-0C472CCBA5E9}"/>
              </a:ext>
            </a:extLst>
          </p:cNvPr>
          <p:cNvSpPr txBox="1"/>
          <p:nvPr/>
        </p:nvSpPr>
        <p:spPr>
          <a:xfrm>
            <a:off x="4095346" y="826852"/>
            <a:ext cx="5058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700B92-2A36-0659-A633-3101780A55AA}"/>
              </a:ext>
            </a:extLst>
          </p:cNvPr>
          <p:cNvSpPr/>
          <p:nvPr/>
        </p:nvSpPr>
        <p:spPr>
          <a:xfrm>
            <a:off x="4348265" y="1313234"/>
            <a:ext cx="505838" cy="885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/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)≫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blipFill>
                <a:blip r:embed="rId3"/>
                <a:stretch>
                  <a:fillRect l="-1037" t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Signal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1860921"/>
                <a:ext cx="3947809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1860921"/>
                <a:ext cx="3947809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5259B8B-2D1F-0186-5AA5-78BA3D072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1468784"/>
            <a:ext cx="3177815" cy="227857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4B2510A-A5A2-76F2-7F18-8C2546EAE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3917764"/>
            <a:ext cx="3269263" cy="2453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/>
              <p:nvPr/>
            </p:nvSpPr>
            <p:spPr>
              <a:xfrm>
                <a:off x="6417012" y="4647438"/>
                <a:ext cx="27237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12" y="4647438"/>
                <a:ext cx="272375" cy="369332"/>
              </a:xfrm>
              <a:prstGeom prst="rect">
                <a:avLst/>
              </a:prstGeom>
              <a:blipFill>
                <a:blip r:embed="rId6"/>
                <a:stretch>
                  <a:fillRect r="-9091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/>
              <p:nvPr/>
            </p:nvSpPr>
            <p:spPr>
              <a:xfrm>
                <a:off x="6426740" y="5377112"/>
                <a:ext cx="27237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40" y="5377112"/>
                <a:ext cx="272375" cy="369332"/>
              </a:xfrm>
              <a:prstGeom prst="rect">
                <a:avLst/>
              </a:prstGeom>
              <a:blipFill>
                <a:blip r:embed="rId7"/>
                <a:stretch>
                  <a:fillRect r="-8889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6972481-E09B-F18F-71B7-362541F49740}"/>
              </a:ext>
            </a:extLst>
          </p:cNvPr>
          <p:cNvSpPr txBox="1"/>
          <p:nvPr/>
        </p:nvSpPr>
        <p:spPr>
          <a:xfrm>
            <a:off x="8696527" y="4555105"/>
            <a:ext cx="248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processes are comparable and need to be included.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/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blipFill>
                <a:blip r:embed="rId8"/>
                <a:stretch>
                  <a:fillRect t="-1031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2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/>
              <p:nvPr/>
            </p:nvSpPr>
            <p:spPr>
              <a:xfrm>
                <a:off x="8667343" y="3244334"/>
                <a:ext cx="27237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43" y="3244334"/>
                <a:ext cx="272375" cy="369332"/>
              </a:xfrm>
              <a:prstGeom prst="rect">
                <a:avLst/>
              </a:prstGeom>
              <a:blipFill>
                <a:blip r:embed="rId6"/>
                <a:stretch>
                  <a:fillRect r="-9091"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DA3EB22-F569-2F5A-9D2D-C97BB0924D01}"/>
              </a:ext>
            </a:extLst>
          </p:cNvPr>
          <p:cNvSpPr txBox="1"/>
          <p:nvPr/>
        </p:nvSpPr>
        <p:spPr>
          <a:xfrm>
            <a:off x="5782234" y="1460029"/>
            <a:ext cx="246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LHC (diphoton, </a:t>
            </a:r>
            <a:r>
              <a:rPr lang="en-US" altLang="zh-CN" dirty="0" err="1"/>
              <a:t>dijet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Signal: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pb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GeV</a:t>
                </a:r>
              </a:p>
              <a:p>
                <a:r>
                  <a:rPr lang="en-US" altLang="zh-CN" dirty="0"/>
                  <a:t>Background: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−5%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(1+5%)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  <a:blipFill>
                <a:blip r:embed="rId3"/>
                <a:stretch>
                  <a:fillRect l="-1217" t="-4558" b="-2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1600EA0-14CD-95A3-F631-B46347126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87" y="3749981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E8BE2AC-F459-B14E-33B3-C88FF6D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4" y="3785429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97912-F804-7A26-E979-4CD45198A60A}"/>
              </a:ext>
            </a:extLst>
          </p:cNvPr>
          <p:cNvSpPr txBox="1"/>
          <p:nvPr/>
        </p:nvSpPr>
        <p:spPr>
          <a:xfrm>
            <a:off x="445851" y="3416097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7A639D-824D-FBE9-6D5B-E3E478C6C20A}"/>
              </a:ext>
            </a:extLst>
          </p:cNvPr>
          <p:cNvSpPr txBox="1"/>
          <p:nvPr/>
        </p:nvSpPr>
        <p:spPr>
          <a:xfrm>
            <a:off x="5773366" y="3380649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/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8197" r="-90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/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blipFill>
                <a:blip r:embed="rId7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F86606E-8A2C-0CE4-2E0F-AC72B6843FE3}"/>
              </a:ext>
            </a:extLst>
          </p:cNvPr>
          <p:cNvSpPr txBox="1"/>
          <p:nvPr/>
        </p:nvSpPr>
        <p:spPr>
          <a:xfrm>
            <a:off x="2232319" y="4154761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D8A1D0-8560-6C99-B86A-F30FDF5432B1}"/>
              </a:ext>
            </a:extLst>
          </p:cNvPr>
          <p:cNvSpPr txBox="1"/>
          <p:nvPr/>
        </p:nvSpPr>
        <p:spPr>
          <a:xfrm>
            <a:off x="8151779" y="4269074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2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9D062B4F-C4A7-5481-B48A-F2190BA3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687"/>
            <a:ext cx="6196342" cy="6338313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5FFBE4-8B87-6313-A5C7-BA34DA517621}"/>
              </a:ext>
            </a:extLst>
          </p:cNvPr>
          <p:cNvCxnSpPr/>
          <p:nvPr/>
        </p:nvCxnSpPr>
        <p:spPr>
          <a:xfrm flipH="1">
            <a:off x="5988996" y="2480552"/>
            <a:ext cx="45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6685AEFD-197C-8A80-7BF6-C9DACE8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28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Require N=3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/>
              <p:nvPr/>
            </p:nvSpPr>
            <p:spPr>
              <a:xfrm>
                <a:off x="5379396" y="2062903"/>
                <a:ext cx="187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≈6000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96" y="2062903"/>
                <a:ext cx="1877439" cy="369332"/>
              </a:xfrm>
              <a:prstGeom prst="rect">
                <a:avLst/>
              </a:prstGeom>
              <a:blipFill>
                <a:blip r:embed="rId3"/>
                <a:stretch>
                  <a:fillRect l="-97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F49E-850F-160C-B777-054298DD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4513C-59FC-6B4C-357F-CFACD9C2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5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B77A-3670-9E1B-E4C4-3E1EADE0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箱线图&#10;&#10;描述已自动生成">
            <a:extLst>
              <a:ext uri="{FF2B5EF4-FFF2-40B4-BE49-F238E27FC236}">
                <a16:creationId xmlns:a16="http://schemas.microsoft.com/office/drawing/2014/main" id="{FB59A4E7-2394-B0BF-DB3D-1D5AA8720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54" y="1975399"/>
            <a:ext cx="6960155" cy="4301219"/>
          </a:xfrm>
        </p:spPr>
      </p:pic>
    </p:spTree>
    <p:extLst>
      <p:ext uri="{BB962C8B-B14F-4D97-AF65-F5344CB8AC3E}">
        <p14:creationId xmlns:p14="http://schemas.microsoft.com/office/powerpoint/2010/main" val="105045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6204626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6204626" cy="4631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589522" y="84324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22" y="843240"/>
                <a:ext cx="23735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8998085" y="2954896"/>
                <a:ext cx="257783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85" y="2954896"/>
                <a:ext cx="2577830" cy="948208"/>
              </a:xfrm>
              <a:prstGeom prst="rect">
                <a:avLst/>
              </a:prstGeom>
              <a:blipFill>
                <a:blip r:embed="rId4"/>
                <a:stretch>
                  <a:fillRect l="-709" t="-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71" y="18840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71" y="4404147"/>
            <a:ext cx="3269263" cy="2453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90E8BB-9BE2-8058-4DC9-8BA8509B531A}"/>
              </a:ext>
            </a:extLst>
          </p:cNvPr>
          <p:cNvSpPr txBox="1"/>
          <p:nvPr/>
        </p:nvSpPr>
        <p:spPr>
          <a:xfrm>
            <a:off x="468548" y="260289"/>
            <a:ext cx="595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Main production of axion:</a:t>
            </a:r>
          </a:p>
          <a:p>
            <a:r>
              <a:rPr lang="en-US" altLang="zh-CN" sz="3600" dirty="0"/>
              <a:t>Vector Boson Fusion (VBF)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5941A9-CA4C-ED7C-659F-58F00FAE0590}"/>
                  </a:ext>
                </a:extLst>
              </p:cNvPr>
              <p:cNvSpPr txBox="1"/>
              <p:nvPr/>
            </p:nvSpPr>
            <p:spPr>
              <a:xfrm>
                <a:off x="8797759" y="5319913"/>
                <a:ext cx="23735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Symbol</a:t>
                </a:r>
              </a:p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Axion: ax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Photon: a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5941A9-CA4C-ED7C-659F-58F00FAE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759" y="5319913"/>
                <a:ext cx="2373549" cy="923330"/>
              </a:xfrm>
              <a:prstGeom prst="rect">
                <a:avLst/>
              </a:prstGeom>
              <a:blipFill>
                <a:blip r:embed="rId7"/>
                <a:stretch>
                  <a:fillRect l="-205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1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  <a:blipFill>
                <a:blip r:embed="rId2"/>
                <a:stretch>
                  <a:fillRect t="-1786" b="-1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blipFill>
                <a:blip r:embed="rId5"/>
                <a:stretch>
                  <a:fillRect l="-709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19551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4404147"/>
            <a:ext cx="3269263" cy="2453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A3CEB1-BA22-2A0B-406D-6AC1BD4B1085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 production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/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9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</p:spPr>
            <p:txBody>
              <a:bodyPr/>
              <a:lstStyle/>
              <a:p>
                <a:r>
                  <a:rPr lang="en-US" altLang="zh-CN" dirty="0"/>
                  <a:t>Background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distribusion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  <a:blipFill>
                <a:blip r:embed="rId2"/>
                <a:stretch>
                  <a:fillRect l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55CA46AD-48CE-3A5F-E597-5A94A1F67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0" y="1734729"/>
            <a:ext cx="7512695" cy="51232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/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blipFill>
                <a:blip r:embed="rId4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12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C1F44-D6ED-7AC8-A22C-888CD912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27"/>
            <a:ext cx="10515600" cy="987020"/>
          </a:xfrm>
        </p:spPr>
        <p:txBody>
          <a:bodyPr/>
          <a:lstStyle/>
          <a:p>
            <a:r>
              <a:rPr lang="en-US" altLang="zh-CN" dirty="0"/>
              <a:t>Sensitivity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25CC4A-EC1F-15A8-E8B8-B05E50BFE80A}"/>
                  </a:ext>
                </a:extLst>
              </p:cNvPr>
              <p:cNvSpPr txBox="1"/>
              <p:nvPr/>
            </p:nvSpPr>
            <p:spPr>
              <a:xfrm>
                <a:off x="7208195" y="658574"/>
                <a:ext cx="44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25CC4A-EC1F-15A8-E8B8-B05E50BF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5" y="658574"/>
                <a:ext cx="4426085" cy="369332"/>
              </a:xfrm>
              <a:prstGeom prst="rect">
                <a:avLst/>
              </a:prstGeom>
              <a:blipFill>
                <a:blip r:embed="rId2"/>
                <a:stretch>
                  <a:fillRect l="-11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形 9">
            <a:extLst>
              <a:ext uri="{FF2B5EF4-FFF2-40B4-BE49-F238E27FC236}">
                <a16:creationId xmlns:a16="http://schemas.microsoft.com/office/drawing/2014/main" id="{D90B7E76-8151-620A-10F2-6F5A79E7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531" y="1498953"/>
            <a:ext cx="7756187" cy="4976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0366D4-456D-53EC-ABFF-943D28E69972}"/>
                  </a:ext>
                </a:extLst>
              </p:cNvPr>
              <p:cNvSpPr txBox="1"/>
              <p:nvPr/>
            </p:nvSpPr>
            <p:spPr>
              <a:xfrm>
                <a:off x="261257" y="2198914"/>
                <a:ext cx="3208274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0366D4-456D-53EC-ABFF-943D28E6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2198914"/>
                <a:ext cx="3208274" cy="397032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7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0534-B2D3-D3F6-A7ED-54720020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2"/>
            <a:ext cx="10515600" cy="1006475"/>
          </a:xfrm>
        </p:spPr>
        <p:txBody>
          <a:bodyPr/>
          <a:lstStyle/>
          <a:p>
            <a:r>
              <a:rPr lang="en-US" altLang="zh-CN" dirty="0"/>
              <a:t>Muon PDF</a:t>
            </a: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CC8EC6F-9065-BBC1-0286-6620917C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9" y="1258107"/>
            <a:ext cx="6595929" cy="4341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/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𝑇𝑒𝑉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≈0.033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0.033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(0.033)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blipFill>
                <a:blip r:embed="rId3"/>
                <a:stretch>
                  <a:fillRect l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042E-003A-87BA-590D-75EA9427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2024/9/19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6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445</Words>
  <Application>Microsoft Office PowerPoint</Application>
  <PresentationFormat>宽屏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Times New Roman</vt:lpstr>
      <vt:lpstr>Office 主题​​</vt:lpstr>
      <vt:lpstr>Axion at Muon Collider</vt:lpstr>
      <vt:lpstr>PowerPoint 演示文稿</vt:lpstr>
      <vt:lpstr>√s=10 TeV</vt:lpstr>
      <vt:lpstr>PowerPoint 演示文稿</vt:lpstr>
      <vt:lpstr>PowerPoint 演示文稿</vt:lpstr>
      <vt:lpstr>Background M_jj distribusion</vt:lpstr>
      <vt:lpstr>Sensitivity</vt:lpstr>
      <vt:lpstr>Muon PDF</vt:lpstr>
      <vt:lpstr>2024/9/19</vt:lpstr>
      <vt:lpstr>PowerPoint 演示文稿</vt:lpstr>
      <vt:lpstr>Signal  (m_a=1 TeV)</vt:lpstr>
      <vt:lpstr>PowerPoint 演示文稿</vt:lpstr>
      <vt:lpstr>PowerPoint 演示文稿</vt:lpstr>
      <vt:lpstr>m_a=1 TeV </vt:lpstr>
      <vt:lpstr>Require N=3</vt:lpstr>
      <vt:lpstr>Backup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20</cp:revision>
  <dcterms:created xsi:type="dcterms:W3CDTF">2024-08-05T12:22:18Z</dcterms:created>
  <dcterms:modified xsi:type="dcterms:W3CDTF">2024-09-19T19:42:05Z</dcterms:modified>
</cp:coreProperties>
</file>