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1" r:id="rId6"/>
    <p:sldId id="260"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12" d="100"/>
          <a:sy n="112" d="100"/>
        </p:scale>
        <p:origin x="55" y="51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B6B60-C6EC-7B8E-4F97-97F8A95CBF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8D01EA-3E79-BC2E-C8A2-DB05AF1236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F949C0-385C-8D92-28DD-C1778BF66E3E}"/>
              </a:ext>
            </a:extLst>
          </p:cNvPr>
          <p:cNvSpPr>
            <a:spLocks noGrp="1"/>
          </p:cNvSpPr>
          <p:nvPr>
            <p:ph type="dt" sz="half" idx="10"/>
          </p:nvPr>
        </p:nvSpPr>
        <p:spPr/>
        <p:txBody>
          <a:bodyPr/>
          <a:lstStyle/>
          <a:p>
            <a:fld id="{E1271C03-445A-46FD-949E-262CC4E18408}" type="datetimeFigureOut">
              <a:rPr lang="en-US" smtClean="0"/>
              <a:t>10/3/2024</a:t>
            </a:fld>
            <a:endParaRPr lang="en-US"/>
          </a:p>
        </p:txBody>
      </p:sp>
      <p:sp>
        <p:nvSpPr>
          <p:cNvPr id="5" name="Footer Placeholder 4">
            <a:extLst>
              <a:ext uri="{FF2B5EF4-FFF2-40B4-BE49-F238E27FC236}">
                <a16:creationId xmlns:a16="http://schemas.microsoft.com/office/drawing/2014/main" id="{3222C4FD-9163-F302-743A-5185AD4E2F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889B5-4E1B-C763-843B-3F11498E6870}"/>
              </a:ext>
            </a:extLst>
          </p:cNvPr>
          <p:cNvSpPr>
            <a:spLocks noGrp="1"/>
          </p:cNvSpPr>
          <p:nvPr>
            <p:ph type="sldNum" sz="quarter" idx="12"/>
          </p:nvPr>
        </p:nvSpPr>
        <p:spPr/>
        <p:txBody>
          <a:bodyPr/>
          <a:lstStyle/>
          <a:p>
            <a:fld id="{294505D5-8EC3-4CCB-BD60-E405B828F9B2}" type="slidenum">
              <a:rPr lang="en-US" smtClean="0"/>
              <a:t>‹#›</a:t>
            </a:fld>
            <a:endParaRPr lang="en-US"/>
          </a:p>
        </p:txBody>
      </p:sp>
    </p:spTree>
    <p:extLst>
      <p:ext uri="{BB962C8B-B14F-4D97-AF65-F5344CB8AC3E}">
        <p14:creationId xmlns:p14="http://schemas.microsoft.com/office/powerpoint/2010/main" val="4267258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E5F80-2E4E-A977-D9AD-4A755F8773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690002-8CA3-89EF-4917-B31AC6AED4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068EC6-5E72-1823-C9FF-3E4E27251368}"/>
              </a:ext>
            </a:extLst>
          </p:cNvPr>
          <p:cNvSpPr>
            <a:spLocks noGrp="1"/>
          </p:cNvSpPr>
          <p:nvPr>
            <p:ph type="dt" sz="half" idx="10"/>
          </p:nvPr>
        </p:nvSpPr>
        <p:spPr/>
        <p:txBody>
          <a:bodyPr/>
          <a:lstStyle/>
          <a:p>
            <a:fld id="{E1271C03-445A-46FD-949E-262CC4E18408}" type="datetimeFigureOut">
              <a:rPr lang="en-US" smtClean="0"/>
              <a:t>10/3/2024</a:t>
            </a:fld>
            <a:endParaRPr lang="en-US"/>
          </a:p>
        </p:txBody>
      </p:sp>
      <p:sp>
        <p:nvSpPr>
          <p:cNvPr id="5" name="Footer Placeholder 4">
            <a:extLst>
              <a:ext uri="{FF2B5EF4-FFF2-40B4-BE49-F238E27FC236}">
                <a16:creationId xmlns:a16="http://schemas.microsoft.com/office/drawing/2014/main" id="{1A916B7F-26AD-FC30-BF6E-0FE2ABD169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A8EC8C-7F64-063F-43C6-47DCB17A67B3}"/>
              </a:ext>
            </a:extLst>
          </p:cNvPr>
          <p:cNvSpPr>
            <a:spLocks noGrp="1"/>
          </p:cNvSpPr>
          <p:nvPr>
            <p:ph type="sldNum" sz="quarter" idx="12"/>
          </p:nvPr>
        </p:nvSpPr>
        <p:spPr/>
        <p:txBody>
          <a:bodyPr/>
          <a:lstStyle/>
          <a:p>
            <a:fld id="{294505D5-8EC3-4CCB-BD60-E405B828F9B2}" type="slidenum">
              <a:rPr lang="en-US" smtClean="0"/>
              <a:t>‹#›</a:t>
            </a:fld>
            <a:endParaRPr lang="en-US"/>
          </a:p>
        </p:txBody>
      </p:sp>
    </p:spTree>
    <p:extLst>
      <p:ext uri="{BB962C8B-B14F-4D97-AF65-F5344CB8AC3E}">
        <p14:creationId xmlns:p14="http://schemas.microsoft.com/office/powerpoint/2010/main" val="1794200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5A7614-2A10-3800-1A86-18E7462FE1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F7026C-1016-6C82-A833-EB942C69CC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113E2D-B89F-F7D0-B187-49D176C0001B}"/>
              </a:ext>
            </a:extLst>
          </p:cNvPr>
          <p:cNvSpPr>
            <a:spLocks noGrp="1"/>
          </p:cNvSpPr>
          <p:nvPr>
            <p:ph type="dt" sz="half" idx="10"/>
          </p:nvPr>
        </p:nvSpPr>
        <p:spPr/>
        <p:txBody>
          <a:bodyPr/>
          <a:lstStyle/>
          <a:p>
            <a:fld id="{E1271C03-445A-46FD-949E-262CC4E18408}" type="datetimeFigureOut">
              <a:rPr lang="en-US" smtClean="0"/>
              <a:t>10/3/2024</a:t>
            </a:fld>
            <a:endParaRPr lang="en-US"/>
          </a:p>
        </p:txBody>
      </p:sp>
      <p:sp>
        <p:nvSpPr>
          <p:cNvPr id="5" name="Footer Placeholder 4">
            <a:extLst>
              <a:ext uri="{FF2B5EF4-FFF2-40B4-BE49-F238E27FC236}">
                <a16:creationId xmlns:a16="http://schemas.microsoft.com/office/drawing/2014/main" id="{56BCE657-5707-F79B-EB14-40283151BA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B77D66-CE10-F256-DAB4-DF1F41CAB488}"/>
              </a:ext>
            </a:extLst>
          </p:cNvPr>
          <p:cNvSpPr>
            <a:spLocks noGrp="1"/>
          </p:cNvSpPr>
          <p:nvPr>
            <p:ph type="sldNum" sz="quarter" idx="12"/>
          </p:nvPr>
        </p:nvSpPr>
        <p:spPr/>
        <p:txBody>
          <a:bodyPr/>
          <a:lstStyle/>
          <a:p>
            <a:fld id="{294505D5-8EC3-4CCB-BD60-E405B828F9B2}" type="slidenum">
              <a:rPr lang="en-US" smtClean="0"/>
              <a:t>‹#›</a:t>
            </a:fld>
            <a:endParaRPr lang="en-US"/>
          </a:p>
        </p:txBody>
      </p:sp>
    </p:spTree>
    <p:extLst>
      <p:ext uri="{BB962C8B-B14F-4D97-AF65-F5344CB8AC3E}">
        <p14:creationId xmlns:p14="http://schemas.microsoft.com/office/powerpoint/2010/main" val="2491857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EC27-D8AD-79C7-E076-75920BD9A1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276B55-359F-AF07-3D26-398D7CF001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18F1C9-DCFC-1D80-DE4C-70E0676AF126}"/>
              </a:ext>
            </a:extLst>
          </p:cNvPr>
          <p:cNvSpPr>
            <a:spLocks noGrp="1"/>
          </p:cNvSpPr>
          <p:nvPr>
            <p:ph type="dt" sz="half" idx="10"/>
          </p:nvPr>
        </p:nvSpPr>
        <p:spPr/>
        <p:txBody>
          <a:bodyPr/>
          <a:lstStyle/>
          <a:p>
            <a:fld id="{E1271C03-445A-46FD-949E-262CC4E18408}" type="datetimeFigureOut">
              <a:rPr lang="en-US" smtClean="0"/>
              <a:t>10/3/2024</a:t>
            </a:fld>
            <a:endParaRPr lang="en-US"/>
          </a:p>
        </p:txBody>
      </p:sp>
      <p:sp>
        <p:nvSpPr>
          <p:cNvPr id="5" name="Footer Placeholder 4">
            <a:extLst>
              <a:ext uri="{FF2B5EF4-FFF2-40B4-BE49-F238E27FC236}">
                <a16:creationId xmlns:a16="http://schemas.microsoft.com/office/drawing/2014/main" id="{A26DF801-8B6F-4663-3BD5-1DB0420D7B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68D785-D94C-06E6-F2B2-ED756F01E1DB}"/>
              </a:ext>
            </a:extLst>
          </p:cNvPr>
          <p:cNvSpPr>
            <a:spLocks noGrp="1"/>
          </p:cNvSpPr>
          <p:nvPr>
            <p:ph type="sldNum" sz="quarter" idx="12"/>
          </p:nvPr>
        </p:nvSpPr>
        <p:spPr/>
        <p:txBody>
          <a:bodyPr/>
          <a:lstStyle/>
          <a:p>
            <a:fld id="{294505D5-8EC3-4CCB-BD60-E405B828F9B2}" type="slidenum">
              <a:rPr lang="en-US" smtClean="0"/>
              <a:t>‹#›</a:t>
            </a:fld>
            <a:endParaRPr lang="en-US"/>
          </a:p>
        </p:txBody>
      </p:sp>
    </p:spTree>
    <p:extLst>
      <p:ext uri="{BB962C8B-B14F-4D97-AF65-F5344CB8AC3E}">
        <p14:creationId xmlns:p14="http://schemas.microsoft.com/office/powerpoint/2010/main" val="86767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A04D1-6F76-51C9-C9E8-5F015E9E14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F698AE-A9E8-A34F-DA3E-87A53F60312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FAB11B-10E3-5E82-ADBF-8B3650AE0CDD}"/>
              </a:ext>
            </a:extLst>
          </p:cNvPr>
          <p:cNvSpPr>
            <a:spLocks noGrp="1"/>
          </p:cNvSpPr>
          <p:nvPr>
            <p:ph type="dt" sz="half" idx="10"/>
          </p:nvPr>
        </p:nvSpPr>
        <p:spPr/>
        <p:txBody>
          <a:bodyPr/>
          <a:lstStyle/>
          <a:p>
            <a:fld id="{E1271C03-445A-46FD-949E-262CC4E18408}" type="datetimeFigureOut">
              <a:rPr lang="en-US" smtClean="0"/>
              <a:t>10/3/2024</a:t>
            </a:fld>
            <a:endParaRPr lang="en-US"/>
          </a:p>
        </p:txBody>
      </p:sp>
      <p:sp>
        <p:nvSpPr>
          <p:cNvPr id="5" name="Footer Placeholder 4">
            <a:extLst>
              <a:ext uri="{FF2B5EF4-FFF2-40B4-BE49-F238E27FC236}">
                <a16:creationId xmlns:a16="http://schemas.microsoft.com/office/drawing/2014/main" id="{F81AE487-8566-FDC7-E57E-406E4530A9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0797E4-9271-2B3F-0C01-133B5D2C1460}"/>
              </a:ext>
            </a:extLst>
          </p:cNvPr>
          <p:cNvSpPr>
            <a:spLocks noGrp="1"/>
          </p:cNvSpPr>
          <p:nvPr>
            <p:ph type="sldNum" sz="quarter" idx="12"/>
          </p:nvPr>
        </p:nvSpPr>
        <p:spPr/>
        <p:txBody>
          <a:bodyPr/>
          <a:lstStyle/>
          <a:p>
            <a:fld id="{294505D5-8EC3-4CCB-BD60-E405B828F9B2}" type="slidenum">
              <a:rPr lang="en-US" smtClean="0"/>
              <a:t>‹#›</a:t>
            </a:fld>
            <a:endParaRPr lang="en-US"/>
          </a:p>
        </p:txBody>
      </p:sp>
    </p:spTree>
    <p:extLst>
      <p:ext uri="{BB962C8B-B14F-4D97-AF65-F5344CB8AC3E}">
        <p14:creationId xmlns:p14="http://schemas.microsoft.com/office/powerpoint/2010/main" val="1202822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3905-9BCA-03C7-C612-ADF1A7D0C1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EA168A-E181-ADE3-1C55-04936E4629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504F3D-4B7C-6736-1AD8-C01F94C47B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5ACA9F-060E-9969-F279-B2E862598690}"/>
              </a:ext>
            </a:extLst>
          </p:cNvPr>
          <p:cNvSpPr>
            <a:spLocks noGrp="1"/>
          </p:cNvSpPr>
          <p:nvPr>
            <p:ph type="dt" sz="half" idx="10"/>
          </p:nvPr>
        </p:nvSpPr>
        <p:spPr/>
        <p:txBody>
          <a:bodyPr/>
          <a:lstStyle/>
          <a:p>
            <a:fld id="{E1271C03-445A-46FD-949E-262CC4E18408}" type="datetimeFigureOut">
              <a:rPr lang="en-US" smtClean="0"/>
              <a:t>10/3/2024</a:t>
            </a:fld>
            <a:endParaRPr lang="en-US"/>
          </a:p>
        </p:txBody>
      </p:sp>
      <p:sp>
        <p:nvSpPr>
          <p:cNvPr id="6" name="Footer Placeholder 5">
            <a:extLst>
              <a:ext uri="{FF2B5EF4-FFF2-40B4-BE49-F238E27FC236}">
                <a16:creationId xmlns:a16="http://schemas.microsoft.com/office/drawing/2014/main" id="{8E32C473-2915-F944-6AAC-AA1D32ADA4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E76D2C-C508-367A-008B-1F23C3FC3318}"/>
              </a:ext>
            </a:extLst>
          </p:cNvPr>
          <p:cNvSpPr>
            <a:spLocks noGrp="1"/>
          </p:cNvSpPr>
          <p:nvPr>
            <p:ph type="sldNum" sz="quarter" idx="12"/>
          </p:nvPr>
        </p:nvSpPr>
        <p:spPr/>
        <p:txBody>
          <a:bodyPr/>
          <a:lstStyle/>
          <a:p>
            <a:fld id="{294505D5-8EC3-4CCB-BD60-E405B828F9B2}" type="slidenum">
              <a:rPr lang="en-US" smtClean="0"/>
              <a:t>‹#›</a:t>
            </a:fld>
            <a:endParaRPr lang="en-US"/>
          </a:p>
        </p:txBody>
      </p:sp>
    </p:spTree>
    <p:extLst>
      <p:ext uri="{BB962C8B-B14F-4D97-AF65-F5344CB8AC3E}">
        <p14:creationId xmlns:p14="http://schemas.microsoft.com/office/powerpoint/2010/main" val="3985767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FF69F-12E1-F83E-FD47-D449577C21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0844F1-6D0C-DAD5-A973-416A93011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1053E8-BC67-2AC9-4204-ACE3D64917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BD15CC-4574-767C-F4BC-B6BD0A01BD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0E7E3C-79E0-C7ED-3B41-3433E79177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832068-2A8A-FF1D-3853-186BDEE5DE8E}"/>
              </a:ext>
            </a:extLst>
          </p:cNvPr>
          <p:cNvSpPr>
            <a:spLocks noGrp="1"/>
          </p:cNvSpPr>
          <p:nvPr>
            <p:ph type="dt" sz="half" idx="10"/>
          </p:nvPr>
        </p:nvSpPr>
        <p:spPr/>
        <p:txBody>
          <a:bodyPr/>
          <a:lstStyle/>
          <a:p>
            <a:fld id="{E1271C03-445A-46FD-949E-262CC4E18408}" type="datetimeFigureOut">
              <a:rPr lang="en-US" smtClean="0"/>
              <a:t>10/3/2024</a:t>
            </a:fld>
            <a:endParaRPr lang="en-US"/>
          </a:p>
        </p:txBody>
      </p:sp>
      <p:sp>
        <p:nvSpPr>
          <p:cNvPr id="8" name="Footer Placeholder 7">
            <a:extLst>
              <a:ext uri="{FF2B5EF4-FFF2-40B4-BE49-F238E27FC236}">
                <a16:creationId xmlns:a16="http://schemas.microsoft.com/office/drawing/2014/main" id="{0CC28222-0CC9-5B11-B20F-3838C13735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36A4EB-2E84-2AF7-E1D6-B7141BD065BF}"/>
              </a:ext>
            </a:extLst>
          </p:cNvPr>
          <p:cNvSpPr>
            <a:spLocks noGrp="1"/>
          </p:cNvSpPr>
          <p:nvPr>
            <p:ph type="sldNum" sz="quarter" idx="12"/>
          </p:nvPr>
        </p:nvSpPr>
        <p:spPr/>
        <p:txBody>
          <a:bodyPr/>
          <a:lstStyle/>
          <a:p>
            <a:fld id="{294505D5-8EC3-4CCB-BD60-E405B828F9B2}" type="slidenum">
              <a:rPr lang="en-US" smtClean="0"/>
              <a:t>‹#›</a:t>
            </a:fld>
            <a:endParaRPr lang="en-US"/>
          </a:p>
        </p:txBody>
      </p:sp>
    </p:spTree>
    <p:extLst>
      <p:ext uri="{BB962C8B-B14F-4D97-AF65-F5344CB8AC3E}">
        <p14:creationId xmlns:p14="http://schemas.microsoft.com/office/powerpoint/2010/main" val="3317478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FAC55-DAF3-4267-920F-F8A342F452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625EE1-A1F7-CC8F-6ABB-60B1611D0920}"/>
              </a:ext>
            </a:extLst>
          </p:cNvPr>
          <p:cNvSpPr>
            <a:spLocks noGrp="1"/>
          </p:cNvSpPr>
          <p:nvPr>
            <p:ph type="dt" sz="half" idx="10"/>
          </p:nvPr>
        </p:nvSpPr>
        <p:spPr/>
        <p:txBody>
          <a:bodyPr/>
          <a:lstStyle/>
          <a:p>
            <a:fld id="{E1271C03-445A-46FD-949E-262CC4E18408}" type="datetimeFigureOut">
              <a:rPr lang="en-US" smtClean="0"/>
              <a:t>10/3/2024</a:t>
            </a:fld>
            <a:endParaRPr lang="en-US"/>
          </a:p>
        </p:txBody>
      </p:sp>
      <p:sp>
        <p:nvSpPr>
          <p:cNvPr id="4" name="Footer Placeholder 3">
            <a:extLst>
              <a:ext uri="{FF2B5EF4-FFF2-40B4-BE49-F238E27FC236}">
                <a16:creationId xmlns:a16="http://schemas.microsoft.com/office/drawing/2014/main" id="{53146360-0DC0-19FC-080F-C528720E4B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770D5D-27C1-55E8-25BA-724C972D8686}"/>
              </a:ext>
            </a:extLst>
          </p:cNvPr>
          <p:cNvSpPr>
            <a:spLocks noGrp="1"/>
          </p:cNvSpPr>
          <p:nvPr>
            <p:ph type="sldNum" sz="quarter" idx="12"/>
          </p:nvPr>
        </p:nvSpPr>
        <p:spPr/>
        <p:txBody>
          <a:bodyPr/>
          <a:lstStyle/>
          <a:p>
            <a:fld id="{294505D5-8EC3-4CCB-BD60-E405B828F9B2}" type="slidenum">
              <a:rPr lang="en-US" smtClean="0"/>
              <a:t>‹#›</a:t>
            </a:fld>
            <a:endParaRPr lang="en-US"/>
          </a:p>
        </p:txBody>
      </p:sp>
    </p:spTree>
    <p:extLst>
      <p:ext uri="{BB962C8B-B14F-4D97-AF65-F5344CB8AC3E}">
        <p14:creationId xmlns:p14="http://schemas.microsoft.com/office/powerpoint/2010/main" val="3962407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12AF2-8D31-02F4-EB0F-D47B16DD2BAC}"/>
              </a:ext>
            </a:extLst>
          </p:cNvPr>
          <p:cNvSpPr>
            <a:spLocks noGrp="1"/>
          </p:cNvSpPr>
          <p:nvPr>
            <p:ph type="dt" sz="half" idx="10"/>
          </p:nvPr>
        </p:nvSpPr>
        <p:spPr/>
        <p:txBody>
          <a:bodyPr/>
          <a:lstStyle/>
          <a:p>
            <a:fld id="{E1271C03-445A-46FD-949E-262CC4E18408}" type="datetimeFigureOut">
              <a:rPr lang="en-US" smtClean="0"/>
              <a:t>10/3/2024</a:t>
            </a:fld>
            <a:endParaRPr lang="en-US"/>
          </a:p>
        </p:txBody>
      </p:sp>
      <p:sp>
        <p:nvSpPr>
          <p:cNvPr id="3" name="Footer Placeholder 2">
            <a:extLst>
              <a:ext uri="{FF2B5EF4-FFF2-40B4-BE49-F238E27FC236}">
                <a16:creationId xmlns:a16="http://schemas.microsoft.com/office/drawing/2014/main" id="{CDEA94EB-9093-D949-9124-B7E90EAACB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FA8286-D763-FFA5-EF74-0FE15D9D93F0}"/>
              </a:ext>
            </a:extLst>
          </p:cNvPr>
          <p:cNvSpPr>
            <a:spLocks noGrp="1"/>
          </p:cNvSpPr>
          <p:nvPr>
            <p:ph type="sldNum" sz="quarter" idx="12"/>
          </p:nvPr>
        </p:nvSpPr>
        <p:spPr/>
        <p:txBody>
          <a:bodyPr/>
          <a:lstStyle/>
          <a:p>
            <a:fld id="{294505D5-8EC3-4CCB-BD60-E405B828F9B2}" type="slidenum">
              <a:rPr lang="en-US" smtClean="0"/>
              <a:t>‹#›</a:t>
            </a:fld>
            <a:endParaRPr lang="en-US"/>
          </a:p>
        </p:txBody>
      </p:sp>
    </p:spTree>
    <p:extLst>
      <p:ext uri="{BB962C8B-B14F-4D97-AF65-F5344CB8AC3E}">
        <p14:creationId xmlns:p14="http://schemas.microsoft.com/office/powerpoint/2010/main" val="3758050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94640-6501-D9F0-EB74-10C83F4033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331789-DE64-29AE-5FEB-EB54F705A4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A0F894-FD4A-AD8D-4E31-71B20F92D1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202990-A39C-1537-6177-2CEA13ECEEA2}"/>
              </a:ext>
            </a:extLst>
          </p:cNvPr>
          <p:cNvSpPr>
            <a:spLocks noGrp="1"/>
          </p:cNvSpPr>
          <p:nvPr>
            <p:ph type="dt" sz="half" idx="10"/>
          </p:nvPr>
        </p:nvSpPr>
        <p:spPr/>
        <p:txBody>
          <a:bodyPr/>
          <a:lstStyle/>
          <a:p>
            <a:fld id="{E1271C03-445A-46FD-949E-262CC4E18408}" type="datetimeFigureOut">
              <a:rPr lang="en-US" smtClean="0"/>
              <a:t>10/3/2024</a:t>
            </a:fld>
            <a:endParaRPr lang="en-US"/>
          </a:p>
        </p:txBody>
      </p:sp>
      <p:sp>
        <p:nvSpPr>
          <p:cNvPr id="6" name="Footer Placeholder 5">
            <a:extLst>
              <a:ext uri="{FF2B5EF4-FFF2-40B4-BE49-F238E27FC236}">
                <a16:creationId xmlns:a16="http://schemas.microsoft.com/office/drawing/2014/main" id="{6DDD8B7B-6F10-70C7-0825-91FE71F5E5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A595CE-C923-E252-EF9F-085CF0AA7E41}"/>
              </a:ext>
            </a:extLst>
          </p:cNvPr>
          <p:cNvSpPr>
            <a:spLocks noGrp="1"/>
          </p:cNvSpPr>
          <p:nvPr>
            <p:ph type="sldNum" sz="quarter" idx="12"/>
          </p:nvPr>
        </p:nvSpPr>
        <p:spPr/>
        <p:txBody>
          <a:bodyPr/>
          <a:lstStyle/>
          <a:p>
            <a:fld id="{294505D5-8EC3-4CCB-BD60-E405B828F9B2}" type="slidenum">
              <a:rPr lang="en-US" smtClean="0"/>
              <a:t>‹#›</a:t>
            </a:fld>
            <a:endParaRPr lang="en-US"/>
          </a:p>
        </p:txBody>
      </p:sp>
    </p:spTree>
    <p:extLst>
      <p:ext uri="{BB962C8B-B14F-4D97-AF65-F5344CB8AC3E}">
        <p14:creationId xmlns:p14="http://schemas.microsoft.com/office/powerpoint/2010/main" val="1203574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5B75A-7FAE-FF55-0F3C-C475F002B5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A6758F-00DC-919F-24B6-D3B3BD12B1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FD8AB3-2B05-47BC-4F98-07A0B59BE6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5239EB-5CFD-A9A2-57A4-8DF2916168F6}"/>
              </a:ext>
            </a:extLst>
          </p:cNvPr>
          <p:cNvSpPr>
            <a:spLocks noGrp="1"/>
          </p:cNvSpPr>
          <p:nvPr>
            <p:ph type="dt" sz="half" idx="10"/>
          </p:nvPr>
        </p:nvSpPr>
        <p:spPr/>
        <p:txBody>
          <a:bodyPr/>
          <a:lstStyle/>
          <a:p>
            <a:fld id="{E1271C03-445A-46FD-949E-262CC4E18408}" type="datetimeFigureOut">
              <a:rPr lang="en-US" smtClean="0"/>
              <a:t>10/3/2024</a:t>
            </a:fld>
            <a:endParaRPr lang="en-US"/>
          </a:p>
        </p:txBody>
      </p:sp>
      <p:sp>
        <p:nvSpPr>
          <p:cNvPr id="6" name="Footer Placeholder 5">
            <a:extLst>
              <a:ext uri="{FF2B5EF4-FFF2-40B4-BE49-F238E27FC236}">
                <a16:creationId xmlns:a16="http://schemas.microsoft.com/office/drawing/2014/main" id="{03B64080-8483-B4D0-9AF8-2D296630AE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CC8693-D543-EF63-A02C-A1FA5F6791AA}"/>
              </a:ext>
            </a:extLst>
          </p:cNvPr>
          <p:cNvSpPr>
            <a:spLocks noGrp="1"/>
          </p:cNvSpPr>
          <p:nvPr>
            <p:ph type="sldNum" sz="quarter" idx="12"/>
          </p:nvPr>
        </p:nvSpPr>
        <p:spPr/>
        <p:txBody>
          <a:bodyPr/>
          <a:lstStyle/>
          <a:p>
            <a:fld id="{294505D5-8EC3-4CCB-BD60-E405B828F9B2}" type="slidenum">
              <a:rPr lang="en-US" smtClean="0"/>
              <a:t>‹#›</a:t>
            </a:fld>
            <a:endParaRPr lang="en-US"/>
          </a:p>
        </p:txBody>
      </p:sp>
    </p:spTree>
    <p:extLst>
      <p:ext uri="{BB962C8B-B14F-4D97-AF65-F5344CB8AC3E}">
        <p14:creationId xmlns:p14="http://schemas.microsoft.com/office/powerpoint/2010/main" val="3217427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21C290-B720-560C-DC96-4AA250AE3E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DD0B6B-0A6B-9DA4-C43A-448024436A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B3A5EB-39A2-68D2-5A80-71BEDDD2B7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1271C03-445A-46FD-949E-262CC4E18408}" type="datetimeFigureOut">
              <a:rPr lang="en-US" smtClean="0"/>
              <a:t>10/3/2024</a:t>
            </a:fld>
            <a:endParaRPr lang="en-US"/>
          </a:p>
        </p:txBody>
      </p:sp>
      <p:sp>
        <p:nvSpPr>
          <p:cNvPr id="5" name="Footer Placeholder 4">
            <a:extLst>
              <a:ext uri="{FF2B5EF4-FFF2-40B4-BE49-F238E27FC236}">
                <a16:creationId xmlns:a16="http://schemas.microsoft.com/office/drawing/2014/main" id="{D928F02A-6258-6739-67C1-37ADE280F8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D7943E1-7582-311D-D75E-5A55F5E2FE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94505D5-8EC3-4CCB-BD60-E405B828F9B2}" type="slidenum">
              <a:rPr lang="en-US" smtClean="0"/>
              <a:t>‹#›</a:t>
            </a:fld>
            <a:endParaRPr lang="en-US"/>
          </a:p>
        </p:txBody>
      </p:sp>
    </p:spTree>
    <p:extLst>
      <p:ext uri="{BB962C8B-B14F-4D97-AF65-F5344CB8AC3E}">
        <p14:creationId xmlns:p14="http://schemas.microsoft.com/office/powerpoint/2010/main" val="3778037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rxiv.org/pdf/2111.02442" TargetMode="External"/><Relationship Id="rId2" Type="http://schemas.openxmlformats.org/officeDocument/2006/relationships/hyperlink" Target="https://answers.launchpad.net/mg5amcnlo/+question/701029"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A2E18-E74C-4820-70EE-5D7AA34595F5}"/>
              </a:ext>
            </a:extLst>
          </p:cNvPr>
          <p:cNvSpPr>
            <a:spLocks noGrp="1"/>
          </p:cNvSpPr>
          <p:nvPr>
            <p:ph type="ctrTitle"/>
          </p:nvPr>
        </p:nvSpPr>
        <p:spPr/>
        <p:txBody>
          <a:bodyPr>
            <a:normAutofit fontScale="90000"/>
          </a:bodyPr>
          <a:lstStyle/>
          <a:p>
            <a:r>
              <a:rPr lang="en-US" dirty="0"/>
              <a:t>On the Production Modes and Production Rates cross checks.</a:t>
            </a:r>
          </a:p>
        </p:txBody>
      </p:sp>
      <p:sp>
        <p:nvSpPr>
          <p:cNvPr id="3" name="Subtitle 2">
            <a:extLst>
              <a:ext uri="{FF2B5EF4-FFF2-40B4-BE49-F238E27FC236}">
                <a16:creationId xmlns:a16="http://schemas.microsoft.com/office/drawing/2014/main" id="{52517CF5-C467-DF6A-61E1-B1BC831AD552}"/>
              </a:ext>
            </a:extLst>
          </p:cNvPr>
          <p:cNvSpPr>
            <a:spLocks noGrp="1"/>
          </p:cNvSpPr>
          <p:nvPr>
            <p:ph type="subTitle" idx="1"/>
          </p:nvPr>
        </p:nvSpPr>
        <p:spPr/>
        <p:txBody>
          <a:bodyPr/>
          <a:lstStyle/>
          <a:p>
            <a:r>
              <a:rPr lang="en-US" dirty="0"/>
              <a:t>Zhen Liu</a:t>
            </a:r>
          </a:p>
        </p:txBody>
      </p:sp>
    </p:spTree>
    <p:extLst>
      <p:ext uri="{BB962C8B-B14F-4D97-AF65-F5344CB8AC3E}">
        <p14:creationId xmlns:p14="http://schemas.microsoft.com/office/powerpoint/2010/main" val="1265172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9095E-74C3-066F-5FBC-702B05A89A1A}"/>
              </a:ext>
            </a:extLst>
          </p:cNvPr>
          <p:cNvSpPr>
            <a:spLocks noGrp="1"/>
          </p:cNvSpPr>
          <p:nvPr>
            <p:ph type="title"/>
          </p:nvPr>
        </p:nvSpPr>
        <p:spPr/>
        <p:txBody>
          <a:bodyPr>
            <a:normAutofit fontScale="90000"/>
          </a:bodyPr>
          <a:lstStyle/>
          <a:p>
            <a:r>
              <a:rPr lang="en-US" dirty="0"/>
              <a:t>I want to check a few subtilties on the production modes to ensure what </a:t>
            </a:r>
            <a:r>
              <a:rPr lang="en-US" dirty="0" err="1"/>
              <a:t>Peiran</a:t>
            </a:r>
            <a:r>
              <a:rPr lang="en-US" dirty="0"/>
              <a:t> did does not miss some important contributions &amp; effects</a:t>
            </a:r>
          </a:p>
        </p:txBody>
      </p:sp>
      <p:sp>
        <p:nvSpPr>
          <p:cNvPr id="3" name="Content Placeholder 2">
            <a:extLst>
              <a:ext uri="{FF2B5EF4-FFF2-40B4-BE49-F238E27FC236}">
                <a16:creationId xmlns:a16="http://schemas.microsoft.com/office/drawing/2014/main" id="{C1C4B2FC-7FFD-09A7-17A8-D2B19F28DC81}"/>
              </a:ext>
            </a:extLst>
          </p:cNvPr>
          <p:cNvSpPr>
            <a:spLocks noGrp="1"/>
          </p:cNvSpPr>
          <p:nvPr>
            <p:ph idx="1"/>
          </p:nvPr>
        </p:nvSpPr>
        <p:spPr/>
        <p:txBody>
          <a:bodyPr/>
          <a:lstStyle/>
          <a:p>
            <a:r>
              <a:rPr lang="en-US" dirty="0"/>
              <a:t>Z-\gamma interference</a:t>
            </a:r>
          </a:p>
          <a:p>
            <a:r>
              <a:rPr lang="en-US" dirty="0"/>
              <a:t>Additional radiation from fixed order calculation</a:t>
            </a:r>
          </a:p>
          <a:p>
            <a:r>
              <a:rPr lang="en-US" dirty="0"/>
              <a:t>Z\gamma fusion channels</a:t>
            </a:r>
          </a:p>
          <a:p>
            <a:r>
              <a:rPr lang="en-US" dirty="0"/>
              <a:t>Stability against higher orders (note that </a:t>
            </a:r>
            <a:r>
              <a:rPr lang="en-US" dirty="0" err="1"/>
              <a:t>Peiran’s</a:t>
            </a:r>
            <a:r>
              <a:rPr lang="en-US" dirty="0"/>
              <a:t> calculation actually regulated the IR singularities with finite muon masses. That might not be the correct choice of scale for the calculation.)</a:t>
            </a:r>
          </a:p>
          <a:p>
            <a:r>
              <a:rPr lang="en-US" dirty="0"/>
              <a:t>The above relative importance will change as the ALP mass changes, so I will check both an 100 GeV ALP and a 1000 GeV ALP</a:t>
            </a:r>
          </a:p>
        </p:txBody>
      </p:sp>
    </p:spTree>
    <p:extLst>
      <p:ext uri="{BB962C8B-B14F-4D97-AF65-F5344CB8AC3E}">
        <p14:creationId xmlns:p14="http://schemas.microsoft.com/office/powerpoint/2010/main" val="2770270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A85AE-8D40-7265-8F87-16B9BEB483B2}"/>
              </a:ext>
            </a:extLst>
          </p:cNvPr>
          <p:cNvSpPr>
            <a:spLocks noGrp="1"/>
          </p:cNvSpPr>
          <p:nvPr>
            <p:ph type="title"/>
          </p:nvPr>
        </p:nvSpPr>
        <p:spPr/>
        <p:txBody>
          <a:bodyPr/>
          <a:lstStyle/>
          <a:p>
            <a:r>
              <a:rPr lang="en-US" dirty="0"/>
              <a:t>Checks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127D06-FB5E-7116-0894-67A85BFA10CC}"/>
                  </a:ext>
                </a:extLst>
              </p:cNvPr>
              <p:cNvSpPr>
                <a:spLocks noGrp="1"/>
              </p:cNvSpPr>
              <p:nvPr>
                <p:ph idx="1"/>
              </p:nvPr>
            </p:nvSpPr>
            <p:spPr/>
            <p:txBody>
              <a:bodyPr>
                <a:normAutofit lnSpcReduction="10000"/>
              </a:bodyPr>
              <a:lstStyle/>
              <a:p>
                <a:r>
                  <a:rPr lang="en-US" dirty="0"/>
                  <a:t>First use </a:t>
                </a:r>
                <a:r>
                  <a:rPr lang="en-US" dirty="0" err="1"/>
                  <a:t>Peiran’s</a:t>
                </a:r>
                <a:r>
                  <a:rPr lang="en-US" dirty="0"/>
                  <a:t> card, the generation is very slow, already showing the singularities is not really properly regulated (MG5 was using muon mass for the colinear photon emission and the phase space mapping is slow).</a:t>
                </a:r>
              </a:p>
              <a:p>
                <a:r>
                  <a:rPr lang="en-US" dirty="0" err="1"/>
                  <a:t>Peiran</a:t>
                </a:r>
                <a:r>
                  <a:rPr lang="en-US" dirty="0"/>
                  <a:t> also decayed the axion directly, need to check if the width is set properly.</a:t>
                </a:r>
              </a:p>
              <a:p>
                <a:r>
                  <a:rPr lang="en-US" dirty="0"/>
                  <a:t>First ran of </a:t>
                </a:r>
                <a:r>
                  <a:rPr lang="en-US" dirty="0" err="1"/>
                  <a:t>Peiran’s</a:t>
                </a:r>
                <a:r>
                  <a:rPr lang="en-US" dirty="0"/>
                  <a:t> card for </a:t>
                </a:r>
                <a14:m>
                  <m:oMath xmlns:m="http://schemas.openxmlformats.org/officeDocument/2006/math">
                    <m:r>
                      <a:rPr lang="en-US" b="0" i="1" smtClean="0">
                        <a:latin typeface="Cambria Math" panose="02040503050406030204" pitchFamily="18" charset="0"/>
                      </a:rPr>
                      <m:t>𝜇𝜇</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𝜇𝜇</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𝑔𝑔</m:t>
                    </m:r>
                  </m:oMath>
                </a14:m>
                <a:r>
                  <a:rPr lang="en-US" dirty="0"/>
                  <a:t>, costed &gt; 75mins of CPU time (actually cost less due to multicore) and returned 0.176 pb. It doesn’t seem to match his slides which shows 25 pb for 10 TeV </a:t>
                </a:r>
                <a:r>
                  <a:rPr lang="en-US" dirty="0" err="1"/>
                  <a:t>MuC</a:t>
                </a:r>
                <a:r>
                  <a:rPr lang="en-US" dirty="0"/>
                  <a:t>. (The default parameters are 10 GeV ma and 1MeV width)</a:t>
                </a:r>
              </a:p>
              <a:p>
                <a:endParaRPr lang="en-US" dirty="0"/>
              </a:p>
            </p:txBody>
          </p:sp>
        </mc:Choice>
        <mc:Fallback xmlns="">
          <p:sp>
            <p:nvSpPr>
              <p:cNvPr id="3" name="Content Placeholder 2">
                <a:extLst>
                  <a:ext uri="{FF2B5EF4-FFF2-40B4-BE49-F238E27FC236}">
                    <a16:creationId xmlns:a16="http://schemas.microsoft.com/office/drawing/2014/main" id="{A6127D06-FB5E-7116-0894-67A85BFA10CC}"/>
                  </a:ext>
                </a:extLst>
              </p:cNvPr>
              <p:cNvSpPr>
                <a:spLocks noGrp="1" noRot="1" noChangeAspect="1" noMove="1" noResize="1" noEditPoints="1" noAdjustHandles="1" noChangeArrowheads="1" noChangeShapeType="1" noTextEdit="1"/>
              </p:cNvSpPr>
              <p:nvPr>
                <p:ph idx="1"/>
              </p:nvPr>
            </p:nvSpPr>
            <p:spPr>
              <a:blipFill>
                <a:blip r:embed="rId2"/>
                <a:stretch>
                  <a:fillRect l="-1043" t="-3081" r="-1391"/>
                </a:stretch>
              </a:blipFill>
            </p:spPr>
            <p:txBody>
              <a:bodyPr/>
              <a:lstStyle/>
              <a:p>
                <a:r>
                  <a:rPr lang="en-US">
                    <a:noFill/>
                  </a:rPr>
                  <a:t> </a:t>
                </a:r>
              </a:p>
            </p:txBody>
          </p:sp>
        </mc:Fallback>
      </mc:AlternateContent>
    </p:spTree>
    <p:extLst>
      <p:ext uri="{BB962C8B-B14F-4D97-AF65-F5344CB8AC3E}">
        <p14:creationId xmlns:p14="http://schemas.microsoft.com/office/powerpoint/2010/main" val="2159105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07D34-F8FE-4DD8-B831-9DFE2042A51B}"/>
              </a:ext>
            </a:extLst>
          </p:cNvPr>
          <p:cNvSpPr>
            <a:spLocks noGrp="1"/>
          </p:cNvSpPr>
          <p:nvPr>
            <p:ph type="title"/>
          </p:nvPr>
        </p:nvSpPr>
        <p:spPr/>
        <p:txBody>
          <a:bodyPr/>
          <a:lstStyle/>
          <a:p>
            <a:r>
              <a:rPr lang="en-US" dirty="0"/>
              <a:t>Checks</a:t>
            </a:r>
          </a:p>
        </p:txBody>
      </p:sp>
      <p:graphicFrame>
        <p:nvGraphicFramePr>
          <p:cNvPr id="4" name="Content Placeholder 3">
            <a:extLst>
              <a:ext uri="{FF2B5EF4-FFF2-40B4-BE49-F238E27FC236}">
                <a16:creationId xmlns:a16="http://schemas.microsoft.com/office/drawing/2014/main" id="{CB588A59-1435-31D4-F8B9-B42A6B73F949}"/>
              </a:ext>
            </a:extLst>
          </p:cNvPr>
          <p:cNvGraphicFramePr>
            <a:graphicFrameLocks noGrp="1"/>
          </p:cNvGraphicFramePr>
          <p:nvPr>
            <p:ph idx="1"/>
            <p:extLst>
              <p:ext uri="{D42A27DB-BD31-4B8C-83A1-F6EECF244321}">
                <p14:modId xmlns:p14="http://schemas.microsoft.com/office/powerpoint/2010/main" val="625217103"/>
              </p:ext>
            </p:extLst>
          </p:nvPr>
        </p:nvGraphicFramePr>
        <p:xfrm>
          <a:off x="306421" y="1825625"/>
          <a:ext cx="11614828" cy="3850640"/>
        </p:xfrm>
        <a:graphic>
          <a:graphicData uri="http://schemas.openxmlformats.org/drawingml/2006/table">
            <a:tbl>
              <a:tblPr firstRow="1" bandRow="1">
                <a:tableStyleId>{5C22544A-7EE6-4342-B048-85BDC9FD1C3A}</a:tableStyleId>
              </a:tblPr>
              <a:tblGrid>
                <a:gridCol w="1425906">
                  <a:extLst>
                    <a:ext uri="{9D8B030D-6E8A-4147-A177-3AD203B41FA5}">
                      <a16:colId xmlns:a16="http://schemas.microsoft.com/office/drawing/2014/main" val="776659425"/>
                    </a:ext>
                  </a:extLst>
                </a:gridCol>
                <a:gridCol w="2755783">
                  <a:extLst>
                    <a:ext uri="{9D8B030D-6E8A-4147-A177-3AD203B41FA5}">
                      <a16:colId xmlns:a16="http://schemas.microsoft.com/office/drawing/2014/main" val="3531366387"/>
                    </a:ext>
                  </a:extLst>
                </a:gridCol>
                <a:gridCol w="1625724">
                  <a:extLst>
                    <a:ext uri="{9D8B030D-6E8A-4147-A177-3AD203B41FA5}">
                      <a16:colId xmlns:a16="http://schemas.microsoft.com/office/drawing/2014/main" val="3710483499"/>
                    </a:ext>
                  </a:extLst>
                </a:gridCol>
                <a:gridCol w="1935805">
                  <a:extLst>
                    <a:ext uri="{9D8B030D-6E8A-4147-A177-3AD203B41FA5}">
                      <a16:colId xmlns:a16="http://schemas.microsoft.com/office/drawing/2014/main" val="549988924"/>
                    </a:ext>
                  </a:extLst>
                </a:gridCol>
                <a:gridCol w="855275">
                  <a:extLst>
                    <a:ext uri="{9D8B030D-6E8A-4147-A177-3AD203B41FA5}">
                      <a16:colId xmlns:a16="http://schemas.microsoft.com/office/drawing/2014/main" val="2838559681"/>
                    </a:ext>
                  </a:extLst>
                </a:gridCol>
                <a:gridCol w="3016335">
                  <a:extLst>
                    <a:ext uri="{9D8B030D-6E8A-4147-A177-3AD203B41FA5}">
                      <a16:colId xmlns:a16="http://schemas.microsoft.com/office/drawing/2014/main" val="4070823668"/>
                    </a:ext>
                  </a:extLst>
                </a:gridCol>
              </a:tblGrid>
              <a:tr h="370840">
                <a:tc>
                  <a:txBody>
                    <a:bodyPr/>
                    <a:lstStyle/>
                    <a:p>
                      <a:r>
                        <a:rPr lang="en-US" dirty="0"/>
                        <a:t>Process</a:t>
                      </a:r>
                    </a:p>
                  </a:txBody>
                  <a:tcPr/>
                </a:tc>
                <a:tc>
                  <a:txBody>
                    <a:bodyPr/>
                    <a:lstStyle/>
                    <a:p>
                      <a:r>
                        <a:rPr lang="en-US" dirty="0"/>
                        <a:t>Note</a:t>
                      </a:r>
                    </a:p>
                  </a:txBody>
                  <a:tcPr/>
                </a:tc>
                <a:tc>
                  <a:txBody>
                    <a:bodyPr/>
                    <a:lstStyle/>
                    <a:p>
                      <a:r>
                        <a:rPr lang="en-US" dirty="0"/>
                        <a:t>Parameters</a:t>
                      </a:r>
                    </a:p>
                  </a:txBody>
                  <a:tcPr/>
                </a:tc>
                <a:tc>
                  <a:txBody>
                    <a:bodyPr/>
                    <a:lstStyle/>
                    <a:p>
                      <a:r>
                        <a:rPr lang="en-US" dirty="0"/>
                        <a:t>Result</a:t>
                      </a:r>
                    </a:p>
                  </a:txBody>
                  <a:tcPr/>
                </a:tc>
                <a:tc>
                  <a:txBody>
                    <a:bodyPr/>
                    <a:lstStyle/>
                    <a:p>
                      <a:r>
                        <a:rPr lang="en-US" dirty="0"/>
                        <a:t>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Comment</a:t>
                      </a:r>
                    </a:p>
                    <a:p>
                      <a:endParaRPr lang="en-US" dirty="0"/>
                    </a:p>
                  </a:txBody>
                  <a:tcPr/>
                </a:tc>
                <a:extLst>
                  <a:ext uri="{0D108BD9-81ED-4DB2-BD59-A6C34878D82A}">
                    <a16:rowId xmlns:a16="http://schemas.microsoft.com/office/drawing/2014/main" val="1169282519"/>
                  </a:ext>
                </a:extLst>
              </a:tr>
              <a:tr h="370840">
                <a:tc>
                  <a:txBody>
                    <a:bodyPr/>
                    <a:lstStyle/>
                    <a:p>
                      <a:r>
                        <a:rPr lang="en-US" dirty="0"/>
                        <a:t> mm-&gt;</a:t>
                      </a:r>
                      <a:r>
                        <a:rPr lang="en-US" dirty="0" err="1"/>
                        <a:t>amm</a:t>
                      </a:r>
                      <a:r>
                        <a:rPr lang="en-US" dirty="0"/>
                        <a:t>, a&gt;gg</a:t>
                      </a:r>
                    </a:p>
                  </a:txBody>
                  <a:tcPr/>
                </a:tc>
                <a:tc>
                  <a:txBody>
                    <a:bodyPr/>
                    <a:lstStyle/>
                    <a:p>
                      <a:r>
                        <a:rPr lang="en-US" dirty="0" err="1"/>
                        <a:t>Peiran’s</a:t>
                      </a:r>
                      <a:r>
                        <a:rPr lang="en-US" dirty="0"/>
                        <a:t> default with wrong param.</a:t>
                      </a:r>
                    </a:p>
                  </a:txBody>
                  <a:tcPr/>
                </a:tc>
                <a:tc>
                  <a:txBody>
                    <a:bodyPr/>
                    <a:lstStyle/>
                    <a:p>
                      <a:r>
                        <a:rPr lang="en-US" dirty="0"/>
                        <a:t> ma=10 GeV, Wd=1 MeV</a:t>
                      </a:r>
                    </a:p>
                  </a:txBody>
                  <a:tcPr/>
                </a:tc>
                <a:tc>
                  <a:txBody>
                    <a:bodyPr/>
                    <a:lstStyle/>
                    <a:p>
                      <a:r>
                        <a:rPr lang="en-US" dirty="0"/>
                        <a:t>0.176pb</a:t>
                      </a:r>
                    </a:p>
                  </a:txBody>
                  <a:tcPr/>
                </a:tc>
                <a:tc>
                  <a:txBody>
                    <a:bodyPr/>
                    <a:lstStyle/>
                    <a:p>
                      <a:r>
                        <a:rPr lang="en-US" dirty="0"/>
                        <a:t>10 TeV</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 not match </a:t>
                      </a:r>
                      <a:r>
                        <a:rPr lang="en-US" dirty="0" err="1"/>
                        <a:t>Peiran’s</a:t>
                      </a:r>
                      <a:r>
                        <a:rPr lang="en-US" dirty="0"/>
                        <a:t> slides</a:t>
                      </a:r>
                    </a:p>
                    <a:p>
                      <a:endParaRPr lang="en-US" dirty="0"/>
                    </a:p>
                  </a:txBody>
                  <a:tcPr/>
                </a:tc>
                <a:extLst>
                  <a:ext uri="{0D108BD9-81ED-4DB2-BD59-A6C34878D82A}">
                    <a16:rowId xmlns:a16="http://schemas.microsoft.com/office/drawing/2014/main" val="431618266"/>
                  </a:ext>
                </a:extLst>
              </a:tr>
              <a:tr h="370840">
                <a:tc>
                  <a:txBody>
                    <a:bodyPr/>
                    <a:lstStyle/>
                    <a:p>
                      <a:r>
                        <a:rPr lang="en-US" dirty="0"/>
                        <a:t> mm-&gt;</a:t>
                      </a:r>
                      <a:r>
                        <a:rPr lang="en-US" dirty="0" err="1"/>
                        <a:t>amm</a:t>
                      </a:r>
                      <a:endParaRPr lang="en-US" dirty="0"/>
                    </a:p>
                  </a:txBody>
                  <a:tcPr/>
                </a:tc>
                <a:tc>
                  <a:txBody>
                    <a:bodyPr/>
                    <a:lstStyle/>
                    <a:p>
                      <a:r>
                        <a:rPr lang="en-US" dirty="0"/>
                        <a:t>Zhen</a:t>
                      </a:r>
                    </a:p>
                  </a:txBody>
                  <a:tcPr/>
                </a:tc>
                <a:tc>
                  <a:txBody>
                    <a:bodyPr/>
                    <a:lstStyle/>
                    <a:p>
                      <a:r>
                        <a:rPr lang="en-US" dirty="0"/>
                        <a:t> 10 GeV, 1 MeV</a:t>
                      </a:r>
                    </a:p>
                  </a:txBody>
                  <a:tcPr/>
                </a:tc>
                <a:tc>
                  <a:txBody>
                    <a:bodyPr/>
                    <a:lstStyle/>
                    <a:p>
                      <a:r>
                        <a:rPr lang="en-US" dirty="0"/>
                        <a:t>118 pb</a:t>
                      </a:r>
                    </a:p>
                  </a:txBody>
                  <a:tcPr/>
                </a:tc>
                <a:tc>
                  <a:txBody>
                    <a:bodyPr/>
                    <a:lstStyle/>
                    <a:p>
                      <a:r>
                        <a:rPr lang="en-US" dirty="0"/>
                        <a:t>10 TeV</a:t>
                      </a:r>
                    </a:p>
                  </a:txBody>
                  <a:tcPr/>
                </a:tc>
                <a:tc>
                  <a:txBody>
                    <a:bodyPr/>
                    <a:lstStyle/>
                    <a:p>
                      <a:endParaRPr lang="en-US"/>
                    </a:p>
                  </a:txBody>
                  <a:tcPr/>
                </a:tc>
                <a:extLst>
                  <a:ext uri="{0D108BD9-81ED-4DB2-BD59-A6C34878D82A}">
                    <a16:rowId xmlns:a16="http://schemas.microsoft.com/office/drawing/2014/main" val="1262128156"/>
                  </a:ext>
                </a:extLst>
              </a:tr>
              <a:tr h="370840">
                <a:tc>
                  <a:txBody>
                    <a:bodyPr/>
                    <a:lstStyle/>
                    <a:p>
                      <a:endParaRPr lang="en-US" dirty="0"/>
                    </a:p>
                  </a:txBody>
                  <a:tcPr/>
                </a:tc>
                <a:tc>
                  <a:txBody>
                    <a:bodyPr/>
                    <a:lstStyle/>
                    <a:p>
                      <a:r>
                        <a:rPr lang="en-US" dirty="0"/>
                        <a:t>Zhen</a:t>
                      </a:r>
                    </a:p>
                  </a:txBody>
                  <a:tcPr/>
                </a:tc>
                <a:tc>
                  <a:txBody>
                    <a:bodyPr/>
                    <a:lstStyle/>
                    <a:p>
                      <a:r>
                        <a:rPr lang="en-US" dirty="0"/>
                        <a:t> 1 TeV, 1 MeV</a:t>
                      </a:r>
                    </a:p>
                  </a:txBody>
                  <a:tcPr/>
                </a:tc>
                <a:tc>
                  <a:txBody>
                    <a:bodyPr/>
                    <a:lstStyle/>
                    <a:p>
                      <a:r>
                        <a:rPr lang="en-US" dirty="0"/>
                        <a:t> 25 pb</a:t>
                      </a:r>
                    </a:p>
                  </a:txBody>
                  <a:tcPr/>
                </a:tc>
                <a:tc>
                  <a:txBody>
                    <a:bodyPr/>
                    <a:lstStyle/>
                    <a:p>
                      <a:r>
                        <a:rPr lang="en-US" dirty="0"/>
                        <a:t>10 TeV</a:t>
                      </a:r>
                    </a:p>
                  </a:txBody>
                  <a:tcPr/>
                </a:tc>
                <a:tc>
                  <a:txBody>
                    <a:bodyPr/>
                    <a:lstStyle/>
                    <a:p>
                      <a:r>
                        <a:rPr lang="en-US" dirty="0"/>
                        <a:t>Match </a:t>
                      </a:r>
                      <a:r>
                        <a:rPr lang="en-US" dirty="0" err="1"/>
                        <a:t>Peiran</a:t>
                      </a:r>
                      <a:r>
                        <a:rPr lang="en-US" dirty="0"/>
                        <a:t> old result; Coupling Normalization</a:t>
                      </a:r>
                    </a:p>
                  </a:txBody>
                  <a:tcPr/>
                </a:tc>
                <a:extLst>
                  <a:ext uri="{0D108BD9-81ED-4DB2-BD59-A6C34878D82A}">
                    <a16:rowId xmlns:a16="http://schemas.microsoft.com/office/drawing/2014/main" val="1701694334"/>
                  </a:ext>
                </a:extLst>
              </a:tr>
              <a:tr h="370840">
                <a:tc>
                  <a:txBody>
                    <a:bodyPr/>
                    <a:lstStyle/>
                    <a:p>
                      <a:r>
                        <a:rPr lang="en-US" dirty="0"/>
                        <a:t>mm-&gt;</a:t>
                      </a:r>
                      <a:r>
                        <a:rPr lang="en-US" dirty="0" err="1"/>
                        <a:t>amm</a:t>
                      </a:r>
                      <a:endParaRPr lang="en-US" dirty="0"/>
                    </a:p>
                  </a:txBody>
                  <a:tcPr/>
                </a:tc>
                <a:tc>
                  <a:txBody>
                    <a:bodyPr/>
                    <a:lstStyle/>
                    <a:p>
                      <a:r>
                        <a:rPr lang="en-US" dirty="0"/>
                        <a:t>Zhen with updated param. PR run card.</a:t>
                      </a:r>
                    </a:p>
                  </a:txBody>
                  <a:tcPr/>
                </a:tc>
                <a:tc>
                  <a:txBody>
                    <a:bodyPr/>
                    <a:lstStyle/>
                    <a:p>
                      <a:r>
                        <a:rPr lang="en-US" dirty="0"/>
                        <a:t>1 TeV, 14.5 MeV</a:t>
                      </a:r>
                    </a:p>
                  </a:txBody>
                  <a:tcPr/>
                </a:tc>
                <a:tc>
                  <a:txBody>
                    <a:bodyPr/>
                    <a:lstStyle/>
                    <a:p>
                      <a:r>
                        <a:rPr lang="en-US" dirty="0"/>
                        <a:t>10.6 ab</a:t>
                      </a:r>
                    </a:p>
                  </a:txBody>
                  <a:tcPr/>
                </a:tc>
                <a:tc>
                  <a:txBody>
                    <a:bodyPr/>
                    <a:lstStyle/>
                    <a:p>
                      <a:endParaRPr lang="en-US"/>
                    </a:p>
                  </a:txBody>
                  <a:tcPr/>
                </a:tc>
                <a:tc>
                  <a:txBody>
                    <a:bodyPr/>
                    <a:lstStyle/>
                    <a:p>
                      <a:r>
                        <a:rPr lang="en-US" dirty="0"/>
                        <a:t>Matches </a:t>
                      </a:r>
                      <a:r>
                        <a:rPr lang="en-US" dirty="0" err="1"/>
                        <a:t>Peiran</a:t>
                      </a:r>
                      <a:r>
                        <a:rPr lang="en-US" dirty="0"/>
                        <a:t> 9/19 result. Insensitivity to  IR cut might be from the heavy scales here.</a:t>
                      </a:r>
                    </a:p>
                  </a:txBody>
                  <a:tcPr/>
                </a:tc>
                <a:extLst>
                  <a:ext uri="{0D108BD9-81ED-4DB2-BD59-A6C34878D82A}">
                    <a16:rowId xmlns:a16="http://schemas.microsoft.com/office/drawing/2014/main" val="3982872808"/>
                  </a:ext>
                </a:extLst>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420829726"/>
                  </a:ext>
                </a:extLst>
              </a:tr>
            </a:tbl>
          </a:graphicData>
        </a:graphic>
      </p:graphicFrame>
    </p:spTree>
    <p:extLst>
      <p:ext uri="{BB962C8B-B14F-4D97-AF65-F5344CB8AC3E}">
        <p14:creationId xmlns:p14="http://schemas.microsoft.com/office/powerpoint/2010/main" val="605701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07D34-F8FE-4DD8-B831-9DFE2042A51B}"/>
              </a:ext>
            </a:extLst>
          </p:cNvPr>
          <p:cNvSpPr>
            <a:spLocks noGrp="1"/>
          </p:cNvSpPr>
          <p:nvPr>
            <p:ph type="title"/>
          </p:nvPr>
        </p:nvSpPr>
        <p:spPr/>
        <p:txBody>
          <a:bodyPr/>
          <a:lstStyle/>
          <a:p>
            <a:r>
              <a:rPr lang="en-US" dirty="0"/>
              <a:t>IR regularization</a:t>
            </a:r>
          </a:p>
        </p:txBody>
      </p:sp>
      <mc:AlternateContent xmlns:mc="http://schemas.openxmlformats.org/markup-compatibility/2006">
        <mc:Choice xmlns:a14="http://schemas.microsoft.com/office/drawing/2010/main" Requires="a14">
          <p:graphicFrame>
            <p:nvGraphicFramePr>
              <p:cNvPr id="4" name="Content Placeholder 3">
                <a:extLst>
                  <a:ext uri="{FF2B5EF4-FFF2-40B4-BE49-F238E27FC236}">
                    <a16:creationId xmlns:a16="http://schemas.microsoft.com/office/drawing/2014/main" id="{CB588A59-1435-31D4-F8B9-B42A6B73F949}"/>
                  </a:ext>
                </a:extLst>
              </p:cNvPr>
              <p:cNvGraphicFramePr>
                <a:graphicFrameLocks noGrp="1"/>
              </p:cNvGraphicFramePr>
              <p:nvPr>
                <p:ph idx="1"/>
                <p:extLst>
                  <p:ext uri="{D42A27DB-BD31-4B8C-83A1-F6EECF244321}">
                    <p14:modId xmlns:p14="http://schemas.microsoft.com/office/powerpoint/2010/main" val="2802884635"/>
                  </p:ext>
                </p:extLst>
              </p:nvPr>
            </p:nvGraphicFramePr>
            <p:xfrm>
              <a:off x="306421" y="1825625"/>
              <a:ext cx="11614828" cy="3942080"/>
            </p:xfrm>
            <a:graphic>
              <a:graphicData uri="http://schemas.openxmlformats.org/drawingml/2006/table">
                <a:tbl>
                  <a:tblPr firstRow="1" bandRow="1">
                    <a:tableStyleId>{5C22544A-7EE6-4342-B048-85BDC9FD1C3A}</a:tableStyleId>
                  </a:tblPr>
                  <a:tblGrid>
                    <a:gridCol w="1425906">
                      <a:extLst>
                        <a:ext uri="{9D8B030D-6E8A-4147-A177-3AD203B41FA5}">
                          <a16:colId xmlns:a16="http://schemas.microsoft.com/office/drawing/2014/main" val="776659425"/>
                        </a:ext>
                      </a:extLst>
                    </a:gridCol>
                    <a:gridCol w="2768367">
                      <a:extLst>
                        <a:ext uri="{9D8B030D-6E8A-4147-A177-3AD203B41FA5}">
                          <a16:colId xmlns:a16="http://schemas.microsoft.com/office/drawing/2014/main" val="3531366387"/>
                        </a:ext>
                      </a:extLst>
                    </a:gridCol>
                    <a:gridCol w="1613140">
                      <a:extLst>
                        <a:ext uri="{9D8B030D-6E8A-4147-A177-3AD203B41FA5}">
                          <a16:colId xmlns:a16="http://schemas.microsoft.com/office/drawing/2014/main" val="3710483499"/>
                        </a:ext>
                      </a:extLst>
                    </a:gridCol>
                    <a:gridCol w="1935805">
                      <a:extLst>
                        <a:ext uri="{9D8B030D-6E8A-4147-A177-3AD203B41FA5}">
                          <a16:colId xmlns:a16="http://schemas.microsoft.com/office/drawing/2014/main" val="549988924"/>
                        </a:ext>
                      </a:extLst>
                    </a:gridCol>
                    <a:gridCol w="855275">
                      <a:extLst>
                        <a:ext uri="{9D8B030D-6E8A-4147-A177-3AD203B41FA5}">
                          <a16:colId xmlns:a16="http://schemas.microsoft.com/office/drawing/2014/main" val="2838559681"/>
                        </a:ext>
                      </a:extLst>
                    </a:gridCol>
                    <a:gridCol w="3016335">
                      <a:extLst>
                        <a:ext uri="{9D8B030D-6E8A-4147-A177-3AD203B41FA5}">
                          <a16:colId xmlns:a16="http://schemas.microsoft.com/office/drawing/2014/main" val="4070823668"/>
                        </a:ext>
                      </a:extLst>
                    </a:gridCol>
                  </a:tblGrid>
                  <a:tr h="370840">
                    <a:tc>
                      <a:txBody>
                        <a:bodyPr/>
                        <a:lstStyle/>
                        <a:p>
                          <a:r>
                            <a:rPr lang="en-US" dirty="0"/>
                            <a:t>Process</a:t>
                          </a:r>
                        </a:p>
                      </a:txBody>
                      <a:tcPr/>
                    </a:tc>
                    <a:tc>
                      <a:txBody>
                        <a:bodyPr/>
                        <a:lstStyle/>
                        <a:p>
                          <a:r>
                            <a:rPr lang="en-US" dirty="0"/>
                            <a:t>Note</a:t>
                          </a:r>
                        </a:p>
                      </a:txBody>
                      <a:tcPr/>
                    </a:tc>
                    <a:tc>
                      <a:txBody>
                        <a:bodyPr/>
                        <a:lstStyle/>
                        <a:p>
                          <a:r>
                            <a:rPr lang="en-US" dirty="0"/>
                            <a:t>Parameters</a:t>
                          </a:r>
                        </a:p>
                      </a:txBody>
                      <a:tcPr/>
                    </a:tc>
                    <a:tc>
                      <a:txBody>
                        <a:bodyPr/>
                        <a:lstStyle/>
                        <a:p>
                          <a:r>
                            <a:rPr lang="en-US" dirty="0"/>
                            <a:t>Result</a:t>
                          </a:r>
                        </a:p>
                      </a:txBody>
                      <a:tcPr/>
                    </a:tc>
                    <a:tc>
                      <a:txBody>
                        <a:bodyPr/>
                        <a:lstStyle/>
                        <a:p>
                          <a:r>
                            <a:rPr lang="en-US" dirty="0"/>
                            <a:t>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Comment</a:t>
                          </a:r>
                        </a:p>
                        <a:p>
                          <a:endParaRPr lang="en-US" dirty="0"/>
                        </a:p>
                      </a:txBody>
                      <a:tcPr/>
                    </a:tc>
                    <a:extLst>
                      <a:ext uri="{0D108BD9-81ED-4DB2-BD59-A6C34878D82A}">
                        <a16:rowId xmlns:a16="http://schemas.microsoft.com/office/drawing/2014/main" val="1169282519"/>
                      </a:ext>
                    </a:extLst>
                  </a:tr>
                  <a:tr h="370840">
                    <a:tc>
                      <a:txBody>
                        <a:bodyPr/>
                        <a:lstStyle/>
                        <a:p>
                          <a:r>
                            <a:rPr lang="en-US" dirty="0"/>
                            <a:t>mm-&gt;</a:t>
                          </a:r>
                          <a:r>
                            <a:rPr lang="en-US" dirty="0" err="1"/>
                            <a:t>amm</a:t>
                          </a:r>
                          <a:endParaRPr lang="en-US" dirty="0"/>
                        </a:p>
                      </a:txBody>
                      <a:tcPr/>
                    </a:tc>
                    <a:tc>
                      <a:txBody>
                        <a:bodyPr/>
                        <a:lstStyle/>
                        <a:p>
                          <a:r>
                            <a:rPr lang="en-US" dirty="0"/>
                            <a:t>Zhen with updated param. PR run card.</a:t>
                          </a:r>
                        </a:p>
                      </a:txBody>
                      <a:tcPr/>
                    </a:tc>
                    <a:tc>
                      <a:txBody>
                        <a:bodyPr/>
                        <a:lstStyle/>
                        <a:p>
                          <a:r>
                            <a:rPr lang="en-US" dirty="0"/>
                            <a:t>1 TeV</a:t>
                          </a:r>
                        </a:p>
                      </a:txBody>
                      <a:tcPr/>
                    </a:tc>
                    <a:tc>
                      <a:txBody>
                        <a:bodyPr/>
                        <a:lstStyle/>
                        <a:p>
                          <a:r>
                            <a:rPr lang="en-US" dirty="0"/>
                            <a:t>10.6 ab</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31618266"/>
                      </a:ext>
                    </a:extLst>
                  </a:tr>
                  <a:tr h="370840">
                    <a:tc>
                      <a:txBody>
                        <a:bodyPr/>
                        <a:lstStyle/>
                        <a:p>
                          <a:endParaRPr lang="en-US" dirty="0"/>
                        </a:p>
                      </a:txBody>
                      <a:tcPr/>
                    </a:tc>
                    <a:tc>
                      <a:txBody>
                        <a:bodyPr/>
                        <a:lstStyle/>
                        <a:p>
                          <a:r>
                            <a:rPr lang="en-US" dirty="0"/>
                            <a:t>Lower mass try, compare IR dependence</a:t>
                          </a:r>
                        </a:p>
                      </a:txBody>
                      <a:tcPr/>
                    </a:tc>
                    <a:tc>
                      <a:txBody>
                        <a:bodyPr/>
                        <a:lstStyle/>
                        <a:p>
                          <a:r>
                            <a:rPr lang="en-US" dirty="0"/>
                            <a:t>0.1 TeV</a:t>
                          </a:r>
                        </a:p>
                      </a:txBody>
                      <a:tcPr/>
                    </a:tc>
                    <a:tc>
                      <a:txBody>
                        <a:bodyPr/>
                        <a:lstStyle/>
                        <a:p>
                          <a:r>
                            <a:rPr lang="en-US" dirty="0"/>
                            <a:t>29 ab</a:t>
                          </a:r>
                        </a:p>
                      </a:txBody>
                      <a:tcPr/>
                    </a:tc>
                    <a:tc>
                      <a:txBody>
                        <a:bodyPr/>
                        <a:lstStyle/>
                        <a:p>
                          <a:endParaRPr lang="en-US" dirty="0"/>
                        </a:p>
                      </a:txBody>
                      <a:tcPr/>
                    </a:tc>
                    <a:tc>
                      <a:txBody>
                        <a:bodyPr/>
                        <a:lstStyle/>
                        <a:p>
                          <a:r>
                            <a:rPr lang="en-US" dirty="0"/>
                            <a:t>No IR cut off applied.</a:t>
                          </a:r>
                        </a:p>
                      </a:txBody>
                      <a:tcPr/>
                    </a:tc>
                    <a:extLst>
                      <a:ext uri="{0D108BD9-81ED-4DB2-BD59-A6C34878D82A}">
                        <a16:rowId xmlns:a16="http://schemas.microsoft.com/office/drawing/2014/main" val="1262128156"/>
                      </a:ext>
                    </a:extLst>
                  </a:tr>
                  <a:tr h="370840">
                    <a:tc>
                      <a:txBody>
                        <a:bodyPr/>
                        <a:lstStyle/>
                        <a:p>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8.9 ab</a:t>
                          </a:r>
                        </a:p>
                      </a:txBody>
                      <a:tcPr/>
                    </a:tc>
                    <a:tc>
                      <a:txBody>
                        <a:bodyPr/>
                        <a:lstStyle/>
                        <a:p>
                          <a:endParaRPr lang="en-US" dirty="0"/>
                        </a:p>
                      </a:txBody>
                      <a:tcPr/>
                    </a:tc>
                    <a:tc>
                      <a:txBody>
                        <a:bodyPr/>
                        <a:lstStyle/>
                        <a:p>
                          <a:r>
                            <a:rPr lang="en-US" dirty="0" err="1"/>
                            <a:t>pTmu</a:t>
                          </a:r>
                          <a:r>
                            <a:rPr lang="en-US" dirty="0"/>
                            <a:t>&gt;1 GeV</a:t>
                          </a:r>
                        </a:p>
                      </a:txBody>
                      <a:tcPr/>
                    </a:tc>
                    <a:extLst>
                      <a:ext uri="{0D108BD9-81ED-4DB2-BD59-A6C34878D82A}">
                        <a16:rowId xmlns:a16="http://schemas.microsoft.com/office/drawing/2014/main" val="1701694334"/>
                      </a:ext>
                    </a:extLst>
                  </a:tr>
                  <a:tr h="370840">
                    <a:tc>
                      <a:txBody>
                        <a:bodyPr/>
                        <a:lstStyle/>
                        <a:p>
                          <a:r>
                            <a:rPr lang="en-US" dirty="0"/>
                            <a:t>mm-&gt;</a:t>
                          </a:r>
                          <a:r>
                            <a:rPr lang="en-US" dirty="0" err="1"/>
                            <a:t>amm</a:t>
                          </a:r>
                          <a:r>
                            <a:rPr lang="en-US" dirty="0"/>
                            <a:t>+</a:t>
                          </a:r>
                          <a14:m>
                            <m:oMath xmlns:m="http://schemas.openxmlformats.org/officeDocument/2006/math">
                              <m:r>
                                <a:rPr lang="en-US" b="0" i="1" smtClean="0">
                                  <a:latin typeface="Cambria Math" panose="02040503050406030204" pitchFamily="18" charset="0"/>
                                </a:rPr>
                                <m:t>𝛾</m:t>
                              </m:r>
                            </m:oMath>
                          </a14:m>
                          <a:endParaRPr lang="en-US" dirty="0"/>
                        </a:p>
                      </a:txBody>
                      <a:tcPr/>
                    </a:tc>
                    <a:tc>
                      <a:txBody>
                        <a:bodyPr/>
                        <a:lstStyle/>
                        <a:p>
                          <a:r>
                            <a:rPr lang="en-US" dirty="0"/>
                            <a:t>Lower mass try with additional radiation</a:t>
                          </a:r>
                        </a:p>
                      </a:txBody>
                      <a:tcPr/>
                    </a:tc>
                    <a:tc>
                      <a:txBody>
                        <a:bodyPr/>
                        <a:lstStyle/>
                        <a:p>
                          <a:r>
                            <a:rPr lang="en-US" dirty="0"/>
                            <a:t>0.1 TeV</a:t>
                          </a:r>
                        </a:p>
                      </a:txBody>
                      <a:tcPr/>
                    </a:tc>
                    <a:tc>
                      <a:txBody>
                        <a:bodyPr/>
                        <a:lstStyle/>
                        <a:p>
                          <a:r>
                            <a:rPr lang="en-US" dirty="0"/>
                            <a:t>1640 ab</a:t>
                          </a:r>
                        </a:p>
                      </a:txBody>
                      <a:tcPr/>
                    </a:tc>
                    <a:tc>
                      <a:txBody>
                        <a:bodyPr/>
                        <a:lstStyle/>
                        <a:p>
                          <a:endParaRPr lang="en-US" dirty="0"/>
                        </a:p>
                      </a:txBody>
                      <a:tcPr/>
                    </a:tc>
                    <a:tc>
                      <a:txBody>
                        <a:bodyPr/>
                        <a:lstStyle/>
                        <a:p>
                          <a:r>
                            <a:rPr lang="en-US" dirty="0"/>
                            <a:t>No IR cut off applied. Non-converging result</a:t>
                          </a:r>
                        </a:p>
                      </a:txBody>
                      <a:tcPr/>
                    </a:tc>
                    <a:extLst>
                      <a:ext uri="{0D108BD9-81ED-4DB2-BD59-A6C34878D82A}">
                        <a16:rowId xmlns:a16="http://schemas.microsoft.com/office/drawing/2014/main" val="3420829726"/>
                      </a:ext>
                    </a:extLst>
                  </a:tr>
                  <a:tr h="370840">
                    <a:tc>
                      <a:txBody>
                        <a:bodyPr/>
                        <a:lstStyle/>
                        <a:p>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p>
                          <a:endParaRPr lang="en-US" dirty="0"/>
                        </a:p>
                      </a:txBody>
                      <a:tcPr/>
                    </a:tc>
                    <a:tc>
                      <a:txBody>
                        <a:bodyPr/>
                        <a:lstStyle/>
                        <a:p>
                          <a:endParaRPr lang="en-US" dirty="0"/>
                        </a:p>
                      </a:txBody>
                      <a:tcPr/>
                    </a:tc>
                    <a:tc>
                      <a:txBody>
                        <a:bodyPr/>
                        <a:lstStyle/>
                        <a:p>
                          <a:endParaRPr lang="en-US" dirty="0"/>
                        </a:p>
                      </a:txBody>
                      <a:tcPr/>
                    </a:tc>
                    <a:tc>
                      <a:txBody>
                        <a:bodyPr/>
                        <a:lstStyle/>
                        <a:p>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ΔR</m:t>
                                </m:r>
                                <m:r>
                                  <a:rPr lang="en-US" b="0" i="1" smtClean="0">
                                    <a:latin typeface="Cambria Math" panose="02040503050406030204" pitchFamily="18" charset="0"/>
                                  </a:rPr>
                                  <m:t>𝜇𝛾</m:t>
                                </m:r>
                                <m:r>
                                  <a:rPr lang="en-US" b="0" i="1" smtClean="0">
                                    <a:latin typeface="Cambria Math" panose="02040503050406030204" pitchFamily="18" charset="0"/>
                                  </a:rPr>
                                  <m:t>&gt;0.01 </m:t>
                                </m:r>
                                <m:r>
                                  <a:rPr lang="en-US" b="0" i="1" smtClean="0">
                                    <a:latin typeface="Cambria Math" panose="02040503050406030204" pitchFamily="18" charset="0"/>
                                  </a:rPr>
                                  <m:t>𝑝𝑇</m:t>
                                </m:r>
                                <m:r>
                                  <a:rPr lang="en-US" b="0" i="1" smtClean="0">
                                    <a:latin typeface="Cambria Math" panose="02040503050406030204" pitchFamily="18" charset="0"/>
                                  </a:rPr>
                                  <m:t>𝛾</m:t>
                                </m:r>
                                <m:r>
                                  <a:rPr lang="en-US" b="0" i="1" smtClean="0">
                                    <a:latin typeface="Cambria Math" panose="02040503050406030204" pitchFamily="18" charset="0"/>
                                  </a:rPr>
                                  <m:t>&gt;0.2 </m:t>
                                </m:r>
                                <m:r>
                                  <a:rPr lang="en-US" b="0" i="1" smtClean="0">
                                    <a:latin typeface="Cambria Math" panose="02040503050406030204" pitchFamily="18" charset="0"/>
                                  </a:rPr>
                                  <m:t>𝐺𝑒𝑉</m:t>
                                </m:r>
                              </m:oMath>
                            </m:oMathPara>
                          </a14:m>
                          <a:endParaRPr lang="en-US" dirty="0"/>
                        </a:p>
                      </a:txBody>
                      <a:tcPr/>
                    </a:tc>
                    <a:extLst>
                      <a:ext uri="{0D108BD9-81ED-4DB2-BD59-A6C34878D82A}">
                        <a16:rowId xmlns:a16="http://schemas.microsoft.com/office/drawing/2014/main" val="40517242"/>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413991247"/>
                      </a:ext>
                    </a:extLst>
                  </a:tr>
                </a:tbl>
              </a:graphicData>
            </a:graphic>
          </p:graphicFrame>
        </mc:Choice>
        <mc:Fallback>
          <p:graphicFrame>
            <p:nvGraphicFramePr>
              <p:cNvPr id="4" name="Content Placeholder 3">
                <a:extLst>
                  <a:ext uri="{FF2B5EF4-FFF2-40B4-BE49-F238E27FC236}">
                    <a16:creationId xmlns:a16="http://schemas.microsoft.com/office/drawing/2014/main" id="{CB588A59-1435-31D4-F8B9-B42A6B73F949}"/>
                  </a:ext>
                </a:extLst>
              </p:cNvPr>
              <p:cNvGraphicFramePr>
                <a:graphicFrameLocks noGrp="1"/>
              </p:cNvGraphicFramePr>
              <p:nvPr>
                <p:ph idx="1"/>
                <p:extLst>
                  <p:ext uri="{D42A27DB-BD31-4B8C-83A1-F6EECF244321}">
                    <p14:modId xmlns:p14="http://schemas.microsoft.com/office/powerpoint/2010/main" val="2802884635"/>
                  </p:ext>
                </p:extLst>
              </p:nvPr>
            </p:nvGraphicFramePr>
            <p:xfrm>
              <a:off x="306421" y="1825625"/>
              <a:ext cx="11614828" cy="3942080"/>
            </p:xfrm>
            <a:graphic>
              <a:graphicData uri="http://schemas.openxmlformats.org/drawingml/2006/table">
                <a:tbl>
                  <a:tblPr firstRow="1" bandRow="1">
                    <a:tableStyleId>{5C22544A-7EE6-4342-B048-85BDC9FD1C3A}</a:tableStyleId>
                  </a:tblPr>
                  <a:tblGrid>
                    <a:gridCol w="1425906">
                      <a:extLst>
                        <a:ext uri="{9D8B030D-6E8A-4147-A177-3AD203B41FA5}">
                          <a16:colId xmlns:a16="http://schemas.microsoft.com/office/drawing/2014/main" val="776659425"/>
                        </a:ext>
                      </a:extLst>
                    </a:gridCol>
                    <a:gridCol w="2768367">
                      <a:extLst>
                        <a:ext uri="{9D8B030D-6E8A-4147-A177-3AD203B41FA5}">
                          <a16:colId xmlns:a16="http://schemas.microsoft.com/office/drawing/2014/main" val="3531366387"/>
                        </a:ext>
                      </a:extLst>
                    </a:gridCol>
                    <a:gridCol w="1613140">
                      <a:extLst>
                        <a:ext uri="{9D8B030D-6E8A-4147-A177-3AD203B41FA5}">
                          <a16:colId xmlns:a16="http://schemas.microsoft.com/office/drawing/2014/main" val="3710483499"/>
                        </a:ext>
                      </a:extLst>
                    </a:gridCol>
                    <a:gridCol w="1935805">
                      <a:extLst>
                        <a:ext uri="{9D8B030D-6E8A-4147-A177-3AD203B41FA5}">
                          <a16:colId xmlns:a16="http://schemas.microsoft.com/office/drawing/2014/main" val="549988924"/>
                        </a:ext>
                      </a:extLst>
                    </a:gridCol>
                    <a:gridCol w="855275">
                      <a:extLst>
                        <a:ext uri="{9D8B030D-6E8A-4147-A177-3AD203B41FA5}">
                          <a16:colId xmlns:a16="http://schemas.microsoft.com/office/drawing/2014/main" val="2838559681"/>
                        </a:ext>
                      </a:extLst>
                    </a:gridCol>
                    <a:gridCol w="3016335">
                      <a:extLst>
                        <a:ext uri="{9D8B030D-6E8A-4147-A177-3AD203B41FA5}">
                          <a16:colId xmlns:a16="http://schemas.microsoft.com/office/drawing/2014/main" val="4070823668"/>
                        </a:ext>
                      </a:extLst>
                    </a:gridCol>
                  </a:tblGrid>
                  <a:tr h="640080">
                    <a:tc>
                      <a:txBody>
                        <a:bodyPr/>
                        <a:lstStyle/>
                        <a:p>
                          <a:r>
                            <a:rPr lang="en-US" dirty="0"/>
                            <a:t>Process</a:t>
                          </a:r>
                        </a:p>
                      </a:txBody>
                      <a:tcPr/>
                    </a:tc>
                    <a:tc>
                      <a:txBody>
                        <a:bodyPr/>
                        <a:lstStyle/>
                        <a:p>
                          <a:r>
                            <a:rPr lang="en-US" dirty="0"/>
                            <a:t>Note</a:t>
                          </a:r>
                        </a:p>
                      </a:txBody>
                      <a:tcPr/>
                    </a:tc>
                    <a:tc>
                      <a:txBody>
                        <a:bodyPr/>
                        <a:lstStyle/>
                        <a:p>
                          <a:r>
                            <a:rPr lang="en-US" dirty="0"/>
                            <a:t>Parameters</a:t>
                          </a:r>
                        </a:p>
                      </a:txBody>
                      <a:tcPr/>
                    </a:tc>
                    <a:tc>
                      <a:txBody>
                        <a:bodyPr/>
                        <a:lstStyle/>
                        <a:p>
                          <a:r>
                            <a:rPr lang="en-US" dirty="0"/>
                            <a:t>Result</a:t>
                          </a:r>
                        </a:p>
                      </a:txBody>
                      <a:tcPr/>
                    </a:tc>
                    <a:tc>
                      <a:txBody>
                        <a:bodyPr/>
                        <a:lstStyle/>
                        <a:p>
                          <a:r>
                            <a:rPr lang="en-US" dirty="0"/>
                            <a:t>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Comment</a:t>
                          </a:r>
                        </a:p>
                        <a:p>
                          <a:endParaRPr lang="en-US" dirty="0"/>
                        </a:p>
                      </a:txBody>
                      <a:tcPr/>
                    </a:tc>
                    <a:extLst>
                      <a:ext uri="{0D108BD9-81ED-4DB2-BD59-A6C34878D82A}">
                        <a16:rowId xmlns:a16="http://schemas.microsoft.com/office/drawing/2014/main" val="1169282519"/>
                      </a:ext>
                    </a:extLst>
                  </a:tr>
                  <a:tr h="640080">
                    <a:tc>
                      <a:txBody>
                        <a:bodyPr/>
                        <a:lstStyle/>
                        <a:p>
                          <a:r>
                            <a:rPr lang="en-US" dirty="0"/>
                            <a:t>mm-&gt;</a:t>
                          </a:r>
                          <a:r>
                            <a:rPr lang="en-US" dirty="0" err="1"/>
                            <a:t>amm</a:t>
                          </a:r>
                          <a:endParaRPr lang="en-US" dirty="0"/>
                        </a:p>
                      </a:txBody>
                      <a:tcPr/>
                    </a:tc>
                    <a:tc>
                      <a:txBody>
                        <a:bodyPr/>
                        <a:lstStyle/>
                        <a:p>
                          <a:r>
                            <a:rPr lang="en-US" dirty="0"/>
                            <a:t>Zhen with updated param. PR run card.</a:t>
                          </a:r>
                        </a:p>
                      </a:txBody>
                      <a:tcPr/>
                    </a:tc>
                    <a:tc>
                      <a:txBody>
                        <a:bodyPr/>
                        <a:lstStyle/>
                        <a:p>
                          <a:r>
                            <a:rPr lang="en-US" dirty="0"/>
                            <a:t>1 TeV</a:t>
                          </a:r>
                        </a:p>
                      </a:txBody>
                      <a:tcPr/>
                    </a:tc>
                    <a:tc>
                      <a:txBody>
                        <a:bodyPr/>
                        <a:lstStyle/>
                        <a:p>
                          <a:r>
                            <a:rPr lang="en-US" dirty="0"/>
                            <a:t>10.6 ab</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31618266"/>
                      </a:ext>
                    </a:extLst>
                  </a:tr>
                  <a:tr h="640080">
                    <a:tc>
                      <a:txBody>
                        <a:bodyPr/>
                        <a:lstStyle/>
                        <a:p>
                          <a:endParaRPr lang="en-US" dirty="0"/>
                        </a:p>
                      </a:txBody>
                      <a:tcPr/>
                    </a:tc>
                    <a:tc>
                      <a:txBody>
                        <a:bodyPr/>
                        <a:lstStyle/>
                        <a:p>
                          <a:r>
                            <a:rPr lang="en-US" dirty="0"/>
                            <a:t>Lower mass try, compare IR dependence</a:t>
                          </a:r>
                        </a:p>
                      </a:txBody>
                      <a:tcPr/>
                    </a:tc>
                    <a:tc>
                      <a:txBody>
                        <a:bodyPr/>
                        <a:lstStyle/>
                        <a:p>
                          <a:r>
                            <a:rPr lang="en-US" dirty="0"/>
                            <a:t>0.1 TeV</a:t>
                          </a:r>
                        </a:p>
                      </a:txBody>
                      <a:tcPr/>
                    </a:tc>
                    <a:tc>
                      <a:txBody>
                        <a:bodyPr/>
                        <a:lstStyle/>
                        <a:p>
                          <a:r>
                            <a:rPr lang="en-US" dirty="0"/>
                            <a:t>29 ab</a:t>
                          </a:r>
                        </a:p>
                      </a:txBody>
                      <a:tcPr/>
                    </a:tc>
                    <a:tc>
                      <a:txBody>
                        <a:bodyPr/>
                        <a:lstStyle/>
                        <a:p>
                          <a:endParaRPr lang="en-US" dirty="0"/>
                        </a:p>
                      </a:txBody>
                      <a:tcPr/>
                    </a:tc>
                    <a:tc>
                      <a:txBody>
                        <a:bodyPr/>
                        <a:lstStyle/>
                        <a:p>
                          <a:r>
                            <a:rPr lang="en-US" dirty="0"/>
                            <a:t>No IR cut off applied.</a:t>
                          </a:r>
                        </a:p>
                      </a:txBody>
                      <a:tcPr/>
                    </a:tc>
                    <a:extLst>
                      <a:ext uri="{0D108BD9-81ED-4DB2-BD59-A6C34878D82A}">
                        <a16:rowId xmlns:a16="http://schemas.microsoft.com/office/drawing/2014/main" val="1262128156"/>
                      </a:ext>
                    </a:extLst>
                  </a:tr>
                  <a:tr h="370840">
                    <a:tc>
                      <a:txBody>
                        <a:bodyPr/>
                        <a:lstStyle/>
                        <a:p>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8.9 ab</a:t>
                          </a:r>
                        </a:p>
                      </a:txBody>
                      <a:tcPr/>
                    </a:tc>
                    <a:tc>
                      <a:txBody>
                        <a:bodyPr/>
                        <a:lstStyle/>
                        <a:p>
                          <a:endParaRPr lang="en-US" dirty="0"/>
                        </a:p>
                      </a:txBody>
                      <a:tcPr/>
                    </a:tc>
                    <a:tc>
                      <a:txBody>
                        <a:bodyPr/>
                        <a:lstStyle/>
                        <a:p>
                          <a:r>
                            <a:rPr lang="en-US" dirty="0" err="1"/>
                            <a:t>pTmu</a:t>
                          </a:r>
                          <a:r>
                            <a:rPr lang="en-US" dirty="0"/>
                            <a:t>&gt;1 GeV</a:t>
                          </a:r>
                        </a:p>
                      </a:txBody>
                      <a:tcPr/>
                    </a:tc>
                    <a:extLst>
                      <a:ext uri="{0D108BD9-81ED-4DB2-BD59-A6C34878D82A}">
                        <a16:rowId xmlns:a16="http://schemas.microsoft.com/office/drawing/2014/main" val="1701694334"/>
                      </a:ext>
                    </a:extLst>
                  </a:tr>
                  <a:tr h="640080">
                    <a:tc>
                      <a:txBody>
                        <a:bodyPr/>
                        <a:lstStyle/>
                        <a:p>
                          <a:endParaRPr lang="en-US"/>
                        </a:p>
                      </a:txBody>
                      <a:tcPr>
                        <a:blipFill>
                          <a:blip r:embed="rId2"/>
                          <a:stretch>
                            <a:fillRect l="-427" t="-362857" r="-716239" b="-160000"/>
                          </a:stretch>
                        </a:blipFill>
                      </a:tcPr>
                    </a:tc>
                    <a:tc>
                      <a:txBody>
                        <a:bodyPr/>
                        <a:lstStyle/>
                        <a:p>
                          <a:r>
                            <a:rPr lang="en-US" dirty="0"/>
                            <a:t>Lower mass try with additional radiation</a:t>
                          </a:r>
                        </a:p>
                      </a:txBody>
                      <a:tcPr/>
                    </a:tc>
                    <a:tc>
                      <a:txBody>
                        <a:bodyPr/>
                        <a:lstStyle/>
                        <a:p>
                          <a:r>
                            <a:rPr lang="en-US" dirty="0"/>
                            <a:t>0.1 TeV</a:t>
                          </a:r>
                        </a:p>
                      </a:txBody>
                      <a:tcPr/>
                    </a:tc>
                    <a:tc>
                      <a:txBody>
                        <a:bodyPr/>
                        <a:lstStyle/>
                        <a:p>
                          <a:r>
                            <a:rPr lang="en-US" dirty="0"/>
                            <a:t>1640 ab</a:t>
                          </a:r>
                        </a:p>
                      </a:txBody>
                      <a:tcPr/>
                    </a:tc>
                    <a:tc>
                      <a:txBody>
                        <a:bodyPr/>
                        <a:lstStyle/>
                        <a:p>
                          <a:endParaRPr lang="en-US" dirty="0"/>
                        </a:p>
                      </a:txBody>
                      <a:tcPr/>
                    </a:tc>
                    <a:tc>
                      <a:txBody>
                        <a:bodyPr/>
                        <a:lstStyle/>
                        <a:p>
                          <a:r>
                            <a:rPr lang="en-US" dirty="0"/>
                            <a:t>No IR cut off applied. Non-converging result</a:t>
                          </a:r>
                        </a:p>
                      </a:txBody>
                      <a:tcPr/>
                    </a:tc>
                    <a:extLst>
                      <a:ext uri="{0D108BD9-81ED-4DB2-BD59-A6C34878D82A}">
                        <a16:rowId xmlns:a16="http://schemas.microsoft.com/office/drawing/2014/main" val="3420829726"/>
                      </a:ext>
                    </a:extLst>
                  </a:tr>
                  <a:tr h="640080">
                    <a:tc>
                      <a:txBody>
                        <a:bodyPr/>
                        <a:lstStyle/>
                        <a:p>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blipFill>
                          <a:blip r:embed="rId2"/>
                          <a:stretch>
                            <a:fillRect l="-285253" t="-462857" r="-808" b="-60000"/>
                          </a:stretch>
                        </a:blipFill>
                      </a:tcPr>
                    </a:tc>
                    <a:extLst>
                      <a:ext uri="{0D108BD9-81ED-4DB2-BD59-A6C34878D82A}">
                        <a16:rowId xmlns:a16="http://schemas.microsoft.com/office/drawing/2014/main" val="40517242"/>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413991247"/>
                      </a:ext>
                    </a:extLst>
                  </a:tr>
                </a:tbl>
              </a:graphicData>
            </a:graphic>
          </p:graphicFrame>
        </mc:Fallback>
      </mc:AlternateContent>
    </p:spTree>
    <p:extLst>
      <p:ext uri="{BB962C8B-B14F-4D97-AF65-F5344CB8AC3E}">
        <p14:creationId xmlns:p14="http://schemas.microsoft.com/office/powerpoint/2010/main" val="753302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DF9AD-B045-5F8D-C926-2C07EAC77E0D}"/>
              </a:ext>
            </a:extLst>
          </p:cNvPr>
          <p:cNvSpPr>
            <a:spLocks noGrp="1"/>
          </p:cNvSpPr>
          <p:nvPr>
            <p:ph type="title"/>
          </p:nvPr>
        </p:nvSpPr>
        <p:spPr/>
        <p:txBody>
          <a:bodyPr/>
          <a:lstStyle/>
          <a:p>
            <a:r>
              <a:rPr lang="en-US" dirty="0"/>
              <a:t>Additional Comparisons	</a:t>
            </a:r>
          </a:p>
        </p:txBody>
      </p:sp>
      <p:sp>
        <p:nvSpPr>
          <p:cNvPr id="3" name="Content Placeholder 2">
            <a:extLst>
              <a:ext uri="{FF2B5EF4-FFF2-40B4-BE49-F238E27FC236}">
                <a16:creationId xmlns:a16="http://schemas.microsoft.com/office/drawing/2014/main" id="{124B4027-2AC8-B58C-2B23-5541EF9254F3}"/>
              </a:ext>
            </a:extLst>
          </p:cNvPr>
          <p:cNvSpPr>
            <a:spLocks noGrp="1"/>
          </p:cNvSpPr>
          <p:nvPr>
            <p:ph idx="1"/>
          </p:nvPr>
        </p:nvSpPr>
        <p:spPr/>
        <p:txBody>
          <a:bodyPr>
            <a:normAutofit/>
          </a:bodyPr>
          <a:lstStyle/>
          <a:p>
            <a:r>
              <a:rPr lang="en-US" sz="1800" dirty="0"/>
              <a:t>This paper studied the pure </a:t>
            </a:r>
            <a:r>
              <a:rPr lang="en-US" sz="1800" dirty="0" err="1"/>
              <a:t>aEWEW</a:t>
            </a:r>
            <a:r>
              <a:rPr lang="en-US" sz="1800" dirty="0"/>
              <a:t> coupling without </a:t>
            </a:r>
            <a:r>
              <a:rPr lang="en-US" sz="1800" dirty="0" err="1"/>
              <a:t>aGG</a:t>
            </a:r>
            <a:r>
              <a:rPr lang="en-US" sz="1800" dirty="0"/>
              <a:t>. </a:t>
            </a:r>
          </a:p>
        </p:txBody>
      </p:sp>
      <p:pic>
        <p:nvPicPr>
          <p:cNvPr id="5" name="Picture 4">
            <a:extLst>
              <a:ext uri="{FF2B5EF4-FFF2-40B4-BE49-F238E27FC236}">
                <a16:creationId xmlns:a16="http://schemas.microsoft.com/office/drawing/2014/main" id="{FD7C093B-6159-0AB6-88E7-8C34AA19421C}"/>
              </a:ext>
            </a:extLst>
          </p:cNvPr>
          <p:cNvPicPr>
            <a:picLocks noChangeAspect="1"/>
          </p:cNvPicPr>
          <p:nvPr/>
        </p:nvPicPr>
        <p:blipFill>
          <a:blip r:embed="rId2"/>
          <a:stretch>
            <a:fillRect/>
          </a:stretch>
        </p:blipFill>
        <p:spPr>
          <a:xfrm>
            <a:off x="2804059" y="2350292"/>
            <a:ext cx="6695497" cy="4264517"/>
          </a:xfrm>
          <a:prstGeom prst="rect">
            <a:avLst/>
          </a:prstGeom>
        </p:spPr>
      </p:pic>
    </p:spTree>
    <p:extLst>
      <p:ext uri="{BB962C8B-B14F-4D97-AF65-F5344CB8AC3E}">
        <p14:creationId xmlns:p14="http://schemas.microsoft.com/office/powerpoint/2010/main" val="1107902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CE5DB-6148-BB4C-1E92-9F1F08CA5ED3}"/>
              </a:ext>
            </a:extLst>
          </p:cNvPr>
          <p:cNvSpPr>
            <a:spLocks noGrp="1"/>
          </p:cNvSpPr>
          <p:nvPr>
            <p:ph type="title"/>
          </p:nvPr>
        </p:nvSpPr>
        <p:spPr/>
        <p:txBody>
          <a:bodyPr/>
          <a:lstStyle/>
          <a:p>
            <a:r>
              <a:rPr lang="en-US" dirty="0"/>
              <a:t>Additional Refs.</a:t>
            </a:r>
          </a:p>
        </p:txBody>
      </p:sp>
      <p:sp>
        <p:nvSpPr>
          <p:cNvPr id="3" name="Content Placeholder 2">
            <a:extLst>
              <a:ext uri="{FF2B5EF4-FFF2-40B4-BE49-F238E27FC236}">
                <a16:creationId xmlns:a16="http://schemas.microsoft.com/office/drawing/2014/main" id="{BA3621C0-B17A-3FAC-C270-E82C03DB6E49}"/>
              </a:ext>
            </a:extLst>
          </p:cNvPr>
          <p:cNvSpPr>
            <a:spLocks noGrp="1"/>
          </p:cNvSpPr>
          <p:nvPr>
            <p:ph idx="1"/>
          </p:nvPr>
        </p:nvSpPr>
        <p:spPr>
          <a:xfrm>
            <a:off x="901430" y="1344106"/>
            <a:ext cx="10515600" cy="4351338"/>
          </a:xfrm>
        </p:spPr>
        <p:txBody>
          <a:bodyPr/>
          <a:lstStyle/>
          <a:p>
            <a:r>
              <a:rPr lang="en-US" dirty="0">
                <a:hlinkClick r:id="rId2"/>
              </a:rPr>
              <a:t>https://answers.launchpad.net/mg5amcnlo/+question/701029</a:t>
            </a:r>
            <a:endParaRPr lang="en-US" dirty="0"/>
          </a:p>
          <a:p>
            <a:r>
              <a:rPr lang="en-US" dirty="0"/>
              <a:t>Appendix of </a:t>
            </a:r>
            <a:r>
              <a:rPr lang="en-US" dirty="0">
                <a:hlinkClick r:id="rId3"/>
              </a:rPr>
              <a:t>https://arxiv.org/pdf/2111.02442</a:t>
            </a:r>
            <a:r>
              <a:rPr lang="en-US" dirty="0"/>
              <a:t> </a:t>
            </a:r>
          </a:p>
          <a:p>
            <a:pPr marL="0" indent="0">
              <a:buNone/>
            </a:pPr>
            <a:r>
              <a:rPr lang="en-US" dirty="0"/>
              <a:t>Consider either using IWW or EVA</a:t>
            </a:r>
          </a:p>
          <a:p>
            <a:pPr marL="0" indent="0">
              <a:buNone/>
            </a:pPr>
            <a:endParaRPr lang="en-US" dirty="0"/>
          </a:p>
        </p:txBody>
      </p:sp>
      <p:pic>
        <p:nvPicPr>
          <p:cNvPr id="5" name="Picture 4">
            <a:extLst>
              <a:ext uri="{FF2B5EF4-FFF2-40B4-BE49-F238E27FC236}">
                <a16:creationId xmlns:a16="http://schemas.microsoft.com/office/drawing/2014/main" id="{491FC5A1-AD4A-9BCB-9EC2-88D130D9A9A0}"/>
              </a:ext>
            </a:extLst>
          </p:cNvPr>
          <p:cNvPicPr>
            <a:picLocks noChangeAspect="1"/>
          </p:cNvPicPr>
          <p:nvPr/>
        </p:nvPicPr>
        <p:blipFill>
          <a:blip r:embed="rId4"/>
          <a:stretch>
            <a:fillRect/>
          </a:stretch>
        </p:blipFill>
        <p:spPr>
          <a:xfrm>
            <a:off x="6284069" y="2401957"/>
            <a:ext cx="5637178" cy="4097266"/>
          </a:xfrm>
          <a:prstGeom prst="rect">
            <a:avLst/>
          </a:prstGeom>
        </p:spPr>
      </p:pic>
    </p:spTree>
    <p:extLst>
      <p:ext uri="{BB962C8B-B14F-4D97-AF65-F5344CB8AC3E}">
        <p14:creationId xmlns:p14="http://schemas.microsoft.com/office/powerpoint/2010/main" val="3366242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1414</TotalTime>
  <Words>465</Words>
  <Application>Microsoft Office PowerPoint</Application>
  <PresentationFormat>Widescreen</PresentationFormat>
  <Paragraphs>71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Aptos Display</vt:lpstr>
      <vt:lpstr>Arial</vt:lpstr>
      <vt:lpstr>Cambria Math</vt:lpstr>
      <vt:lpstr>Office Theme</vt:lpstr>
      <vt:lpstr>On the Production Modes and Production Rates cross checks.</vt:lpstr>
      <vt:lpstr>I want to check a few subtilties on the production modes to ensure what Peiran did does not miss some important contributions &amp; effects</vt:lpstr>
      <vt:lpstr>Checks</vt:lpstr>
      <vt:lpstr>Checks</vt:lpstr>
      <vt:lpstr>IR regularization</vt:lpstr>
      <vt:lpstr>Additional Comparisons </vt:lpstr>
      <vt:lpstr>Additional Refs.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Zhen Liu</dc:creator>
  <cp:lastModifiedBy>Zhen Liu</cp:lastModifiedBy>
  <cp:revision>14</cp:revision>
  <dcterms:created xsi:type="dcterms:W3CDTF">2024-09-23T16:36:07Z</dcterms:created>
  <dcterms:modified xsi:type="dcterms:W3CDTF">2024-10-03T15:24:38Z</dcterms:modified>
</cp:coreProperties>
</file>