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72" r:id="rId7"/>
    <p:sldId id="265" r:id="rId8"/>
    <p:sldId id="266" r:id="rId9"/>
    <p:sldId id="278" r:id="rId10"/>
    <p:sldId id="273" r:id="rId11"/>
    <p:sldId id="276" r:id="rId12"/>
    <p:sldId id="279" r:id="rId13"/>
    <p:sldId id="280" r:id="rId14"/>
    <p:sldId id="270" r:id="rId15"/>
    <p:sldId id="260" r:id="rId16"/>
    <p:sldId id="263" r:id="rId17"/>
    <p:sldId id="262" r:id="rId18"/>
    <p:sldId id="267" r:id="rId19"/>
    <p:sldId id="269"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0" d="100"/>
          <a:sy n="130" d="100"/>
        </p:scale>
        <p:origin x="65"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B60-C6EC-7B8E-4F97-97F8A95C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01EA-3E79-BC2E-C8A2-DB05AF12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949C0-385C-8D92-28DD-C1778BF66E3E}"/>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3222C4FD-9163-F302-743A-5185AD4E2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89B5-4E1B-C763-843B-3F11498E687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42672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F80-2E4E-A977-D9AD-4A755F87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90002-8CA3-89EF-4917-B31AC6AE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8EC6-5E72-1823-C9FF-3E4E27251368}"/>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1A916B7F-26AD-FC30-BF6E-0FE2ABD1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8EC8C-7F64-063F-43C6-47DCB17A67B3}"/>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7942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A7614-2A10-3800-1A86-18E7462F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7026C-1016-6C82-A833-EB942C69C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3E2D-B89F-F7D0-B187-49D176C0001B}"/>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56BCE657-5707-F79B-EB14-40283151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7D66-CE10-F256-DAB4-DF1F41CAB48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24918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C27-D8AD-79C7-E076-75920BD9A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6B55-359F-AF07-3D26-398D7CF00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F1C9-DCFC-1D80-DE4C-70E0676AF126}"/>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A26DF801-8B6F-4663-3BD5-1DB0420D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D785-D94C-06E6-F2B2-ED756F01E1DB}"/>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8676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4D1-6F76-51C9-C9E8-5F015E9E1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698AE-A9E8-A34F-DA3E-87A53F60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AB11B-10E3-5E82-ADBF-8B3650AE0CDD}"/>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F81AE487-8566-FDC7-E57E-406E4530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97E4-9271-2B3F-0C01-133B5D2C146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28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05-9BCA-03C7-C612-ADF1A7D0C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A168A-E181-ADE3-1C55-04936E462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04F3D-4B7C-6736-1AD8-C01F94C47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ACA9F-060E-9969-F279-B2E862598690}"/>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6" name="Footer Placeholder 5">
            <a:extLst>
              <a:ext uri="{FF2B5EF4-FFF2-40B4-BE49-F238E27FC236}">
                <a16:creationId xmlns:a16="http://schemas.microsoft.com/office/drawing/2014/main" id="{8E32C473-2915-F944-6AAC-AA1D32ADA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6D2C-C508-367A-008B-1F23C3FC331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857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69F-12E1-F83E-FD47-D449577C2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844F1-6D0C-DAD5-A973-416A9301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53E8-BC67-2AC9-4204-ACE3D6491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D15CC-4574-767C-F4BC-B6BD0A01B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7E3C-79E0-C7ED-3B41-3433E791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2068-2A8A-FF1D-3853-186BDEE5DE8E}"/>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8" name="Footer Placeholder 7">
            <a:extLst>
              <a:ext uri="{FF2B5EF4-FFF2-40B4-BE49-F238E27FC236}">
                <a16:creationId xmlns:a16="http://schemas.microsoft.com/office/drawing/2014/main" id="{0CC28222-0CC9-5B11-B20F-3838C1373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6A4EB-2E84-2AF7-E1D6-B7141BD065BF}"/>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3174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AC55-DAF3-4267-920F-F8A342F45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25EE1-A1F7-CC8F-6ABB-60B1611D0920}"/>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4" name="Footer Placeholder 3">
            <a:extLst>
              <a:ext uri="{FF2B5EF4-FFF2-40B4-BE49-F238E27FC236}">
                <a16:creationId xmlns:a16="http://schemas.microsoft.com/office/drawing/2014/main" id="{53146360-0DC0-19FC-080F-C528720E4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0D5D-27C1-55E8-25BA-724C972D8686}"/>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624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2AF2-8D31-02F4-EB0F-D47B16DD2BAC}"/>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3" name="Footer Placeholder 2">
            <a:extLst>
              <a:ext uri="{FF2B5EF4-FFF2-40B4-BE49-F238E27FC236}">
                <a16:creationId xmlns:a16="http://schemas.microsoft.com/office/drawing/2014/main" id="{CDEA94EB-9093-D949-9124-B7E90EAAC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A8286-D763-FFA5-EF74-0FE15D9D93F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75805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4640-6501-D9F0-EB74-10C83F403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31789-DE64-29AE-5FEB-EB54F705A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0F894-FD4A-AD8D-4E31-71B20F92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990-A39C-1537-6177-2CEA13ECEEA2}"/>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6" name="Footer Placeholder 5">
            <a:extLst>
              <a:ext uri="{FF2B5EF4-FFF2-40B4-BE49-F238E27FC236}">
                <a16:creationId xmlns:a16="http://schemas.microsoft.com/office/drawing/2014/main" id="{6DDD8B7B-6F10-70C7-0825-91FE71F5E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95CE-C923-E252-EF9F-085CF0AA7E41}"/>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35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75A-7FAE-FF55-0F3C-C475F002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6758F-00DC-919F-24B6-D3B3BD12B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D8AB3-2B05-47BC-4F98-07A0B59B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39EB-5CFD-A9A2-57A4-8DF2916168F6}"/>
              </a:ext>
            </a:extLst>
          </p:cNvPr>
          <p:cNvSpPr>
            <a:spLocks noGrp="1"/>
          </p:cNvSpPr>
          <p:nvPr>
            <p:ph type="dt" sz="half" idx="10"/>
          </p:nvPr>
        </p:nvSpPr>
        <p:spPr/>
        <p:txBody>
          <a:bodyPr/>
          <a:lstStyle/>
          <a:p>
            <a:fld id="{E1271C03-445A-46FD-949E-262CC4E18408}" type="datetimeFigureOut">
              <a:rPr lang="en-US" smtClean="0"/>
              <a:t>10/17/2024</a:t>
            </a:fld>
            <a:endParaRPr lang="en-US"/>
          </a:p>
        </p:txBody>
      </p:sp>
      <p:sp>
        <p:nvSpPr>
          <p:cNvPr id="6" name="Footer Placeholder 5">
            <a:extLst>
              <a:ext uri="{FF2B5EF4-FFF2-40B4-BE49-F238E27FC236}">
                <a16:creationId xmlns:a16="http://schemas.microsoft.com/office/drawing/2014/main" id="{03B64080-8483-B4D0-9AF8-2D296630A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8693-D543-EF63-A02C-A1FA5F6791AA}"/>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2174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1C290-B720-560C-DC96-4AA250AE3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D0B6B-0A6B-9DA4-C43A-448024436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A5EB-39A2-68D2-5A80-71BEDDD2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271C03-445A-46FD-949E-262CC4E18408}" type="datetimeFigureOut">
              <a:rPr lang="en-US" smtClean="0"/>
              <a:t>10/17/2024</a:t>
            </a:fld>
            <a:endParaRPr lang="en-US"/>
          </a:p>
        </p:txBody>
      </p:sp>
      <p:sp>
        <p:nvSpPr>
          <p:cNvPr id="5" name="Footer Placeholder 4">
            <a:extLst>
              <a:ext uri="{FF2B5EF4-FFF2-40B4-BE49-F238E27FC236}">
                <a16:creationId xmlns:a16="http://schemas.microsoft.com/office/drawing/2014/main" id="{D928F02A-6258-6739-67C1-37ADE280F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943E1-7582-311D-D75E-5A55F5E2F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505D5-8EC3-4CCB-BD60-E405B828F9B2}" type="slidenum">
              <a:rPr lang="en-US" smtClean="0"/>
              <a:t>‹#›</a:t>
            </a:fld>
            <a:endParaRPr lang="en-US"/>
          </a:p>
        </p:txBody>
      </p:sp>
    </p:spTree>
    <p:extLst>
      <p:ext uri="{BB962C8B-B14F-4D97-AF65-F5344CB8AC3E}">
        <p14:creationId xmlns:p14="http://schemas.microsoft.com/office/powerpoint/2010/main" val="37780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111.02442" TargetMode="External"/><Relationship Id="rId2" Type="http://schemas.openxmlformats.org/officeDocument/2006/relationships/hyperlink" Target="https://answers.launchpad.net/mg5amcnlo/+question/701029"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18-E74C-4820-70EE-5D7AA34595F5}"/>
              </a:ext>
            </a:extLst>
          </p:cNvPr>
          <p:cNvSpPr>
            <a:spLocks noGrp="1"/>
          </p:cNvSpPr>
          <p:nvPr>
            <p:ph type="ctrTitle"/>
          </p:nvPr>
        </p:nvSpPr>
        <p:spPr/>
        <p:txBody>
          <a:bodyPr>
            <a:normAutofit fontScale="90000"/>
          </a:bodyPr>
          <a:lstStyle/>
          <a:p>
            <a:r>
              <a:rPr lang="en-US" dirty="0"/>
              <a:t>On the Production Modes and Production Rates cross checks.</a:t>
            </a:r>
          </a:p>
        </p:txBody>
      </p:sp>
      <p:sp>
        <p:nvSpPr>
          <p:cNvPr id="3" name="Subtitle 2">
            <a:extLst>
              <a:ext uri="{FF2B5EF4-FFF2-40B4-BE49-F238E27FC236}">
                <a16:creationId xmlns:a16="http://schemas.microsoft.com/office/drawing/2014/main" id="{52517CF5-C467-DF6A-61E1-B1BC831AD552}"/>
              </a:ext>
            </a:extLst>
          </p:cNvPr>
          <p:cNvSpPr>
            <a:spLocks noGrp="1"/>
          </p:cNvSpPr>
          <p:nvPr>
            <p:ph type="subTitle" idx="1"/>
          </p:nvPr>
        </p:nvSpPr>
        <p:spPr/>
        <p:txBody>
          <a:bodyPr/>
          <a:lstStyle/>
          <a:p>
            <a:r>
              <a:rPr lang="en-US" dirty="0"/>
              <a:t>Zhen Liu</a:t>
            </a:r>
          </a:p>
        </p:txBody>
      </p:sp>
    </p:spTree>
    <p:extLst>
      <p:ext uri="{BB962C8B-B14F-4D97-AF65-F5344CB8AC3E}">
        <p14:creationId xmlns:p14="http://schemas.microsoft.com/office/powerpoint/2010/main" val="126517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D859-F3AF-DB88-A635-E29FEC0DD58E}"/>
              </a:ext>
            </a:extLst>
          </p:cNvPr>
          <p:cNvSpPr>
            <a:spLocks noGrp="1"/>
          </p:cNvSpPr>
          <p:nvPr>
            <p:ph type="title"/>
          </p:nvPr>
        </p:nvSpPr>
        <p:spPr/>
        <p:txBody>
          <a:bodyPr/>
          <a:lstStyle/>
          <a:p>
            <a:r>
              <a:rPr lang="en-US" dirty="0"/>
              <a:t>New cross checks</a:t>
            </a:r>
          </a:p>
        </p:txBody>
      </p:sp>
      <p:sp>
        <p:nvSpPr>
          <p:cNvPr id="5" name="Text Placeholder 4">
            <a:extLst>
              <a:ext uri="{FF2B5EF4-FFF2-40B4-BE49-F238E27FC236}">
                <a16:creationId xmlns:a16="http://schemas.microsoft.com/office/drawing/2014/main" id="{D3BA2D03-350A-2AEF-A8C8-B033D22F10FF}"/>
              </a:ext>
            </a:extLst>
          </p:cNvPr>
          <p:cNvSpPr>
            <a:spLocks noGrp="1"/>
          </p:cNvSpPr>
          <p:nvPr>
            <p:ph type="body" idx="1"/>
          </p:nvPr>
        </p:nvSpPr>
        <p:spPr/>
        <p:txBody>
          <a:bodyPr/>
          <a:lstStyle/>
          <a:p>
            <a:endParaRPr lang="en-US"/>
          </a:p>
        </p:txBody>
      </p:sp>
      <p:sp>
        <p:nvSpPr>
          <p:cNvPr id="2" name="TextBox 1">
            <a:extLst>
              <a:ext uri="{FF2B5EF4-FFF2-40B4-BE49-F238E27FC236}">
                <a16:creationId xmlns:a16="http://schemas.microsoft.com/office/drawing/2014/main" id="{C05D125A-D594-6E77-28BE-4354D362E3D3}"/>
              </a:ext>
            </a:extLst>
          </p:cNvPr>
          <p:cNvSpPr txBox="1"/>
          <p:nvPr/>
        </p:nvSpPr>
        <p:spPr>
          <a:xfrm>
            <a:off x="0" y="272643"/>
            <a:ext cx="11309193" cy="646331"/>
          </a:xfrm>
          <a:prstGeom prst="rect">
            <a:avLst/>
          </a:prstGeom>
          <a:noFill/>
        </p:spPr>
        <p:txBody>
          <a:bodyPr wrap="square" rtlCol="0">
            <a:spAutoFit/>
          </a:bodyPr>
          <a:lstStyle/>
          <a:p>
            <a:r>
              <a:rPr lang="en-US" dirty="0"/>
              <a:t>All of the following used MG5_v3_6_0, which is underdevelopment and always some error message of index out of range thing. Now I want to rerun it from using the stable version MG5_v3_5_6.</a:t>
            </a:r>
          </a:p>
        </p:txBody>
      </p:sp>
    </p:spTree>
    <p:extLst>
      <p:ext uri="{BB962C8B-B14F-4D97-AF65-F5344CB8AC3E}">
        <p14:creationId xmlns:p14="http://schemas.microsoft.com/office/powerpoint/2010/main" val="1176657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3562689209"/>
              </p:ext>
            </p:extLst>
          </p:nvPr>
        </p:nvGraphicFramePr>
        <p:xfrm>
          <a:off x="225669" y="1234201"/>
          <a:ext cx="11614828" cy="458216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v3.6.0, event generation with trouble; cross section fine.</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to v3.5.6 with event generated</a:t>
                      </a:r>
                    </a:p>
                  </a:txBody>
                  <a:tcPr/>
                </a:tc>
                <a:extLst>
                  <a:ext uri="{0D108BD9-81ED-4DB2-BD59-A6C34878D82A}">
                    <a16:rowId xmlns:a16="http://schemas.microsoft.com/office/drawing/2014/main" val="2862488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V3.5.6 without </a:t>
                      </a:r>
                      <a:r>
                        <a:rPr lang="en-US" dirty="0" err="1"/>
                        <a:t>aBB</a:t>
                      </a:r>
                      <a:r>
                        <a:rPr lang="en-US" dirty="0"/>
                        <a:t> coupling</a:t>
                      </a:r>
                    </a:p>
                  </a:txBody>
                  <a:tcPr/>
                </a:tc>
                <a:extLst>
                  <a:ext uri="{0D108BD9-81ED-4DB2-BD59-A6C34878D82A}">
                    <a16:rowId xmlns:a16="http://schemas.microsoft.com/office/drawing/2014/main" val="3261026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6*10^-6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V3.5.6 without </a:t>
                      </a:r>
                      <a:r>
                        <a:rPr lang="en-US" dirty="0" err="1"/>
                        <a:t>aWW</a:t>
                      </a:r>
                      <a:r>
                        <a:rPr lang="en-US" dirty="0"/>
                        <a:t> coupling</a:t>
                      </a:r>
                    </a:p>
                  </a:txBody>
                  <a:tcPr/>
                </a:tc>
                <a:extLst>
                  <a:ext uri="{0D108BD9-81ED-4DB2-BD59-A6C34878D82A}">
                    <a16:rowId xmlns:a16="http://schemas.microsoft.com/office/drawing/2014/main" val="19654883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r>
                        <a:rPr lang="en-US" sz="1800" dirty="0"/>
                        <a:t> / mu+</a:t>
                      </a:r>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6 diagrams but still maintain gauge invariance</a:t>
                      </a:r>
                    </a:p>
                  </a:txBody>
                  <a:tcPr/>
                </a:tc>
                <a:extLst>
                  <a:ext uri="{0D108BD9-81ED-4DB2-BD59-A6C34878D82A}">
                    <a16:rowId xmlns:a16="http://schemas.microsoft.com/office/drawing/2014/main" val="7816760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TeV</a:t>
                      </a:r>
                    </a:p>
                  </a:txBody>
                  <a:tcPr/>
                </a:tc>
                <a:tc>
                  <a:txBody>
                    <a:bodyPr/>
                    <a:lstStyle/>
                    <a:p>
                      <a:r>
                        <a:rPr lang="en-US" dirty="0"/>
                        <a:t>2.2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mass to TeV and checking the impact</a:t>
                      </a:r>
                    </a:p>
                  </a:txBody>
                  <a:tcPr/>
                </a:tc>
                <a:extLst>
                  <a:ext uri="{0D108BD9-81ED-4DB2-BD59-A6C34878D82A}">
                    <a16:rowId xmlns:a16="http://schemas.microsoft.com/office/drawing/2014/main" val="27085170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 /a z mu+</a:t>
                      </a:r>
                      <a:endParaRPr lang="en-US" sz="1800" dirty="0"/>
                    </a:p>
                  </a:txBody>
                  <a:tcPr/>
                </a:tc>
                <a:tc>
                  <a:txBody>
                    <a:bodyPr/>
                    <a:lstStyle/>
                    <a:p>
                      <a:r>
                        <a:rPr lang="en-US" dirty="0"/>
                        <a:t>Checking WW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4.0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alone.</a:t>
                      </a:r>
                    </a:p>
                  </a:txBody>
                  <a:tcPr/>
                </a:tc>
                <a:extLst>
                  <a:ext uri="{0D108BD9-81ED-4DB2-BD59-A6C34878D82A}">
                    <a16:rowId xmlns:a16="http://schemas.microsoft.com/office/drawing/2014/main" val="942092289"/>
                  </a:ext>
                </a:extLst>
              </a:tr>
            </a:tbl>
          </a:graphicData>
        </a:graphic>
      </p:graphicFrame>
      <p:pic>
        <p:nvPicPr>
          <p:cNvPr id="5" name="Picture 4">
            <a:extLst>
              <a:ext uri="{FF2B5EF4-FFF2-40B4-BE49-F238E27FC236}">
                <a16:creationId xmlns:a16="http://schemas.microsoft.com/office/drawing/2014/main" id="{880D7326-054F-EF69-797C-2C17A8D86A2B}"/>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E3EDFF8F-3ABE-87CE-9896-5BEB59925E81}"/>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BAE23082-1DFF-5E2C-1423-0D37D4474D96}"/>
              </a:ext>
            </a:extLst>
          </p:cNvPr>
          <p:cNvPicPr>
            <a:picLocks noChangeAspect="1"/>
          </p:cNvPicPr>
          <p:nvPr/>
        </p:nvPicPr>
        <p:blipFill>
          <a:blip r:embed="rId4"/>
          <a:stretch>
            <a:fillRect/>
          </a:stretch>
        </p:blipFill>
        <p:spPr>
          <a:xfrm>
            <a:off x="6744993" y="0"/>
            <a:ext cx="1656016" cy="1234201"/>
          </a:xfrm>
          <a:prstGeom prst="rect">
            <a:avLst/>
          </a:prstGeom>
        </p:spPr>
      </p:pic>
    </p:spTree>
    <p:extLst>
      <p:ext uri="{BB962C8B-B14F-4D97-AF65-F5344CB8AC3E}">
        <p14:creationId xmlns:p14="http://schemas.microsoft.com/office/powerpoint/2010/main" val="1866270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FD7AE-A902-DCC1-408F-CA926740B256}"/>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DEDE25-56D1-39A6-9B49-CA55FEA51958}"/>
              </a:ext>
            </a:extLst>
          </p:cNvPr>
          <p:cNvGraphicFramePr>
            <a:graphicFrameLocks noGrp="1"/>
          </p:cNvGraphicFramePr>
          <p:nvPr>
            <p:ph idx="1"/>
            <p:extLst>
              <p:ext uri="{D42A27DB-BD31-4B8C-83A1-F6EECF244321}">
                <p14:modId xmlns:p14="http://schemas.microsoft.com/office/powerpoint/2010/main" val="3166521350"/>
              </p:ext>
            </p:extLst>
          </p:nvPr>
        </p:nvGraphicFramePr>
        <p:xfrm>
          <a:off x="225669" y="1234201"/>
          <a:ext cx="11614828" cy="4216400"/>
        </p:xfrm>
        <a:graphic>
          <a:graphicData uri="http://schemas.openxmlformats.org/drawingml/2006/table">
            <a:tbl>
              <a:tblPr firstRow="1" bandRow="1">
                <a:tableStyleId>{5C22544A-7EE6-4342-B048-85BDC9FD1C3A}</a:tableStyleId>
              </a:tblPr>
              <a:tblGrid>
                <a:gridCol w="2563670">
                  <a:extLst>
                    <a:ext uri="{9D8B030D-6E8A-4147-A177-3AD203B41FA5}">
                      <a16:colId xmlns:a16="http://schemas.microsoft.com/office/drawing/2014/main" val="776659425"/>
                    </a:ext>
                  </a:extLst>
                </a:gridCol>
                <a:gridCol w="1803633">
                  <a:extLst>
                    <a:ext uri="{9D8B030D-6E8A-4147-A177-3AD203B41FA5}">
                      <a16:colId xmlns:a16="http://schemas.microsoft.com/office/drawing/2014/main" val="3531366387"/>
                    </a:ext>
                  </a:extLst>
                </a:gridCol>
                <a:gridCol w="144011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Changed to v3.5.6 with event generated</a:t>
                      </a:r>
                    </a:p>
                  </a:txBody>
                  <a:tcPr/>
                </a:tc>
                <a:extLst>
                  <a:ext uri="{0D108BD9-81ED-4DB2-BD59-A6C34878D82A}">
                    <a16:rowId xmlns:a16="http://schemas.microsoft.com/office/drawing/2014/main" val="2862488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 /a z mu+</a:t>
                      </a:r>
                      <a:endParaRPr lang="en-US" sz="1800" dirty="0"/>
                    </a:p>
                  </a:txBody>
                  <a:tcPr/>
                </a:tc>
                <a:tc>
                  <a:txBody>
                    <a:bodyPr/>
                    <a:lstStyle/>
                    <a:p>
                      <a:r>
                        <a:rPr lang="en-US" dirty="0"/>
                        <a:t>Checking WW fusion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4.0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alone.</a:t>
                      </a:r>
                    </a:p>
                  </a:txBody>
                  <a:tcPr/>
                </a:tc>
                <a:extLst>
                  <a:ext uri="{0D108BD9-81ED-4DB2-BD59-A6C34878D82A}">
                    <a16:rowId xmlns:a16="http://schemas.microsoft.com/office/drawing/2014/main" val="942092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r>
                        <a:rPr lang="pl-PL" sz="1800" dirty="0"/>
                        <a:t> /a z mu+</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Checking WW fusion+ photon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47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photon enhance it by 10</a:t>
                      </a:r>
                    </a:p>
                  </a:txBody>
                  <a:tcPr/>
                </a:tc>
                <a:extLst>
                  <a:ext uri="{0D108BD9-81ED-4DB2-BD59-A6C34878D82A}">
                    <a16:rowId xmlns:a16="http://schemas.microsoft.com/office/drawing/2014/main" val="19484950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r>
                        <a:rPr lang="pl-PL" sz="1800" dirty="0"/>
                        <a:t> /a z</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ISR/FSR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48-51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pta</a:t>
                      </a:r>
                      <a:r>
                        <a:rPr lang="en-US" dirty="0"/>
                        <a:t>&gt;0.5 GeV (or 0 GeV but failed to generate)</a:t>
                      </a:r>
                    </a:p>
                  </a:txBody>
                  <a:tcPr/>
                </a:tc>
                <a:extLst>
                  <a:ext uri="{0D108BD9-81ED-4DB2-BD59-A6C34878D82A}">
                    <a16:rowId xmlns:a16="http://schemas.microsoft.com/office/drawing/2014/main" val="9457815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ISR/FSR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179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pta</a:t>
                      </a:r>
                      <a:r>
                        <a:rPr lang="en-US" dirty="0"/>
                        <a:t>&gt;0.5 GeV</a:t>
                      </a:r>
                    </a:p>
                  </a:txBody>
                  <a:tcPr/>
                </a:tc>
                <a:extLst>
                  <a:ext uri="{0D108BD9-81ED-4DB2-BD59-A6C34878D82A}">
                    <a16:rowId xmlns:a16="http://schemas.microsoft.com/office/drawing/2014/main" val="39270119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mu+ mu- &gt; vm~ vm ax</a:t>
                      </a:r>
                      <a:r>
                        <a:rPr lang="en-US" sz="1800" dirty="0"/>
                        <a:t> 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with ISR/FSR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TeV</a:t>
                      </a:r>
                    </a:p>
                  </a:txBody>
                  <a:tcPr/>
                </a:tc>
                <a:tc>
                  <a:txBody>
                    <a:bodyPr/>
                    <a:lstStyle/>
                    <a:p>
                      <a:r>
                        <a:rPr lang="en-US" dirty="0"/>
                        <a:t>146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t>
                      </a:r>
                      <a:r>
                        <a:rPr lang="en-US" dirty="0" err="1"/>
                        <a:t>pta</a:t>
                      </a:r>
                      <a:r>
                        <a:rPr lang="en-US" dirty="0"/>
                        <a:t>&gt;0.5 GeV</a:t>
                      </a:r>
                    </a:p>
                  </a:txBody>
                  <a:tcPr/>
                </a:tc>
                <a:extLst>
                  <a:ext uri="{0D108BD9-81ED-4DB2-BD59-A6C34878D82A}">
                    <a16:rowId xmlns:a16="http://schemas.microsoft.com/office/drawing/2014/main" val="1610675751"/>
                  </a:ext>
                </a:extLst>
              </a:tr>
            </a:tbl>
          </a:graphicData>
        </a:graphic>
      </p:graphicFrame>
      <p:pic>
        <p:nvPicPr>
          <p:cNvPr id="5" name="Picture 4">
            <a:extLst>
              <a:ext uri="{FF2B5EF4-FFF2-40B4-BE49-F238E27FC236}">
                <a16:creationId xmlns:a16="http://schemas.microsoft.com/office/drawing/2014/main" id="{41DF9E44-D1DA-EE62-C68F-0A043CC5B130}"/>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3C384100-E376-F9E8-9B10-8D09DBB7591B}"/>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467CBBE1-C010-B141-764F-0658ACF99016}"/>
              </a:ext>
            </a:extLst>
          </p:cNvPr>
          <p:cNvPicPr>
            <a:picLocks noChangeAspect="1"/>
          </p:cNvPicPr>
          <p:nvPr/>
        </p:nvPicPr>
        <p:blipFill>
          <a:blip r:embed="rId4"/>
          <a:stretch>
            <a:fillRect/>
          </a:stretch>
        </p:blipFill>
        <p:spPr>
          <a:xfrm>
            <a:off x="6744993" y="0"/>
            <a:ext cx="1656016" cy="1234201"/>
          </a:xfrm>
          <a:prstGeom prst="rect">
            <a:avLst/>
          </a:prstGeom>
        </p:spPr>
      </p:pic>
      <p:sp>
        <p:nvSpPr>
          <p:cNvPr id="2" name="TextBox 1">
            <a:extLst>
              <a:ext uri="{FF2B5EF4-FFF2-40B4-BE49-F238E27FC236}">
                <a16:creationId xmlns:a16="http://schemas.microsoft.com/office/drawing/2014/main" id="{17B70261-0C51-85ED-00DB-64057313A506}"/>
              </a:ext>
            </a:extLst>
          </p:cNvPr>
          <p:cNvSpPr txBox="1"/>
          <p:nvPr/>
        </p:nvSpPr>
        <p:spPr>
          <a:xfrm>
            <a:off x="196307" y="6192281"/>
            <a:ext cx="8346332" cy="646331"/>
          </a:xfrm>
          <a:prstGeom prst="rect">
            <a:avLst/>
          </a:prstGeom>
          <a:noFill/>
        </p:spPr>
        <p:txBody>
          <a:bodyPr wrap="square" rtlCol="0">
            <a:spAutoFit/>
          </a:bodyPr>
          <a:lstStyle/>
          <a:p>
            <a:r>
              <a:rPr lang="en-US" dirty="0"/>
              <a:t>ZL: I still don’t know how to think about these processes. Why there can be x100 enhancement. Need to look into MG5 diagram-by-diagram calculation </a:t>
            </a:r>
            <a:r>
              <a:rPr lang="en-US"/>
              <a:t>I guess. </a:t>
            </a:r>
          </a:p>
        </p:txBody>
      </p:sp>
    </p:spTree>
    <p:extLst>
      <p:ext uri="{BB962C8B-B14F-4D97-AF65-F5344CB8AC3E}">
        <p14:creationId xmlns:p14="http://schemas.microsoft.com/office/powerpoint/2010/main" val="241199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A3D7D-00DB-CC8F-EB09-33A6AD860252}"/>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266ED5-FE77-1376-14BE-56A2B05BE2C1}"/>
              </a:ext>
            </a:extLst>
          </p:cNvPr>
          <p:cNvGraphicFramePr>
            <a:graphicFrameLocks noGrp="1"/>
          </p:cNvGraphicFramePr>
          <p:nvPr>
            <p:ph idx="1"/>
            <p:extLst>
              <p:ext uri="{D42A27DB-BD31-4B8C-83A1-F6EECF244321}">
                <p14:modId xmlns:p14="http://schemas.microsoft.com/office/powerpoint/2010/main" val="2173737155"/>
              </p:ext>
            </p:extLst>
          </p:nvPr>
        </p:nvGraphicFramePr>
        <p:xfrm>
          <a:off x="225669" y="1234201"/>
          <a:ext cx="11614828" cy="1752600"/>
        </p:xfrm>
        <a:graphic>
          <a:graphicData uri="http://schemas.openxmlformats.org/drawingml/2006/table">
            <a:tbl>
              <a:tblPr firstRow="1" bandRow="1">
                <a:tableStyleId>{5C22544A-7EE6-4342-B048-85BDC9FD1C3A}</a:tableStyleId>
              </a:tblPr>
              <a:tblGrid>
                <a:gridCol w="2563670">
                  <a:extLst>
                    <a:ext uri="{9D8B030D-6E8A-4147-A177-3AD203B41FA5}">
                      <a16:colId xmlns:a16="http://schemas.microsoft.com/office/drawing/2014/main" val="776659425"/>
                    </a:ext>
                  </a:extLst>
                </a:gridCol>
                <a:gridCol w="1803633">
                  <a:extLst>
                    <a:ext uri="{9D8B030D-6E8A-4147-A177-3AD203B41FA5}">
                      <a16:colId xmlns:a16="http://schemas.microsoft.com/office/drawing/2014/main" val="3531366387"/>
                    </a:ext>
                  </a:extLst>
                </a:gridCol>
                <a:gridCol w="144011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 </a:t>
                      </a:r>
                      <a:r>
                        <a:rPr lang="en-US" sz="1800" dirty="0" err="1"/>
                        <a:t>a</a:t>
                      </a:r>
                      <a:r>
                        <a:rPr lang="en-US" sz="1800" dirty="0"/>
                        <a:t> &gt; ax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18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8624883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 </a:t>
                      </a:r>
                      <a:r>
                        <a:rPr lang="en-US" sz="1800" dirty="0" err="1"/>
                        <a:t>a</a:t>
                      </a:r>
                      <a:r>
                        <a:rPr lang="en-US" sz="1800" dirty="0"/>
                        <a:t> &gt; ax w+ 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194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9420922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a </a:t>
                      </a:r>
                      <a:r>
                        <a:rPr lang="en-US" sz="1800" dirty="0" err="1"/>
                        <a:t>a</a:t>
                      </a:r>
                      <a:r>
                        <a:rPr lang="en-US" sz="1800" dirty="0"/>
                        <a:t> &gt; ax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TeV</a:t>
                      </a:r>
                    </a:p>
                  </a:txBody>
                  <a:tcPr/>
                </a:tc>
                <a:tc>
                  <a:txBody>
                    <a:bodyPr/>
                    <a:lstStyle/>
                    <a:p>
                      <a:r>
                        <a:rPr lang="en-US" dirty="0"/>
                        <a:t>7.6 ab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948495033"/>
                  </a:ext>
                </a:extLst>
              </a:tr>
            </a:tbl>
          </a:graphicData>
        </a:graphic>
      </p:graphicFrame>
      <p:pic>
        <p:nvPicPr>
          <p:cNvPr id="5" name="Picture 4">
            <a:extLst>
              <a:ext uri="{FF2B5EF4-FFF2-40B4-BE49-F238E27FC236}">
                <a16:creationId xmlns:a16="http://schemas.microsoft.com/office/drawing/2014/main" id="{50552D51-CD22-BC3C-388F-14D34E75B28E}"/>
              </a:ext>
            </a:extLst>
          </p:cNvPr>
          <p:cNvPicPr>
            <a:picLocks noChangeAspect="1"/>
          </p:cNvPicPr>
          <p:nvPr/>
        </p:nvPicPr>
        <p:blipFill>
          <a:blip r:embed="rId2"/>
          <a:stretch>
            <a:fillRect/>
          </a:stretch>
        </p:blipFill>
        <p:spPr>
          <a:xfrm>
            <a:off x="225669" y="8669"/>
            <a:ext cx="3129927" cy="1237413"/>
          </a:xfrm>
          <a:prstGeom prst="rect">
            <a:avLst/>
          </a:prstGeom>
        </p:spPr>
      </p:pic>
      <p:pic>
        <p:nvPicPr>
          <p:cNvPr id="7" name="Picture 6">
            <a:extLst>
              <a:ext uri="{FF2B5EF4-FFF2-40B4-BE49-F238E27FC236}">
                <a16:creationId xmlns:a16="http://schemas.microsoft.com/office/drawing/2014/main" id="{AC851320-AC75-6F0C-BA28-453B368D8F35}"/>
              </a:ext>
            </a:extLst>
          </p:cNvPr>
          <p:cNvPicPr>
            <a:picLocks noChangeAspect="1"/>
          </p:cNvPicPr>
          <p:nvPr/>
        </p:nvPicPr>
        <p:blipFill>
          <a:blip r:embed="rId3"/>
          <a:stretch>
            <a:fillRect/>
          </a:stretch>
        </p:blipFill>
        <p:spPr>
          <a:xfrm>
            <a:off x="3471409" y="5910"/>
            <a:ext cx="3157770" cy="1237413"/>
          </a:xfrm>
          <a:prstGeom prst="rect">
            <a:avLst/>
          </a:prstGeom>
        </p:spPr>
      </p:pic>
      <p:pic>
        <p:nvPicPr>
          <p:cNvPr id="9" name="Picture 8">
            <a:extLst>
              <a:ext uri="{FF2B5EF4-FFF2-40B4-BE49-F238E27FC236}">
                <a16:creationId xmlns:a16="http://schemas.microsoft.com/office/drawing/2014/main" id="{89F00899-4B38-45C8-6890-4EC970735D60}"/>
              </a:ext>
            </a:extLst>
          </p:cNvPr>
          <p:cNvPicPr>
            <a:picLocks noChangeAspect="1"/>
          </p:cNvPicPr>
          <p:nvPr/>
        </p:nvPicPr>
        <p:blipFill>
          <a:blip r:embed="rId4"/>
          <a:stretch>
            <a:fillRect/>
          </a:stretch>
        </p:blipFill>
        <p:spPr>
          <a:xfrm>
            <a:off x="6744993" y="0"/>
            <a:ext cx="1656016" cy="1234201"/>
          </a:xfrm>
          <a:prstGeom prst="rect">
            <a:avLst/>
          </a:prstGeom>
        </p:spPr>
      </p:pic>
      <p:sp>
        <p:nvSpPr>
          <p:cNvPr id="2" name="TextBox 1">
            <a:extLst>
              <a:ext uri="{FF2B5EF4-FFF2-40B4-BE49-F238E27FC236}">
                <a16:creationId xmlns:a16="http://schemas.microsoft.com/office/drawing/2014/main" id="{CC2E0F9A-792B-4122-D8E5-932AC1E938A6}"/>
              </a:ext>
            </a:extLst>
          </p:cNvPr>
          <p:cNvSpPr txBox="1"/>
          <p:nvPr/>
        </p:nvSpPr>
        <p:spPr>
          <a:xfrm>
            <a:off x="196307" y="6192281"/>
            <a:ext cx="8346332" cy="646331"/>
          </a:xfrm>
          <a:prstGeom prst="rect">
            <a:avLst/>
          </a:prstGeom>
          <a:noFill/>
        </p:spPr>
        <p:txBody>
          <a:bodyPr wrap="square" rtlCol="0">
            <a:spAutoFit/>
          </a:bodyPr>
          <a:lstStyle/>
          <a:p>
            <a:r>
              <a:rPr lang="en-US" dirty="0"/>
              <a:t>ZL: I still don’t know how to think about these processes. Why there can be x100 enhancement. Need to look into MG5 diagram-by-diagram calculation </a:t>
            </a:r>
            <a:r>
              <a:rPr lang="en-US"/>
              <a:t>I guess. </a:t>
            </a:r>
          </a:p>
        </p:txBody>
      </p:sp>
    </p:spTree>
    <p:extLst>
      <p:ext uri="{BB962C8B-B14F-4D97-AF65-F5344CB8AC3E}">
        <p14:creationId xmlns:p14="http://schemas.microsoft.com/office/powerpoint/2010/main" val="278603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1432-1307-39C7-F916-EB20810BB057}"/>
              </a:ext>
            </a:extLst>
          </p:cNvPr>
          <p:cNvSpPr>
            <a:spLocks noGrp="1"/>
          </p:cNvSpPr>
          <p:nvPr>
            <p:ph type="title"/>
          </p:nvPr>
        </p:nvSpPr>
        <p:spPr/>
        <p:txBody>
          <a:bodyPr/>
          <a:lstStyle/>
          <a:p>
            <a:r>
              <a:rPr lang="en-US" dirty="0"/>
              <a:t>Backups</a:t>
            </a:r>
          </a:p>
        </p:txBody>
      </p:sp>
      <p:sp>
        <p:nvSpPr>
          <p:cNvPr id="3" name="Content Placeholder 2">
            <a:extLst>
              <a:ext uri="{FF2B5EF4-FFF2-40B4-BE49-F238E27FC236}">
                <a16:creationId xmlns:a16="http://schemas.microsoft.com/office/drawing/2014/main" id="{6B1F8568-19CB-0891-0216-93785FD18C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59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F9AD-B045-5F8D-C926-2C07EAC77E0D}"/>
              </a:ext>
            </a:extLst>
          </p:cNvPr>
          <p:cNvSpPr>
            <a:spLocks noGrp="1"/>
          </p:cNvSpPr>
          <p:nvPr>
            <p:ph type="title"/>
          </p:nvPr>
        </p:nvSpPr>
        <p:spPr/>
        <p:txBody>
          <a:bodyPr/>
          <a:lstStyle/>
          <a:p>
            <a:r>
              <a:rPr lang="en-US" dirty="0"/>
              <a:t>Additional Comparisons	</a:t>
            </a:r>
          </a:p>
        </p:txBody>
      </p:sp>
      <p:sp>
        <p:nvSpPr>
          <p:cNvPr id="3" name="Content Placeholder 2">
            <a:extLst>
              <a:ext uri="{FF2B5EF4-FFF2-40B4-BE49-F238E27FC236}">
                <a16:creationId xmlns:a16="http://schemas.microsoft.com/office/drawing/2014/main" id="{124B4027-2AC8-B58C-2B23-5541EF9254F3}"/>
              </a:ext>
            </a:extLst>
          </p:cNvPr>
          <p:cNvSpPr>
            <a:spLocks noGrp="1"/>
          </p:cNvSpPr>
          <p:nvPr>
            <p:ph idx="1"/>
          </p:nvPr>
        </p:nvSpPr>
        <p:spPr/>
        <p:txBody>
          <a:bodyPr>
            <a:normAutofit/>
          </a:bodyPr>
          <a:lstStyle/>
          <a:p>
            <a:r>
              <a:rPr lang="en-US" sz="1800" dirty="0"/>
              <a:t>This paper studied the pure </a:t>
            </a:r>
            <a:r>
              <a:rPr lang="en-US" sz="1800" dirty="0" err="1"/>
              <a:t>aEWEW</a:t>
            </a:r>
            <a:r>
              <a:rPr lang="en-US" sz="1800" dirty="0"/>
              <a:t> coupling without </a:t>
            </a:r>
            <a:r>
              <a:rPr lang="en-US" sz="1800" dirty="0" err="1"/>
              <a:t>aGG</a:t>
            </a:r>
            <a:r>
              <a:rPr lang="en-US" sz="1800" dirty="0"/>
              <a:t>. </a:t>
            </a:r>
          </a:p>
        </p:txBody>
      </p:sp>
      <p:pic>
        <p:nvPicPr>
          <p:cNvPr id="5" name="Picture 4">
            <a:extLst>
              <a:ext uri="{FF2B5EF4-FFF2-40B4-BE49-F238E27FC236}">
                <a16:creationId xmlns:a16="http://schemas.microsoft.com/office/drawing/2014/main" id="{FD7C093B-6159-0AB6-88E7-8C34AA19421C}"/>
              </a:ext>
            </a:extLst>
          </p:cNvPr>
          <p:cNvPicPr>
            <a:picLocks noChangeAspect="1"/>
          </p:cNvPicPr>
          <p:nvPr/>
        </p:nvPicPr>
        <p:blipFill>
          <a:blip r:embed="rId2"/>
          <a:stretch>
            <a:fillRect/>
          </a:stretch>
        </p:blipFill>
        <p:spPr>
          <a:xfrm>
            <a:off x="723871" y="0"/>
            <a:ext cx="6695497" cy="4264517"/>
          </a:xfrm>
          <a:prstGeom prst="rect">
            <a:avLst/>
          </a:prstGeom>
        </p:spPr>
      </p:pic>
      <p:pic>
        <p:nvPicPr>
          <p:cNvPr id="6" name="Picture 5">
            <a:extLst>
              <a:ext uri="{FF2B5EF4-FFF2-40B4-BE49-F238E27FC236}">
                <a16:creationId xmlns:a16="http://schemas.microsoft.com/office/drawing/2014/main" id="{DEE22FDC-B583-45B1-DB6E-52127F6C6FF9}"/>
              </a:ext>
            </a:extLst>
          </p:cNvPr>
          <p:cNvPicPr>
            <a:picLocks noChangeAspect="1"/>
          </p:cNvPicPr>
          <p:nvPr/>
        </p:nvPicPr>
        <p:blipFill>
          <a:blip r:embed="rId3"/>
          <a:stretch>
            <a:fillRect/>
          </a:stretch>
        </p:blipFill>
        <p:spPr>
          <a:xfrm>
            <a:off x="6974335" y="1073"/>
            <a:ext cx="5217665" cy="2226203"/>
          </a:xfrm>
          <a:prstGeom prst="rect">
            <a:avLst/>
          </a:prstGeom>
        </p:spPr>
      </p:pic>
      <p:sp>
        <p:nvSpPr>
          <p:cNvPr id="7" name="TextBox 6">
            <a:extLst>
              <a:ext uri="{FF2B5EF4-FFF2-40B4-BE49-F238E27FC236}">
                <a16:creationId xmlns:a16="http://schemas.microsoft.com/office/drawing/2014/main" id="{6E64924C-C8D1-6D3C-7E4A-CC191A846653}"/>
              </a:ext>
            </a:extLst>
          </p:cNvPr>
          <p:cNvSpPr txBox="1"/>
          <p:nvPr/>
        </p:nvSpPr>
        <p:spPr>
          <a:xfrm>
            <a:off x="58365" y="2538919"/>
            <a:ext cx="3287949" cy="3139321"/>
          </a:xfrm>
          <a:prstGeom prst="rect">
            <a:avLst/>
          </a:prstGeom>
          <a:noFill/>
        </p:spPr>
        <p:txBody>
          <a:bodyPr wrap="square" rtlCol="0">
            <a:spAutoFit/>
          </a:bodyPr>
          <a:lstStyle/>
          <a:p>
            <a:r>
              <a:rPr lang="en-US" dirty="0"/>
              <a:t>ZL: looking into this paper in more details it seems to be of very limited reference value. </a:t>
            </a:r>
          </a:p>
          <a:p>
            <a:r>
              <a:rPr lang="en-US" dirty="0"/>
              <a:t>The CBW operator doesn’t even exist! They are barely using a totally different set of CP-even doublet scalar operators and relations to study axion. I don’t know what to say. How can Jiji and </a:t>
            </a:r>
            <a:r>
              <a:rPr lang="en-US" dirty="0" err="1"/>
              <a:t>Lingfeng</a:t>
            </a:r>
            <a:r>
              <a:rPr lang="en-US" dirty="0"/>
              <a:t> worked out studies like this. </a:t>
            </a:r>
          </a:p>
        </p:txBody>
      </p:sp>
      <p:pic>
        <p:nvPicPr>
          <p:cNvPr id="9" name="Picture 8">
            <a:extLst>
              <a:ext uri="{FF2B5EF4-FFF2-40B4-BE49-F238E27FC236}">
                <a16:creationId xmlns:a16="http://schemas.microsoft.com/office/drawing/2014/main" id="{26F76CF5-691E-5FE4-1D06-C916BB28502B}"/>
              </a:ext>
            </a:extLst>
          </p:cNvPr>
          <p:cNvPicPr>
            <a:picLocks noChangeAspect="1"/>
          </p:cNvPicPr>
          <p:nvPr/>
        </p:nvPicPr>
        <p:blipFill>
          <a:blip r:embed="rId4"/>
          <a:stretch>
            <a:fillRect/>
          </a:stretch>
        </p:blipFill>
        <p:spPr>
          <a:xfrm>
            <a:off x="5362165" y="4047688"/>
            <a:ext cx="6771470" cy="2766907"/>
          </a:xfrm>
          <a:prstGeom prst="rect">
            <a:avLst/>
          </a:prstGeom>
        </p:spPr>
      </p:pic>
    </p:spTree>
    <p:extLst>
      <p:ext uri="{BB962C8B-B14F-4D97-AF65-F5344CB8AC3E}">
        <p14:creationId xmlns:p14="http://schemas.microsoft.com/office/powerpoint/2010/main" val="110790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FB6D-45A5-B4E4-E4B4-4D7D28119E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9DAE0E-6D6B-DDCF-7044-E8E6CBF04A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734619-0ABF-60F8-DC75-DB5C8CE8FBE9}"/>
              </a:ext>
            </a:extLst>
          </p:cNvPr>
          <p:cNvPicPr>
            <a:picLocks noChangeAspect="1"/>
          </p:cNvPicPr>
          <p:nvPr/>
        </p:nvPicPr>
        <p:blipFill>
          <a:blip r:embed="rId2"/>
          <a:stretch>
            <a:fillRect/>
          </a:stretch>
        </p:blipFill>
        <p:spPr>
          <a:xfrm>
            <a:off x="351879" y="0"/>
            <a:ext cx="11488242" cy="6858000"/>
          </a:xfrm>
          <a:prstGeom prst="rect">
            <a:avLst/>
          </a:prstGeom>
        </p:spPr>
      </p:pic>
    </p:spTree>
    <p:extLst>
      <p:ext uri="{BB962C8B-B14F-4D97-AF65-F5344CB8AC3E}">
        <p14:creationId xmlns:p14="http://schemas.microsoft.com/office/powerpoint/2010/main" val="343879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E5DB-6148-BB4C-1E92-9F1F08CA5ED3}"/>
              </a:ext>
            </a:extLst>
          </p:cNvPr>
          <p:cNvSpPr>
            <a:spLocks noGrp="1"/>
          </p:cNvSpPr>
          <p:nvPr>
            <p:ph type="title"/>
          </p:nvPr>
        </p:nvSpPr>
        <p:spPr/>
        <p:txBody>
          <a:bodyPr/>
          <a:lstStyle/>
          <a:p>
            <a:r>
              <a:rPr lang="en-US" dirty="0"/>
              <a:t>Additional Refs.</a:t>
            </a:r>
          </a:p>
        </p:txBody>
      </p:sp>
      <p:sp>
        <p:nvSpPr>
          <p:cNvPr id="3" name="Content Placeholder 2">
            <a:extLst>
              <a:ext uri="{FF2B5EF4-FFF2-40B4-BE49-F238E27FC236}">
                <a16:creationId xmlns:a16="http://schemas.microsoft.com/office/drawing/2014/main" id="{BA3621C0-B17A-3FAC-C270-E82C03DB6E49}"/>
              </a:ext>
            </a:extLst>
          </p:cNvPr>
          <p:cNvSpPr>
            <a:spLocks noGrp="1"/>
          </p:cNvSpPr>
          <p:nvPr>
            <p:ph idx="1"/>
          </p:nvPr>
        </p:nvSpPr>
        <p:spPr>
          <a:xfrm>
            <a:off x="901430" y="1344106"/>
            <a:ext cx="10515600" cy="4351338"/>
          </a:xfrm>
        </p:spPr>
        <p:txBody>
          <a:bodyPr/>
          <a:lstStyle/>
          <a:p>
            <a:r>
              <a:rPr lang="en-US" dirty="0">
                <a:hlinkClick r:id="rId2"/>
              </a:rPr>
              <a:t>https://answers.launchpad.net/mg5amcnlo/+question/701029</a:t>
            </a:r>
            <a:endParaRPr lang="en-US" dirty="0"/>
          </a:p>
          <a:p>
            <a:r>
              <a:rPr lang="en-US" dirty="0"/>
              <a:t>Appendix of </a:t>
            </a:r>
            <a:r>
              <a:rPr lang="en-US" dirty="0">
                <a:hlinkClick r:id="rId3"/>
              </a:rPr>
              <a:t>https://arxiv.org/pdf/2111.02442</a:t>
            </a:r>
            <a:r>
              <a:rPr lang="en-US" dirty="0"/>
              <a:t> </a:t>
            </a:r>
          </a:p>
          <a:p>
            <a:pPr marL="0" indent="0">
              <a:buNone/>
            </a:pPr>
            <a:r>
              <a:rPr lang="en-US" dirty="0"/>
              <a:t>Consider either using IWW or EVA</a:t>
            </a:r>
          </a:p>
          <a:p>
            <a:pPr marL="0" indent="0">
              <a:buNone/>
            </a:pPr>
            <a:endParaRPr lang="en-US" dirty="0"/>
          </a:p>
        </p:txBody>
      </p:sp>
      <p:pic>
        <p:nvPicPr>
          <p:cNvPr id="5" name="Picture 4">
            <a:extLst>
              <a:ext uri="{FF2B5EF4-FFF2-40B4-BE49-F238E27FC236}">
                <a16:creationId xmlns:a16="http://schemas.microsoft.com/office/drawing/2014/main" id="{491FC5A1-AD4A-9BCB-9EC2-88D130D9A9A0}"/>
              </a:ext>
            </a:extLst>
          </p:cNvPr>
          <p:cNvPicPr>
            <a:picLocks noChangeAspect="1"/>
          </p:cNvPicPr>
          <p:nvPr/>
        </p:nvPicPr>
        <p:blipFill>
          <a:blip r:embed="rId4"/>
          <a:stretch>
            <a:fillRect/>
          </a:stretch>
        </p:blipFill>
        <p:spPr>
          <a:xfrm>
            <a:off x="6284069" y="2401957"/>
            <a:ext cx="5637178" cy="4097266"/>
          </a:xfrm>
          <a:prstGeom prst="rect">
            <a:avLst/>
          </a:prstGeom>
        </p:spPr>
      </p:pic>
    </p:spTree>
    <p:extLst>
      <p:ext uri="{BB962C8B-B14F-4D97-AF65-F5344CB8AC3E}">
        <p14:creationId xmlns:p14="http://schemas.microsoft.com/office/powerpoint/2010/main" val="336624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98D2-BD64-C25A-C4FD-6720CE994304}"/>
              </a:ext>
            </a:extLst>
          </p:cNvPr>
          <p:cNvSpPr>
            <a:spLocks noGrp="1"/>
          </p:cNvSpPr>
          <p:nvPr>
            <p:ph type="title"/>
          </p:nvPr>
        </p:nvSpPr>
        <p:spPr>
          <a:xfrm>
            <a:off x="838200" y="365125"/>
            <a:ext cx="5907932" cy="1325563"/>
          </a:xfrm>
        </p:spPr>
        <p:txBody>
          <a:bodyPr/>
          <a:lstStyle/>
          <a:p>
            <a:r>
              <a:rPr lang="en-US" dirty="0"/>
              <a:t>All 8 contributing diagrams</a:t>
            </a:r>
          </a:p>
        </p:txBody>
      </p:sp>
      <p:sp>
        <p:nvSpPr>
          <p:cNvPr id="3" name="Content Placeholder 2">
            <a:extLst>
              <a:ext uri="{FF2B5EF4-FFF2-40B4-BE49-F238E27FC236}">
                <a16:creationId xmlns:a16="http://schemas.microsoft.com/office/drawing/2014/main" id="{A63BBA22-0A40-5C50-18AC-38781BC6F2C8}"/>
              </a:ext>
            </a:extLst>
          </p:cNvPr>
          <p:cNvSpPr>
            <a:spLocks noGrp="1"/>
          </p:cNvSpPr>
          <p:nvPr>
            <p:ph idx="1"/>
          </p:nvPr>
        </p:nvSpPr>
        <p:spPr>
          <a:xfrm>
            <a:off x="883849" y="1643298"/>
            <a:ext cx="4850606" cy="4351338"/>
          </a:xfrm>
        </p:spPr>
        <p:txBody>
          <a:bodyPr/>
          <a:lstStyle/>
          <a:p>
            <a:r>
              <a:rPr lang="pl-PL" dirty="0"/>
              <a:t>mu+ mu- &gt; ax w+ mu- vm~ /ax mu+ h vm z</a:t>
            </a:r>
            <a:endParaRPr lang="en-US" dirty="0"/>
          </a:p>
          <a:p>
            <a:endParaRPr lang="en-US" dirty="0"/>
          </a:p>
        </p:txBody>
      </p:sp>
      <p:pic>
        <p:nvPicPr>
          <p:cNvPr id="5" name="Picture 4">
            <a:extLst>
              <a:ext uri="{FF2B5EF4-FFF2-40B4-BE49-F238E27FC236}">
                <a16:creationId xmlns:a16="http://schemas.microsoft.com/office/drawing/2014/main" id="{6231F118-B606-2684-FA04-AF8FCE032F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99787" y="30062"/>
            <a:ext cx="5392213" cy="6797875"/>
          </a:xfrm>
          <a:prstGeom prst="rect">
            <a:avLst/>
          </a:prstGeom>
        </p:spPr>
      </p:pic>
      <p:pic>
        <p:nvPicPr>
          <p:cNvPr id="7" name="Picture 6">
            <a:extLst>
              <a:ext uri="{FF2B5EF4-FFF2-40B4-BE49-F238E27FC236}">
                <a16:creationId xmlns:a16="http://schemas.microsoft.com/office/drawing/2014/main" id="{7D5B12E9-7B3B-0C9E-DFC7-187EDC9B89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8378" y="3052707"/>
            <a:ext cx="5697286" cy="1925584"/>
          </a:xfrm>
          <a:prstGeom prst="rect">
            <a:avLst/>
          </a:prstGeom>
        </p:spPr>
      </p:pic>
    </p:spTree>
    <p:extLst>
      <p:ext uri="{BB962C8B-B14F-4D97-AF65-F5344CB8AC3E}">
        <p14:creationId xmlns:p14="http://schemas.microsoft.com/office/powerpoint/2010/main" val="705061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E98D2-BD64-C25A-C4FD-6720CE994304}"/>
              </a:ext>
            </a:extLst>
          </p:cNvPr>
          <p:cNvSpPr>
            <a:spLocks noGrp="1"/>
          </p:cNvSpPr>
          <p:nvPr>
            <p:ph type="title"/>
          </p:nvPr>
        </p:nvSpPr>
        <p:spPr>
          <a:xfrm>
            <a:off x="645064" y="525982"/>
            <a:ext cx="4282983" cy="1200361"/>
          </a:xfrm>
        </p:spPr>
        <p:txBody>
          <a:bodyPr anchor="b">
            <a:normAutofit/>
          </a:bodyPr>
          <a:lstStyle/>
          <a:p>
            <a:r>
              <a:rPr lang="en-US" sz="3600"/>
              <a:t>All 4 contributing diagrams</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3BBA22-0A40-5C50-18AC-38781BC6F2C8}"/>
              </a:ext>
            </a:extLst>
          </p:cNvPr>
          <p:cNvSpPr>
            <a:spLocks noGrp="1"/>
          </p:cNvSpPr>
          <p:nvPr>
            <p:ph idx="1"/>
          </p:nvPr>
        </p:nvSpPr>
        <p:spPr>
          <a:xfrm>
            <a:off x="645066" y="2031101"/>
            <a:ext cx="4282984" cy="3511943"/>
          </a:xfrm>
        </p:spPr>
        <p:txBody>
          <a:bodyPr anchor="ctr">
            <a:normAutofit/>
          </a:bodyPr>
          <a:lstStyle/>
          <a:p>
            <a:r>
              <a:rPr lang="pl-PL" sz="1800" dirty="0"/>
              <a:t>a mu+ &gt; ax w+ vm~ WEIGHTED&lt;=4 / ax mu- h vm z</a:t>
            </a:r>
            <a:endParaRPr lang="en-US"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2223EF-630E-2A08-F45A-34BED6E22EA6}"/>
              </a:ext>
            </a:extLst>
          </p:cNvPr>
          <p:cNvPicPr>
            <a:picLocks noChangeAspect="1"/>
          </p:cNvPicPr>
          <p:nvPr/>
        </p:nvPicPr>
        <p:blipFill>
          <a:blip r:embed="rId2"/>
          <a:stretch>
            <a:fillRect/>
          </a:stretch>
        </p:blipFill>
        <p:spPr>
          <a:xfrm>
            <a:off x="5987738" y="772922"/>
            <a:ext cx="5628018" cy="5079286"/>
          </a:xfrm>
          <a:prstGeom prst="rect">
            <a:avLst/>
          </a:prstGeom>
        </p:spPr>
      </p:pic>
    </p:spTree>
    <p:extLst>
      <p:ext uri="{BB962C8B-B14F-4D97-AF65-F5344CB8AC3E}">
        <p14:creationId xmlns:p14="http://schemas.microsoft.com/office/powerpoint/2010/main" val="110802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95E-74C3-066F-5FBC-702B05A89A1A}"/>
              </a:ext>
            </a:extLst>
          </p:cNvPr>
          <p:cNvSpPr>
            <a:spLocks noGrp="1"/>
          </p:cNvSpPr>
          <p:nvPr>
            <p:ph type="title"/>
          </p:nvPr>
        </p:nvSpPr>
        <p:spPr/>
        <p:txBody>
          <a:bodyPr>
            <a:normAutofit fontScale="90000"/>
          </a:bodyPr>
          <a:lstStyle/>
          <a:p>
            <a:r>
              <a:rPr lang="en-US" dirty="0"/>
              <a:t>I want to check a few subtilties on the production modes to ensure what </a:t>
            </a:r>
            <a:r>
              <a:rPr lang="en-US" dirty="0" err="1"/>
              <a:t>Peiran</a:t>
            </a:r>
            <a:r>
              <a:rPr lang="en-US" dirty="0"/>
              <a:t> did does not miss some important contributions &amp; effects</a:t>
            </a:r>
          </a:p>
        </p:txBody>
      </p:sp>
      <p:sp>
        <p:nvSpPr>
          <p:cNvPr id="3" name="Content Placeholder 2">
            <a:extLst>
              <a:ext uri="{FF2B5EF4-FFF2-40B4-BE49-F238E27FC236}">
                <a16:creationId xmlns:a16="http://schemas.microsoft.com/office/drawing/2014/main" id="{C1C4B2FC-7FFD-09A7-17A8-D2B19F28DC81}"/>
              </a:ext>
            </a:extLst>
          </p:cNvPr>
          <p:cNvSpPr>
            <a:spLocks noGrp="1"/>
          </p:cNvSpPr>
          <p:nvPr>
            <p:ph idx="1"/>
          </p:nvPr>
        </p:nvSpPr>
        <p:spPr/>
        <p:txBody>
          <a:bodyPr/>
          <a:lstStyle/>
          <a:p>
            <a:r>
              <a:rPr lang="en-US" dirty="0"/>
              <a:t>Z-\gamma interference</a:t>
            </a:r>
          </a:p>
          <a:p>
            <a:r>
              <a:rPr lang="en-US" dirty="0"/>
              <a:t>Additional radiation from fixed order calculation</a:t>
            </a:r>
          </a:p>
          <a:p>
            <a:r>
              <a:rPr lang="en-US" dirty="0"/>
              <a:t>Z\gamma fusion channels</a:t>
            </a:r>
          </a:p>
          <a:p>
            <a:r>
              <a:rPr lang="en-US" dirty="0"/>
              <a:t>Stability against higher orders (note that </a:t>
            </a:r>
            <a:r>
              <a:rPr lang="en-US" dirty="0" err="1"/>
              <a:t>Peiran’s</a:t>
            </a:r>
            <a:r>
              <a:rPr lang="en-US" dirty="0"/>
              <a:t> calculation actually regulated the IR singularities with finite muon masses. That might not be the correct choice of scale for the calculation.)</a:t>
            </a:r>
          </a:p>
          <a:p>
            <a:r>
              <a:rPr lang="en-US" dirty="0"/>
              <a:t>The above relative importance will change as the ALP mass changes, so I will check both an 100 GeV ALP and a 1000 GeV ALP</a:t>
            </a:r>
          </a:p>
        </p:txBody>
      </p:sp>
    </p:spTree>
    <p:extLst>
      <p:ext uri="{BB962C8B-B14F-4D97-AF65-F5344CB8AC3E}">
        <p14:creationId xmlns:p14="http://schemas.microsoft.com/office/powerpoint/2010/main" val="277027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6E6F-2335-6D91-1308-E6EF5BE78E3E}"/>
              </a:ext>
            </a:extLst>
          </p:cNvPr>
          <p:cNvSpPr>
            <a:spLocks noGrp="1"/>
          </p:cNvSpPr>
          <p:nvPr>
            <p:ph type="title"/>
          </p:nvPr>
        </p:nvSpPr>
        <p:spPr/>
        <p:txBody>
          <a:bodyPr/>
          <a:lstStyle/>
          <a:p>
            <a:r>
              <a:rPr lang="en-US" dirty="0"/>
              <a:t>All 12 diagrams contributing with IWW</a:t>
            </a:r>
          </a:p>
        </p:txBody>
      </p:sp>
      <p:pic>
        <p:nvPicPr>
          <p:cNvPr id="5" name="Picture 4">
            <a:extLst>
              <a:ext uri="{FF2B5EF4-FFF2-40B4-BE49-F238E27FC236}">
                <a16:creationId xmlns:a16="http://schemas.microsoft.com/office/drawing/2014/main" id="{553A4E6D-6561-2C5A-2284-841A2F6E4ADF}"/>
              </a:ext>
            </a:extLst>
          </p:cNvPr>
          <p:cNvPicPr>
            <a:picLocks noChangeAspect="1"/>
          </p:cNvPicPr>
          <p:nvPr/>
        </p:nvPicPr>
        <p:blipFill>
          <a:blip r:embed="rId2"/>
          <a:stretch>
            <a:fillRect/>
          </a:stretch>
        </p:blipFill>
        <p:spPr>
          <a:xfrm>
            <a:off x="1308573" y="1274323"/>
            <a:ext cx="4485092" cy="5583677"/>
          </a:xfrm>
          <a:prstGeom prst="rect">
            <a:avLst/>
          </a:prstGeom>
        </p:spPr>
      </p:pic>
      <p:pic>
        <p:nvPicPr>
          <p:cNvPr id="7" name="Picture 6">
            <a:extLst>
              <a:ext uri="{FF2B5EF4-FFF2-40B4-BE49-F238E27FC236}">
                <a16:creationId xmlns:a16="http://schemas.microsoft.com/office/drawing/2014/main" id="{2D072413-7423-D156-CD9F-D9400EAF68A0}"/>
              </a:ext>
            </a:extLst>
          </p:cNvPr>
          <p:cNvPicPr>
            <a:picLocks noChangeAspect="1"/>
          </p:cNvPicPr>
          <p:nvPr/>
        </p:nvPicPr>
        <p:blipFill>
          <a:blip r:embed="rId3"/>
          <a:stretch>
            <a:fillRect/>
          </a:stretch>
        </p:blipFill>
        <p:spPr>
          <a:xfrm>
            <a:off x="6695849" y="1274322"/>
            <a:ext cx="4432551" cy="5583677"/>
          </a:xfrm>
          <a:prstGeom prst="rect">
            <a:avLst/>
          </a:prstGeom>
        </p:spPr>
      </p:pic>
    </p:spTree>
    <p:extLst>
      <p:ext uri="{BB962C8B-B14F-4D97-AF65-F5344CB8AC3E}">
        <p14:creationId xmlns:p14="http://schemas.microsoft.com/office/powerpoint/2010/main" val="3052742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5AE-8D40-7265-8F87-16B9BEB483B2}"/>
              </a:ext>
            </a:extLst>
          </p:cNvPr>
          <p:cNvSpPr>
            <a:spLocks noGrp="1"/>
          </p:cNvSpPr>
          <p:nvPr>
            <p:ph type="title"/>
          </p:nvPr>
        </p:nvSpPr>
        <p:spPr/>
        <p:txBody>
          <a:bodyPr/>
          <a:lstStyle/>
          <a:p>
            <a:r>
              <a:rPr lang="en-US" dirty="0"/>
              <a:t>Checks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27D06-FB5E-7116-0894-67A85BFA10CC}"/>
                  </a:ext>
                </a:extLst>
              </p:cNvPr>
              <p:cNvSpPr>
                <a:spLocks noGrp="1"/>
              </p:cNvSpPr>
              <p:nvPr>
                <p:ph idx="1"/>
              </p:nvPr>
            </p:nvSpPr>
            <p:spPr/>
            <p:txBody>
              <a:bodyPr>
                <a:normAutofit lnSpcReduction="10000"/>
              </a:bodyPr>
              <a:lstStyle/>
              <a:p>
                <a:r>
                  <a:rPr lang="en-US" dirty="0"/>
                  <a:t>First use </a:t>
                </a:r>
                <a:r>
                  <a:rPr lang="en-US" dirty="0" err="1"/>
                  <a:t>Peiran’s</a:t>
                </a:r>
                <a:r>
                  <a:rPr lang="en-US" dirty="0"/>
                  <a:t> card, the generation is very slow, already showing the singularities is not really properly regulated (MG5 was using muon mass for the colinear photon emission and the phase space mapping is slow).</a:t>
                </a:r>
              </a:p>
              <a:p>
                <a:r>
                  <a:rPr lang="en-US" dirty="0" err="1"/>
                  <a:t>Peiran</a:t>
                </a:r>
                <a:r>
                  <a:rPr lang="en-US" dirty="0"/>
                  <a:t> also decayed the axion directly, need to check if the width is set properly.</a:t>
                </a:r>
              </a:p>
              <a:p>
                <a:r>
                  <a:rPr lang="en-US" dirty="0"/>
                  <a:t>First ran of </a:t>
                </a:r>
                <a:r>
                  <a:rPr lang="en-US" dirty="0" err="1"/>
                  <a:t>Peiran’s</a:t>
                </a:r>
                <a:r>
                  <a:rPr lang="en-US" dirty="0"/>
                  <a:t> card for </a:t>
                </a:r>
                <a14:m>
                  <m:oMath xmlns:m="http://schemas.openxmlformats.org/officeDocument/2006/math">
                    <m:r>
                      <a:rPr lang="en-US" b="0" i="1" smtClean="0">
                        <a:latin typeface="Cambria Math" panose="02040503050406030204" pitchFamily="18" charset="0"/>
                      </a:rPr>
                      <m:t>𝜇𝜇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𝜇𝜇</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𝑔𝑔</m:t>
                    </m:r>
                  </m:oMath>
                </a14:m>
                <a:r>
                  <a:rPr lang="en-US" dirty="0"/>
                  <a:t>, costed &gt; 75mins of CPU time (actually cost less due to multicore) and returned 0.176 pb. It doesn’t seem to match his slides which shows 25 pb for 10 TeV </a:t>
                </a:r>
                <a:r>
                  <a:rPr lang="en-US" dirty="0" err="1"/>
                  <a:t>MuC</a:t>
                </a:r>
                <a:r>
                  <a:rPr lang="en-US" dirty="0"/>
                  <a:t>. (The default parameters are 10 GeV ma and 1MeV width)</a:t>
                </a:r>
              </a:p>
              <a:p>
                <a:endParaRPr lang="en-US" dirty="0"/>
              </a:p>
            </p:txBody>
          </p:sp>
        </mc:Choice>
        <mc:Fallback xmlns="">
          <p:sp>
            <p:nvSpPr>
              <p:cNvPr id="3" name="Content Placeholder 2">
                <a:extLst>
                  <a:ext uri="{FF2B5EF4-FFF2-40B4-BE49-F238E27FC236}">
                    <a16:creationId xmlns:a16="http://schemas.microsoft.com/office/drawing/2014/main" id="{A6127D06-FB5E-7116-0894-67A85BFA10CC}"/>
                  </a:ext>
                </a:extLst>
              </p:cNvPr>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Tree>
    <p:extLst>
      <p:ext uri="{BB962C8B-B14F-4D97-AF65-F5344CB8AC3E}">
        <p14:creationId xmlns:p14="http://schemas.microsoft.com/office/powerpoint/2010/main" val="215910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625217103"/>
              </p:ext>
            </p:extLst>
          </p:nvPr>
        </p:nvGraphicFramePr>
        <p:xfrm>
          <a:off x="306421" y="1825625"/>
          <a:ext cx="11614828" cy="385064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55783">
                  <a:extLst>
                    <a:ext uri="{9D8B030D-6E8A-4147-A177-3AD203B41FA5}">
                      <a16:colId xmlns:a16="http://schemas.microsoft.com/office/drawing/2014/main" val="3531366387"/>
                    </a:ext>
                  </a:extLst>
                </a:gridCol>
                <a:gridCol w="1625724">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 mm-&gt;</a:t>
                      </a:r>
                      <a:r>
                        <a:rPr lang="en-US" dirty="0" err="1"/>
                        <a:t>amm</a:t>
                      </a:r>
                      <a:r>
                        <a:rPr lang="en-US" dirty="0"/>
                        <a:t>, a&gt;gg</a:t>
                      </a:r>
                    </a:p>
                  </a:txBody>
                  <a:tcPr/>
                </a:tc>
                <a:tc>
                  <a:txBody>
                    <a:bodyPr/>
                    <a:lstStyle/>
                    <a:p>
                      <a:r>
                        <a:rPr lang="en-US" dirty="0" err="1"/>
                        <a:t>Peiran’s</a:t>
                      </a:r>
                      <a:r>
                        <a:rPr lang="en-US" dirty="0"/>
                        <a:t> default with wrong param.</a:t>
                      </a:r>
                    </a:p>
                  </a:txBody>
                  <a:tcPr/>
                </a:tc>
                <a:tc>
                  <a:txBody>
                    <a:bodyPr/>
                    <a:lstStyle/>
                    <a:p>
                      <a:r>
                        <a:rPr lang="en-US" dirty="0"/>
                        <a:t> ma=10 GeV, Wd=1 MeV</a:t>
                      </a:r>
                    </a:p>
                  </a:txBody>
                  <a:tcPr/>
                </a:tc>
                <a:tc>
                  <a:txBody>
                    <a:bodyPr/>
                    <a:lstStyle/>
                    <a:p>
                      <a:r>
                        <a:rPr lang="en-US" dirty="0"/>
                        <a:t>0.176pb</a:t>
                      </a:r>
                    </a:p>
                  </a:txBody>
                  <a:tcPr/>
                </a:tc>
                <a:tc>
                  <a:txBody>
                    <a:bodyPr/>
                    <a:lstStyle/>
                    <a:p>
                      <a:r>
                        <a:rPr lang="en-US" dirty="0"/>
                        <a:t>10 TeV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match </a:t>
                      </a:r>
                      <a:r>
                        <a:rPr lang="en-US" dirty="0" err="1"/>
                        <a:t>Peiran’s</a:t>
                      </a:r>
                      <a:r>
                        <a:rPr lang="en-US" dirty="0"/>
                        <a:t> slides</a:t>
                      </a:r>
                    </a:p>
                    <a:p>
                      <a:endParaRPr lang="en-US" dirty="0"/>
                    </a:p>
                  </a:txBody>
                  <a:tcPr/>
                </a:tc>
                <a:extLst>
                  <a:ext uri="{0D108BD9-81ED-4DB2-BD59-A6C34878D82A}">
                    <a16:rowId xmlns:a16="http://schemas.microsoft.com/office/drawing/2014/main" val="431618266"/>
                  </a:ext>
                </a:extLst>
              </a:tr>
              <a:tr h="370840">
                <a:tc>
                  <a:txBody>
                    <a:bodyPr/>
                    <a:lstStyle/>
                    <a:p>
                      <a:r>
                        <a:rPr lang="en-US" dirty="0"/>
                        <a:t> mm-&gt;</a:t>
                      </a:r>
                      <a:r>
                        <a:rPr lang="en-US" dirty="0" err="1"/>
                        <a:t>amm</a:t>
                      </a:r>
                      <a:endParaRPr lang="en-US" dirty="0"/>
                    </a:p>
                  </a:txBody>
                  <a:tcPr/>
                </a:tc>
                <a:tc>
                  <a:txBody>
                    <a:bodyPr/>
                    <a:lstStyle/>
                    <a:p>
                      <a:r>
                        <a:rPr lang="en-US" dirty="0"/>
                        <a:t>Zhen</a:t>
                      </a:r>
                    </a:p>
                  </a:txBody>
                  <a:tcPr/>
                </a:tc>
                <a:tc>
                  <a:txBody>
                    <a:bodyPr/>
                    <a:lstStyle/>
                    <a:p>
                      <a:r>
                        <a:rPr lang="en-US" dirty="0"/>
                        <a:t> 10 GeV, 1 MeV</a:t>
                      </a:r>
                    </a:p>
                  </a:txBody>
                  <a:tcPr/>
                </a:tc>
                <a:tc>
                  <a:txBody>
                    <a:bodyPr/>
                    <a:lstStyle/>
                    <a:p>
                      <a:r>
                        <a:rPr lang="en-US" dirty="0"/>
                        <a:t>118 pb</a:t>
                      </a:r>
                    </a:p>
                  </a:txBody>
                  <a:tcPr/>
                </a:tc>
                <a:tc>
                  <a:txBody>
                    <a:bodyPr/>
                    <a:lstStyle/>
                    <a:p>
                      <a:r>
                        <a:rPr lang="en-US" dirty="0"/>
                        <a:t>10 TeV</a:t>
                      </a:r>
                    </a:p>
                  </a:txBody>
                  <a:tcPr/>
                </a:tc>
                <a:tc>
                  <a:txBody>
                    <a:bodyPr/>
                    <a:lstStyle/>
                    <a:p>
                      <a:endParaRPr lang="en-US"/>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r>
                        <a:rPr lang="en-US" dirty="0"/>
                        <a:t>Zhen</a:t>
                      </a:r>
                    </a:p>
                  </a:txBody>
                  <a:tcPr/>
                </a:tc>
                <a:tc>
                  <a:txBody>
                    <a:bodyPr/>
                    <a:lstStyle/>
                    <a:p>
                      <a:r>
                        <a:rPr lang="en-US" dirty="0"/>
                        <a:t> 1 TeV, 1 MeV</a:t>
                      </a:r>
                    </a:p>
                  </a:txBody>
                  <a:tcPr/>
                </a:tc>
                <a:tc>
                  <a:txBody>
                    <a:bodyPr/>
                    <a:lstStyle/>
                    <a:p>
                      <a:r>
                        <a:rPr lang="en-US" dirty="0"/>
                        <a:t> 25 pb</a:t>
                      </a:r>
                    </a:p>
                  </a:txBody>
                  <a:tcPr/>
                </a:tc>
                <a:tc>
                  <a:txBody>
                    <a:bodyPr/>
                    <a:lstStyle/>
                    <a:p>
                      <a:r>
                        <a:rPr lang="en-US" dirty="0"/>
                        <a:t>10 TeV</a:t>
                      </a:r>
                    </a:p>
                  </a:txBody>
                  <a:tcPr/>
                </a:tc>
                <a:tc>
                  <a:txBody>
                    <a:bodyPr/>
                    <a:lstStyle/>
                    <a:p>
                      <a:r>
                        <a:rPr lang="en-US" dirty="0"/>
                        <a:t>Match </a:t>
                      </a:r>
                      <a:r>
                        <a:rPr lang="en-US" dirty="0" err="1"/>
                        <a:t>Peiran</a:t>
                      </a:r>
                      <a:r>
                        <a:rPr lang="en-US" dirty="0"/>
                        <a:t> old result; Coupling Normalization</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 14.5 MeV</a:t>
                      </a:r>
                    </a:p>
                  </a:txBody>
                  <a:tcPr/>
                </a:tc>
                <a:tc>
                  <a:txBody>
                    <a:bodyPr/>
                    <a:lstStyle/>
                    <a:p>
                      <a:r>
                        <a:rPr lang="en-US" dirty="0"/>
                        <a:t>10.6 ab</a:t>
                      </a:r>
                    </a:p>
                  </a:txBody>
                  <a:tcPr/>
                </a:tc>
                <a:tc>
                  <a:txBody>
                    <a:bodyPr/>
                    <a:lstStyle/>
                    <a:p>
                      <a:endParaRPr lang="en-US"/>
                    </a:p>
                  </a:txBody>
                  <a:tcPr/>
                </a:tc>
                <a:tc>
                  <a:txBody>
                    <a:bodyPr/>
                    <a:lstStyle/>
                    <a:p>
                      <a:r>
                        <a:rPr lang="en-US" dirty="0"/>
                        <a:t>Matches </a:t>
                      </a:r>
                      <a:r>
                        <a:rPr lang="en-US" dirty="0" err="1"/>
                        <a:t>Peiran</a:t>
                      </a:r>
                      <a:r>
                        <a:rPr lang="en-US" dirty="0"/>
                        <a:t> 9/19 result. Insensitivity to  IR cut might be from the heavy scales here.</a:t>
                      </a:r>
                    </a:p>
                  </a:txBody>
                  <a:tcPr/>
                </a:tc>
                <a:extLst>
                  <a:ext uri="{0D108BD9-81ED-4DB2-BD59-A6C34878D82A}">
                    <a16:rowId xmlns:a16="http://schemas.microsoft.com/office/drawing/2014/main" val="398287280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0829726"/>
                  </a:ext>
                </a:extLst>
              </a:tr>
            </a:tbl>
          </a:graphicData>
        </a:graphic>
      </p:graphicFrame>
    </p:spTree>
    <p:extLst>
      <p:ext uri="{BB962C8B-B14F-4D97-AF65-F5344CB8AC3E}">
        <p14:creationId xmlns:p14="http://schemas.microsoft.com/office/powerpoint/2010/main" val="6057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IR regularization &amp; </a:t>
            </a:r>
            <a:r>
              <a:rPr lang="en-US" dirty="0" err="1"/>
              <a:t>resummation</a:t>
            </a:r>
            <a:endParaRPr lang="en-US"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37084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r>
                            <a:rPr lang="en-US" dirty="0"/>
                            <a:t>+</a:t>
                          </a:r>
                          <a14:m>
                            <m:oMath xmlns:m="http://schemas.openxmlformats.org/officeDocument/2006/math">
                              <m:r>
                                <a:rPr lang="en-US" b="0" i="1" smtClean="0">
                                  <a:latin typeface="Cambria Math" panose="02040503050406030204" pitchFamily="18" charset="0"/>
                                </a:rPr>
                                <m:t>𝛾</m:t>
                              </m:r>
                            </m:oMath>
                          </a14:m>
                          <a:endParaRPr lang="en-US" dirty="0"/>
                        </a:p>
                      </a:txBody>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14:m>
                            <m:oMath xmlns:m="http://schemas.openxmlformats.org/officeDocument/2006/math">
                              <m:r>
                                <m:rPr>
                                  <m:sty m:val="p"/>
                                </m:rPr>
                                <a:rPr lang="en-US" b="0" i="0" smtClean="0">
                                  <a:latin typeface="Cambria Math" panose="02040503050406030204" pitchFamily="18" charset="0"/>
                                </a:rPr>
                                <m:t>ΔR</m:t>
                              </m:r>
                              <m:r>
                                <a:rPr lang="en-US" b="0" i="1" smtClean="0">
                                  <a:latin typeface="Cambria Math" panose="02040503050406030204" pitchFamily="18" charset="0"/>
                                </a:rPr>
                                <m:t>𝜇𝛾</m:t>
                              </m:r>
                              <m:r>
                                <a:rPr lang="en-US" b="0" i="1" smtClean="0">
                                  <a:latin typeface="Cambria Math" panose="02040503050406030204" pitchFamily="18" charset="0"/>
                                </a:rPr>
                                <m:t>&gt;0.01 </m:t>
                              </m:r>
                              <m:r>
                                <a:rPr lang="en-US" b="0" i="1" smtClean="0">
                                  <a:latin typeface="Cambria Math" panose="02040503050406030204" pitchFamily="18" charset="0"/>
                                </a:rPr>
                                <m:t>𝑝𝑇</m:t>
                              </m:r>
                              <m:r>
                                <a:rPr lang="en-US" b="0" i="1" smtClean="0">
                                  <a:latin typeface="Cambria Math" panose="02040503050406030204" pitchFamily="18" charset="0"/>
                                </a:rPr>
                                <m:t>𝛾</m:t>
                              </m:r>
                              <m:r>
                                <a:rPr lang="en-US" b="0" i="1" smtClean="0">
                                  <a:latin typeface="Cambria Math" panose="02040503050406030204" pitchFamily="18" charset="0"/>
                                </a:rPr>
                                <m:t>&gt;0.2 </m:t>
                              </m:r>
                              <m:r>
                                <a:rPr lang="en-US" b="0" i="1" smtClean="0">
                                  <a:latin typeface="Cambria Math" panose="02040503050406030204" pitchFamily="18" charset="0"/>
                                </a:rPr>
                                <m:t>𝐺𝑒𝑉</m:t>
                              </m:r>
                            </m:oMath>
                          </a14:m>
                          <a:r>
                            <a:rPr lang="en-US" dirty="0"/>
                            <a:t>. Still seems non-converging.</a:t>
                          </a:r>
                        </a:p>
                      </a:txBody>
                      <a:tcPr/>
                    </a:tc>
                    <a:extLst>
                      <a:ext uri="{0D108BD9-81ED-4DB2-BD59-A6C34878D82A}">
                        <a16:rowId xmlns:a16="http://schemas.microsoft.com/office/drawing/2014/main" val="40517242"/>
                      </a:ext>
                    </a:extLst>
                  </a:tr>
                  <a:tr h="370840">
                    <a:tc>
                      <a:txBody>
                        <a:bodyPr/>
                        <a:lstStyle/>
                        <a:p>
                          <a14:m>
                            <m:oMath xmlns:m="http://schemas.openxmlformats.org/officeDocument/2006/math">
                              <m:r>
                                <a:rPr lang="en-US" b="0" i="1" smtClean="0">
                                  <a:latin typeface="Cambria Math" panose="02040503050406030204" pitchFamily="18" charset="0"/>
                                </a:rPr>
                                <m:t>𝛾𝛾</m:t>
                              </m:r>
                            </m:oMath>
                          </a14:m>
                          <a:r>
                            <a:rPr lang="en-US" dirty="0"/>
                            <a:t>&gt;a</a:t>
                          </a:r>
                        </a:p>
                      </a:txBody>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𝛾𝜇</m:t>
                                </m:r>
                                <m:r>
                                  <a:rPr lang="en-US" b="0" i="1" smtClean="0">
                                    <a:latin typeface="Cambria Math" panose="02040503050406030204" pitchFamily="18" charset="0"/>
                                  </a:rPr>
                                  <m:t>&gt;</m:t>
                                </m:r>
                                <m:r>
                                  <a:rPr lang="en-US" b="0" i="1" smtClean="0">
                                    <a:latin typeface="Cambria Math" panose="02040503050406030204" pitchFamily="18" charset="0"/>
                                  </a:rPr>
                                  <m:t>𝑎</m:t>
                                </m:r>
                                <m:r>
                                  <a:rPr lang="en-US" b="0" i="1" smtClean="0">
                                    <a:latin typeface="Cambria Math" panose="02040503050406030204" pitchFamily="18" charset="0"/>
                                  </a:rPr>
                                  <m:t>𝜇</m:t>
                                </m:r>
                              </m:oMath>
                            </m:oMathPara>
                          </a14:m>
                          <a:endParaRPr lang="en-US" dirty="0"/>
                        </a:p>
                      </a:txBody>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Choice>
        <mc:Fallback xmlns="">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64008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64008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64008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640080">
                    <a:tc>
                      <a:txBody>
                        <a:bodyPr/>
                        <a:lstStyle/>
                        <a:p>
                          <a:endParaRPr lang="en-US"/>
                        </a:p>
                      </a:txBody>
                      <a:tcPr>
                        <a:blipFill>
                          <a:blip r:embed="rId2"/>
                          <a:stretch>
                            <a:fillRect l="-427" t="-362857" r="-716239" b="-273333"/>
                          </a:stretch>
                        </a:blipFill>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64008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endParaRPr lang="en-US"/>
                        </a:p>
                      </a:txBody>
                      <a:tcPr>
                        <a:blipFill>
                          <a:blip r:embed="rId2"/>
                          <a:stretch>
                            <a:fillRect l="-285253" t="-462857" r="-808" b="-173333"/>
                          </a:stretch>
                        </a:blipFill>
                      </a:tcPr>
                    </a:tc>
                    <a:extLst>
                      <a:ext uri="{0D108BD9-81ED-4DB2-BD59-A6C34878D82A}">
                        <a16:rowId xmlns:a16="http://schemas.microsoft.com/office/drawing/2014/main" val="40517242"/>
                      </a:ext>
                    </a:extLst>
                  </a:tr>
                  <a:tr h="370840">
                    <a:tc>
                      <a:txBody>
                        <a:bodyPr/>
                        <a:lstStyle/>
                        <a:p>
                          <a:endParaRPr lang="en-US"/>
                        </a:p>
                      </a:txBody>
                      <a:tcPr>
                        <a:blipFill>
                          <a:blip r:embed="rId2"/>
                          <a:stretch>
                            <a:fillRect l="-427" t="-968852" r="-716239" b="-198361"/>
                          </a:stretch>
                        </a:blipFill>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640080">
                    <a:tc>
                      <a:txBody>
                        <a:bodyPr/>
                        <a:lstStyle/>
                        <a:p>
                          <a:endParaRPr lang="en-US"/>
                        </a:p>
                      </a:txBody>
                      <a:tcPr>
                        <a:blipFill>
                          <a:blip r:embed="rId2"/>
                          <a:stretch>
                            <a:fillRect l="-427" t="-620952" r="-716239" b="-15238"/>
                          </a:stretch>
                        </a:blipFill>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Fallback>
      </mc:AlternateContent>
    </p:spTree>
    <p:extLst>
      <p:ext uri="{BB962C8B-B14F-4D97-AF65-F5344CB8AC3E}">
        <p14:creationId xmlns:p14="http://schemas.microsoft.com/office/powerpoint/2010/main" val="75330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1D859-F3AF-DB88-A635-E29FEC0DD58E}"/>
              </a:ext>
            </a:extLst>
          </p:cNvPr>
          <p:cNvSpPr>
            <a:spLocks noGrp="1"/>
          </p:cNvSpPr>
          <p:nvPr>
            <p:ph type="title"/>
          </p:nvPr>
        </p:nvSpPr>
        <p:spPr/>
        <p:txBody>
          <a:bodyPr/>
          <a:lstStyle/>
          <a:p>
            <a:r>
              <a:rPr lang="en-US" dirty="0"/>
              <a:t>cross checks</a:t>
            </a:r>
          </a:p>
        </p:txBody>
      </p:sp>
      <p:sp>
        <p:nvSpPr>
          <p:cNvPr id="5" name="Text Placeholder 4">
            <a:extLst>
              <a:ext uri="{FF2B5EF4-FFF2-40B4-BE49-F238E27FC236}">
                <a16:creationId xmlns:a16="http://schemas.microsoft.com/office/drawing/2014/main" id="{D3BA2D03-350A-2AEF-A8C8-B033D22F10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367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Checking </a:t>
            </a:r>
            <a:r>
              <a:rPr lang="en-US" dirty="0" err="1"/>
              <a:t>Peiran’s</a:t>
            </a:r>
            <a:r>
              <a:rPr lang="en-US" dirty="0"/>
              <a:t> New Process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512108030"/>
              </p:ext>
            </p:extLst>
          </p:nvPr>
        </p:nvGraphicFramePr>
        <p:xfrm>
          <a:off x="225669" y="1234201"/>
          <a:ext cx="11614828" cy="549656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Mm&gt;ax mm</a:t>
                      </a:r>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pl-PL" dirty="0"/>
                        <a:t> mu+ mu- &gt; ax w+ mu- vm~ /ax mu+ h</a:t>
                      </a:r>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Peiran’s</a:t>
                      </a:r>
                      <a:r>
                        <a:rPr lang="en-US" dirty="0"/>
                        <a:t> calculation shows about 300x </a:t>
                      </a:r>
                      <a:r>
                        <a:rPr lang="en-US" dirty="0" err="1"/>
                        <a:t>xs</a:t>
                      </a:r>
                      <a:r>
                        <a:rPr lang="en-US" dirty="0"/>
                        <a:t> with </a:t>
                      </a:r>
                      <a:r>
                        <a:rPr lang="en-US" dirty="0" err="1"/>
                        <a:t>pTl</a:t>
                      </a:r>
                      <a:r>
                        <a:rPr lang="en-US" dirty="0"/>
                        <a:t>&gt;10 GeV</a:t>
                      </a:r>
                    </a:p>
                  </a:txBody>
                  <a:tcPr/>
                </a:tc>
                <a:extLst>
                  <a:ext uri="{0D108BD9-81ED-4DB2-BD59-A6C34878D82A}">
                    <a16:rowId xmlns:a16="http://schemas.microsoft.com/office/drawing/2014/main" val="2606795123"/>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10^4 pb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Non-converging, no cut</a:t>
                      </a:r>
                    </a:p>
                  </a:txBody>
                  <a:tcPr/>
                </a:tc>
                <a:extLst>
                  <a:ext uri="{0D108BD9-81ED-4DB2-BD59-A6C34878D82A}">
                    <a16:rowId xmlns:a16="http://schemas.microsoft.com/office/drawing/2014/main" val="4139593287"/>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39.5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10^3 enhancement with </a:t>
                      </a:r>
                      <a:r>
                        <a:rPr lang="en-US" dirty="0" err="1"/>
                        <a:t>pTl</a:t>
                      </a:r>
                      <a:r>
                        <a:rPr lang="en-US" dirty="0"/>
                        <a:t>&gt;10 GeV, MG5 </a:t>
                      </a:r>
                      <a:r>
                        <a:rPr lang="en-US" dirty="0" err="1"/>
                        <a:t>convering</a:t>
                      </a:r>
                      <a:endParaRPr lang="en-US" dirty="0"/>
                    </a:p>
                  </a:txBody>
                  <a:tcPr/>
                </a:tc>
                <a:extLst>
                  <a:ext uri="{0D108BD9-81ED-4DB2-BD59-A6C34878D82A}">
                    <a16:rowId xmlns:a16="http://schemas.microsoft.com/office/drawing/2014/main" val="3527777004"/>
                  </a:ext>
                </a:extLst>
              </a:tr>
              <a:tr h="370840">
                <a:tc>
                  <a:txBody>
                    <a:bodyPr/>
                    <a:lstStyle/>
                    <a:p>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10^4 enhancement with </a:t>
                      </a:r>
                      <a:r>
                        <a:rPr lang="en-US" dirty="0" err="1"/>
                        <a:t>pTl</a:t>
                      </a:r>
                      <a:r>
                        <a:rPr lang="en-US" dirty="0"/>
                        <a:t>&gt;5 GeV, MG5 </a:t>
                      </a:r>
                      <a:r>
                        <a:rPr lang="en-US" dirty="0" err="1"/>
                        <a:t>convering</a:t>
                      </a:r>
                      <a:endParaRPr lang="en-US" dirty="0"/>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3522231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r>
                        <a:rPr lang="en-US" dirty="0"/>
                        <a:t> a</a:t>
                      </a:r>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2.76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362586028"/>
                  </a:ext>
                </a:extLst>
              </a:tr>
            </a:tbl>
          </a:graphicData>
        </a:graphic>
      </p:graphicFrame>
      <p:sp>
        <p:nvSpPr>
          <p:cNvPr id="3" name="TextBox 2">
            <a:extLst>
              <a:ext uri="{FF2B5EF4-FFF2-40B4-BE49-F238E27FC236}">
                <a16:creationId xmlns:a16="http://schemas.microsoft.com/office/drawing/2014/main" id="{81985C62-9574-2822-F065-00A8B08076EF}"/>
              </a:ext>
            </a:extLst>
          </p:cNvPr>
          <p:cNvSpPr txBox="1"/>
          <p:nvPr/>
        </p:nvSpPr>
        <p:spPr>
          <a:xfrm>
            <a:off x="225668" y="41945"/>
            <a:ext cx="11309193" cy="646331"/>
          </a:xfrm>
          <a:prstGeom prst="rect">
            <a:avLst/>
          </a:prstGeom>
          <a:noFill/>
        </p:spPr>
        <p:txBody>
          <a:bodyPr wrap="square" rtlCol="0">
            <a:spAutoFit/>
          </a:bodyPr>
          <a:lstStyle/>
          <a:p>
            <a:r>
              <a:rPr lang="en-US" dirty="0"/>
              <a:t>All of the following used MG5_v3_6_0, which is underdevelopment and always some error message of index out of range thing. Now I want to rerun it from using the stable version MG5_v3_5_6.</a:t>
            </a:r>
          </a:p>
        </p:txBody>
      </p:sp>
    </p:spTree>
    <p:extLst>
      <p:ext uri="{BB962C8B-B14F-4D97-AF65-F5344CB8AC3E}">
        <p14:creationId xmlns:p14="http://schemas.microsoft.com/office/powerpoint/2010/main" val="238602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429375031"/>
              </p:ext>
            </p:extLst>
          </p:nvPr>
        </p:nvGraphicFramePr>
        <p:xfrm>
          <a:off x="225669" y="1234201"/>
          <a:ext cx="11614828" cy="540512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 mu+ h</a:t>
                      </a:r>
                      <a:r>
                        <a:rPr lang="en-US" dirty="0"/>
                        <a:t> </a:t>
                      </a:r>
                      <a:r>
                        <a:rPr lang="en-US" dirty="0" err="1"/>
                        <a:t>vm</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140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2621281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 mu+ mu- &gt; ax w+ mu- vm~ /ax</a:t>
                      </a:r>
                      <a:r>
                        <a:rPr lang="en-US" dirty="0"/>
                        <a:t> a</a:t>
                      </a:r>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2.75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photon</a:t>
                      </a:r>
                    </a:p>
                  </a:txBody>
                  <a:tcPr/>
                </a:tc>
                <a:extLst>
                  <a:ext uri="{0D108BD9-81ED-4DB2-BD59-A6C34878D82A}">
                    <a16:rowId xmlns:a16="http://schemas.microsoft.com/office/drawing/2014/main" val="4139593287"/>
                  </a:ext>
                </a:extLst>
              </a:tr>
              <a:tr h="370840">
                <a:tc>
                  <a:txBody>
                    <a:bodyPr/>
                    <a:lstStyle/>
                    <a:p>
                      <a:r>
                        <a:rPr lang="pl-PL" dirty="0"/>
                        <a:t>mu+ mu- &gt; ax w+ mu- vm~ /ax mu+ h vm z</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Diagram#4. Only 8 diagrams left.</a:t>
                      </a:r>
                    </a:p>
                  </a:txBody>
                  <a:tcPr/>
                </a:tc>
                <a:extLst>
                  <a:ext uri="{0D108BD9-81ED-4DB2-BD59-A6C34878D82A}">
                    <a16:rowId xmlns:a16="http://schemas.microsoft.com/office/drawing/2014/main" val="3527777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the dominant contributions are photon initiated. Now with Photon PDF</a:t>
                      </a:r>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r>
                        <a:rPr lang="en-US" sz="1800" dirty="0"/>
                        <a:t> a</a:t>
                      </a:r>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0.64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one more photon diagram just to check who dominants. All the remaining are </a:t>
                      </a:r>
                      <a:r>
                        <a:rPr lang="en-US" dirty="0" err="1"/>
                        <a:t>aWW</a:t>
                      </a:r>
                      <a:r>
                        <a:rPr lang="en-US" dirty="0"/>
                        <a:t> coupling.</a:t>
                      </a:r>
                    </a:p>
                  </a:txBody>
                  <a:tcPr/>
                </a:tc>
                <a:extLst>
                  <a:ext uri="{0D108BD9-81ED-4DB2-BD59-A6C34878D82A}">
                    <a16:rowId xmlns:a16="http://schemas.microsoft.com/office/drawing/2014/main" val="2764293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309427134"/>
                  </a:ext>
                </a:extLst>
              </a:tr>
            </a:tbl>
          </a:graphicData>
        </a:graphic>
      </p:graphicFrame>
      <p:pic>
        <p:nvPicPr>
          <p:cNvPr id="5" name="Picture 4">
            <a:extLst>
              <a:ext uri="{FF2B5EF4-FFF2-40B4-BE49-F238E27FC236}">
                <a16:creationId xmlns:a16="http://schemas.microsoft.com/office/drawing/2014/main" id="{880D7326-054F-EF69-797C-2C17A8D86A2B}"/>
              </a:ext>
            </a:extLst>
          </p:cNvPr>
          <p:cNvPicPr>
            <a:picLocks noChangeAspect="1"/>
          </p:cNvPicPr>
          <p:nvPr/>
        </p:nvPicPr>
        <p:blipFill>
          <a:blip r:embed="rId2"/>
          <a:stretch>
            <a:fillRect/>
          </a:stretch>
        </p:blipFill>
        <p:spPr>
          <a:xfrm>
            <a:off x="225669" y="8669"/>
            <a:ext cx="4400859" cy="1739875"/>
          </a:xfrm>
          <a:prstGeom prst="rect">
            <a:avLst/>
          </a:prstGeom>
        </p:spPr>
      </p:pic>
      <p:pic>
        <p:nvPicPr>
          <p:cNvPr id="7" name="Picture 6">
            <a:extLst>
              <a:ext uri="{FF2B5EF4-FFF2-40B4-BE49-F238E27FC236}">
                <a16:creationId xmlns:a16="http://schemas.microsoft.com/office/drawing/2014/main" id="{E3EDFF8F-3ABE-87CE-9896-5BEB59925E81}"/>
              </a:ext>
            </a:extLst>
          </p:cNvPr>
          <p:cNvPicPr>
            <a:picLocks noChangeAspect="1"/>
          </p:cNvPicPr>
          <p:nvPr/>
        </p:nvPicPr>
        <p:blipFill>
          <a:blip r:embed="rId3"/>
          <a:stretch>
            <a:fillRect/>
          </a:stretch>
        </p:blipFill>
        <p:spPr>
          <a:xfrm>
            <a:off x="4684274" y="0"/>
            <a:ext cx="4656867" cy="1824853"/>
          </a:xfrm>
          <a:prstGeom prst="rect">
            <a:avLst/>
          </a:prstGeom>
        </p:spPr>
      </p:pic>
      <p:pic>
        <p:nvPicPr>
          <p:cNvPr id="9" name="Picture 8">
            <a:extLst>
              <a:ext uri="{FF2B5EF4-FFF2-40B4-BE49-F238E27FC236}">
                <a16:creationId xmlns:a16="http://schemas.microsoft.com/office/drawing/2014/main" id="{BAE23082-1DFF-5E2C-1423-0D37D4474D96}"/>
              </a:ext>
            </a:extLst>
          </p:cNvPr>
          <p:cNvPicPr>
            <a:picLocks noChangeAspect="1"/>
          </p:cNvPicPr>
          <p:nvPr/>
        </p:nvPicPr>
        <p:blipFill>
          <a:blip r:embed="rId4"/>
          <a:stretch>
            <a:fillRect/>
          </a:stretch>
        </p:blipFill>
        <p:spPr>
          <a:xfrm>
            <a:off x="9651215" y="8669"/>
            <a:ext cx="2189282" cy="1631636"/>
          </a:xfrm>
          <a:prstGeom prst="rect">
            <a:avLst/>
          </a:prstGeom>
        </p:spPr>
      </p:pic>
    </p:spTree>
    <p:extLst>
      <p:ext uri="{BB962C8B-B14F-4D97-AF65-F5344CB8AC3E}">
        <p14:creationId xmlns:p14="http://schemas.microsoft.com/office/powerpoint/2010/main" val="2711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59631-1091-7039-9116-12F9A24C6EA9}"/>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22552E8-A331-F18C-3EAC-530E63A10C38}"/>
              </a:ext>
            </a:extLst>
          </p:cNvPr>
          <p:cNvGraphicFramePr>
            <a:graphicFrameLocks noGrp="1"/>
          </p:cNvGraphicFramePr>
          <p:nvPr>
            <p:ph idx="1"/>
            <p:extLst>
              <p:ext uri="{D42A27DB-BD31-4B8C-83A1-F6EECF244321}">
                <p14:modId xmlns:p14="http://schemas.microsoft.com/office/powerpoint/2010/main" val="762842"/>
              </p:ext>
            </p:extLst>
          </p:nvPr>
        </p:nvGraphicFramePr>
        <p:xfrm>
          <a:off x="225669" y="1234201"/>
          <a:ext cx="11614828" cy="4765040"/>
        </p:xfrm>
        <a:graphic>
          <a:graphicData uri="http://schemas.openxmlformats.org/drawingml/2006/table">
            <a:tbl>
              <a:tblPr firstRow="1" bandRow="1">
                <a:tableStyleId>{5C22544A-7EE6-4342-B048-85BDC9FD1C3A}</a:tableStyleId>
              </a:tblPr>
              <a:tblGrid>
                <a:gridCol w="2488170">
                  <a:extLst>
                    <a:ext uri="{9D8B030D-6E8A-4147-A177-3AD203B41FA5}">
                      <a16:colId xmlns:a16="http://schemas.microsoft.com/office/drawing/2014/main" val="776659425"/>
                    </a:ext>
                  </a:extLst>
                </a:gridCol>
                <a:gridCol w="1706103">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373965">
                  <a:extLst>
                    <a:ext uri="{9D8B030D-6E8A-4147-A177-3AD203B41FA5}">
                      <a16:colId xmlns:a16="http://schemas.microsoft.com/office/drawing/2014/main" val="2838559681"/>
                    </a:ext>
                  </a:extLst>
                </a:gridCol>
                <a:gridCol w="349764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574512">
                <a:tc>
                  <a:txBody>
                    <a:bodyPr/>
                    <a:lstStyle/>
                    <a:p>
                      <a:r>
                        <a:rPr lang="pl-PL" dirty="0"/>
                        <a:t>mu+ mu- &gt; ax w+ mu- vm~ /ax mu+ h vm z</a:t>
                      </a:r>
                      <a:endParaRPr lang="en-US"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Diagram#4. Only 8 diagrams left.</a:t>
                      </a:r>
                    </a:p>
                  </a:txBody>
                  <a:tcPr/>
                </a:tc>
                <a:extLst>
                  <a:ext uri="{0D108BD9-81ED-4DB2-BD59-A6C34878D82A}">
                    <a16:rowId xmlns:a16="http://schemas.microsoft.com/office/drawing/2014/main" val="3527777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a:t>
                      </a:r>
                      <a:r>
                        <a:rPr lang="en-US" sz="1800" dirty="0"/>
                        <a:t>&gt; a </a:t>
                      </a:r>
                      <a:r>
                        <a:rPr lang="pl-PL" sz="1800" dirty="0"/>
                        <a:t>&gt; ax w+ vm~ / ax mu- h vm z</a:t>
                      </a:r>
                      <a:endParaRPr lang="en-US" sz="1800" dirty="0"/>
                    </a:p>
                  </a:txBody>
                  <a:tcPr/>
                </a:tc>
                <a:tc>
                  <a:txBody>
                    <a:bodyPr/>
                    <a:lstStyle/>
                    <a:p>
                      <a:r>
                        <a:rPr lang="en-US" dirty="0"/>
                        <a:t>My check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0.54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diagrams, s-channel photon , not captured by IWW</a:t>
                      </a:r>
                    </a:p>
                  </a:txBody>
                  <a:tcPr/>
                </a:tc>
                <a:extLst>
                  <a:ext uri="{0D108BD9-81ED-4DB2-BD59-A6C34878D82A}">
                    <a16:rowId xmlns:a16="http://schemas.microsoft.com/office/drawing/2014/main" val="517790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1.3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Clearly, the dominant contributions are photon initiated. Now with Photon PDF</a:t>
                      </a:r>
                    </a:p>
                  </a:txBody>
                  <a:tcPr/>
                </a:tc>
                <a:extLst>
                  <a:ext uri="{0D108BD9-81ED-4DB2-BD59-A6C34878D82A}">
                    <a16:rowId xmlns:a16="http://schemas.microsoft.com/office/drawing/2014/main" val="1149169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2.6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27642938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 / ax mu- h vm z</a:t>
                      </a:r>
                      <a:r>
                        <a:rPr lang="en-US" sz="1800" dirty="0"/>
                        <a:t> a</a:t>
                      </a:r>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0.64 fb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Removed one more photon diagram just to check who dominants. All the remaining are </a:t>
                      </a:r>
                      <a:r>
                        <a:rPr lang="en-US" dirty="0" err="1"/>
                        <a:t>aWW</a:t>
                      </a:r>
                      <a:r>
                        <a:rPr lang="en-US" dirty="0"/>
                        <a:t> coupling.</a:t>
                      </a:r>
                    </a:p>
                  </a:txBody>
                  <a:tcPr/>
                </a:tc>
                <a:extLst>
                  <a:ext uri="{0D108BD9-81ED-4DB2-BD59-A6C34878D82A}">
                    <a16:rowId xmlns:a16="http://schemas.microsoft.com/office/drawing/2014/main" val="23094271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t>a mu+ &gt; ax w+ vm~</a:t>
                      </a:r>
                      <a:endParaRPr lang="en-US" sz="1800" dirty="0"/>
                    </a:p>
                  </a:txBody>
                  <a:tcPr/>
                </a:tc>
                <a:tc>
                  <a:txBody>
                    <a:bodyPr/>
                    <a:lstStyle/>
                    <a:p>
                      <a:r>
                        <a:rPr lang="en-US" dirty="0"/>
                        <a:t>My check, IWW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10^-9 pb</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Turning off </a:t>
                      </a:r>
                      <a:r>
                        <a:rPr lang="en-US" dirty="0" err="1"/>
                        <a:t>aWW</a:t>
                      </a:r>
                      <a:endParaRPr lang="en-US" dirty="0"/>
                    </a:p>
                  </a:txBody>
                  <a:tcPr/>
                </a:tc>
                <a:extLst>
                  <a:ext uri="{0D108BD9-81ED-4DB2-BD59-A6C34878D82A}">
                    <a16:rowId xmlns:a16="http://schemas.microsoft.com/office/drawing/2014/main" val="3876716260"/>
                  </a:ext>
                </a:extLst>
              </a:tr>
            </a:tbl>
          </a:graphicData>
        </a:graphic>
      </p:graphicFrame>
      <p:pic>
        <p:nvPicPr>
          <p:cNvPr id="5" name="Picture 4">
            <a:extLst>
              <a:ext uri="{FF2B5EF4-FFF2-40B4-BE49-F238E27FC236}">
                <a16:creationId xmlns:a16="http://schemas.microsoft.com/office/drawing/2014/main" id="{F2403615-181E-DAAA-B864-5FE06B1581B4}"/>
              </a:ext>
            </a:extLst>
          </p:cNvPr>
          <p:cNvPicPr>
            <a:picLocks noChangeAspect="1"/>
          </p:cNvPicPr>
          <p:nvPr/>
        </p:nvPicPr>
        <p:blipFill>
          <a:blip r:embed="rId2"/>
          <a:stretch>
            <a:fillRect/>
          </a:stretch>
        </p:blipFill>
        <p:spPr>
          <a:xfrm>
            <a:off x="225669" y="8669"/>
            <a:ext cx="6229802" cy="2462945"/>
          </a:xfrm>
          <a:prstGeom prst="rect">
            <a:avLst/>
          </a:prstGeom>
        </p:spPr>
      </p:pic>
      <p:pic>
        <p:nvPicPr>
          <p:cNvPr id="7" name="Picture 6">
            <a:extLst>
              <a:ext uri="{FF2B5EF4-FFF2-40B4-BE49-F238E27FC236}">
                <a16:creationId xmlns:a16="http://schemas.microsoft.com/office/drawing/2014/main" id="{07F30079-8CB3-319F-0EA8-3133630F9CF0}"/>
              </a:ext>
            </a:extLst>
          </p:cNvPr>
          <p:cNvPicPr>
            <a:picLocks noChangeAspect="1"/>
          </p:cNvPicPr>
          <p:nvPr/>
        </p:nvPicPr>
        <p:blipFill>
          <a:blip r:embed="rId3"/>
          <a:stretch>
            <a:fillRect/>
          </a:stretch>
        </p:blipFill>
        <p:spPr>
          <a:xfrm>
            <a:off x="6033083" y="339218"/>
            <a:ext cx="6000557" cy="2351396"/>
          </a:xfrm>
          <a:prstGeom prst="rect">
            <a:avLst/>
          </a:prstGeom>
        </p:spPr>
      </p:pic>
      <p:pic>
        <p:nvPicPr>
          <p:cNvPr id="9" name="Picture 8">
            <a:extLst>
              <a:ext uri="{FF2B5EF4-FFF2-40B4-BE49-F238E27FC236}">
                <a16:creationId xmlns:a16="http://schemas.microsoft.com/office/drawing/2014/main" id="{59202456-A429-7734-17F4-9E66F2DF0396}"/>
              </a:ext>
            </a:extLst>
          </p:cNvPr>
          <p:cNvPicPr>
            <a:picLocks noChangeAspect="1"/>
          </p:cNvPicPr>
          <p:nvPr/>
        </p:nvPicPr>
        <p:blipFill>
          <a:blip r:embed="rId4"/>
          <a:stretch>
            <a:fillRect/>
          </a:stretch>
        </p:blipFill>
        <p:spPr>
          <a:xfrm>
            <a:off x="3188759" y="2667243"/>
            <a:ext cx="1656016" cy="1234201"/>
          </a:xfrm>
          <a:prstGeom prst="rect">
            <a:avLst/>
          </a:prstGeom>
        </p:spPr>
      </p:pic>
    </p:spTree>
    <p:extLst>
      <p:ext uri="{BB962C8B-B14F-4D97-AF65-F5344CB8AC3E}">
        <p14:creationId xmlns:p14="http://schemas.microsoft.com/office/powerpoint/2010/main" val="2229116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13152</TotalTime>
  <Words>1619</Words>
  <Application>Microsoft Office PowerPoint</Application>
  <PresentationFormat>Widescreen</PresentationFormat>
  <Paragraphs>293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Cambria Math</vt:lpstr>
      <vt:lpstr>Office Theme</vt:lpstr>
      <vt:lpstr>On the Production Modes and Production Rates cross checks.</vt:lpstr>
      <vt:lpstr>I want to check a few subtilties on the production modes to ensure what Peiran did does not miss some important contributions &amp; effects</vt:lpstr>
      <vt:lpstr>Checks</vt:lpstr>
      <vt:lpstr>Checks</vt:lpstr>
      <vt:lpstr>IR regularization &amp; resummation</vt:lpstr>
      <vt:lpstr>cross checks</vt:lpstr>
      <vt:lpstr>Checking Peiran’s New Process</vt:lpstr>
      <vt:lpstr>PowerPoint Presentation</vt:lpstr>
      <vt:lpstr>PowerPoint Presentation</vt:lpstr>
      <vt:lpstr>New cross checks</vt:lpstr>
      <vt:lpstr>PowerPoint Presentation</vt:lpstr>
      <vt:lpstr>PowerPoint Presentation</vt:lpstr>
      <vt:lpstr>PowerPoint Presentation</vt:lpstr>
      <vt:lpstr>Backups</vt:lpstr>
      <vt:lpstr>Additional Comparisons </vt:lpstr>
      <vt:lpstr>PowerPoint Presentation</vt:lpstr>
      <vt:lpstr>Additional Refs.</vt:lpstr>
      <vt:lpstr>All 8 contributing diagrams</vt:lpstr>
      <vt:lpstr>All 4 contributing diagrams</vt:lpstr>
      <vt:lpstr>All 12 diagrams contributing with IWW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 Liu</dc:creator>
  <cp:lastModifiedBy>Zhen Liu</cp:lastModifiedBy>
  <cp:revision>49</cp:revision>
  <dcterms:created xsi:type="dcterms:W3CDTF">2024-09-23T16:36:07Z</dcterms:created>
  <dcterms:modified xsi:type="dcterms:W3CDTF">2024-10-17T20:17:28Z</dcterms:modified>
</cp:coreProperties>
</file>