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72" r:id="rId7"/>
    <p:sldId id="265" r:id="rId8"/>
    <p:sldId id="266" r:id="rId9"/>
    <p:sldId id="278" r:id="rId10"/>
    <p:sldId id="273" r:id="rId11"/>
    <p:sldId id="276" r:id="rId12"/>
    <p:sldId id="279" r:id="rId13"/>
    <p:sldId id="270" r:id="rId14"/>
    <p:sldId id="260" r:id="rId15"/>
    <p:sldId id="263" r:id="rId16"/>
    <p:sldId id="262" r:id="rId17"/>
    <p:sldId id="267" r:id="rId18"/>
    <p:sldId id="269"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12" d="100"/>
          <a:sy n="112" d="100"/>
        </p:scale>
        <p:origin x="55" y="51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B6B60-C6EC-7B8E-4F97-97F8A95CBF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8D01EA-3E79-BC2E-C8A2-DB05AF1236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F949C0-385C-8D92-28DD-C1778BF66E3E}"/>
              </a:ext>
            </a:extLst>
          </p:cNvPr>
          <p:cNvSpPr>
            <a:spLocks noGrp="1"/>
          </p:cNvSpPr>
          <p:nvPr>
            <p:ph type="dt" sz="half" idx="10"/>
          </p:nvPr>
        </p:nvSpPr>
        <p:spPr/>
        <p:txBody>
          <a:bodyPr/>
          <a:lstStyle/>
          <a:p>
            <a:fld id="{E1271C03-445A-46FD-949E-262CC4E18408}" type="datetimeFigureOut">
              <a:rPr lang="en-US" smtClean="0"/>
              <a:t>10/12/2024</a:t>
            </a:fld>
            <a:endParaRPr lang="en-US"/>
          </a:p>
        </p:txBody>
      </p:sp>
      <p:sp>
        <p:nvSpPr>
          <p:cNvPr id="5" name="Footer Placeholder 4">
            <a:extLst>
              <a:ext uri="{FF2B5EF4-FFF2-40B4-BE49-F238E27FC236}">
                <a16:creationId xmlns:a16="http://schemas.microsoft.com/office/drawing/2014/main" id="{3222C4FD-9163-F302-743A-5185AD4E2F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889B5-4E1B-C763-843B-3F11498E6870}"/>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4267258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E5F80-2E4E-A977-D9AD-4A755F8773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690002-8CA3-89EF-4917-B31AC6AED4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068EC6-5E72-1823-C9FF-3E4E27251368}"/>
              </a:ext>
            </a:extLst>
          </p:cNvPr>
          <p:cNvSpPr>
            <a:spLocks noGrp="1"/>
          </p:cNvSpPr>
          <p:nvPr>
            <p:ph type="dt" sz="half" idx="10"/>
          </p:nvPr>
        </p:nvSpPr>
        <p:spPr/>
        <p:txBody>
          <a:bodyPr/>
          <a:lstStyle/>
          <a:p>
            <a:fld id="{E1271C03-445A-46FD-949E-262CC4E18408}" type="datetimeFigureOut">
              <a:rPr lang="en-US" smtClean="0"/>
              <a:t>10/12/2024</a:t>
            </a:fld>
            <a:endParaRPr lang="en-US"/>
          </a:p>
        </p:txBody>
      </p:sp>
      <p:sp>
        <p:nvSpPr>
          <p:cNvPr id="5" name="Footer Placeholder 4">
            <a:extLst>
              <a:ext uri="{FF2B5EF4-FFF2-40B4-BE49-F238E27FC236}">
                <a16:creationId xmlns:a16="http://schemas.microsoft.com/office/drawing/2014/main" id="{1A916B7F-26AD-FC30-BF6E-0FE2ABD169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A8EC8C-7F64-063F-43C6-47DCB17A67B3}"/>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1794200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5A7614-2A10-3800-1A86-18E7462FE1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F7026C-1016-6C82-A833-EB942C69CC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13E2D-B89F-F7D0-B187-49D176C0001B}"/>
              </a:ext>
            </a:extLst>
          </p:cNvPr>
          <p:cNvSpPr>
            <a:spLocks noGrp="1"/>
          </p:cNvSpPr>
          <p:nvPr>
            <p:ph type="dt" sz="half" idx="10"/>
          </p:nvPr>
        </p:nvSpPr>
        <p:spPr/>
        <p:txBody>
          <a:bodyPr/>
          <a:lstStyle/>
          <a:p>
            <a:fld id="{E1271C03-445A-46FD-949E-262CC4E18408}" type="datetimeFigureOut">
              <a:rPr lang="en-US" smtClean="0"/>
              <a:t>10/12/2024</a:t>
            </a:fld>
            <a:endParaRPr lang="en-US"/>
          </a:p>
        </p:txBody>
      </p:sp>
      <p:sp>
        <p:nvSpPr>
          <p:cNvPr id="5" name="Footer Placeholder 4">
            <a:extLst>
              <a:ext uri="{FF2B5EF4-FFF2-40B4-BE49-F238E27FC236}">
                <a16:creationId xmlns:a16="http://schemas.microsoft.com/office/drawing/2014/main" id="{56BCE657-5707-F79B-EB14-40283151B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B77D66-CE10-F256-DAB4-DF1F41CAB488}"/>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2491857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EC27-D8AD-79C7-E076-75920BD9A1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276B55-359F-AF07-3D26-398D7CF001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18F1C9-DCFC-1D80-DE4C-70E0676AF126}"/>
              </a:ext>
            </a:extLst>
          </p:cNvPr>
          <p:cNvSpPr>
            <a:spLocks noGrp="1"/>
          </p:cNvSpPr>
          <p:nvPr>
            <p:ph type="dt" sz="half" idx="10"/>
          </p:nvPr>
        </p:nvSpPr>
        <p:spPr/>
        <p:txBody>
          <a:bodyPr/>
          <a:lstStyle/>
          <a:p>
            <a:fld id="{E1271C03-445A-46FD-949E-262CC4E18408}" type="datetimeFigureOut">
              <a:rPr lang="en-US" smtClean="0"/>
              <a:t>10/12/2024</a:t>
            </a:fld>
            <a:endParaRPr lang="en-US"/>
          </a:p>
        </p:txBody>
      </p:sp>
      <p:sp>
        <p:nvSpPr>
          <p:cNvPr id="5" name="Footer Placeholder 4">
            <a:extLst>
              <a:ext uri="{FF2B5EF4-FFF2-40B4-BE49-F238E27FC236}">
                <a16:creationId xmlns:a16="http://schemas.microsoft.com/office/drawing/2014/main" id="{A26DF801-8B6F-4663-3BD5-1DB0420D7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68D785-D94C-06E6-F2B2-ED756F01E1DB}"/>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86767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A04D1-6F76-51C9-C9E8-5F015E9E14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F698AE-A9E8-A34F-DA3E-87A53F60312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FAB11B-10E3-5E82-ADBF-8B3650AE0CDD}"/>
              </a:ext>
            </a:extLst>
          </p:cNvPr>
          <p:cNvSpPr>
            <a:spLocks noGrp="1"/>
          </p:cNvSpPr>
          <p:nvPr>
            <p:ph type="dt" sz="half" idx="10"/>
          </p:nvPr>
        </p:nvSpPr>
        <p:spPr/>
        <p:txBody>
          <a:bodyPr/>
          <a:lstStyle/>
          <a:p>
            <a:fld id="{E1271C03-445A-46FD-949E-262CC4E18408}" type="datetimeFigureOut">
              <a:rPr lang="en-US" smtClean="0"/>
              <a:t>10/12/2024</a:t>
            </a:fld>
            <a:endParaRPr lang="en-US"/>
          </a:p>
        </p:txBody>
      </p:sp>
      <p:sp>
        <p:nvSpPr>
          <p:cNvPr id="5" name="Footer Placeholder 4">
            <a:extLst>
              <a:ext uri="{FF2B5EF4-FFF2-40B4-BE49-F238E27FC236}">
                <a16:creationId xmlns:a16="http://schemas.microsoft.com/office/drawing/2014/main" id="{F81AE487-8566-FDC7-E57E-406E4530A9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0797E4-9271-2B3F-0C01-133B5D2C1460}"/>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1202822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3905-9BCA-03C7-C612-ADF1A7D0C1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EA168A-E181-ADE3-1C55-04936E4629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504F3D-4B7C-6736-1AD8-C01F94C47B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5ACA9F-060E-9969-F279-B2E862598690}"/>
              </a:ext>
            </a:extLst>
          </p:cNvPr>
          <p:cNvSpPr>
            <a:spLocks noGrp="1"/>
          </p:cNvSpPr>
          <p:nvPr>
            <p:ph type="dt" sz="half" idx="10"/>
          </p:nvPr>
        </p:nvSpPr>
        <p:spPr/>
        <p:txBody>
          <a:bodyPr/>
          <a:lstStyle/>
          <a:p>
            <a:fld id="{E1271C03-445A-46FD-949E-262CC4E18408}" type="datetimeFigureOut">
              <a:rPr lang="en-US" smtClean="0"/>
              <a:t>10/12/2024</a:t>
            </a:fld>
            <a:endParaRPr lang="en-US"/>
          </a:p>
        </p:txBody>
      </p:sp>
      <p:sp>
        <p:nvSpPr>
          <p:cNvPr id="6" name="Footer Placeholder 5">
            <a:extLst>
              <a:ext uri="{FF2B5EF4-FFF2-40B4-BE49-F238E27FC236}">
                <a16:creationId xmlns:a16="http://schemas.microsoft.com/office/drawing/2014/main" id="{8E32C473-2915-F944-6AAC-AA1D32ADA4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E76D2C-C508-367A-008B-1F23C3FC3318}"/>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3985767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FF69F-12E1-F83E-FD47-D449577C21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0844F1-6D0C-DAD5-A973-416A93011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1053E8-BC67-2AC9-4204-ACE3D64917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BD15CC-4574-767C-F4BC-B6BD0A01BD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0E7E3C-79E0-C7ED-3B41-3433E79177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832068-2A8A-FF1D-3853-186BDEE5DE8E}"/>
              </a:ext>
            </a:extLst>
          </p:cNvPr>
          <p:cNvSpPr>
            <a:spLocks noGrp="1"/>
          </p:cNvSpPr>
          <p:nvPr>
            <p:ph type="dt" sz="half" idx="10"/>
          </p:nvPr>
        </p:nvSpPr>
        <p:spPr/>
        <p:txBody>
          <a:bodyPr/>
          <a:lstStyle/>
          <a:p>
            <a:fld id="{E1271C03-445A-46FD-949E-262CC4E18408}" type="datetimeFigureOut">
              <a:rPr lang="en-US" smtClean="0"/>
              <a:t>10/12/2024</a:t>
            </a:fld>
            <a:endParaRPr lang="en-US"/>
          </a:p>
        </p:txBody>
      </p:sp>
      <p:sp>
        <p:nvSpPr>
          <p:cNvPr id="8" name="Footer Placeholder 7">
            <a:extLst>
              <a:ext uri="{FF2B5EF4-FFF2-40B4-BE49-F238E27FC236}">
                <a16:creationId xmlns:a16="http://schemas.microsoft.com/office/drawing/2014/main" id="{0CC28222-0CC9-5B11-B20F-3838C13735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36A4EB-2E84-2AF7-E1D6-B7141BD065BF}"/>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3317478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FAC55-DAF3-4267-920F-F8A342F452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625EE1-A1F7-CC8F-6ABB-60B1611D0920}"/>
              </a:ext>
            </a:extLst>
          </p:cNvPr>
          <p:cNvSpPr>
            <a:spLocks noGrp="1"/>
          </p:cNvSpPr>
          <p:nvPr>
            <p:ph type="dt" sz="half" idx="10"/>
          </p:nvPr>
        </p:nvSpPr>
        <p:spPr/>
        <p:txBody>
          <a:bodyPr/>
          <a:lstStyle/>
          <a:p>
            <a:fld id="{E1271C03-445A-46FD-949E-262CC4E18408}" type="datetimeFigureOut">
              <a:rPr lang="en-US" smtClean="0"/>
              <a:t>10/12/2024</a:t>
            </a:fld>
            <a:endParaRPr lang="en-US"/>
          </a:p>
        </p:txBody>
      </p:sp>
      <p:sp>
        <p:nvSpPr>
          <p:cNvPr id="4" name="Footer Placeholder 3">
            <a:extLst>
              <a:ext uri="{FF2B5EF4-FFF2-40B4-BE49-F238E27FC236}">
                <a16:creationId xmlns:a16="http://schemas.microsoft.com/office/drawing/2014/main" id="{53146360-0DC0-19FC-080F-C528720E4B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770D5D-27C1-55E8-25BA-724C972D8686}"/>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3962407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12AF2-8D31-02F4-EB0F-D47B16DD2BAC}"/>
              </a:ext>
            </a:extLst>
          </p:cNvPr>
          <p:cNvSpPr>
            <a:spLocks noGrp="1"/>
          </p:cNvSpPr>
          <p:nvPr>
            <p:ph type="dt" sz="half" idx="10"/>
          </p:nvPr>
        </p:nvSpPr>
        <p:spPr/>
        <p:txBody>
          <a:bodyPr/>
          <a:lstStyle/>
          <a:p>
            <a:fld id="{E1271C03-445A-46FD-949E-262CC4E18408}" type="datetimeFigureOut">
              <a:rPr lang="en-US" smtClean="0"/>
              <a:t>10/12/2024</a:t>
            </a:fld>
            <a:endParaRPr lang="en-US"/>
          </a:p>
        </p:txBody>
      </p:sp>
      <p:sp>
        <p:nvSpPr>
          <p:cNvPr id="3" name="Footer Placeholder 2">
            <a:extLst>
              <a:ext uri="{FF2B5EF4-FFF2-40B4-BE49-F238E27FC236}">
                <a16:creationId xmlns:a16="http://schemas.microsoft.com/office/drawing/2014/main" id="{CDEA94EB-9093-D949-9124-B7E90EAACB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FA8286-D763-FFA5-EF74-0FE15D9D93F0}"/>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3758050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94640-6501-D9F0-EB74-10C83F4033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331789-DE64-29AE-5FEB-EB54F705A4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A0F894-FD4A-AD8D-4E31-71B20F92D1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202990-A39C-1537-6177-2CEA13ECEEA2}"/>
              </a:ext>
            </a:extLst>
          </p:cNvPr>
          <p:cNvSpPr>
            <a:spLocks noGrp="1"/>
          </p:cNvSpPr>
          <p:nvPr>
            <p:ph type="dt" sz="half" idx="10"/>
          </p:nvPr>
        </p:nvSpPr>
        <p:spPr/>
        <p:txBody>
          <a:bodyPr/>
          <a:lstStyle/>
          <a:p>
            <a:fld id="{E1271C03-445A-46FD-949E-262CC4E18408}" type="datetimeFigureOut">
              <a:rPr lang="en-US" smtClean="0"/>
              <a:t>10/12/2024</a:t>
            </a:fld>
            <a:endParaRPr lang="en-US"/>
          </a:p>
        </p:txBody>
      </p:sp>
      <p:sp>
        <p:nvSpPr>
          <p:cNvPr id="6" name="Footer Placeholder 5">
            <a:extLst>
              <a:ext uri="{FF2B5EF4-FFF2-40B4-BE49-F238E27FC236}">
                <a16:creationId xmlns:a16="http://schemas.microsoft.com/office/drawing/2014/main" id="{6DDD8B7B-6F10-70C7-0825-91FE71F5E5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A595CE-C923-E252-EF9F-085CF0AA7E41}"/>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1203574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5B75A-7FAE-FF55-0F3C-C475F002B5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A6758F-00DC-919F-24B6-D3B3BD12B1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FD8AB3-2B05-47BC-4F98-07A0B59BE6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5239EB-5CFD-A9A2-57A4-8DF2916168F6}"/>
              </a:ext>
            </a:extLst>
          </p:cNvPr>
          <p:cNvSpPr>
            <a:spLocks noGrp="1"/>
          </p:cNvSpPr>
          <p:nvPr>
            <p:ph type="dt" sz="half" idx="10"/>
          </p:nvPr>
        </p:nvSpPr>
        <p:spPr/>
        <p:txBody>
          <a:bodyPr/>
          <a:lstStyle/>
          <a:p>
            <a:fld id="{E1271C03-445A-46FD-949E-262CC4E18408}" type="datetimeFigureOut">
              <a:rPr lang="en-US" smtClean="0"/>
              <a:t>10/12/2024</a:t>
            </a:fld>
            <a:endParaRPr lang="en-US"/>
          </a:p>
        </p:txBody>
      </p:sp>
      <p:sp>
        <p:nvSpPr>
          <p:cNvPr id="6" name="Footer Placeholder 5">
            <a:extLst>
              <a:ext uri="{FF2B5EF4-FFF2-40B4-BE49-F238E27FC236}">
                <a16:creationId xmlns:a16="http://schemas.microsoft.com/office/drawing/2014/main" id="{03B64080-8483-B4D0-9AF8-2D296630AE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CC8693-D543-EF63-A02C-A1FA5F6791AA}"/>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3217427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21C290-B720-560C-DC96-4AA250AE3E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DD0B6B-0A6B-9DA4-C43A-448024436A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B3A5EB-39A2-68D2-5A80-71BEDDD2B7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1271C03-445A-46FD-949E-262CC4E18408}" type="datetimeFigureOut">
              <a:rPr lang="en-US" smtClean="0"/>
              <a:t>10/12/2024</a:t>
            </a:fld>
            <a:endParaRPr lang="en-US"/>
          </a:p>
        </p:txBody>
      </p:sp>
      <p:sp>
        <p:nvSpPr>
          <p:cNvPr id="5" name="Footer Placeholder 4">
            <a:extLst>
              <a:ext uri="{FF2B5EF4-FFF2-40B4-BE49-F238E27FC236}">
                <a16:creationId xmlns:a16="http://schemas.microsoft.com/office/drawing/2014/main" id="{D928F02A-6258-6739-67C1-37ADE280F8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D7943E1-7582-311D-D75E-5A55F5E2FE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94505D5-8EC3-4CCB-BD60-E405B828F9B2}" type="slidenum">
              <a:rPr lang="en-US" smtClean="0"/>
              <a:t>‹#›</a:t>
            </a:fld>
            <a:endParaRPr lang="en-US"/>
          </a:p>
        </p:txBody>
      </p:sp>
    </p:spTree>
    <p:extLst>
      <p:ext uri="{BB962C8B-B14F-4D97-AF65-F5344CB8AC3E}">
        <p14:creationId xmlns:p14="http://schemas.microsoft.com/office/powerpoint/2010/main" val="3778037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rxiv.org/pdf/2111.02442" TargetMode="External"/><Relationship Id="rId2" Type="http://schemas.openxmlformats.org/officeDocument/2006/relationships/hyperlink" Target="https://answers.launchpad.net/mg5amcnlo/+question/701029"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A2E18-E74C-4820-70EE-5D7AA34595F5}"/>
              </a:ext>
            </a:extLst>
          </p:cNvPr>
          <p:cNvSpPr>
            <a:spLocks noGrp="1"/>
          </p:cNvSpPr>
          <p:nvPr>
            <p:ph type="ctrTitle"/>
          </p:nvPr>
        </p:nvSpPr>
        <p:spPr/>
        <p:txBody>
          <a:bodyPr>
            <a:normAutofit fontScale="90000"/>
          </a:bodyPr>
          <a:lstStyle/>
          <a:p>
            <a:r>
              <a:rPr lang="en-US" dirty="0"/>
              <a:t>On the Production Modes and Production Rates cross checks.</a:t>
            </a:r>
          </a:p>
        </p:txBody>
      </p:sp>
      <p:sp>
        <p:nvSpPr>
          <p:cNvPr id="3" name="Subtitle 2">
            <a:extLst>
              <a:ext uri="{FF2B5EF4-FFF2-40B4-BE49-F238E27FC236}">
                <a16:creationId xmlns:a16="http://schemas.microsoft.com/office/drawing/2014/main" id="{52517CF5-C467-DF6A-61E1-B1BC831AD552}"/>
              </a:ext>
            </a:extLst>
          </p:cNvPr>
          <p:cNvSpPr>
            <a:spLocks noGrp="1"/>
          </p:cNvSpPr>
          <p:nvPr>
            <p:ph type="subTitle" idx="1"/>
          </p:nvPr>
        </p:nvSpPr>
        <p:spPr/>
        <p:txBody>
          <a:bodyPr/>
          <a:lstStyle/>
          <a:p>
            <a:r>
              <a:rPr lang="en-US" dirty="0"/>
              <a:t>Zhen Liu</a:t>
            </a:r>
          </a:p>
        </p:txBody>
      </p:sp>
    </p:spTree>
    <p:extLst>
      <p:ext uri="{BB962C8B-B14F-4D97-AF65-F5344CB8AC3E}">
        <p14:creationId xmlns:p14="http://schemas.microsoft.com/office/powerpoint/2010/main" val="1265172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D1D859-F3AF-DB88-A635-E29FEC0DD58E}"/>
              </a:ext>
            </a:extLst>
          </p:cNvPr>
          <p:cNvSpPr>
            <a:spLocks noGrp="1"/>
          </p:cNvSpPr>
          <p:nvPr>
            <p:ph type="title"/>
          </p:nvPr>
        </p:nvSpPr>
        <p:spPr/>
        <p:txBody>
          <a:bodyPr/>
          <a:lstStyle/>
          <a:p>
            <a:r>
              <a:rPr lang="en-US" dirty="0"/>
              <a:t>New cross checks</a:t>
            </a:r>
          </a:p>
        </p:txBody>
      </p:sp>
      <p:sp>
        <p:nvSpPr>
          <p:cNvPr id="5" name="Text Placeholder 4">
            <a:extLst>
              <a:ext uri="{FF2B5EF4-FFF2-40B4-BE49-F238E27FC236}">
                <a16:creationId xmlns:a16="http://schemas.microsoft.com/office/drawing/2014/main" id="{D3BA2D03-350A-2AEF-A8C8-B033D22F10FF}"/>
              </a:ext>
            </a:extLst>
          </p:cNvPr>
          <p:cNvSpPr>
            <a:spLocks noGrp="1"/>
          </p:cNvSpPr>
          <p:nvPr>
            <p:ph type="body" idx="1"/>
          </p:nvPr>
        </p:nvSpPr>
        <p:spPr/>
        <p:txBody>
          <a:bodyPr/>
          <a:lstStyle/>
          <a:p>
            <a:endParaRPr lang="en-US"/>
          </a:p>
        </p:txBody>
      </p:sp>
      <p:sp>
        <p:nvSpPr>
          <p:cNvPr id="2" name="TextBox 1">
            <a:extLst>
              <a:ext uri="{FF2B5EF4-FFF2-40B4-BE49-F238E27FC236}">
                <a16:creationId xmlns:a16="http://schemas.microsoft.com/office/drawing/2014/main" id="{C05D125A-D594-6E77-28BE-4354D362E3D3}"/>
              </a:ext>
            </a:extLst>
          </p:cNvPr>
          <p:cNvSpPr txBox="1"/>
          <p:nvPr/>
        </p:nvSpPr>
        <p:spPr>
          <a:xfrm>
            <a:off x="0" y="272643"/>
            <a:ext cx="11309193" cy="646331"/>
          </a:xfrm>
          <a:prstGeom prst="rect">
            <a:avLst/>
          </a:prstGeom>
          <a:noFill/>
        </p:spPr>
        <p:txBody>
          <a:bodyPr wrap="square" rtlCol="0">
            <a:spAutoFit/>
          </a:bodyPr>
          <a:lstStyle/>
          <a:p>
            <a:r>
              <a:rPr lang="en-US" dirty="0"/>
              <a:t>All of the following used MG5_v3_6_0, which is underdevelopment and always some error message of index out of range thing. Now I want to rerun it from using the stable version MG5_v3_5_6.</a:t>
            </a:r>
          </a:p>
        </p:txBody>
      </p:sp>
    </p:spTree>
    <p:extLst>
      <p:ext uri="{BB962C8B-B14F-4D97-AF65-F5344CB8AC3E}">
        <p14:creationId xmlns:p14="http://schemas.microsoft.com/office/powerpoint/2010/main" val="1176657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B588A59-1435-31D4-F8B9-B42A6B73F949}"/>
              </a:ext>
            </a:extLst>
          </p:cNvPr>
          <p:cNvGraphicFramePr>
            <a:graphicFrameLocks noGrp="1"/>
          </p:cNvGraphicFramePr>
          <p:nvPr>
            <p:ph idx="1"/>
            <p:extLst>
              <p:ext uri="{D42A27DB-BD31-4B8C-83A1-F6EECF244321}">
                <p14:modId xmlns:p14="http://schemas.microsoft.com/office/powerpoint/2010/main" val="3562689209"/>
              </p:ext>
            </p:extLst>
          </p:nvPr>
        </p:nvGraphicFramePr>
        <p:xfrm>
          <a:off x="225669" y="1234201"/>
          <a:ext cx="11614828" cy="4582160"/>
        </p:xfrm>
        <a:graphic>
          <a:graphicData uri="http://schemas.openxmlformats.org/drawingml/2006/table">
            <a:tbl>
              <a:tblPr firstRow="1" bandRow="1">
                <a:tableStyleId>{5C22544A-7EE6-4342-B048-85BDC9FD1C3A}</a:tableStyleId>
              </a:tblPr>
              <a:tblGrid>
                <a:gridCol w="2488170">
                  <a:extLst>
                    <a:ext uri="{9D8B030D-6E8A-4147-A177-3AD203B41FA5}">
                      <a16:colId xmlns:a16="http://schemas.microsoft.com/office/drawing/2014/main" val="776659425"/>
                    </a:ext>
                  </a:extLst>
                </a:gridCol>
                <a:gridCol w="1706103">
                  <a:extLst>
                    <a:ext uri="{9D8B030D-6E8A-4147-A177-3AD203B41FA5}">
                      <a16:colId xmlns:a16="http://schemas.microsoft.com/office/drawing/2014/main" val="3531366387"/>
                    </a:ext>
                  </a:extLst>
                </a:gridCol>
                <a:gridCol w="1613140">
                  <a:extLst>
                    <a:ext uri="{9D8B030D-6E8A-4147-A177-3AD203B41FA5}">
                      <a16:colId xmlns:a16="http://schemas.microsoft.com/office/drawing/2014/main" val="3710483499"/>
                    </a:ext>
                  </a:extLst>
                </a:gridCol>
                <a:gridCol w="1935805">
                  <a:extLst>
                    <a:ext uri="{9D8B030D-6E8A-4147-A177-3AD203B41FA5}">
                      <a16:colId xmlns:a16="http://schemas.microsoft.com/office/drawing/2014/main" val="549988924"/>
                    </a:ext>
                  </a:extLst>
                </a:gridCol>
                <a:gridCol w="373965">
                  <a:extLst>
                    <a:ext uri="{9D8B030D-6E8A-4147-A177-3AD203B41FA5}">
                      <a16:colId xmlns:a16="http://schemas.microsoft.com/office/drawing/2014/main" val="2838559681"/>
                    </a:ext>
                  </a:extLst>
                </a:gridCol>
                <a:gridCol w="3497645">
                  <a:extLst>
                    <a:ext uri="{9D8B030D-6E8A-4147-A177-3AD203B41FA5}">
                      <a16:colId xmlns:a16="http://schemas.microsoft.com/office/drawing/2014/main" val="4070823668"/>
                    </a:ext>
                  </a:extLst>
                </a:gridCol>
              </a:tblGrid>
              <a:tr h="370840">
                <a:tc>
                  <a:txBody>
                    <a:bodyPr/>
                    <a:lstStyle/>
                    <a:p>
                      <a:r>
                        <a:rPr lang="en-US" dirty="0"/>
                        <a:t>Process</a:t>
                      </a:r>
                    </a:p>
                  </a:txBody>
                  <a:tcPr/>
                </a:tc>
                <a:tc>
                  <a:txBody>
                    <a:bodyPr/>
                    <a:lstStyle/>
                    <a:p>
                      <a:r>
                        <a:rPr lang="en-US" dirty="0"/>
                        <a:t>Note</a:t>
                      </a:r>
                    </a:p>
                  </a:txBody>
                  <a:tcPr/>
                </a:tc>
                <a:tc>
                  <a:txBody>
                    <a:bodyPr/>
                    <a:lstStyle/>
                    <a:p>
                      <a:r>
                        <a:rPr lang="en-US" dirty="0"/>
                        <a:t>Parameters</a:t>
                      </a:r>
                    </a:p>
                  </a:txBody>
                  <a:tcPr/>
                </a:tc>
                <a:tc>
                  <a:txBody>
                    <a:bodyPr/>
                    <a:lstStyle/>
                    <a:p>
                      <a:r>
                        <a:rPr lang="en-US" dirty="0"/>
                        <a:t>Result</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Comment</a:t>
                      </a:r>
                    </a:p>
                    <a:p>
                      <a:endParaRPr lang="en-US" dirty="0"/>
                    </a:p>
                  </a:txBody>
                  <a:tcPr/>
                </a:tc>
                <a:extLst>
                  <a:ext uri="{0D108BD9-81ED-4DB2-BD59-A6C34878D82A}">
                    <a16:rowId xmlns:a16="http://schemas.microsoft.com/office/drawing/2014/main" val="11692825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t>a mu+ &gt; ax w+ vm~</a:t>
                      </a:r>
                      <a:endParaRPr lang="en-US" sz="1800" dirty="0"/>
                    </a:p>
                  </a:txBody>
                  <a:tcPr/>
                </a:tc>
                <a:tc>
                  <a:txBody>
                    <a:bodyPr/>
                    <a:lstStyle/>
                    <a:p>
                      <a:r>
                        <a:rPr lang="en-US" dirty="0"/>
                        <a:t>IWW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2.6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v3.6.0, event generation with trouble; cross section fine.</a:t>
                      </a:r>
                    </a:p>
                  </a:txBody>
                  <a:tcPr/>
                </a:tc>
                <a:extLst>
                  <a:ext uri="{0D108BD9-81ED-4DB2-BD59-A6C34878D82A}">
                    <a16:rowId xmlns:a16="http://schemas.microsoft.com/office/drawing/2014/main" val="1149169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r>
                        <a:rPr lang="en-US" dirty="0"/>
                        <a:t>IWW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2.6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Changed to v3.5.6 with event generated</a:t>
                      </a:r>
                    </a:p>
                  </a:txBody>
                  <a:tcPr/>
                </a:tc>
                <a:extLst>
                  <a:ext uri="{0D108BD9-81ED-4DB2-BD59-A6C34878D82A}">
                    <a16:rowId xmlns:a16="http://schemas.microsoft.com/office/drawing/2014/main" val="28624883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r>
                        <a:rPr lang="en-US" dirty="0"/>
                        <a:t>IWW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2.6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V3.5.6 without </a:t>
                      </a:r>
                      <a:r>
                        <a:rPr lang="en-US" dirty="0" err="1"/>
                        <a:t>aBB</a:t>
                      </a:r>
                      <a:r>
                        <a:rPr lang="en-US" dirty="0"/>
                        <a:t> coupling</a:t>
                      </a:r>
                    </a:p>
                  </a:txBody>
                  <a:tcPr/>
                </a:tc>
                <a:extLst>
                  <a:ext uri="{0D108BD9-81ED-4DB2-BD59-A6C34878D82A}">
                    <a16:rowId xmlns:a16="http://schemas.microsoft.com/office/drawing/2014/main" val="32610263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r>
                        <a:rPr lang="en-US" dirty="0"/>
                        <a:t>IWW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6*10^-6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V3.5.6 without </a:t>
                      </a:r>
                      <a:r>
                        <a:rPr lang="en-US" dirty="0" err="1"/>
                        <a:t>aWW</a:t>
                      </a:r>
                      <a:r>
                        <a:rPr lang="en-US" dirty="0"/>
                        <a:t> coupling</a:t>
                      </a:r>
                    </a:p>
                  </a:txBody>
                  <a:tcPr/>
                </a:tc>
                <a:extLst>
                  <a:ext uri="{0D108BD9-81ED-4DB2-BD59-A6C34878D82A}">
                    <a16:rowId xmlns:a16="http://schemas.microsoft.com/office/drawing/2014/main" val="19654883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t>a mu+ &gt; ax w+ vm~</a:t>
                      </a:r>
                      <a:r>
                        <a:rPr lang="en-US" sz="1800" dirty="0"/>
                        <a:t> / mu+</a:t>
                      </a:r>
                    </a:p>
                  </a:txBody>
                  <a:tcPr/>
                </a:tc>
                <a:tc>
                  <a:txBody>
                    <a:bodyPr/>
                    <a:lstStyle/>
                    <a:p>
                      <a:r>
                        <a:rPr lang="en-US" dirty="0"/>
                        <a:t>IWW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2.6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Removed 6 diagrams but still maintain gauge invariance</a:t>
                      </a:r>
                    </a:p>
                  </a:txBody>
                  <a:tcPr/>
                </a:tc>
                <a:extLst>
                  <a:ext uri="{0D108BD9-81ED-4DB2-BD59-A6C34878D82A}">
                    <a16:rowId xmlns:a16="http://schemas.microsoft.com/office/drawing/2014/main" val="7816760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t>a mu+ &gt; ax w+ vm~</a:t>
                      </a:r>
                      <a:endParaRPr lang="en-US" sz="1800" dirty="0"/>
                    </a:p>
                  </a:txBody>
                  <a:tcPr/>
                </a:tc>
                <a:tc>
                  <a:txBody>
                    <a:bodyPr/>
                    <a:lstStyle/>
                    <a:p>
                      <a:r>
                        <a:rPr lang="en-US" dirty="0"/>
                        <a:t>IWW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TeV</a:t>
                      </a:r>
                    </a:p>
                  </a:txBody>
                  <a:tcPr/>
                </a:tc>
                <a:tc>
                  <a:txBody>
                    <a:bodyPr/>
                    <a:lstStyle/>
                    <a:p>
                      <a:r>
                        <a:rPr lang="en-US" dirty="0"/>
                        <a:t>2.2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Changed mass to TeV and checking the impact</a:t>
                      </a:r>
                    </a:p>
                  </a:txBody>
                  <a:tcPr/>
                </a:tc>
                <a:extLst>
                  <a:ext uri="{0D108BD9-81ED-4DB2-BD59-A6C34878D82A}">
                    <a16:rowId xmlns:a16="http://schemas.microsoft.com/office/drawing/2014/main" val="27085170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t>mu+ mu- &gt; vm~ vm ax /a z mu+</a:t>
                      </a:r>
                      <a:endParaRPr lang="en-US" sz="1800" dirty="0"/>
                    </a:p>
                  </a:txBody>
                  <a:tcPr/>
                </a:tc>
                <a:tc>
                  <a:txBody>
                    <a:bodyPr/>
                    <a:lstStyle/>
                    <a:p>
                      <a:r>
                        <a:rPr lang="en-US" dirty="0"/>
                        <a:t>Checking WW fusion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4.0 ab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Checking WW fusion alone.</a:t>
                      </a:r>
                    </a:p>
                  </a:txBody>
                  <a:tcPr/>
                </a:tc>
                <a:extLst>
                  <a:ext uri="{0D108BD9-81ED-4DB2-BD59-A6C34878D82A}">
                    <a16:rowId xmlns:a16="http://schemas.microsoft.com/office/drawing/2014/main" val="942092289"/>
                  </a:ext>
                </a:extLst>
              </a:tr>
            </a:tbl>
          </a:graphicData>
        </a:graphic>
      </p:graphicFrame>
      <p:pic>
        <p:nvPicPr>
          <p:cNvPr id="5" name="Picture 4">
            <a:extLst>
              <a:ext uri="{FF2B5EF4-FFF2-40B4-BE49-F238E27FC236}">
                <a16:creationId xmlns:a16="http://schemas.microsoft.com/office/drawing/2014/main" id="{880D7326-054F-EF69-797C-2C17A8D86A2B}"/>
              </a:ext>
            </a:extLst>
          </p:cNvPr>
          <p:cNvPicPr>
            <a:picLocks noChangeAspect="1"/>
          </p:cNvPicPr>
          <p:nvPr/>
        </p:nvPicPr>
        <p:blipFill>
          <a:blip r:embed="rId2"/>
          <a:stretch>
            <a:fillRect/>
          </a:stretch>
        </p:blipFill>
        <p:spPr>
          <a:xfrm>
            <a:off x="225669" y="8669"/>
            <a:ext cx="3129927" cy="1237413"/>
          </a:xfrm>
          <a:prstGeom prst="rect">
            <a:avLst/>
          </a:prstGeom>
        </p:spPr>
      </p:pic>
      <p:pic>
        <p:nvPicPr>
          <p:cNvPr id="7" name="Picture 6">
            <a:extLst>
              <a:ext uri="{FF2B5EF4-FFF2-40B4-BE49-F238E27FC236}">
                <a16:creationId xmlns:a16="http://schemas.microsoft.com/office/drawing/2014/main" id="{E3EDFF8F-3ABE-87CE-9896-5BEB59925E81}"/>
              </a:ext>
            </a:extLst>
          </p:cNvPr>
          <p:cNvPicPr>
            <a:picLocks noChangeAspect="1"/>
          </p:cNvPicPr>
          <p:nvPr/>
        </p:nvPicPr>
        <p:blipFill>
          <a:blip r:embed="rId3"/>
          <a:stretch>
            <a:fillRect/>
          </a:stretch>
        </p:blipFill>
        <p:spPr>
          <a:xfrm>
            <a:off x="3471409" y="5910"/>
            <a:ext cx="3157770" cy="1237413"/>
          </a:xfrm>
          <a:prstGeom prst="rect">
            <a:avLst/>
          </a:prstGeom>
        </p:spPr>
      </p:pic>
      <p:pic>
        <p:nvPicPr>
          <p:cNvPr id="9" name="Picture 8">
            <a:extLst>
              <a:ext uri="{FF2B5EF4-FFF2-40B4-BE49-F238E27FC236}">
                <a16:creationId xmlns:a16="http://schemas.microsoft.com/office/drawing/2014/main" id="{BAE23082-1DFF-5E2C-1423-0D37D4474D96}"/>
              </a:ext>
            </a:extLst>
          </p:cNvPr>
          <p:cNvPicPr>
            <a:picLocks noChangeAspect="1"/>
          </p:cNvPicPr>
          <p:nvPr/>
        </p:nvPicPr>
        <p:blipFill>
          <a:blip r:embed="rId4"/>
          <a:stretch>
            <a:fillRect/>
          </a:stretch>
        </p:blipFill>
        <p:spPr>
          <a:xfrm>
            <a:off x="6744993" y="0"/>
            <a:ext cx="1656016" cy="1234201"/>
          </a:xfrm>
          <a:prstGeom prst="rect">
            <a:avLst/>
          </a:prstGeom>
        </p:spPr>
      </p:pic>
    </p:spTree>
    <p:extLst>
      <p:ext uri="{BB962C8B-B14F-4D97-AF65-F5344CB8AC3E}">
        <p14:creationId xmlns:p14="http://schemas.microsoft.com/office/powerpoint/2010/main" val="1866270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FD7AE-A902-DCC1-408F-CA926740B256}"/>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3DEDE25-56D1-39A6-9B49-CA55FEA51958}"/>
              </a:ext>
            </a:extLst>
          </p:cNvPr>
          <p:cNvGraphicFramePr>
            <a:graphicFrameLocks noGrp="1"/>
          </p:cNvGraphicFramePr>
          <p:nvPr>
            <p:ph idx="1"/>
            <p:extLst>
              <p:ext uri="{D42A27DB-BD31-4B8C-83A1-F6EECF244321}">
                <p14:modId xmlns:p14="http://schemas.microsoft.com/office/powerpoint/2010/main" val="462339724"/>
              </p:ext>
            </p:extLst>
          </p:nvPr>
        </p:nvGraphicFramePr>
        <p:xfrm>
          <a:off x="225669" y="1234201"/>
          <a:ext cx="11614828" cy="4587240"/>
        </p:xfrm>
        <a:graphic>
          <a:graphicData uri="http://schemas.openxmlformats.org/drawingml/2006/table">
            <a:tbl>
              <a:tblPr firstRow="1" bandRow="1">
                <a:tableStyleId>{5C22544A-7EE6-4342-B048-85BDC9FD1C3A}</a:tableStyleId>
              </a:tblPr>
              <a:tblGrid>
                <a:gridCol w="2563670">
                  <a:extLst>
                    <a:ext uri="{9D8B030D-6E8A-4147-A177-3AD203B41FA5}">
                      <a16:colId xmlns:a16="http://schemas.microsoft.com/office/drawing/2014/main" val="776659425"/>
                    </a:ext>
                  </a:extLst>
                </a:gridCol>
                <a:gridCol w="1803633">
                  <a:extLst>
                    <a:ext uri="{9D8B030D-6E8A-4147-A177-3AD203B41FA5}">
                      <a16:colId xmlns:a16="http://schemas.microsoft.com/office/drawing/2014/main" val="3531366387"/>
                    </a:ext>
                  </a:extLst>
                </a:gridCol>
                <a:gridCol w="1440110">
                  <a:extLst>
                    <a:ext uri="{9D8B030D-6E8A-4147-A177-3AD203B41FA5}">
                      <a16:colId xmlns:a16="http://schemas.microsoft.com/office/drawing/2014/main" val="3710483499"/>
                    </a:ext>
                  </a:extLst>
                </a:gridCol>
                <a:gridCol w="1935805">
                  <a:extLst>
                    <a:ext uri="{9D8B030D-6E8A-4147-A177-3AD203B41FA5}">
                      <a16:colId xmlns:a16="http://schemas.microsoft.com/office/drawing/2014/main" val="549988924"/>
                    </a:ext>
                  </a:extLst>
                </a:gridCol>
                <a:gridCol w="373965">
                  <a:extLst>
                    <a:ext uri="{9D8B030D-6E8A-4147-A177-3AD203B41FA5}">
                      <a16:colId xmlns:a16="http://schemas.microsoft.com/office/drawing/2014/main" val="2838559681"/>
                    </a:ext>
                  </a:extLst>
                </a:gridCol>
                <a:gridCol w="3497645">
                  <a:extLst>
                    <a:ext uri="{9D8B030D-6E8A-4147-A177-3AD203B41FA5}">
                      <a16:colId xmlns:a16="http://schemas.microsoft.com/office/drawing/2014/main" val="4070823668"/>
                    </a:ext>
                  </a:extLst>
                </a:gridCol>
              </a:tblGrid>
              <a:tr h="370840">
                <a:tc>
                  <a:txBody>
                    <a:bodyPr/>
                    <a:lstStyle/>
                    <a:p>
                      <a:r>
                        <a:rPr lang="en-US" dirty="0"/>
                        <a:t>Process</a:t>
                      </a:r>
                    </a:p>
                  </a:txBody>
                  <a:tcPr/>
                </a:tc>
                <a:tc>
                  <a:txBody>
                    <a:bodyPr/>
                    <a:lstStyle/>
                    <a:p>
                      <a:r>
                        <a:rPr lang="en-US" dirty="0"/>
                        <a:t>Note</a:t>
                      </a:r>
                    </a:p>
                  </a:txBody>
                  <a:tcPr/>
                </a:tc>
                <a:tc>
                  <a:txBody>
                    <a:bodyPr/>
                    <a:lstStyle/>
                    <a:p>
                      <a:r>
                        <a:rPr lang="en-US" dirty="0"/>
                        <a:t>Parameters</a:t>
                      </a:r>
                    </a:p>
                  </a:txBody>
                  <a:tcPr/>
                </a:tc>
                <a:tc>
                  <a:txBody>
                    <a:bodyPr/>
                    <a:lstStyle/>
                    <a:p>
                      <a:r>
                        <a:rPr lang="en-US" dirty="0"/>
                        <a:t>Result</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Comment</a:t>
                      </a:r>
                    </a:p>
                    <a:p>
                      <a:endParaRPr lang="en-US" dirty="0"/>
                    </a:p>
                  </a:txBody>
                  <a:tcPr/>
                </a:tc>
                <a:extLst>
                  <a:ext uri="{0D108BD9-81ED-4DB2-BD59-A6C34878D82A}">
                    <a16:rowId xmlns:a16="http://schemas.microsoft.com/office/drawing/2014/main" val="11692825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t>a mu+ &gt; ax w+ vm~</a:t>
                      </a: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r>
                        <a:rPr lang="en-US" dirty="0"/>
                        <a:t>IWW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2.6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Changed to v3.5.6 with event generated</a:t>
                      </a:r>
                    </a:p>
                  </a:txBody>
                  <a:tcPr/>
                </a:tc>
                <a:extLst>
                  <a:ext uri="{0D108BD9-81ED-4DB2-BD59-A6C34878D82A}">
                    <a16:rowId xmlns:a16="http://schemas.microsoft.com/office/drawing/2014/main" val="28624883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t>mu+ mu- &gt; vm~ vm ax /a z mu+</a:t>
                      </a:r>
                      <a:endParaRPr lang="en-US" sz="1800" dirty="0"/>
                    </a:p>
                  </a:txBody>
                  <a:tcPr/>
                </a:tc>
                <a:tc>
                  <a:txBody>
                    <a:bodyPr/>
                    <a:lstStyle/>
                    <a:p>
                      <a:r>
                        <a:rPr lang="en-US" dirty="0"/>
                        <a:t>Checking WW fusion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4.0 ab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Checking WW fusion alone.</a:t>
                      </a:r>
                    </a:p>
                  </a:txBody>
                  <a:tcPr/>
                </a:tc>
                <a:extLst>
                  <a:ext uri="{0D108BD9-81ED-4DB2-BD59-A6C34878D82A}">
                    <a16:rowId xmlns:a16="http://schemas.microsoft.com/office/drawing/2014/main" val="9420922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t>mu+ mu- &gt; vm~ vm ax</a:t>
                      </a:r>
                      <a:r>
                        <a:rPr lang="en-US" sz="1800" dirty="0"/>
                        <a:t> a</a:t>
                      </a:r>
                      <a:r>
                        <a:rPr lang="pl-PL" sz="1800" dirty="0"/>
                        <a:t> /a z mu+</a:t>
                      </a: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Checking WW fusion+ photon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47 ab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Adding photon enhance it by 10</a:t>
                      </a:r>
                    </a:p>
                  </a:txBody>
                  <a:tcPr/>
                </a:tc>
                <a:extLst>
                  <a:ext uri="{0D108BD9-81ED-4DB2-BD59-A6C34878D82A}">
                    <a16:rowId xmlns:a16="http://schemas.microsoft.com/office/drawing/2014/main" val="19484950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t>mu+ mu- &gt; vm~ vm ax</a:t>
                      </a:r>
                      <a:r>
                        <a:rPr lang="en-US" sz="1800" dirty="0"/>
                        <a:t> a</a:t>
                      </a:r>
                      <a:r>
                        <a:rPr lang="pl-PL" sz="1800" dirty="0"/>
                        <a:t> /a z</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with ISR/FSR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48-51 ab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a:t>
                      </a:r>
                      <a:r>
                        <a:rPr lang="en-US" dirty="0" err="1"/>
                        <a:t>pta</a:t>
                      </a:r>
                      <a:r>
                        <a:rPr lang="en-US" dirty="0"/>
                        <a:t>&gt;0.5 GeV (or 0 GeV but failed to generate)</a:t>
                      </a:r>
                    </a:p>
                  </a:txBody>
                  <a:tcPr/>
                </a:tc>
                <a:extLst>
                  <a:ext uri="{0D108BD9-81ED-4DB2-BD59-A6C34878D82A}">
                    <a16:rowId xmlns:a16="http://schemas.microsoft.com/office/drawing/2014/main" val="94578152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t>mu+ mu- &gt; vm~ vm ax</a:t>
                      </a:r>
                      <a:r>
                        <a:rPr lang="en-US" sz="1800" dirty="0"/>
                        <a:t> 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with ISR/FSR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179 ab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a:t>
                      </a:r>
                      <a:r>
                        <a:rPr lang="en-US" dirty="0" err="1"/>
                        <a:t>pta</a:t>
                      </a:r>
                      <a:r>
                        <a:rPr lang="en-US" dirty="0"/>
                        <a:t>&gt;0.5 GeV</a:t>
                      </a:r>
                    </a:p>
                  </a:txBody>
                  <a:tcPr/>
                </a:tc>
                <a:extLst>
                  <a:ext uri="{0D108BD9-81ED-4DB2-BD59-A6C34878D82A}">
                    <a16:rowId xmlns:a16="http://schemas.microsoft.com/office/drawing/2014/main" val="39270119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 a </a:t>
                      </a:r>
                      <a:r>
                        <a:rPr lang="en-US" sz="1800" dirty="0" err="1"/>
                        <a:t>a</a:t>
                      </a:r>
                      <a:r>
                        <a:rPr lang="en-US" sz="1800" dirty="0"/>
                        <a:t> &gt; ax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IWW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18 ab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017239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 a </a:t>
                      </a:r>
                      <a:r>
                        <a:rPr lang="en-US" sz="1800" dirty="0" err="1"/>
                        <a:t>a</a:t>
                      </a:r>
                      <a:r>
                        <a:rPr lang="en-US" sz="1800" dirty="0"/>
                        <a:t> &gt; ax w+ 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IWW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194 ab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459265937"/>
                  </a:ext>
                </a:extLst>
              </a:tr>
            </a:tbl>
          </a:graphicData>
        </a:graphic>
      </p:graphicFrame>
      <p:pic>
        <p:nvPicPr>
          <p:cNvPr id="5" name="Picture 4">
            <a:extLst>
              <a:ext uri="{FF2B5EF4-FFF2-40B4-BE49-F238E27FC236}">
                <a16:creationId xmlns:a16="http://schemas.microsoft.com/office/drawing/2014/main" id="{41DF9E44-D1DA-EE62-C68F-0A043CC5B130}"/>
              </a:ext>
            </a:extLst>
          </p:cNvPr>
          <p:cNvPicPr>
            <a:picLocks noChangeAspect="1"/>
          </p:cNvPicPr>
          <p:nvPr/>
        </p:nvPicPr>
        <p:blipFill>
          <a:blip r:embed="rId2"/>
          <a:stretch>
            <a:fillRect/>
          </a:stretch>
        </p:blipFill>
        <p:spPr>
          <a:xfrm>
            <a:off x="225669" y="8669"/>
            <a:ext cx="3129927" cy="1237413"/>
          </a:xfrm>
          <a:prstGeom prst="rect">
            <a:avLst/>
          </a:prstGeom>
        </p:spPr>
      </p:pic>
      <p:pic>
        <p:nvPicPr>
          <p:cNvPr id="7" name="Picture 6">
            <a:extLst>
              <a:ext uri="{FF2B5EF4-FFF2-40B4-BE49-F238E27FC236}">
                <a16:creationId xmlns:a16="http://schemas.microsoft.com/office/drawing/2014/main" id="{3C384100-E376-F9E8-9B10-8D09DBB7591B}"/>
              </a:ext>
            </a:extLst>
          </p:cNvPr>
          <p:cNvPicPr>
            <a:picLocks noChangeAspect="1"/>
          </p:cNvPicPr>
          <p:nvPr/>
        </p:nvPicPr>
        <p:blipFill>
          <a:blip r:embed="rId3"/>
          <a:stretch>
            <a:fillRect/>
          </a:stretch>
        </p:blipFill>
        <p:spPr>
          <a:xfrm>
            <a:off x="3471409" y="5910"/>
            <a:ext cx="3157770" cy="1237413"/>
          </a:xfrm>
          <a:prstGeom prst="rect">
            <a:avLst/>
          </a:prstGeom>
        </p:spPr>
      </p:pic>
      <p:pic>
        <p:nvPicPr>
          <p:cNvPr id="9" name="Picture 8">
            <a:extLst>
              <a:ext uri="{FF2B5EF4-FFF2-40B4-BE49-F238E27FC236}">
                <a16:creationId xmlns:a16="http://schemas.microsoft.com/office/drawing/2014/main" id="{467CBBE1-C010-B141-764F-0658ACF99016}"/>
              </a:ext>
            </a:extLst>
          </p:cNvPr>
          <p:cNvPicPr>
            <a:picLocks noChangeAspect="1"/>
          </p:cNvPicPr>
          <p:nvPr/>
        </p:nvPicPr>
        <p:blipFill>
          <a:blip r:embed="rId4"/>
          <a:stretch>
            <a:fillRect/>
          </a:stretch>
        </p:blipFill>
        <p:spPr>
          <a:xfrm>
            <a:off x="6744993" y="0"/>
            <a:ext cx="1656016" cy="1234201"/>
          </a:xfrm>
          <a:prstGeom prst="rect">
            <a:avLst/>
          </a:prstGeom>
        </p:spPr>
      </p:pic>
      <p:sp>
        <p:nvSpPr>
          <p:cNvPr id="2" name="TextBox 1">
            <a:extLst>
              <a:ext uri="{FF2B5EF4-FFF2-40B4-BE49-F238E27FC236}">
                <a16:creationId xmlns:a16="http://schemas.microsoft.com/office/drawing/2014/main" id="{17B70261-0C51-85ED-00DB-64057313A506}"/>
              </a:ext>
            </a:extLst>
          </p:cNvPr>
          <p:cNvSpPr txBox="1"/>
          <p:nvPr/>
        </p:nvSpPr>
        <p:spPr>
          <a:xfrm>
            <a:off x="345332" y="6036013"/>
            <a:ext cx="8346332" cy="646331"/>
          </a:xfrm>
          <a:prstGeom prst="rect">
            <a:avLst/>
          </a:prstGeom>
          <a:noFill/>
        </p:spPr>
        <p:txBody>
          <a:bodyPr wrap="square" rtlCol="0">
            <a:spAutoFit/>
          </a:bodyPr>
          <a:lstStyle/>
          <a:p>
            <a:r>
              <a:rPr lang="en-US" dirty="0"/>
              <a:t>ZL: I still don’t know how to think about these processes. Why there can be x100 enhancement. Need to look into MG5 diagram-by-diagram calculation </a:t>
            </a:r>
            <a:r>
              <a:rPr lang="en-US"/>
              <a:t>I guess. </a:t>
            </a:r>
          </a:p>
        </p:txBody>
      </p:sp>
    </p:spTree>
    <p:extLst>
      <p:ext uri="{BB962C8B-B14F-4D97-AF65-F5344CB8AC3E}">
        <p14:creationId xmlns:p14="http://schemas.microsoft.com/office/powerpoint/2010/main" val="2411991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F1432-1307-39C7-F916-EB20810BB057}"/>
              </a:ext>
            </a:extLst>
          </p:cNvPr>
          <p:cNvSpPr>
            <a:spLocks noGrp="1"/>
          </p:cNvSpPr>
          <p:nvPr>
            <p:ph type="title"/>
          </p:nvPr>
        </p:nvSpPr>
        <p:spPr/>
        <p:txBody>
          <a:bodyPr/>
          <a:lstStyle/>
          <a:p>
            <a:r>
              <a:rPr lang="en-US" dirty="0"/>
              <a:t>Backups</a:t>
            </a:r>
          </a:p>
        </p:txBody>
      </p:sp>
      <p:sp>
        <p:nvSpPr>
          <p:cNvPr id="3" name="Content Placeholder 2">
            <a:extLst>
              <a:ext uri="{FF2B5EF4-FFF2-40B4-BE49-F238E27FC236}">
                <a16:creationId xmlns:a16="http://schemas.microsoft.com/office/drawing/2014/main" id="{6B1F8568-19CB-0891-0216-93785FD18C4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1599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DF9AD-B045-5F8D-C926-2C07EAC77E0D}"/>
              </a:ext>
            </a:extLst>
          </p:cNvPr>
          <p:cNvSpPr>
            <a:spLocks noGrp="1"/>
          </p:cNvSpPr>
          <p:nvPr>
            <p:ph type="title"/>
          </p:nvPr>
        </p:nvSpPr>
        <p:spPr/>
        <p:txBody>
          <a:bodyPr/>
          <a:lstStyle/>
          <a:p>
            <a:r>
              <a:rPr lang="en-US" dirty="0"/>
              <a:t>Additional Comparisons	</a:t>
            </a:r>
          </a:p>
        </p:txBody>
      </p:sp>
      <p:sp>
        <p:nvSpPr>
          <p:cNvPr id="3" name="Content Placeholder 2">
            <a:extLst>
              <a:ext uri="{FF2B5EF4-FFF2-40B4-BE49-F238E27FC236}">
                <a16:creationId xmlns:a16="http://schemas.microsoft.com/office/drawing/2014/main" id="{124B4027-2AC8-B58C-2B23-5541EF9254F3}"/>
              </a:ext>
            </a:extLst>
          </p:cNvPr>
          <p:cNvSpPr>
            <a:spLocks noGrp="1"/>
          </p:cNvSpPr>
          <p:nvPr>
            <p:ph idx="1"/>
          </p:nvPr>
        </p:nvSpPr>
        <p:spPr/>
        <p:txBody>
          <a:bodyPr>
            <a:normAutofit/>
          </a:bodyPr>
          <a:lstStyle/>
          <a:p>
            <a:r>
              <a:rPr lang="en-US" sz="1800" dirty="0"/>
              <a:t>This paper studied the pure </a:t>
            </a:r>
            <a:r>
              <a:rPr lang="en-US" sz="1800" dirty="0" err="1"/>
              <a:t>aEWEW</a:t>
            </a:r>
            <a:r>
              <a:rPr lang="en-US" sz="1800" dirty="0"/>
              <a:t> coupling without </a:t>
            </a:r>
            <a:r>
              <a:rPr lang="en-US" sz="1800" dirty="0" err="1"/>
              <a:t>aGG</a:t>
            </a:r>
            <a:r>
              <a:rPr lang="en-US" sz="1800" dirty="0"/>
              <a:t>. </a:t>
            </a:r>
          </a:p>
        </p:txBody>
      </p:sp>
      <p:pic>
        <p:nvPicPr>
          <p:cNvPr id="5" name="Picture 4">
            <a:extLst>
              <a:ext uri="{FF2B5EF4-FFF2-40B4-BE49-F238E27FC236}">
                <a16:creationId xmlns:a16="http://schemas.microsoft.com/office/drawing/2014/main" id="{FD7C093B-6159-0AB6-88E7-8C34AA19421C}"/>
              </a:ext>
            </a:extLst>
          </p:cNvPr>
          <p:cNvPicPr>
            <a:picLocks noChangeAspect="1"/>
          </p:cNvPicPr>
          <p:nvPr/>
        </p:nvPicPr>
        <p:blipFill>
          <a:blip r:embed="rId2"/>
          <a:stretch>
            <a:fillRect/>
          </a:stretch>
        </p:blipFill>
        <p:spPr>
          <a:xfrm>
            <a:off x="3188301" y="2228358"/>
            <a:ext cx="6695497" cy="4264517"/>
          </a:xfrm>
          <a:prstGeom prst="rect">
            <a:avLst/>
          </a:prstGeom>
        </p:spPr>
      </p:pic>
      <p:pic>
        <p:nvPicPr>
          <p:cNvPr id="6" name="Picture 5">
            <a:extLst>
              <a:ext uri="{FF2B5EF4-FFF2-40B4-BE49-F238E27FC236}">
                <a16:creationId xmlns:a16="http://schemas.microsoft.com/office/drawing/2014/main" id="{DEE22FDC-B583-45B1-DB6E-52127F6C6FF9}"/>
              </a:ext>
            </a:extLst>
          </p:cNvPr>
          <p:cNvPicPr>
            <a:picLocks noChangeAspect="1"/>
          </p:cNvPicPr>
          <p:nvPr/>
        </p:nvPicPr>
        <p:blipFill>
          <a:blip r:embed="rId3"/>
          <a:stretch>
            <a:fillRect/>
          </a:stretch>
        </p:blipFill>
        <p:spPr>
          <a:xfrm>
            <a:off x="7383294" y="1074"/>
            <a:ext cx="4808706" cy="2051714"/>
          </a:xfrm>
          <a:prstGeom prst="rect">
            <a:avLst/>
          </a:prstGeom>
        </p:spPr>
      </p:pic>
      <p:sp>
        <p:nvSpPr>
          <p:cNvPr id="7" name="TextBox 6">
            <a:extLst>
              <a:ext uri="{FF2B5EF4-FFF2-40B4-BE49-F238E27FC236}">
                <a16:creationId xmlns:a16="http://schemas.microsoft.com/office/drawing/2014/main" id="{6E64924C-C8D1-6D3C-7E4A-CC191A846653}"/>
              </a:ext>
            </a:extLst>
          </p:cNvPr>
          <p:cNvSpPr txBox="1"/>
          <p:nvPr/>
        </p:nvSpPr>
        <p:spPr>
          <a:xfrm>
            <a:off x="58365" y="2538919"/>
            <a:ext cx="3287949" cy="3139321"/>
          </a:xfrm>
          <a:prstGeom prst="rect">
            <a:avLst/>
          </a:prstGeom>
          <a:noFill/>
        </p:spPr>
        <p:txBody>
          <a:bodyPr wrap="square" rtlCol="0">
            <a:spAutoFit/>
          </a:bodyPr>
          <a:lstStyle/>
          <a:p>
            <a:r>
              <a:rPr lang="en-US" dirty="0"/>
              <a:t>ZL: looking into this paper in more details it seems to be of very limited reference value. </a:t>
            </a:r>
          </a:p>
          <a:p>
            <a:r>
              <a:rPr lang="en-US" dirty="0"/>
              <a:t>The CBW operator doesn’t even exist! They are barely using a totally different set of CP-even doublet scalar operators and relations to study axion. I don’t know what to say. How can Jiji and </a:t>
            </a:r>
            <a:r>
              <a:rPr lang="en-US" dirty="0" err="1"/>
              <a:t>Lingfeng</a:t>
            </a:r>
            <a:r>
              <a:rPr lang="en-US" dirty="0"/>
              <a:t> worked out studies like this. </a:t>
            </a:r>
          </a:p>
        </p:txBody>
      </p:sp>
      <p:pic>
        <p:nvPicPr>
          <p:cNvPr id="9" name="Picture 8">
            <a:extLst>
              <a:ext uri="{FF2B5EF4-FFF2-40B4-BE49-F238E27FC236}">
                <a16:creationId xmlns:a16="http://schemas.microsoft.com/office/drawing/2014/main" id="{26F76CF5-691E-5FE4-1D06-C916BB28502B}"/>
              </a:ext>
            </a:extLst>
          </p:cNvPr>
          <p:cNvPicPr>
            <a:picLocks noChangeAspect="1"/>
          </p:cNvPicPr>
          <p:nvPr/>
        </p:nvPicPr>
        <p:blipFill>
          <a:blip r:embed="rId4"/>
          <a:stretch>
            <a:fillRect/>
          </a:stretch>
        </p:blipFill>
        <p:spPr>
          <a:xfrm>
            <a:off x="7216061" y="4805213"/>
            <a:ext cx="4917574" cy="2009382"/>
          </a:xfrm>
          <a:prstGeom prst="rect">
            <a:avLst/>
          </a:prstGeom>
        </p:spPr>
      </p:pic>
    </p:spTree>
    <p:extLst>
      <p:ext uri="{BB962C8B-B14F-4D97-AF65-F5344CB8AC3E}">
        <p14:creationId xmlns:p14="http://schemas.microsoft.com/office/powerpoint/2010/main" val="1107902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AFB6D-45A5-B4E4-E4B4-4D7D28119E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9DAE0E-6D6B-DDCF-7044-E8E6CBF04A1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7734619-0ABF-60F8-DC75-DB5C8CE8FBE9}"/>
              </a:ext>
            </a:extLst>
          </p:cNvPr>
          <p:cNvPicPr>
            <a:picLocks noChangeAspect="1"/>
          </p:cNvPicPr>
          <p:nvPr/>
        </p:nvPicPr>
        <p:blipFill>
          <a:blip r:embed="rId2"/>
          <a:stretch>
            <a:fillRect/>
          </a:stretch>
        </p:blipFill>
        <p:spPr>
          <a:xfrm>
            <a:off x="351879" y="0"/>
            <a:ext cx="11488242" cy="6858000"/>
          </a:xfrm>
          <a:prstGeom prst="rect">
            <a:avLst/>
          </a:prstGeom>
        </p:spPr>
      </p:pic>
    </p:spTree>
    <p:extLst>
      <p:ext uri="{BB962C8B-B14F-4D97-AF65-F5344CB8AC3E}">
        <p14:creationId xmlns:p14="http://schemas.microsoft.com/office/powerpoint/2010/main" val="3438799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CE5DB-6148-BB4C-1E92-9F1F08CA5ED3}"/>
              </a:ext>
            </a:extLst>
          </p:cNvPr>
          <p:cNvSpPr>
            <a:spLocks noGrp="1"/>
          </p:cNvSpPr>
          <p:nvPr>
            <p:ph type="title"/>
          </p:nvPr>
        </p:nvSpPr>
        <p:spPr/>
        <p:txBody>
          <a:bodyPr/>
          <a:lstStyle/>
          <a:p>
            <a:r>
              <a:rPr lang="en-US" dirty="0"/>
              <a:t>Additional Refs.</a:t>
            </a:r>
          </a:p>
        </p:txBody>
      </p:sp>
      <p:sp>
        <p:nvSpPr>
          <p:cNvPr id="3" name="Content Placeholder 2">
            <a:extLst>
              <a:ext uri="{FF2B5EF4-FFF2-40B4-BE49-F238E27FC236}">
                <a16:creationId xmlns:a16="http://schemas.microsoft.com/office/drawing/2014/main" id="{BA3621C0-B17A-3FAC-C270-E82C03DB6E49}"/>
              </a:ext>
            </a:extLst>
          </p:cNvPr>
          <p:cNvSpPr>
            <a:spLocks noGrp="1"/>
          </p:cNvSpPr>
          <p:nvPr>
            <p:ph idx="1"/>
          </p:nvPr>
        </p:nvSpPr>
        <p:spPr>
          <a:xfrm>
            <a:off x="901430" y="1344106"/>
            <a:ext cx="10515600" cy="4351338"/>
          </a:xfrm>
        </p:spPr>
        <p:txBody>
          <a:bodyPr/>
          <a:lstStyle/>
          <a:p>
            <a:r>
              <a:rPr lang="en-US" dirty="0">
                <a:hlinkClick r:id="rId2"/>
              </a:rPr>
              <a:t>https://answers.launchpad.net/mg5amcnlo/+question/701029</a:t>
            </a:r>
            <a:endParaRPr lang="en-US" dirty="0"/>
          </a:p>
          <a:p>
            <a:r>
              <a:rPr lang="en-US" dirty="0"/>
              <a:t>Appendix of </a:t>
            </a:r>
            <a:r>
              <a:rPr lang="en-US" dirty="0">
                <a:hlinkClick r:id="rId3"/>
              </a:rPr>
              <a:t>https://arxiv.org/pdf/2111.02442</a:t>
            </a:r>
            <a:r>
              <a:rPr lang="en-US" dirty="0"/>
              <a:t> </a:t>
            </a:r>
          </a:p>
          <a:p>
            <a:pPr marL="0" indent="0">
              <a:buNone/>
            </a:pPr>
            <a:r>
              <a:rPr lang="en-US" dirty="0"/>
              <a:t>Consider either using IWW or EVA</a:t>
            </a:r>
          </a:p>
          <a:p>
            <a:pPr marL="0" indent="0">
              <a:buNone/>
            </a:pPr>
            <a:endParaRPr lang="en-US" dirty="0"/>
          </a:p>
        </p:txBody>
      </p:sp>
      <p:pic>
        <p:nvPicPr>
          <p:cNvPr id="5" name="Picture 4">
            <a:extLst>
              <a:ext uri="{FF2B5EF4-FFF2-40B4-BE49-F238E27FC236}">
                <a16:creationId xmlns:a16="http://schemas.microsoft.com/office/drawing/2014/main" id="{491FC5A1-AD4A-9BCB-9EC2-88D130D9A9A0}"/>
              </a:ext>
            </a:extLst>
          </p:cNvPr>
          <p:cNvPicPr>
            <a:picLocks noChangeAspect="1"/>
          </p:cNvPicPr>
          <p:nvPr/>
        </p:nvPicPr>
        <p:blipFill>
          <a:blip r:embed="rId4"/>
          <a:stretch>
            <a:fillRect/>
          </a:stretch>
        </p:blipFill>
        <p:spPr>
          <a:xfrm>
            <a:off x="6284069" y="2401957"/>
            <a:ext cx="5637178" cy="4097266"/>
          </a:xfrm>
          <a:prstGeom prst="rect">
            <a:avLst/>
          </a:prstGeom>
        </p:spPr>
      </p:pic>
    </p:spTree>
    <p:extLst>
      <p:ext uri="{BB962C8B-B14F-4D97-AF65-F5344CB8AC3E}">
        <p14:creationId xmlns:p14="http://schemas.microsoft.com/office/powerpoint/2010/main" val="3366242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E98D2-BD64-C25A-C4FD-6720CE994304}"/>
              </a:ext>
            </a:extLst>
          </p:cNvPr>
          <p:cNvSpPr>
            <a:spLocks noGrp="1"/>
          </p:cNvSpPr>
          <p:nvPr>
            <p:ph type="title"/>
          </p:nvPr>
        </p:nvSpPr>
        <p:spPr>
          <a:xfrm>
            <a:off x="838200" y="365125"/>
            <a:ext cx="5907932" cy="1325563"/>
          </a:xfrm>
        </p:spPr>
        <p:txBody>
          <a:bodyPr/>
          <a:lstStyle/>
          <a:p>
            <a:r>
              <a:rPr lang="en-US" dirty="0"/>
              <a:t>All 8 contributing diagrams</a:t>
            </a:r>
          </a:p>
        </p:txBody>
      </p:sp>
      <p:sp>
        <p:nvSpPr>
          <p:cNvPr id="3" name="Content Placeholder 2">
            <a:extLst>
              <a:ext uri="{FF2B5EF4-FFF2-40B4-BE49-F238E27FC236}">
                <a16:creationId xmlns:a16="http://schemas.microsoft.com/office/drawing/2014/main" id="{A63BBA22-0A40-5C50-18AC-38781BC6F2C8}"/>
              </a:ext>
            </a:extLst>
          </p:cNvPr>
          <p:cNvSpPr>
            <a:spLocks noGrp="1"/>
          </p:cNvSpPr>
          <p:nvPr>
            <p:ph idx="1"/>
          </p:nvPr>
        </p:nvSpPr>
        <p:spPr>
          <a:xfrm>
            <a:off x="883849" y="1643298"/>
            <a:ext cx="4850606" cy="4351338"/>
          </a:xfrm>
        </p:spPr>
        <p:txBody>
          <a:bodyPr/>
          <a:lstStyle/>
          <a:p>
            <a:r>
              <a:rPr lang="pl-PL" dirty="0"/>
              <a:t>mu+ mu- &gt; ax w+ mu- vm~ /ax mu+ h vm z</a:t>
            </a:r>
            <a:endParaRPr lang="en-US" dirty="0"/>
          </a:p>
          <a:p>
            <a:endParaRPr lang="en-US" dirty="0"/>
          </a:p>
        </p:txBody>
      </p:sp>
      <p:pic>
        <p:nvPicPr>
          <p:cNvPr id="5" name="Picture 4">
            <a:extLst>
              <a:ext uri="{FF2B5EF4-FFF2-40B4-BE49-F238E27FC236}">
                <a16:creationId xmlns:a16="http://schemas.microsoft.com/office/drawing/2014/main" id="{6231F118-B606-2684-FA04-AF8FCE032F8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99787" y="30062"/>
            <a:ext cx="5392213" cy="6797875"/>
          </a:xfrm>
          <a:prstGeom prst="rect">
            <a:avLst/>
          </a:prstGeom>
        </p:spPr>
      </p:pic>
      <p:pic>
        <p:nvPicPr>
          <p:cNvPr id="7" name="Picture 6">
            <a:extLst>
              <a:ext uri="{FF2B5EF4-FFF2-40B4-BE49-F238E27FC236}">
                <a16:creationId xmlns:a16="http://schemas.microsoft.com/office/drawing/2014/main" id="{7D5B12E9-7B3B-0C9E-DFC7-187EDC9B89F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08378" y="3052707"/>
            <a:ext cx="5697286" cy="1925584"/>
          </a:xfrm>
          <a:prstGeom prst="rect">
            <a:avLst/>
          </a:prstGeom>
        </p:spPr>
      </p:pic>
    </p:spTree>
    <p:extLst>
      <p:ext uri="{BB962C8B-B14F-4D97-AF65-F5344CB8AC3E}">
        <p14:creationId xmlns:p14="http://schemas.microsoft.com/office/powerpoint/2010/main" val="705061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0E98D2-BD64-C25A-C4FD-6720CE994304}"/>
              </a:ext>
            </a:extLst>
          </p:cNvPr>
          <p:cNvSpPr>
            <a:spLocks noGrp="1"/>
          </p:cNvSpPr>
          <p:nvPr>
            <p:ph type="title"/>
          </p:nvPr>
        </p:nvSpPr>
        <p:spPr>
          <a:xfrm>
            <a:off x="645064" y="525982"/>
            <a:ext cx="4282983" cy="1200361"/>
          </a:xfrm>
        </p:spPr>
        <p:txBody>
          <a:bodyPr anchor="b">
            <a:normAutofit/>
          </a:bodyPr>
          <a:lstStyle/>
          <a:p>
            <a:r>
              <a:rPr lang="en-US" sz="3600"/>
              <a:t>All 4 contributing diagrams</a:t>
            </a:r>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63BBA22-0A40-5C50-18AC-38781BC6F2C8}"/>
              </a:ext>
            </a:extLst>
          </p:cNvPr>
          <p:cNvSpPr>
            <a:spLocks noGrp="1"/>
          </p:cNvSpPr>
          <p:nvPr>
            <p:ph idx="1"/>
          </p:nvPr>
        </p:nvSpPr>
        <p:spPr>
          <a:xfrm>
            <a:off x="645066" y="2031101"/>
            <a:ext cx="4282984" cy="3511943"/>
          </a:xfrm>
        </p:spPr>
        <p:txBody>
          <a:bodyPr anchor="ctr">
            <a:normAutofit/>
          </a:bodyPr>
          <a:lstStyle/>
          <a:p>
            <a:r>
              <a:rPr lang="pl-PL" sz="1800" dirty="0"/>
              <a:t>a mu+ &gt; ax w+ vm~ WEIGHTED&lt;=4 / ax mu- h vm z</a:t>
            </a:r>
            <a:endParaRPr lang="en-US" sz="1800" dirty="0"/>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C2223EF-630E-2A08-F45A-34BED6E22EA6}"/>
              </a:ext>
            </a:extLst>
          </p:cNvPr>
          <p:cNvPicPr>
            <a:picLocks noChangeAspect="1"/>
          </p:cNvPicPr>
          <p:nvPr/>
        </p:nvPicPr>
        <p:blipFill>
          <a:blip r:embed="rId2"/>
          <a:stretch>
            <a:fillRect/>
          </a:stretch>
        </p:blipFill>
        <p:spPr>
          <a:xfrm>
            <a:off x="5987738" y="772922"/>
            <a:ext cx="5628018" cy="5079286"/>
          </a:xfrm>
          <a:prstGeom prst="rect">
            <a:avLst/>
          </a:prstGeom>
        </p:spPr>
      </p:pic>
    </p:spTree>
    <p:extLst>
      <p:ext uri="{BB962C8B-B14F-4D97-AF65-F5344CB8AC3E}">
        <p14:creationId xmlns:p14="http://schemas.microsoft.com/office/powerpoint/2010/main" val="1108024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76E6F-2335-6D91-1308-E6EF5BE78E3E}"/>
              </a:ext>
            </a:extLst>
          </p:cNvPr>
          <p:cNvSpPr>
            <a:spLocks noGrp="1"/>
          </p:cNvSpPr>
          <p:nvPr>
            <p:ph type="title"/>
          </p:nvPr>
        </p:nvSpPr>
        <p:spPr/>
        <p:txBody>
          <a:bodyPr/>
          <a:lstStyle/>
          <a:p>
            <a:r>
              <a:rPr lang="en-US" dirty="0"/>
              <a:t>All 12 diagrams contributing with IWW</a:t>
            </a:r>
          </a:p>
        </p:txBody>
      </p:sp>
      <p:pic>
        <p:nvPicPr>
          <p:cNvPr id="5" name="Picture 4">
            <a:extLst>
              <a:ext uri="{FF2B5EF4-FFF2-40B4-BE49-F238E27FC236}">
                <a16:creationId xmlns:a16="http://schemas.microsoft.com/office/drawing/2014/main" id="{553A4E6D-6561-2C5A-2284-841A2F6E4ADF}"/>
              </a:ext>
            </a:extLst>
          </p:cNvPr>
          <p:cNvPicPr>
            <a:picLocks noChangeAspect="1"/>
          </p:cNvPicPr>
          <p:nvPr/>
        </p:nvPicPr>
        <p:blipFill>
          <a:blip r:embed="rId2"/>
          <a:stretch>
            <a:fillRect/>
          </a:stretch>
        </p:blipFill>
        <p:spPr>
          <a:xfrm>
            <a:off x="1308573" y="1274323"/>
            <a:ext cx="4485092" cy="5583677"/>
          </a:xfrm>
          <a:prstGeom prst="rect">
            <a:avLst/>
          </a:prstGeom>
        </p:spPr>
      </p:pic>
      <p:pic>
        <p:nvPicPr>
          <p:cNvPr id="7" name="Picture 6">
            <a:extLst>
              <a:ext uri="{FF2B5EF4-FFF2-40B4-BE49-F238E27FC236}">
                <a16:creationId xmlns:a16="http://schemas.microsoft.com/office/drawing/2014/main" id="{2D072413-7423-D156-CD9F-D9400EAF68A0}"/>
              </a:ext>
            </a:extLst>
          </p:cNvPr>
          <p:cNvPicPr>
            <a:picLocks noChangeAspect="1"/>
          </p:cNvPicPr>
          <p:nvPr/>
        </p:nvPicPr>
        <p:blipFill>
          <a:blip r:embed="rId3"/>
          <a:stretch>
            <a:fillRect/>
          </a:stretch>
        </p:blipFill>
        <p:spPr>
          <a:xfrm>
            <a:off x="6695849" y="1274322"/>
            <a:ext cx="4432551" cy="5583677"/>
          </a:xfrm>
          <a:prstGeom prst="rect">
            <a:avLst/>
          </a:prstGeom>
        </p:spPr>
      </p:pic>
    </p:spTree>
    <p:extLst>
      <p:ext uri="{BB962C8B-B14F-4D97-AF65-F5344CB8AC3E}">
        <p14:creationId xmlns:p14="http://schemas.microsoft.com/office/powerpoint/2010/main" val="3052742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9095E-74C3-066F-5FBC-702B05A89A1A}"/>
              </a:ext>
            </a:extLst>
          </p:cNvPr>
          <p:cNvSpPr>
            <a:spLocks noGrp="1"/>
          </p:cNvSpPr>
          <p:nvPr>
            <p:ph type="title"/>
          </p:nvPr>
        </p:nvSpPr>
        <p:spPr/>
        <p:txBody>
          <a:bodyPr>
            <a:normAutofit fontScale="90000"/>
          </a:bodyPr>
          <a:lstStyle/>
          <a:p>
            <a:r>
              <a:rPr lang="en-US" dirty="0"/>
              <a:t>I want to check a few subtilties on the production modes to ensure what </a:t>
            </a:r>
            <a:r>
              <a:rPr lang="en-US" dirty="0" err="1"/>
              <a:t>Peiran</a:t>
            </a:r>
            <a:r>
              <a:rPr lang="en-US" dirty="0"/>
              <a:t> did does not miss some important contributions &amp; effects</a:t>
            </a:r>
          </a:p>
        </p:txBody>
      </p:sp>
      <p:sp>
        <p:nvSpPr>
          <p:cNvPr id="3" name="Content Placeholder 2">
            <a:extLst>
              <a:ext uri="{FF2B5EF4-FFF2-40B4-BE49-F238E27FC236}">
                <a16:creationId xmlns:a16="http://schemas.microsoft.com/office/drawing/2014/main" id="{C1C4B2FC-7FFD-09A7-17A8-D2B19F28DC81}"/>
              </a:ext>
            </a:extLst>
          </p:cNvPr>
          <p:cNvSpPr>
            <a:spLocks noGrp="1"/>
          </p:cNvSpPr>
          <p:nvPr>
            <p:ph idx="1"/>
          </p:nvPr>
        </p:nvSpPr>
        <p:spPr/>
        <p:txBody>
          <a:bodyPr/>
          <a:lstStyle/>
          <a:p>
            <a:r>
              <a:rPr lang="en-US" dirty="0"/>
              <a:t>Z-\gamma interference</a:t>
            </a:r>
          </a:p>
          <a:p>
            <a:r>
              <a:rPr lang="en-US" dirty="0"/>
              <a:t>Additional radiation from fixed order calculation</a:t>
            </a:r>
          </a:p>
          <a:p>
            <a:r>
              <a:rPr lang="en-US" dirty="0"/>
              <a:t>Z\gamma fusion channels</a:t>
            </a:r>
          </a:p>
          <a:p>
            <a:r>
              <a:rPr lang="en-US" dirty="0"/>
              <a:t>Stability against higher orders (note that </a:t>
            </a:r>
            <a:r>
              <a:rPr lang="en-US" dirty="0" err="1"/>
              <a:t>Peiran’s</a:t>
            </a:r>
            <a:r>
              <a:rPr lang="en-US" dirty="0"/>
              <a:t> calculation actually regulated the IR singularities with finite muon masses. That might not be the correct choice of scale for the calculation.)</a:t>
            </a:r>
          </a:p>
          <a:p>
            <a:r>
              <a:rPr lang="en-US" dirty="0"/>
              <a:t>The above relative importance will change as the ALP mass changes, so I will check both an 100 GeV ALP and a 1000 GeV ALP</a:t>
            </a:r>
          </a:p>
        </p:txBody>
      </p:sp>
    </p:spTree>
    <p:extLst>
      <p:ext uri="{BB962C8B-B14F-4D97-AF65-F5344CB8AC3E}">
        <p14:creationId xmlns:p14="http://schemas.microsoft.com/office/powerpoint/2010/main" val="2770270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A85AE-8D40-7265-8F87-16B9BEB483B2}"/>
              </a:ext>
            </a:extLst>
          </p:cNvPr>
          <p:cNvSpPr>
            <a:spLocks noGrp="1"/>
          </p:cNvSpPr>
          <p:nvPr>
            <p:ph type="title"/>
          </p:nvPr>
        </p:nvSpPr>
        <p:spPr/>
        <p:txBody>
          <a:bodyPr/>
          <a:lstStyle/>
          <a:p>
            <a:r>
              <a:rPr lang="en-US" dirty="0"/>
              <a:t>Checks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127D06-FB5E-7116-0894-67A85BFA10CC}"/>
                  </a:ext>
                </a:extLst>
              </p:cNvPr>
              <p:cNvSpPr>
                <a:spLocks noGrp="1"/>
              </p:cNvSpPr>
              <p:nvPr>
                <p:ph idx="1"/>
              </p:nvPr>
            </p:nvSpPr>
            <p:spPr/>
            <p:txBody>
              <a:bodyPr>
                <a:normAutofit lnSpcReduction="10000"/>
              </a:bodyPr>
              <a:lstStyle/>
              <a:p>
                <a:r>
                  <a:rPr lang="en-US" dirty="0"/>
                  <a:t>First use </a:t>
                </a:r>
                <a:r>
                  <a:rPr lang="en-US" dirty="0" err="1"/>
                  <a:t>Peiran’s</a:t>
                </a:r>
                <a:r>
                  <a:rPr lang="en-US" dirty="0"/>
                  <a:t> card, the generation is very slow, already showing the singularities is not really properly regulated (MG5 was using muon mass for the colinear photon emission and the phase space mapping is slow).</a:t>
                </a:r>
              </a:p>
              <a:p>
                <a:r>
                  <a:rPr lang="en-US" dirty="0" err="1"/>
                  <a:t>Peiran</a:t>
                </a:r>
                <a:r>
                  <a:rPr lang="en-US" dirty="0"/>
                  <a:t> also decayed the axion directly, need to check if the width is set properly.</a:t>
                </a:r>
              </a:p>
              <a:p>
                <a:r>
                  <a:rPr lang="en-US" dirty="0"/>
                  <a:t>First ran of </a:t>
                </a:r>
                <a:r>
                  <a:rPr lang="en-US" dirty="0" err="1"/>
                  <a:t>Peiran’s</a:t>
                </a:r>
                <a:r>
                  <a:rPr lang="en-US" dirty="0"/>
                  <a:t> card for </a:t>
                </a:r>
                <a14:m>
                  <m:oMath xmlns:m="http://schemas.openxmlformats.org/officeDocument/2006/math">
                    <m:r>
                      <a:rPr lang="en-US" b="0" i="1" smtClean="0">
                        <a:latin typeface="Cambria Math" panose="02040503050406030204" pitchFamily="18" charset="0"/>
                      </a:rPr>
                      <m:t>𝜇𝜇</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𝜇𝜇</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𝑔𝑔</m:t>
                    </m:r>
                  </m:oMath>
                </a14:m>
                <a:r>
                  <a:rPr lang="en-US" dirty="0"/>
                  <a:t>, costed &gt; 75mins of CPU time (actually cost less due to multicore) and returned 0.176 pb. It doesn’t seem to match his slides which shows 25 pb for 10 TeV </a:t>
                </a:r>
                <a:r>
                  <a:rPr lang="en-US" dirty="0" err="1"/>
                  <a:t>MuC</a:t>
                </a:r>
                <a:r>
                  <a:rPr lang="en-US" dirty="0"/>
                  <a:t>. (The default parameters are 10 GeV ma and 1MeV width)</a:t>
                </a:r>
              </a:p>
              <a:p>
                <a:endParaRPr lang="en-US" dirty="0"/>
              </a:p>
            </p:txBody>
          </p:sp>
        </mc:Choice>
        <mc:Fallback xmlns="">
          <p:sp>
            <p:nvSpPr>
              <p:cNvPr id="3" name="Content Placeholder 2">
                <a:extLst>
                  <a:ext uri="{FF2B5EF4-FFF2-40B4-BE49-F238E27FC236}">
                    <a16:creationId xmlns:a16="http://schemas.microsoft.com/office/drawing/2014/main" id="{A6127D06-FB5E-7116-0894-67A85BFA10CC}"/>
                  </a:ext>
                </a:extLst>
              </p:cNvPr>
              <p:cNvSpPr>
                <a:spLocks noGrp="1" noRot="1" noChangeAspect="1" noMove="1" noResize="1" noEditPoints="1" noAdjustHandles="1" noChangeArrowheads="1" noChangeShapeType="1" noTextEdit="1"/>
              </p:cNvSpPr>
              <p:nvPr>
                <p:ph idx="1"/>
              </p:nvPr>
            </p:nvSpPr>
            <p:spPr>
              <a:blipFill>
                <a:blip r:embed="rId2"/>
                <a:stretch>
                  <a:fillRect l="-1043" t="-3081" r="-1391"/>
                </a:stretch>
              </a:blipFill>
            </p:spPr>
            <p:txBody>
              <a:bodyPr/>
              <a:lstStyle/>
              <a:p>
                <a:r>
                  <a:rPr lang="en-US">
                    <a:noFill/>
                  </a:rPr>
                  <a:t> </a:t>
                </a:r>
              </a:p>
            </p:txBody>
          </p:sp>
        </mc:Fallback>
      </mc:AlternateContent>
    </p:spTree>
    <p:extLst>
      <p:ext uri="{BB962C8B-B14F-4D97-AF65-F5344CB8AC3E}">
        <p14:creationId xmlns:p14="http://schemas.microsoft.com/office/powerpoint/2010/main" val="2159105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07D34-F8FE-4DD8-B831-9DFE2042A51B}"/>
              </a:ext>
            </a:extLst>
          </p:cNvPr>
          <p:cNvSpPr>
            <a:spLocks noGrp="1"/>
          </p:cNvSpPr>
          <p:nvPr>
            <p:ph type="title"/>
          </p:nvPr>
        </p:nvSpPr>
        <p:spPr/>
        <p:txBody>
          <a:bodyPr/>
          <a:lstStyle/>
          <a:p>
            <a:r>
              <a:rPr lang="en-US" dirty="0"/>
              <a:t>Checks</a:t>
            </a:r>
          </a:p>
        </p:txBody>
      </p:sp>
      <p:graphicFrame>
        <p:nvGraphicFramePr>
          <p:cNvPr id="4" name="Content Placeholder 3">
            <a:extLst>
              <a:ext uri="{FF2B5EF4-FFF2-40B4-BE49-F238E27FC236}">
                <a16:creationId xmlns:a16="http://schemas.microsoft.com/office/drawing/2014/main" id="{CB588A59-1435-31D4-F8B9-B42A6B73F949}"/>
              </a:ext>
            </a:extLst>
          </p:cNvPr>
          <p:cNvGraphicFramePr>
            <a:graphicFrameLocks noGrp="1"/>
          </p:cNvGraphicFramePr>
          <p:nvPr>
            <p:ph idx="1"/>
            <p:extLst>
              <p:ext uri="{D42A27DB-BD31-4B8C-83A1-F6EECF244321}">
                <p14:modId xmlns:p14="http://schemas.microsoft.com/office/powerpoint/2010/main" val="625217103"/>
              </p:ext>
            </p:extLst>
          </p:nvPr>
        </p:nvGraphicFramePr>
        <p:xfrm>
          <a:off x="306421" y="1825625"/>
          <a:ext cx="11614828" cy="3850640"/>
        </p:xfrm>
        <a:graphic>
          <a:graphicData uri="http://schemas.openxmlformats.org/drawingml/2006/table">
            <a:tbl>
              <a:tblPr firstRow="1" bandRow="1">
                <a:tableStyleId>{5C22544A-7EE6-4342-B048-85BDC9FD1C3A}</a:tableStyleId>
              </a:tblPr>
              <a:tblGrid>
                <a:gridCol w="1425906">
                  <a:extLst>
                    <a:ext uri="{9D8B030D-6E8A-4147-A177-3AD203B41FA5}">
                      <a16:colId xmlns:a16="http://schemas.microsoft.com/office/drawing/2014/main" val="776659425"/>
                    </a:ext>
                  </a:extLst>
                </a:gridCol>
                <a:gridCol w="2755783">
                  <a:extLst>
                    <a:ext uri="{9D8B030D-6E8A-4147-A177-3AD203B41FA5}">
                      <a16:colId xmlns:a16="http://schemas.microsoft.com/office/drawing/2014/main" val="3531366387"/>
                    </a:ext>
                  </a:extLst>
                </a:gridCol>
                <a:gridCol w="1625724">
                  <a:extLst>
                    <a:ext uri="{9D8B030D-6E8A-4147-A177-3AD203B41FA5}">
                      <a16:colId xmlns:a16="http://schemas.microsoft.com/office/drawing/2014/main" val="3710483499"/>
                    </a:ext>
                  </a:extLst>
                </a:gridCol>
                <a:gridCol w="1935805">
                  <a:extLst>
                    <a:ext uri="{9D8B030D-6E8A-4147-A177-3AD203B41FA5}">
                      <a16:colId xmlns:a16="http://schemas.microsoft.com/office/drawing/2014/main" val="549988924"/>
                    </a:ext>
                  </a:extLst>
                </a:gridCol>
                <a:gridCol w="855275">
                  <a:extLst>
                    <a:ext uri="{9D8B030D-6E8A-4147-A177-3AD203B41FA5}">
                      <a16:colId xmlns:a16="http://schemas.microsoft.com/office/drawing/2014/main" val="2838559681"/>
                    </a:ext>
                  </a:extLst>
                </a:gridCol>
                <a:gridCol w="3016335">
                  <a:extLst>
                    <a:ext uri="{9D8B030D-6E8A-4147-A177-3AD203B41FA5}">
                      <a16:colId xmlns:a16="http://schemas.microsoft.com/office/drawing/2014/main" val="4070823668"/>
                    </a:ext>
                  </a:extLst>
                </a:gridCol>
              </a:tblGrid>
              <a:tr h="370840">
                <a:tc>
                  <a:txBody>
                    <a:bodyPr/>
                    <a:lstStyle/>
                    <a:p>
                      <a:r>
                        <a:rPr lang="en-US" dirty="0"/>
                        <a:t>Process</a:t>
                      </a:r>
                    </a:p>
                  </a:txBody>
                  <a:tcPr/>
                </a:tc>
                <a:tc>
                  <a:txBody>
                    <a:bodyPr/>
                    <a:lstStyle/>
                    <a:p>
                      <a:r>
                        <a:rPr lang="en-US" dirty="0"/>
                        <a:t>Note</a:t>
                      </a:r>
                    </a:p>
                  </a:txBody>
                  <a:tcPr/>
                </a:tc>
                <a:tc>
                  <a:txBody>
                    <a:bodyPr/>
                    <a:lstStyle/>
                    <a:p>
                      <a:r>
                        <a:rPr lang="en-US" dirty="0"/>
                        <a:t>Parameters</a:t>
                      </a:r>
                    </a:p>
                  </a:txBody>
                  <a:tcPr/>
                </a:tc>
                <a:tc>
                  <a:txBody>
                    <a:bodyPr/>
                    <a:lstStyle/>
                    <a:p>
                      <a:r>
                        <a:rPr lang="en-US" dirty="0"/>
                        <a:t>Result</a:t>
                      </a:r>
                    </a:p>
                  </a:txBody>
                  <a:tcPr/>
                </a:tc>
                <a:tc>
                  <a:txBody>
                    <a:bodyPr/>
                    <a:lstStyle/>
                    <a:p>
                      <a:r>
                        <a:rPr lang="en-US" dirty="0"/>
                        <a:t>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Comment</a:t>
                      </a:r>
                    </a:p>
                    <a:p>
                      <a:endParaRPr lang="en-US" dirty="0"/>
                    </a:p>
                  </a:txBody>
                  <a:tcPr/>
                </a:tc>
                <a:extLst>
                  <a:ext uri="{0D108BD9-81ED-4DB2-BD59-A6C34878D82A}">
                    <a16:rowId xmlns:a16="http://schemas.microsoft.com/office/drawing/2014/main" val="1169282519"/>
                  </a:ext>
                </a:extLst>
              </a:tr>
              <a:tr h="370840">
                <a:tc>
                  <a:txBody>
                    <a:bodyPr/>
                    <a:lstStyle/>
                    <a:p>
                      <a:r>
                        <a:rPr lang="en-US" dirty="0"/>
                        <a:t> mm-&gt;</a:t>
                      </a:r>
                      <a:r>
                        <a:rPr lang="en-US" dirty="0" err="1"/>
                        <a:t>amm</a:t>
                      </a:r>
                      <a:r>
                        <a:rPr lang="en-US" dirty="0"/>
                        <a:t>, a&gt;gg</a:t>
                      </a:r>
                    </a:p>
                  </a:txBody>
                  <a:tcPr/>
                </a:tc>
                <a:tc>
                  <a:txBody>
                    <a:bodyPr/>
                    <a:lstStyle/>
                    <a:p>
                      <a:r>
                        <a:rPr lang="en-US" dirty="0" err="1"/>
                        <a:t>Peiran’s</a:t>
                      </a:r>
                      <a:r>
                        <a:rPr lang="en-US" dirty="0"/>
                        <a:t> default with wrong param.</a:t>
                      </a:r>
                    </a:p>
                  </a:txBody>
                  <a:tcPr/>
                </a:tc>
                <a:tc>
                  <a:txBody>
                    <a:bodyPr/>
                    <a:lstStyle/>
                    <a:p>
                      <a:r>
                        <a:rPr lang="en-US" dirty="0"/>
                        <a:t> ma=10 GeV, Wd=1 MeV</a:t>
                      </a:r>
                    </a:p>
                  </a:txBody>
                  <a:tcPr/>
                </a:tc>
                <a:tc>
                  <a:txBody>
                    <a:bodyPr/>
                    <a:lstStyle/>
                    <a:p>
                      <a:r>
                        <a:rPr lang="en-US" dirty="0"/>
                        <a:t>0.176pb</a:t>
                      </a:r>
                    </a:p>
                  </a:txBody>
                  <a:tcPr/>
                </a:tc>
                <a:tc>
                  <a:txBody>
                    <a:bodyPr/>
                    <a:lstStyle/>
                    <a:p>
                      <a:r>
                        <a:rPr lang="en-US" dirty="0"/>
                        <a:t>10 TeV</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not match </a:t>
                      </a:r>
                      <a:r>
                        <a:rPr lang="en-US" dirty="0" err="1"/>
                        <a:t>Peiran’s</a:t>
                      </a:r>
                      <a:r>
                        <a:rPr lang="en-US" dirty="0"/>
                        <a:t> slides</a:t>
                      </a:r>
                    </a:p>
                    <a:p>
                      <a:endParaRPr lang="en-US" dirty="0"/>
                    </a:p>
                  </a:txBody>
                  <a:tcPr/>
                </a:tc>
                <a:extLst>
                  <a:ext uri="{0D108BD9-81ED-4DB2-BD59-A6C34878D82A}">
                    <a16:rowId xmlns:a16="http://schemas.microsoft.com/office/drawing/2014/main" val="431618266"/>
                  </a:ext>
                </a:extLst>
              </a:tr>
              <a:tr h="370840">
                <a:tc>
                  <a:txBody>
                    <a:bodyPr/>
                    <a:lstStyle/>
                    <a:p>
                      <a:r>
                        <a:rPr lang="en-US" dirty="0"/>
                        <a:t> mm-&gt;</a:t>
                      </a:r>
                      <a:r>
                        <a:rPr lang="en-US" dirty="0" err="1"/>
                        <a:t>amm</a:t>
                      </a:r>
                      <a:endParaRPr lang="en-US" dirty="0"/>
                    </a:p>
                  </a:txBody>
                  <a:tcPr/>
                </a:tc>
                <a:tc>
                  <a:txBody>
                    <a:bodyPr/>
                    <a:lstStyle/>
                    <a:p>
                      <a:r>
                        <a:rPr lang="en-US" dirty="0"/>
                        <a:t>Zhen</a:t>
                      </a:r>
                    </a:p>
                  </a:txBody>
                  <a:tcPr/>
                </a:tc>
                <a:tc>
                  <a:txBody>
                    <a:bodyPr/>
                    <a:lstStyle/>
                    <a:p>
                      <a:r>
                        <a:rPr lang="en-US" dirty="0"/>
                        <a:t> 10 GeV, 1 MeV</a:t>
                      </a:r>
                    </a:p>
                  </a:txBody>
                  <a:tcPr/>
                </a:tc>
                <a:tc>
                  <a:txBody>
                    <a:bodyPr/>
                    <a:lstStyle/>
                    <a:p>
                      <a:r>
                        <a:rPr lang="en-US" dirty="0"/>
                        <a:t>118 pb</a:t>
                      </a:r>
                    </a:p>
                  </a:txBody>
                  <a:tcPr/>
                </a:tc>
                <a:tc>
                  <a:txBody>
                    <a:bodyPr/>
                    <a:lstStyle/>
                    <a:p>
                      <a:r>
                        <a:rPr lang="en-US" dirty="0"/>
                        <a:t>10 TeV</a:t>
                      </a:r>
                    </a:p>
                  </a:txBody>
                  <a:tcPr/>
                </a:tc>
                <a:tc>
                  <a:txBody>
                    <a:bodyPr/>
                    <a:lstStyle/>
                    <a:p>
                      <a:endParaRPr lang="en-US"/>
                    </a:p>
                  </a:txBody>
                  <a:tcPr/>
                </a:tc>
                <a:extLst>
                  <a:ext uri="{0D108BD9-81ED-4DB2-BD59-A6C34878D82A}">
                    <a16:rowId xmlns:a16="http://schemas.microsoft.com/office/drawing/2014/main" val="1262128156"/>
                  </a:ext>
                </a:extLst>
              </a:tr>
              <a:tr h="370840">
                <a:tc>
                  <a:txBody>
                    <a:bodyPr/>
                    <a:lstStyle/>
                    <a:p>
                      <a:endParaRPr lang="en-US" dirty="0"/>
                    </a:p>
                  </a:txBody>
                  <a:tcPr/>
                </a:tc>
                <a:tc>
                  <a:txBody>
                    <a:bodyPr/>
                    <a:lstStyle/>
                    <a:p>
                      <a:r>
                        <a:rPr lang="en-US" dirty="0"/>
                        <a:t>Zhen</a:t>
                      </a:r>
                    </a:p>
                  </a:txBody>
                  <a:tcPr/>
                </a:tc>
                <a:tc>
                  <a:txBody>
                    <a:bodyPr/>
                    <a:lstStyle/>
                    <a:p>
                      <a:r>
                        <a:rPr lang="en-US" dirty="0"/>
                        <a:t> 1 TeV, 1 MeV</a:t>
                      </a:r>
                    </a:p>
                  </a:txBody>
                  <a:tcPr/>
                </a:tc>
                <a:tc>
                  <a:txBody>
                    <a:bodyPr/>
                    <a:lstStyle/>
                    <a:p>
                      <a:r>
                        <a:rPr lang="en-US" dirty="0"/>
                        <a:t> 25 pb</a:t>
                      </a:r>
                    </a:p>
                  </a:txBody>
                  <a:tcPr/>
                </a:tc>
                <a:tc>
                  <a:txBody>
                    <a:bodyPr/>
                    <a:lstStyle/>
                    <a:p>
                      <a:r>
                        <a:rPr lang="en-US" dirty="0"/>
                        <a:t>10 TeV</a:t>
                      </a:r>
                    </a:p>
                  </a:txBody>
                  <a:tcPr/>
                </a:tc>
                <a:tc>
                  <a:txBody>
                    <a:bodyPr/>
                    <a:lstStyle/>
                    <a:p>
                      <a:r>
                        <a:rPr lang="en-US" dirty="0"/>
                        <a:t>Match </a:t>
                      </a:r>
                      <a:r>
                        <a:rPr lang="en-US" dirty="0" err="1"/>
                        <a:t>Peiran</a:t>
                      </a:r>
                      <a:r>
                        <a:rPr lang="en-US" dirty="0"/>
                        <a:t> old result; Coupling Normalization</a:t>
                      </a:r>
                    </a:p>
                  </a:txBody>
                  <a:tcPr/>
                </a:tc>
                <a:extLst>
                  <a:ext uri="{0D108BD9-81ED-4DB2-BD59-A6C34878D82A}">
                    <a16:rowId xmlns:a16="http://schemas.microsoft.com/office/drawing/2014/main" val="1701694334"/>
                  </a:ext>
                </a:extLst>
              </a:tr>
              <a:tr h="370840">
                <a:tc>
                  <a:txBody>
                    <a:bodyPr/>
                    <a:lstStyle/>
                    <a:p>
                      <a:r>
                        <a:rPr lang="en-US" dirty="0"/>
                        <a:t>mm-&gt;</a:t>
                      </a:r>
                      <a:r>
                        <a:rPr lang="en-US" dirty="0" err="1"/>
                        <a:t>amm</a:t>
                      </a:r>
                      <a:endParaRPr lang="en-US" dirty="0"/>
                    </a:p>
                  </a:txBody>
                  <a:tcPr/>
                </a:tc>
                <a:tc>
                  <a:txBody>
                    <a:bodyPr/>
                    <a:lstStyle/>
                    <a:p>
                      <a:r>
                        <a:rPr lang="en-US" dirty="0"/>
                        <a:t>Zhen with updated param. PR run card.</a:t>
                      </a:r>
                    </a:p>
                  </a:txBody>
                  <a:tcPr/>
                </a:tc>
                <a:tc>
                  <a:txBody>
                    <a:bodyPr/>
                    <a:lstStyle/>
                    <a:p>
                      <a:r>
                        <a:rPr lang="en-US" dirty="0"/>
                        <a:t>1 TeV, 14.5 MeV</a:t>
                      </a:r>
                    </a:p>
                  </a:txBody>
                  <a:tcPr/>
                </a:tc>
                <a:tc>
                  <a:txBody>
                    <a:bodyPr/>
                    <a:lstStyle/>
                    <a:p>
                      <a:r>
                        <a:rPr lang="en-US" dirty="0"/>
                        <a:t>10.6 ab</a:t>
                      </a:r>
                    </a:p>
                  </a:txBody>
                  <a:tcPr/>
                </a:tc>
                <a:tc>
                  <a:txBody>
                    <a:bodyPr/>
                    <a:lstStyle/>
                    <a:p>
                      <a:endParaRPr lang="en-US"/>
                    </a:p>
                  </a:txBody>
                  <a:tcPr/>
                </a:tc>
                <a:tc>
                  <a:txBody>
                    <a:bodyPr/>
                    <a:lstStyle/>
                    <a:p>
                      <a:r>
                        <a:rPr lang="en-US" dirty="0"/>
                        <a:t>Matches </a:t>
                      </a:r>
                      <a:r>
                        <a:rPr lang="en-US" dirty="0" err="1"/>
                        <a:t>Peiran</a:t>
                      </a:r>
                      <a:r>
                        <a:rPr lang="en-US" dirty="0"/>
                        <a:t> 9/19 result. Insensitivity to  IR cut might be from the heavy scales here.</a:t>
                      </a:r>
                    </a:p>
                  </a:txBody>
                  <a:tcPr/>
                </a:tc>
                <a:extLst>
                  <a:ext uri="{0D108BD9-81ED-4DB2-BD59-A6C34878D82A}">
                    <a16:rowId xmlns:a16="http://schemas.microsoft.com/office/drawing/2014/main" val="3982872808"/>
                  </a:ext>
                </a:extLst>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420829726"/>
                  </a:ext>
                </a:extLst>
              </a:tr>
            </a:tbl>
          </a:graphicData>
        </a:graphic>
      </p:graphicFrame>
    </p:spTree>
    <p:extLst>
      <p:ext uri="{BB962C8B-B14F-4D97-AF65-F5344CB8AC3E}">
        <p14:creationId xmlns:p14="http://schemas.microsoft.com/office/powerpoint/2010/main" val="605701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07D34-F8FE-4DD8-B831-9DFE2042A51B}"/>
              </a:ext>
            </a:extLst>
          </p:cNvPr>
          <p:cNvSpPr>
            <a:spLocks noGrp="1"/>
          </p:cNvSpPr>
          <p:nvPr>
            <p:ph type="title"/>
          </p:nvPr>
        </p:nvSpPr>
        <p:spPr/>
        <p:txBody>
          <a:bodyPr/>
          <a:lstStyle/>
          <a:p>
            <a:r>
              <a:rPr lang="en-US" dirty="0"/>
              <a:t>IR regularization &amp; </a:t>
            </a:r>
            <a:r>
              <a:rPr lang="en-US" dirty="0" err="1"/>
              <a:t>resummation</a:t>
            </a:r>
            <a:endParaRPr lang="en-US" dirty="0"/>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CB588A59-1435-31D4-F8B9-B42A6B73F949}"/>
                  </a:ext>
                </a:extLst>
              </p:cNvPr>
              <p:cNvGraphicFramePr>
                <a:graphicFrameLocks noGrp="1"/>
              </p:cNvGraphicFramePr>
              <p:nvPr>
                <p:ph idx="1"/>
                <p:extLst>
                  <p:ext uri="{D42A27DB-BD31-4B8C-83A1-F6EECF244321}">
                    <p14:modId xmlns:p14="http://schemas.microsoft.com/office/powerpoint/2010/main" val="2132309834"/>
                  </p:ext>
                </p:extLst>
              </p:nvPr>
            </p:nvGraphicFramePr>
            <p:xfrm>
              <a:off x="288586" y="1301313"/>
              <a:ext cx="11614828" cy="4582160"/>
            </p:xfrm>
            <a:graphic>
              <a:graphicData uri="http://schemas.openxmlformats.org/drawingml/2006/table">
                <a:tbl>
                  <a:tblPr firstRow="1" bandRow="1">
                    <a:tableStyleId>{5C22544A-7EE6-4342-B048-85BDC9FD1C3A}</a:tableStyleId>
                  </a:tblPr>
                  <a:tblGrid>
                    <a:gridCol w="1425906">
                      <a:extLst>
                        <a:ext uri="{9D8B030D-6E8A-4147-A177-3AD203B41FA5}">
                          <a16:colId xmlns:a16="http://schemas.microsoft.com/office/drawing/2014/main" val="776659425"/>
                        </a:ext>
                      </a:extLst>
                    </a:gridCol>
                    <a:gridCol w="2768367">
                      <a:extLst>
                        <a:ext uri="{9D8B030D-6E8A-4147-A177-3AD203B41FA5}">
                          <a16:colId xmlns:a16="http://schemas.microsoft.com/office/drawing/2014/main" val="3531366387"/>
                        </a:ext>
                      </a:extLst>
                    </a:gridCol>
                    <a:gridCol w="1613140">
                      <a:extLst>
                        <a:ext uri="{9D8B030D-6E8A-4147-A177-3AD203B41FA5}">
                          <a16:colId xmlns:a16="http://schemas.microsoft.com/office/drawing/2014/main" val="3710483499"/>
                        </a:ext>
                      </a:extLst>
                    </a:gridCol>
                    <a:gridCol w="1935805">
                      <a:extLst>
                        <a:ext uri="{9D8B030D-6E8A-4147-A177-3AD203B41FA5}">
                          <a16:colId xmlns:a16="http://schemas.microsoft.com/office/drawing/2014/main" val="549988924"/>
                        </a:ext>
                      </a:extLst>
                    </a:gridCol>
                    <a:gridCol w="855275">
                      <a:extLst>
                        <a:ext uri="{9D8B030D-6E8A-4147-A177-3AD203B41FA5}">
                          <a16:colId xmlns:a16="http://schemas.microsoft.com/office/drawing/2014/main" val="2838559681"/>
                        </a:ext>
                      </a:extLst>
                    </a:gridCol>
                    <a:gridCol w="3016335">
                      <a:extLst>
                        <a:ext uri="{9D8B030D-6E8A-4147-A177-3AD203B41FA5}">
                          <a16:colId xmlns:a16="http://schemas.microsoft.com/office/drawing/2014/main" val="4070823668"/>
                        </a:ext>
                      </a:extLst>
                    </a:gridCol>
                  </a:tblGrid>
                  <a:tr h="370840">
                    <a:tc>
                      <a:txBody>
                        <a:bodyPr/>
                        <a:lstStyle/>
                        <a:p>
                          <a:r>
                            <a:rPr lang="en-US" dirty="0"/>
                            <a:t>Process</a:t>
                          </a:r>
                        </a:p>
                      </a:txBody>
                      <a:tcPr/>
                    </a:tc>
                    <a:tc>
                      <a:txBody>
                        <a:bodyPr/>
                        <a:lstStyle/>
                        <a:p>
                          <a:r>
                            <a:rPr lang="en-US" dirty="0"/>
                            <a:t>Note</a:t>
                          </a:r>
                        </a:p>
                      </a:txBody>
                      <a:tcPr/>
                    </a:tc>
                    <a:tc>
                      <a:txBody>
                        <a:bodyPr/>
                        <a:lstStyle/>
                        <a:p>
                          <a:r>
                            <a:rPr lang="en-US" dirty="0"/>
                            <a:t>Parameters</a:t>
                          </a:r>
                        </a:p>
                      </a:txBody>
                      <a:tcPr/>
                    </a:tc>
                    <a:tc>
                      <a:txBody>
                        <a:bodyPr/>
                        <a:lstStyle/>
                        <a:p>
                          <a:r>
                            <a:rPr lang="en-US" dirty="0"/>
                            <a:t>Result</a:t>
                          </a:r>
                        </a:p>
                      </a:txBody>
                      <a:tcPr/>
                    </a:tc>
                    <a:tc>
                      <a:txBody>
                        <a:bodyPr/>
                        <a:lstStyle/>
                        <a:p>
                          <a:r>
                            <a:rPr lang="en-US" dirty="0"/>
                            <a:t>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Comment</a:t>
                          </a:r>
                        </a:p>
                        <a:p>
                          <a:endParaRPr lang="en-US" dirty="0"/>
                        </a:p>
                      </a:txBody>
                      <a:tcPr/>
                    </a:tc>
                    <a:extLst>
                      <a:ext uri="{0D108BD9-81ED-4DB2-BD59-A6C34878D82A}">
                        <a16:rowId xmlns:a16="http://schemas.microsoft.com/office/drawing/2014/main" val="1169282519"/>
                      </a:ext>
                    </a:extLst>
                  </a:tr>
                  <a:tr h="370840">
                    <a:tc>
                      <a:txBody>
                        <a:bodyPr/>
                        <a:lstStyle/>
                        <a:p>
                          <a:r>
                            <a:rPr lang="en-US" dirty="0"/>
                            <a:t>mm-&gt;</a:t>
                          </a:r>
                          <a:r>
                            <a:rPr lang="en-US" dirty="0" err="1"/>
                            <a:t>amm</a:t>
                          </a:r>
                          <a:endParaRPr lang="en-US" dirty="0"/>
                        </a:p>
                      </a:txBody>
                      <a:tcPr/>
                    </a:tc>
                    <a:tc>
                      <a:txBody>
                        <a:bodyPr/>
                        <a:lstStyle/>
                        <a:p>
                          <a:r>
                            <a:rPr lang="en-US" dirty="0"/>
                            <a:t>Zhen with updated param. PR run card.</a:t>
                          </a:r>
                        </a:p>
                      </a:txBody>
                      <a:tcPr/>
                    </a:tc>
                    <a:tc>
                      <a:txBody>
                        <a:bodyPr/>
                        <a:lstStyle/>
                        <a:p>
                          <a:r>
                            <a:rPr lang="en-US" dirty="0"/>
                            <a:t>1 TeV</a:t>
                          </a:r>
                        </a:p>
                      </a:txBody>
                      <a:tcPr/>
                    </a:tc>
                    <a:tc>
                      <a:txBody>
                        <a:bodyPr/>
                        <a:lstStyle/>
                        <a:p>
                          <a:r>
                            <a:rPr lang="en-US" dirty="0"/>
                            <a:t>10.6 ab</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31618266"/>
                      </a:ext>
                    </a:extLst>
                  </a:tr>
                  <a:tr h="370840">
                    <a:tc>
                      <a:txBody>
                        <a:bodyPr/>
                        <a:lstStyle/>
                        <a:p>
                          <a:endParaRPr lang="en-US" dirty="0"/>
                        </a:p>
                      </a:txBody>
                      <a:tcPr/>
                    </a:tc>
                    <a:tc>
                      <a:txBody>
                        <a:bodyPr/>
                        <a:lstStyle/>
                        <a:p>
                          <a:r>
                            <a:rPr lang="en-US" dirty="0"/>
                            <a:t>Lower mass try, compare IR dependence</a:t>
                          </a:r>
                        </a:p>
                      </a:txBody>
                      <a:tcPr/>
                    </a:tc>
                    <a:tc>
                      <a:txBody>
                        <a:bodyPr/>
                        <a:lstStyle/>
                        <a:p>
                          <a:r>
                            <a:rPr lang="en-US" dirty="0"/>
                            <a:t>0.1 TeV</a:t>
                          </a:r>
                        </a:p>
                      </a:txBody>
                      <a:tcPr/>
                    </a:tc>
                    <a:tc>
                      <a:txBody>
                        <a:bodyPr/>
                        <a:lstStyle/>
                        <a:p>
                          <a:r>
                            <a:rPr lang="en-US" dirty="0"/>
                            <a:t>29 ab</a:t>
                          </a:r>
                        </a:p>
                      </a:txBody>
                      <a:tcPr/>
                    </a:tc>
                    <a:tc>
                      <a:txBody>
                        <a:bodyPr/>
                        <a:lstStyle/>
                        <a:p>
                          <a:endParaRPr lang="en-US" dirty="0"/>
                        </a:p>
                      </a:txBody>
                      <a:tcPr/>
                    </a:tc>
                    <a:tc>
                      <a:txBody>
                        <a:bodyPr/>
                        <a:lstStyle/>
                        <a:p>
                          <a:r>
                            <a:rPr lang="en-US" dirty="0"/>
                            <a:t>No IR cut off applied.</a:t>
                          </a:r>
                        </a:p>
                      </a:txBody>
                      <a:tcPr/>
                    </a:tc>
                    <a:extLst>
                      <a:ext uri="{0D108BD9-81ED-4DB2-BD59-A6C34878D82A}">
                        <a16:rowId xmlns:a16="http://schemas.microsoft.com/office/drawing/2014/main" val="1262128156"/>
                      </a:ext>
                    </a:extLst>
                  </a:tr>
                  <a:tr h="370840">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8.9 ab</a:t>
                          </a:r>
                        </a:p>
                      </a:txBody>
                      <a:tcPr/>
                    </a:tc>
                    <a:tc>
                      <a:txBody>
                        <a:bodyPr/>
                        <a:lstStyle/>
                        <a:p>
                          <a:endParaRPr lang="en-US" dirty="0"/>
                        </a:p>
                      </a:txBody>
                      <a:tcPr/>
                    </a:tc>
                    <a:tc>
                      <a:txBody>
                        <a:bodyPr/>
                        <a:lstStyle/>
                        <a:p>
                          <a:r>
                            <a:rPr lang="en-US" dirty="0" err="1"/>
                            <a:t>pTmu</a:t>
                          </a:r>
                          <a:r>
                            <a:rPr lang="en-US" dirty="0"/>
                            <a:t>&gt;1 GeV</a:t>
                          </a:r>
                        </a:p>
                      </a:txBody>
                      <a:tcPr/>
                    </a:tc>
                    <a:extLst>
                      <a:ext uri="{0D108BD9-81ED-4DB2-BD59-A6C34878D82A}">
                        <a16:rowId xmlns:a16="http://schemas.microsoft.com/office/drawing/2014/main" val="1701694334"/>
                      </a:ext>
                    </a:extLst>
                  </a:tr>
                  <a:tr h="370840">
                    <a:tc>
                      <a:txBody>
                        <a:bodyPr/>
                        <a:lstStyle/>
                        <a:p>
                          <a:r>
                            <a:rPr lang="en-US" dirty="0"/>
                            <a:t>mm-&gt;</a:t>
                          </a:r>
                          <a:r>
                            <a:rPr lang="en-US" dirty="0" err="1"/>
                            <a:t>amm</a:t>
                          </a:r>
                          <a:r>
                            <a:rPr lang="en-US" dirty="0"/>
                            <a:t>+</a:t>
                          </a:r>
                          <a14:m>
                            <m:oMath xmlns:m="http://schemas.openxmlformats.org/officeDocument/2006/math">
                              <m:r>
                                <a:rPr lang="en-US" b="0" i="1" smtClean="0">
                                  <a:latin typeface="Cambria Math" panose="02040503050406030204" pitchFamily="18" charset="0"/>
                                </a:rPr>
                                <m:t>𝛾</m:t>
                              </m:r>
                            </m:oMath>
                          </a14:m>
                          <a:endParaRPr lang="en-US" dirty="0"/>
                        </a:p>
                      </a:txBody>
                      <a:tcPr/>
                    </a:tc>
                    <a:tc>
                      <a:txBody>
                        <a:bodyPr/>
                        <a:lstStyle/>
                        <a:p>
                          <a:r>
                            <a:rPr lang="en-US" dirty="0"/>
                            <a:t>Lower mass try with additional radiation</a:t>
                          </a:r>
                        </a:p>
                      </a:txBody>
                      <a:tcPr/>
                    </a:tc>
                    <a:tc>
                      <a:txBody>
                        <a:bodyPr/>
                        <a:lstStyle/>
                        <a:p>
                          <a:r>
                            <a:rPr lang="en-US" dirty="0"/>
                            <a:t>0.1 TeV</a:t>
                          </a:r>
                        </a:p>
                      </a:txBody>
                      <a:tcPr/>
                    </a:tc>
                    <a:tc>
                      <a:txBody>
                        <a:bodyPr/>
                        <a:lstStyle/>
                        <a:p>
                          <a:r>
                            <a:rPr lang="en-US" dirty="0"/>
                            <a:t>1640 ab</a:t>
                          </a:r>
                        </a:p>
                      </a:txBody>
                      <a:tcPr/>
                    </a:tc>
                    <a:tc>
                      <a:txBody>
                        <a:bodyPr/>
                        <a:lstStyle/>
                        <a:p>
                          <a:endParaRPr lang="en-US" dirty="0"/>
                        </a:p>
                      </a:txBody>
                      <a:tcPr/>
                    </a:tc>
                    <a:tc>
                      <a:txBody>
                        <a:bodyPr/>
                        <a:lstStyle/>
                        <a:p>
                          <a:r>
                            <a:rPr lang="en-US" dirty="0"/>
                            <a:t>No IR cut off applied. Non-converging result</a:t>
                          </a:r>
                        </a:p>
                      </a:txBody>
                      <a:tcPr/>
                    </a:tc>
                    <a:extLst>
                      <a:ext uri="{0D108BD9-81ED-4DB2-BD59-A6C34878D82A}">
                        <a16:rowId xmlns:a16="http://schemas.microsoft.com/office/drawing/2014/main" val="3420829726"/>
                      </a:ext>
                    </a:extLst>
                  </a:tr>
                  <a:tr h="370840">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p>
                          <a:endParaRPr lang="en-US" dirty="0"/>
                        </a:p>
                      </a:txBody>
                      <a:tcPr/>
                    </a:tc>
                    <a:tc>
                      <a:txBody>
                        <a:bodyPr/>
                        <a:lstStyle/>
                        <a:p>
                          <a:r>
                            <a:rPr lang="en-US" dirty="0"/>
                            <a:t>4.8 ab</a:t>
                          </a:r>
                        </a:p>
                      </a:txBody>
                      <a:tcPr/>
                    </a:tc>
                    <a:tc>
                      <a:txBody>
                        <a:bodyPr/>
                        <a:lstStyle/>
                        <a:p>
                          <a:endParaRPr lang="en-US" dirty="0"/>
                        </a:p>
                      </a:txBody>
                      <a:tcPr/>
                    </a:tc>
                    <a:tc>
                      <a:txBody>
                        <a:bodyPr/>
                        <a:lstStyle/>
                        <a:p>
                          <a14:m>
                            <m:oMath xmlns:m="http://schemas.openxmlformats.org/officeDocument/2006/math">
                              <m:r>
                                <m:rPr>
                                  <m:sty m:val="p"/>
                                </m:rPr>
                                <a:rPr lang="en-US" b="0" i="0" smtClean="0">
                                  <a:latin typeface="Cambria Math" panose="02040503050406030204" pitchFamily="18" charset="0"/>
                                </a:rPr>
                                <m:t>ΔR</m:t>
                              </m:r>
                              <m:r>
                                <a:rPr lang="en-US" b="0" i="1" smtClean="0">
                                  <a:latin typeface="Cambria Math" panose="02040503050406030204" pitchFamily="18" charset="0"/>
                                </a:rPr>
                                <m:t>𝜇𝛾</m:t>
                              </m:r>
                              <m:r>
                                <a:rPr lang="en-US" b="0" i="1" smtClean="0">
                                  <a:latin typeface="Cambria Math" panose="02040503050406030204" pitchFamily="18" charset="0"/>
                                </a:rPr>
                                <m:t>&gt;0.01 </m:t>
                              </m:r>
                              <m:r>
                                <a:rPr lang="en-US" b="0" i="1" smtClean="0">
                                  <a:latin typeface="Cambria Math" panose="02040503050406030204" pitchFamily="18" charset="0"/>
                                </a:rPr>
                                <m:t>𝑝𝑇</m:t>
                              </m:r>
                              <m:r>
                                <a:rPr lang="en-US" b="0" i="1" smtClean="0">
                                  <a:latin typeface="Cambria Math" panose="02040503050406030204" pitchFamily="18" charset="0"/>
                                </a:rPr>
                                <m:t>𝛾</m:t>
                              </m:r>
                              <m:r>
                                <a:rPr lang="en-US" b="0" i="1" smtClean="0">
                                  <a:latin typeface="Cambria Math" panose="02040503050406030204" pitchFamily="18" charset="0"/>
                                </a:rPr>
                                <m:t>&gt;0.2 </m:t>
                              </m:r>
                              <m:r>
                                <a:rPr lang="en-US" b="0" i="1" smtClean="0">
                                  <a:latin typeface="Cambria Math" panose="02040503050406030204" pitchFamily="18" charset="0"/>
                                </a:rPr>
                                <m:t>𝐺𝑒𝑉</m:t>
                              </m:r>
                            </m:oMath>
                          </a14:m>
                          <a:r>
                            <a:rPr lang="en-US" dirty="0"/>
                            <a:t>. Still seems non-converging.</a:t>
                          </a:r>
                        </a:p>
                      </a:txBody>
                      <a:tcPr/>
                    </a:tc>
                    <a:extLst>
                      <a:ext uri="{0D108BD9-81ED-4DB2-BD59-A6C34878D82A}">
                        <a16:rowId xmlns:a16="http://schemas.microsoft.com/office/drawing/2014/main" val="40517242"/>
                      </a:ext>
                    </a:extLst>
                  </a:tr>
                  <a:tr h="370840">
                    <a:tc>
                      <a:txBody>
                        <a:bodyPr/>
                        <a:lstStyle/>
                        <a:p>
                          <a14:m>
                            <m:oMath xmlns:m="http://schemas.openxmlformats.org/officeDocument/2006/math">
                              <m:r>
                                <a:rPr lang="en-US" b="0" i="1" smtClean="0">
                                  <a:latin typeface="Cambria Math" panose="02040503050406030204" pitchFamily="18" charset="0"/>
                                </a:rPr>
                                <m:t>𝛾𝛾</m:t>
                              </m:r>
                            </m:oMath>
                          </a14:m>
                          <a:r>
                            <a:rPr lang="en-US" dirty="0"/>
                            <a:t>&gt;a</a:t>
                          </a:r>
                        </a:p>
                      </a:txBody>
                      <a:tcPr/>
                    </a:tc>
                    <a:tc>
                      <a:txBody>
                        <a:bodyPr/>
                        <a:lstStyle/>
                        <a:p>
                          <a:r>
                            <a:rPr lang="en-US" dirty="0"/>
                            <a:t>Use IWW </a:t>
                          </a:r>
                        </a:p>
                      </a:txBody>
                      <a:tcPr/>
                    </a:tc>
                    <a:tc>
                      <a:txBody>
                        <a:bodyPr/>
                        <a:lstStyle/>
                        <a:p>
                          <a:r>
                            <a:rPr lang="en-US" dirty="0"/>
                            <a:t>0.1 TeV</a:t>
                          </a:r>
                        </a:p>
                      </a:txBody>
                      <a:tcPr/>
                    </a:tc>
                    <a:tc>
                      <a:txBody>
                        <a:bodyPr/>
                        <a:lstStyle/>
                        <a:p>
                          <a:r>
                            <a:rPr lang="en-US" dirty="0"/>
                            <a:t>18 ab</a:t>
                          </a:r>
                        </a:p>
                      </a:txBody>
                      <a:tcPr/>
                    </a:tc>
                    <a:tc>
                      <a:txBody>
                        <a:bodyPr/>
                        <a:lstStyle/>
                        <a:p>
                          <a:endParaRPr lang="en-US" dirty="0"/>
                        </a:p>
                      </a:txBody>
                      <a:tcPr/>
                    </a:tc>
                    <a:tc>
                      <a:txBody>
                        <a:bodyPr/>
                        <a:lstStyle/>
                        <a:p>
                          <a:r>
                            <a:rPr lang="en-US" dirty="0"/>
                            <a:t>Easy and fast</a:t>
                          </a:r>
                        </a:p>
                      </a:txBody>
                      <a:tcPr/>
                    </a:tc>
                    <a:extLst>
                      <a:ext uri="{0D108BD9-81ED-4DB2-BD59-A6C34878D82A}">
                        <a16:rowId xmlns:a16="http://schemas.microsoft.com/office/drawing/2014/main" val="2413991247"/>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𝛾𝜇</m:t>
                                </m:r>
                                <m:r>
                                  <a:rPr lang="en-US" b="0" i="1" smtClean="0">
                                    <a:latin typeface="Cambria Math" panose="02040503050406030204" pitchFamily="18" charset="0"/>
                                  </a:rPr>
                                  <m:t>&gt;</m:t>
                                </m:r>
                                <m:r>
                                  <a:rPr lang="en-US" b="0" i="1" smtClean="0">
                                    <a:latin typeface="Cambria Math" panose="02040503050406030204" pitchFamily="18" charset="0"/>
                                  </a:rPr>
                                  <m:t>𝑎</m:t>
                                </m:r>
                                <m:r>
                                  <a:rPr lang="en-US" b="0" i="1" smtClean="0">
                                    <a:latin typeface="Cambria Math" panose="02040503050406030204" pitchFamily="18" charset="0"/>
                                  </a:rPr>
                                  <m:t>𝜇</m:t>
                                </m:r>
                              </m:oMath>
                            </m:oMathPara>
                          </a14:m>
                          <a:endParaRPr lang="en-US" dirty="0"/>
                        </a:p>
                      </a:txBody>
                      <a:tcPr/>
                    </a:tc>
                    <a:tc>
                      <a:txBody>
                        <a:bodyPr/>
                        <a:lstStyle/>
                        <a:p>
                          <a:r>
                            <a:rPr lang="en-US" dirty="0"/>
                            <a:t>Use IWW</a:t>
                          </a:r>
                        </a:p>
                      </a:txBody>
                      <a:tcPr/>
                    </a:tc>
                    <a:tc>
                      <a:txBody>
                        <a:bodyPr/>
                        <a:lstStyle/>
                        <a:p>
                          <a:r>
                            <a:rPr lang="en-US" dirty="0"/>
                            <a:t>0.1 TeV</a:t>
                          </a:r>
                        </a:p>
                      </a:txBody>
                      <a:tcPr/>
                    </a:tc>
                    <a:tc>
                      <a:txBody>
                        <a:bodyPr/>
                        <a:lstStyle/>
                        <a:p>
                          <a:r>
                            <a:rPr lang="en-US" dirty="0"/>
                            <a:t>23 ab per charge</a:t>
                          </a:r>
                        </a:p>
                      </a:txBody>
                      <a:tcPr/>
                    </a:tc>
                    <a:tc>
                      <a:txBody>
                        <a:bodyPr/>
                        <a:lstStyle/>
                        <a:p>
                          <a:endParaRPr lang="en-US" dirty="0"/>
                        </a:p>
                      </a:txBody>
                      <a:tcPr/>
                    </a:tc>
                    <a:tc>
                      <a:txBody>
                        <a:bodyPr/>
                        <a:lstStyle/>
                        <a:p>
                          <a:r>
                            <a:rPr lang="en-US" dirty="0"/>
                            <a:t>Need to do something to avoid double counting.</a:t>
                          </a:r>
                        </a:p>
                      </a:txBody>
                      <a:tcPr/>
                    </a:tc>
                    <a:extLst>
                      <a:ext uri="{0D108BD9-81ED-4DB2-BD59-A6C34878D82A}">
                        <a16:rowId xmlns:a16="http://schemas.microsoft.com/office/drawing/2014/main" val="708129845"/>
                      </a:ext>
                    </a:extLst>
                  </a:tr>
                </a:tbl>
              </a:graphicData>
            </a:graphic>
          </p:graphicFrame>
        </mc:Choice>
        <mc:Fallback xmlns="">
          <p:graphicFrame>
            <p:nvGraphicFramePr>
              <p:cNvPr id="4" name="Content Placeholder 3">
                <a:extLst>
                  <a:ext uri="{FF2B5EF4-FFF2-40B4-BE49-F238E27FC236}">
                    <a16:creationId xmlns:a16="http://schemas.microsoft.com/office/drawing/2014/main" id="{CB588A59-1435-31D4-F8B9-B42A6B73F949}"/>
                  </a:ext>
                </a:extLst>
              </p:cNvPr>
              <p:cNvGraphicFramePr>
                <a:graphicFrameLocks noGrp="1"/>
              </p:cNvGraphicFramePr>
              <p:nvPr>
                <p:ph idx="1"/>
                <p:extLst>
                  <p:ext uri="{D42A27DB-BD31-4B8C-83A1-F6EECF244321}">
                    <p14:modId xmlns:p14="http://schemas.microsoft.com/office/powerpoint/2010/main" val="2132309834"/>
                  </p:ext>
                </p:extLst>
              </p:nvPr>
            </p:nvGraphicFramePr>
            <p:xfrm>
              <a:off x="288586" y="1301313"/>
              <a:ext cx="11614828" cy="4582160"/>
            </p:xfrm>
            <a:graphic>
              <a:graphicData uri="http://schemas.openxmlformats.org/drawingml/2006/table">
                <a:tbl>
                  <a:tblPr firstRow="1" bandRow="1">
                    <a:tableStyleId>{5C22544A-7EE6-4342-B048-85BDC9FD1C3A}</a:tableStyleId>
                  </a:tblPr>
                  <a:tblGrid>
                    <a:gridCol w="1425906">
                      <a:extLst>
                        <a:ext uri="{9D8B030D-6E8A-4147-A177-3AD203B41FA5}">
                          <a16:colId xmlns:a16="http://schemas.microsoft.com/office/drawing/2014/main" val="776659425"/>
                        </a:ext>
                      </a:extLst>
                    </a:gridCol>
                    <a:gridCol w="2768367">
                      <a:extLst>
                        <a:ext uri="{9D8B030D-6E8A-4147-A177-3AD203B41FA5}">
                          <a16:colId xmlns:a16="http://schemas.microsoft.com/office/drawing/2014/main" val="3531366387"/>
                        </a:ext>
                      </a:extLst>
                    </a:gridCol>
                    <a:gridCol w="1613140">
                      <a:extLst>
                        <a:ext uri="{9D8B030D-6E8A-4147-A177-3AD203B41FA5}">
                          <a16:colId xmlns:a16="http://schemas.microsoft.com/office/drawing/2014/main" val="3710483499"/>
                        </a:ext>
                      </a:extLst>
                    </a:gridCol>
                    <a:gridCol w="1935805">
                      <a:extLst>
                        <a:ext uri="{9D8B030D-6E8A-4147-A177-3AD203B41FA5}">
                          <a16:colId xmlns:a16="http://schemas.microsoft.com/office/drawing/2014/main" val="549988924"/>
                        </a:ext>
                      </a:extLst>
                    </a:gridCol>
                    <a:gridCol w="855275">
                      <a:extLst>
                        <a:ext uri="{9D8B030D-6E8A-4147-A177-3AD203B41FA5}">
                          <a16:colId xmlns:a16="http://schemas.microsoft.com/office/drawing/2014/main" val="2838559681"/>
                        </a:ext>
                      </a:extLst>
                    </a:gridCol>
                    <a:gridCol w="3016335">
                      <a:extLst>
                        <a:ext uri="{9D8B030D-6E8A-4147-A177-3AD203B41FA5}">
                          <a16:colId xmlns:a16="http://schemas.microsoft.com/office/drawing/2014/main" val="4070823668"/>
                        </a:ext>
                      </a:extLst>
                    </a:gridCol>
                  </a:tblGrid>
                  <a:tr h="640080">
                    <a:tc>
                      <a:txBody>
                        <a:bodyPr/>
                        <a:lstStyle/>
                        <a:p>
                          <a:r>
                            <a:rPr lang="en-US" dirty="0"/>
                            <a:t>Process</a:t>
                          </a:r>
                        </a:p>
                      </a:txBody>
                      <a:tcPr/>
                    </a:tc>
                    <a:tc>
                      <a:txBody>
                        <a:bodyPr/>
                        <a:lstStyle/>
                        <a:p>
                          <a:r>
                            <a:rPr lang="en-US" dirty="0"/>
                            <a:t>Note</a:t>
                          </a:r>
                        </a:p>
                      </a:txBody>
                      <a:tcPr/>
                    </a:tc>
                    <a:tc>
                      <a:txBody>
                        <a:bodyPr/>
                        <a:lstStyle/>
                        <a:p>
                          <a:r>
                            <a:rPr lang="en-US" dirty="0"/>
                            <a:t>Parameters</a:t>
                          </a:r>
                        </a:p>
                      </a:txBody>
                      <a:tcPr/>
                    </a:tc>
                    <a:tc>
                      <a:txBody>
                        <a:bodyPr/>
                        <a:lstStyle/>
                        <a:p>
                          <a:r>
                            <a:rPr lang="en-US" dirty="0"/>
                            <a:t>Result</a:t>
                          </a:r>
                        </a:p>
                      </a:txBody>
                      <a:tcPr/>
                    </a:tc>
                    <a:tc>
                      <a:txBody>
                        <a:bodyPr/>
                        <a:lstStyle/>
                        <a:p>
                          <a:r>
                            <a:rPr lang="en-US" dirty="0"/>
                            <a:t>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Comment</a:t>
                          </a:r>
                        </a:p>
                        <a:p>
                          <a:endParaRPr lang="en-US" dirty="0"/>
                        </a:p>
                      </a:txBody>
                      <a:tcPr/>
                    </a:tc>
                    <a:extLst>
                      <a:ext uri="{0D108BD9-81ED-4DB2-BD59-A6C34878D82A}">
                        <a16:rowId xmlns:a16="http://schemas.microsoft.com/office/drawing/2014/main" val="1169282519"/>
                      </a:ext>
                    </a:extLst>
                  </a:tr>
                  <a:tr h="640080">
                    <a:tc>
                      <a:txBody>
                        <a:bodyPr/>
                        <a:lstStyle/>
                        <a:p>
                          <a:r>
                            <a:rPr lang="en-US" dirty="0"/>
                            <a:t>mm-&gt;</a:t>
                          </a:r>
                          <a:r>
                            <a:rPr lang="en-US" dirty="0" err="1"/>
                            <a:t>amm</a:t>
                          </a:r>
                          <a:endParaRPr lang="en-US" dirty="0"/>
                        </a:p>
                      </a:txBody>
                      <a:tcPr/>
                    </a:tc>
                    <a:tc>
                      <a:txBody>
                        <a:bodyPr/>
                        <a:lstStyle/>
                        <a:p>
                          <a:r>
                            <a:rPr lang="en-US" dirty="0"/>
                            <a:t>Zhen with updated param. PR run card.</a:t>
                          </a:r>
                        </a:p>
                      </a:txBody>
                      <a:tcPr/>
                    </a:tc>
                    <a:tc>
                      <a:txBody>
                        <a:bodyPr/>
                        <a:lstStyle/>
                        <a:p>
                          <a:r>
                            <a:rPr lang="en-US" dirty="0"/>
                            <a:t>1 TeV</a:t>
                          </a:r>
                        </a:p>
                      </a:txBody>
                      <a:tcPr/>
                    </a:tc>
                    <a:tc>
                      <a:txBody>
                        <a:bodyPr/>
                        <a:lstStyle/>
                        <a:p>
                          <a:r>
                            <a:rPr lang="en-US" dirty="0"/>
                            <a:t>10.6 ab</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31618266"/>
                      </a:ext>
                    </a:extLst>
                  </a:tr>
                  <a:tr h="640080">
                    <a:tc>
                      <a:txBody>
                        <a:bodyPr/>
                        <a:lstStyle/>
                        <a:p>
                          <a:endParaRPr lang="en-US" dirty="0"/>
                        </a:p>
                      </a:txBody>
                      <a:tcPr/>
                    </a:tc>
                    <a:tc>
                      <a:txBody>
                        <a:bodyPr/>
                        <a:lstStyle/>
                        <a:p>
                          <a:r>
                            <a:rPr lang="en-US" dirty="0"/>
                            <a:t>Lower mass try, compare IR dependence</a:t>
                          </a:r>
                        </a:p>
                      </a:txBody>
                      <a:tcPr/>
                    </a:tc>
                    <a:tc>
                      <a:txBody>
                        <a:bodyPr/>
                        <a:lstStyle/>
                        <a:p>
                          <a:r>
                            <a:rPr lang="en-US" dirty="0"/>
                            <a:t>0.1 TeV</a:t>
                          </a:r>
                        </a:p>
                      </a:txBody>
                      <a:tcPr/>
                    </a:tc>
                    <a:tc>
                      <a:txBody>
                        <a:bodyPr/>
                        <a:lstStyle/>
                        <a:p>
                          <a:r>
                            <a:rPr lang="en-US" dirty="0"/>
                            <a:t>29 ab</a:t>
                          </a:r>
                        </a:p>
                      </a:txBody>
                      <a:tcPr/>
                    </a:tc>
                    <a:tc>
                      <a:txBody>
                        <a:bodyPr/>
                        <a:lstStyle/>
                        <a:p>
                          <a:endParaRPr lang="en-US" dirty="0"/>
                        </a:p>
                      </a:txBody>
                      <a:tcPr/>
                    </a:tc>
                    <a:tc>
                      <a:txBody>
                        <a:bodyPr/>
                        <a:lstStyle/>
                        <a:p>
                          <a:r>
                            <a:rPr lang="en-US" dirty="0"/>
                            <a:t>No IR cut off applied.</a:t>
                          </a:r>
                        </a:p>
                      </a:txBody>
                      <a:tcPr/>
                    </a:tc>
                    <a:extLst>
                      <a:ext uri="{0D108BD9-81ED-4DB2-BD59-A6C34878D82A}">
                        <a16:rowId xmlns:a16="http://schemas.microsoft.com/office/drawing/2014/main" val="1262128156"/>
                      </a:ext>
                    </a:extLst>
                  </a:tr>
                  <a:tr h="370840">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8.9 ab</a:t>
                          </a:r>
                        </a:p>
                      </a:txBody>
                      <a:tcPr/>
                    </a:tc>
                    <a:tc>
                      <a:txBody>
                        <a:bodyPr/>
                        <a:lstStyle/>
                        <a:p>
                          <a:endParaRPr lang="en-US" dirty="0"/>
                        </a:p>
                      </a:txBody>
                      <a:tcPr/>
                    </a:tc>
                    <a:tc>
                      <a:txBody>
                        <a:bodyPr/>
                        <a:lstStyle/>
                        <a:p>
                          <a:r>
                            <a:rPr lang="en-US" dirty="0" err="1"/>
                            <a:t>pTmu</a:t>
                          </a:r>
                          <a:r>
                            <a:rPr lang="en-US" dirty="0"/>
                            <a:t>&gt;1 GeV</a:t>
                          </a:r>
                        </a:p>
                      </a:txBody>
                      <a:tcPr/>
                    </a:tc>
                    <a:extLst>
                      <a:ext uri="{0D108BD9-81ED-4DB2-BD59-A6C34878D82A}">
                        <a16:rowId xmlns:a16="http://schemas.microsoft.com/office/drawing/2014/main" val="1701694334"/>
                      </a:ext>
                    </a:extLst>
                  </a:tr>
                  <a:tr h="640080">
                    <a:tc>
                      <a:txBody>
                        <a:bodyPr/>
                        <a:lstStyle/>
                        <a:p>
                          <a:endParaRPr lang="en-US"/>
                        </a:p>
                      </a:txBody>
                      <a:tcPr>
                        <a:blipFill>
                          <a:blip r:embed="rId2"/>
                          <a:stretch>
                            <a:fillRect l="-427" t="-362857" r="-716239" b="-273333"/>
                          </a:stretch>
                        </a:blipFill>
                      </a:tcPr>
                    </a:tc>
                    <a:tc>
                      <a:txBody>
                        <a:bodyPr/>
                        <a:lstStyle/>
                        <a:p>
                          <a:r>
                            <a:rPr lang="en-US" dirty="0"/>
                            <a:t>Lower mass try with additional radiation</a:t>
                          </a:r>
                        </a:p>
                      </a:txBody>
                      <a:tcPr/>
                    </a:tc>
                    <a:tc>
                      <a:txBody>
                        <a:bodyPr/>
                        <a:lstStyle/>
                        <a:p>
                          <a:r>
                            <a:rPr lang="en-US" dirty="0"/>
                            <a:t>0.1 TeV</a:t>
                          </a:r>
                        </a:p>
                      </a:txBody>
                      <a:tcPr/>
                    </a:tc>
                    <a:tc>
                      <a:txBody>
                        <a:bodyPr/>
                        <a:lstStyle/>
                        <a:p>
                          <a:r>
                            <a:rPr lang="en-US" dirty="0"/>
                            <a:t>1640 ab</a:t>
                          </a:r>
                        </a:p>
                      </a:txBody>
                      <a:tcPr/>
                    </a:tc>
                    <a:tc>
                      <a:txBody>
                        <a:bodyPr/>
                        <a:lstStyle/>
                        <a:p>
                          <a:endParaRPr lang="en-US" dirty="0"/>
                        </a:p>
                      </a:txBody>
                      <a:tcPr/>
                    </a:tc>
                    <a:tc>
                      <a:txBody>
                        <a:bodyPr/>
                        <a:lstStyle/>
                        <a:p>
                          <a:r>
                            <a:rPr lang="en-US" dirty="0"/>
                            <a:t>No IR cut off applied. Non-converging result</a:t>
                          </a:r>
                        </a:p>
                      </a:txBody>
                      <a:tcPr/>
                    </a:tc>
                    <a:extLst>
                      <a:ext uri="{0D108BD9-81ED-4DB2-BD59-A6C34878D82A}">
                        <a16:rowId xmlns:a16="http://schemas.microsoft.com/office/drawing/2014/main" val="3420829726"/>
                      </a:ext>
                    </a:extLst>
                  </a:tr>
                  <a:tr h="640080">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p>
                          <a:endParaRPr lang="en-US" dirty="0"/>
                        </a:p>
                      </a:txBody>
                      <a:tcPr/>
                    </a:tc>
                    <a:tc>
                      <a:txBody>
                        <a:bodyPr/>
                        <a:lstStyle/>
                        <a:p>
                          <a:r>
                            <a:rPr lang="en-US" dirty="0"/>
                            <a:t>4.8 ab</a:t>
                          </a:r>
                        </a:p>
                      </a:txBody>
                      <a:tcPr/>
                    </a:tc>
                    <a:tc>
                      <a:txBody>
                        <a:bodyPr/>
                        <a:lstStyle/>
                        <a:p>
                          <a:endParaRPr lang="en-US" dirty="0"/>
                        </a:p>
                      </a:txBody>
                      <a:tcPr/>
                    </a:tc>
                    <a:tc>
                      <a:txBody>
                        <a:bodyPr/>
                        <a:lstStyle/>
                        <a:p>
                          <a:endParaRPr lang="en-US"/>
                        </a:p>
                      </a:txBody>
                      <a:tcPr>
                        <a:blipFill>
                          <a:blip r:embed="rId2"/>
                          <a:stretch>
                            <a:fillRect l="-285253" t="-462857" r="-808" b="-173333"/>
                          </a:stretch>
                        </a:blipFill>
                      </a:tcPr>
                    </a:tc>
                    <a:extLst>
                      <a:ext uri="{0D108BD9-81ED-4DB2-BD59-A6C34878D82A}">
                        <a16:rowId xmlns:a16="http://schemas.microsoft.com/office/drawing/2014/main" val="40517242"/>
                      </a:ext>
                    </a:extLst>
                  </a:tr>
                  <a:tr h="370840">
                    <a:tc>
                      <a:txBody>
                        <a:bodyPr/>
                        <a:lstStyle/>
                        <a:p>
                          <a:endParaRPr lang="en-US"/>
                        </a:p>
                      </a:txBody>
                      <a:tcPr>
                        <a:blipFill>
                          <a:blip r:embed="rId2"/>
                          <a:stretch>
                            <a:fillRect l="-427" t="-968852" r="-716239" b="-198361"/>
                          </a:stretch>
                        </a:blipFill>
                      </a:tcPr>
                    </a:tc>
                    <a:tc>
                      <a:txBody>
                        <a:bodyPr/>
                        <a:lstStyle/>
                        <a:p>
                          <a:r>
                            <a:rPr lang="en-US" dirty="0"/>
                            <a:t>Use IWW </a:t>
                          </a:r>
                        </a:p>
                      </a:txBody>
                      <a:tcPr/>
                    </a:tc>
                    <a:tc>
                      <a:txBody>
                        <a:bodyPr/>
                        <a:lstStyle/>
                        <a:p>
                          <a:r>
                            <a:rPr lang="en-US" dirty="0"/>
                            <a:t>0.1 TeV</a:t>
                          </a:r>
                        </a:p>
                      </a:txBody>
                      <a:tcPr/>
                    </a:tc>
                    <a:tc>
                      <a:txBody>
                        <a:bodyPr/>
                        <a:lstStyle/>
                        <a:p>
                          <a:r>
                            <a:rPr lang="en-US" dirty="0"/>
                            <a:t>18 ab</a:t>
                          </a:r>
                        </a:p>
                      </a:txBody>
                      <a:tcPr/>
                    </a:tc>
                    <a:tc>
                      <a:txBody>
                        <a:bodyPr/>
                        <a:lstStyle/>
                        <a:p>
                          <a:endParaRPr lang="en-US" dirty="0"/>
                        </a:p>
                      </a:txBody>
                      <a:tcPr/>
                    </a:tc>
                    <a:tc>
                      <a:txBody>
                        <a:bodyPr/>
                        <a:lstStyle/>
                        <a:p>
                          <a:r>
                            <a:rPr lang="en-US" dirty="0"/>
                            <a:t>Easy and fast</a:t>
                          </a:r>
                        </a:p>
                      </a:txBody>
                      <a:tcPr/>
                    </a:tc>
                    <a:extLst>
                      <a:ext uri="{0D108BD9-81ED-4DB2-BD59-A6C34878D82A}">
                        <a16:rowId xmlns:a16="http://schemas.microsoft.com/office/drawing/2014/main" val="2413991247"/>
                      </a:ext>
                    </a:extLst>
                  </a:tr>
                  <a:tr h="640080">
                    <a:tc>
                      <a:txBody>
                        <a:bodyPr/>
                        <a:lstStyle/>
                        <a:p>
                          <a:endParaRPr lang="en-US"/>
                        </a:p>
                      </a:txBody>
                      <a:tcPr>
                        <a:blipFill>
                          <a:blip r:embed="rId2"/>
                          <a:stretch>
                            <a:fillRect l="-427" t="-620952" r="-716239" b="-15238"/>
                          </a:stretch>
                        </a:blipFill>
                      </a:tcPr>
                    </a:tc>
                    <a:tc>
                      <a:txBody>
                        <a:bodyPr/>
                        <a:lstStyle/>
                        <a:p>
                          <a:r>
                            <a:rPr lang="en-US" dirty="0"/>
                            <a:t>Use IWW</a:t>
                          </a:r>
                        </a:p>
                      </a:txBody>
                      <a:tcPr/>
                    </a:tc>
                    <a:tc>
                      <a:txBody>
                        <a:bodyPr/>
                        <a:lstStyle/>
                        <a:p>
                          <a:r>
                            <a:rPr lang="en-US" dirty="0"/>
                            <a:t>0.1 TeV</a:t>
                          </a:r>
                        </a:p>
                      </a:txBody>
                      <a:tcPr/>
                    </a:tc>
                    <a:tc>
                      <a:txBody>
                        <a:bodyPr/>
                        <a:lstStyle/>
                        <a:p>
                          <a:r>
                            <a:rPr lang="en-US" dirty="0"/>
                            <a:t>23 ab per charge</a:t>
                          </a:r>
                        </a:p>
                      </a:txBody>
                      <a:tcPr/>
                    </a:tc>
                    <a:tc>
                      <a:txBody>
                        <a:bodyPr/>
                        <a:lstStyle/>
                        <a:p>
                          <a:endParaRPr lang="en-US" dirty="0"/>
                        </a:p>
                      </a:txBody>
                      <a:tcPr/>
                    </a:tc>
                    <a:tc>
                      <a:txBody>
                        <a:bodyPr/>
                        <a:lstStyle/>
                        <a:p>
                          <a:r>
                            <a:rPr lang="en-US" dirty="0"/>
                            <a:t>Need to do something to avoid double counting.</a:t>
                          </a:r>
                        </a:p>
                      </a:txBody>
                      <a:tcPr/>
                    </a:tc>
                    <a:extLst>
                      <a:ext uri="{0D108BD9-81ED-4DB2-BD59-A6C34878D82A}">
                        <a16:rowId xmlns:a16="http://schemas.microsoft.com/office/drawing/2014/main" val="708129845"/>
                      </a:ext>
                    </a:extLst>
                  </a:tr>
                </a:tbl>
              </a:graphicData>
            </a:graphic>
          </p:graphicFrame>
        </mc:Fallback>
      </mc:AlternateContent>
    </p:spTree>
    <p:extLst>
      <p:ext uri="{BB962C8B-B14F-4D97-AF65-F5344CB8AC3E}">
        <p14:creationId xmlns:p14="http://schemas.microsoft.com/office/powerpoint/2010/main" val="753302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D1D859-F3AF-DB88-A635-E29FEC0DD58E}"/>
              </a:ext>
            </a:extLst>
          </p:cNvPr>
          <p:cNvSpPr>
            <a:spLocks noGrp="1"/>
          </p:cNvSpPr>
          <p:nvPr>
            <p:ph type="title"/>
          </p:nvPr>
        </p:nvSpPr>
        <p:spPr/>
        <p:txBody>
          <a:bodyPr/>
          <a:lstStyle/>
          <a:p>
            <a:r>
              <a:rPr lang="en-US" dirty="0"/>
              <a:t>cross checks</a:t>
            </a:r>
          </a:p>
        </p:txBody>
      </p:sp>
      <p:sp>
        <p:nvSpPr>
          <p:cNvPr id="5" name="Text Placeholder 4">
            <a:extLst>
              <a:ext uri="{FF2B5EF4-FFF2-40B4-BE49-F238E27FC236}">
                <a16:creationId xmlns:a16="http://schemas.microsoft.com/office/drawing/2014/main" id="{D3BA2D03-350A-2AEF-A8C8-B033D22F10F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23675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07D34-F8FE-4DD8-B831-9DFE2042A51B}"/>
              </a:ext>
            </a:extLst>
          </p:cNvPr>
          <p:cNvSpPr>
            <a:spLocks noGrp="1"/>
          </p:cNvSpPr>
          <p:nvPr>
            <p:ph type="title"/>
          </p:nvPr>
        </p:nvSpPr>
        <p:spPr/>
        <p:txBody>
          <a:bodyPr/>
          <a:lstStyle/>
          <a:p>
            <a:r>
              <a:rPr lang="en-US" dirty="0"/>
              <a:t>Checking </a:t>
            </a:r>
            <a:r>
              <a:rPr lang="en-US" dirty="0" err="1"/>
              <a:t>Peiran’s</a:t>
            </a:r>
            <a:r>
              <a:rPr lang="en-US" dirty="0"/>
              <a:t> New Process</a:t>
            </a:r>
          </a:p>
        </p:txBody>
      </p:sp>
      <p:graphicFrame>
        <p:nvGraphicFramePr>
          <p:cNvPr id="4" name="Content Placeholder 3">
            <a:extLst>
              <a:ext uri="{FF2B5EF4-FFF2-40B4-BE49-F238E27FC236}">
                <a16:creationId xmlns:a16="http://schemas.microsoft.com/office/drawing/2014/main" id="{CB588A59-1435-31D4-F8B9-B42A6B73F949}"/>
              </a:ext>
            </a:extLst>
          </p:cNvPr>
          <p:cNvGraphicFramePr>
            <a:graphicFrameLocks noGrp="1"/>
          </p:cNvGraphicFramePr>
          <p:nvPr>
            <p:ph idx="1"/>
            <p:extLst>
              <p:ext uri="{D42A27DB-BD31-4B8C-83A1-F6EECF244321}">
                <p14:modId xmlns:p14="http://schemas.microsoft.com/office/powerpoint/2010/main" val="2512108030"/>
              </p:ext>
            </p:extLst>
          </p:nvPr>
        </p:nvGraphicFramePr>
        <p:xfrm>
          <a:off x="225669" y="1234201"/>
          <a:ext cx="11614828" cy="5496560"/>
        </p:xfrm>
        <a:graphic>
          <a:graphicData uri="http://schemas.openxmlformats.org/drawingml/2006/table">
            <a:tbl>
              <a:tblPr firstRow="1" bandRow="1">
                <a:tableStyleId>{5C22544A-7EE6-4342-B048-85BDC9FD1C3A}</a:tableStyleId>
              </a:tblPr>
              <a:tblGrid>
                <a:gridCol w="2488170">
                  <a:extLst>
                    <a:ext uri="{9D8B030D-6E8A-4147-A177-3AD203B41FA5}">
                      <a16:colId xmlns:a16="http://schemas.microsoft.com/office/drawing/2014/main" val="776659425"/>
                    </a:ext>
                  </a:extLst>
                </a:gridCol>
                <a:gridCol w="1706103">
                  <a:extLst>
                    <a:ext uri="{9D8B030D-6E8A-4147-A177-3AD203B41FA5}">
                      <a16:colId xmlns:a16="http://schemas.microsoft.com/office/drawing/2014/main" val="3531366387"/>
                    </a:ext>
                  </a:extLst>
                </a:gridCol>
                <a:gridCol w="1613140">
                  <a:extLst>
                    <a:ext uri="{9D8B030D-6E8A-4147-A177-3AD203B41FA5}">
                      <a16:colId xmlns:a16="http://schemas.microsoft.com/office/drawing/2014/main" val="3710483499"/>
                    </a:ext>
                  </a:extLst>
                </a:gridCol>
                <a:gridCol w="1935805">
                  <a:extLst>
                    <a:ext uri="{9D8B030D-6E8A-4147-A177-3AD203B41FA5}">
                      <a16:colId xmlns:a16="http://schemas.microsoft.com/office/drawing/2014/main" val="549988924"/>
                    </a:ext>
                  </a:extLst>
                </a:gridCol>
                <a:gridCol w="373965">
                  <a:extLst>
                    <a:ext uri="{9D8B030D-6E8A-4147-A177-3AD203B41FA5}">
                      <a16:colId xmlns:a16="http://schemas.microsoft.com/office/drawing/2014/main" val="2838559681"/>
                    </a:ext>
                  </a:extLst>
                </a:gridCol>
                <a:gridCol w="3497645">
                  <a:extLst>
                    <a:ext uri="{9D8B030D-6E8A-4147-A177-3AD203B41FA5}">
                      <a16:colId xmlns:a16="http://schemas.microsoft.com/office/drawing/2014/main" val="4070823668"/>
                    </a:ext>
                  </a:extLst>
                </a:gridCol>
              </a:tblGrid>
              <a:tr h="370840">
                <a:tc>
                  <a:txBody>
                    <a:bodyPr/>
                    <a:lstStyle/>
                    <a:p>
                      <a:r>
                        <a:rPr lang="en-US" dirty="0"/>
                        <a:t>Process</a:t>
                      </a:r>
                    </a:p>
                  </a:txBody>
                  <a:tcPr/>
                </a:tc>
                <a:tc>
                  <a:txBody>
                    <a:bodyPr/>
                    <a:lstStyle/>
                    <a:p>
                      <a:r>
                        <a:rPr lang="en-US" dirty="0"/>
                        <a:t>Note</a:t>
                      </a:r>
                    </a:p>
                  </a:txBody>
                  <a:tcPr/>
                </a:tc>
                <a:tc>
                  <a:txBody>
                    <a:bodyPr/>
                    <a:lstStyle/>
                    <a:p>
                      <a:r>
                        <a:rPr lang="en-US" dirty="0"/>
                        <a:t>Parameters</a:t>
                      </a:r>
                    </a:p>
                  </a:txBody>
                  <a:tcPr/>
                </a:tc>
                <a:tc>
                  <a:txBody>
                    <a:bodyPr/>
                    <a:lstStyle/>
                    <a:p>
                      <a:r>
                        <a:rPr lang="en-US" dirty="0"/>
                        <a:t>Result</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Comment</a:t>
                      </a:r>
                    </a:p>
                    <a:p>
                      <a:endParaRPr lang="en-US" dirty="0"/>
                    </a:p>
                  </a:txBody>
                  <a:tcPr/>
                </a:tc>
                <a:extLst>
                  <a:ext uri="{0D108BD9-81ED-4DB2-BD59-A6C34878D82A}">
                    <a16:rowId xmlns:a16="http://schemas.microsoft.com/office/drawing/2014/main" val="1169282519"/>
                  </a:ext>
                </a:extLst>
              </a:tr>
              <a:tr h="370840">
                <a:tc>
                  <a:txBody>
                    <a:bodyPr/>
                    <a:lstStyle/>
                    <a:p>
                      <a:r>
                        <a:rPr lang="en-US" dirty="0"/>
                        <a:t>Mm&gt;ax mm</a:t>
                      </a:r>
                    </a:p>
                  </a:txBody>
                  <a:tcPr/>
                </a:tc>
                <a:tc>
                  <a:txBody>
                    <a:bodyPr/>
                    <a:lstStyle/>
                    <a:p>
                      <a:r>
                        <a:rPr lang="en-US" dirty="0"/>
                        <a:t>Lower mass try, compare IR dependence</a:t>
                      </a:r>
                    </a:p>
                  </a:txBody>
                  <a:tcPr/>
                </a:tc>
                <a:tc>
                  <a:txBody>
                    <a:bodyPr/>
                    <a:lstStyle/>
                    <a:p>
                      <a:r>
                        <a:rPr lang="en-US" dirty="0"/>
                        <a:t>0.1 TeV</a:t>
                      </a:r>
                    </a:p>
                  </a:txBody>
                  <a:tcPr/>
                </a:tc>
                <a:tc>
                  <a:txBody>
                    <a:bodyPr/>
                    <a:lstStyle/>
                    <a:p>
                      <a:r>
                        <a:rPr lang="en-US" dirty="0"/>
                        <a:t>29 ab</a:t>
                      </a:r>
                    </a:p>
                  </a:txBody>
                  <a:tcPr/>
                </a:tc>
                <a:tc>
                  <a:txBody>
                    <a:bodyPr/>
                    <a:lstStyle/>
                    <a:p>
                      <a:endParaRPr lang="en-US" dirty="0"/>
                    </a:p>
                  </a:txBody>
                  <a:tcPr/>
                </a:tc>
                <a:tc>
                  <a:txBody>
                    <a:bodyPr/>
                    <a:lstStyle/>
                    <a:p>
                      <a:r>
                        <a:rPr lang="en-US" dirty="0"/>
                        <a:t>No IR cut off applied.</a:t>
                      </a:r>
                    </a:p>
                  </a:txBody>
                  <a:tcPr/>
                </a:tc>
                <a:extLst>
                  <a:ext uri="{0D108BD9-81ED-4DB2-BD59-A6C34878D82A}">
                    <a16:rowId xmlns:a16="http://schemas.microsoft.com/office/drawing/2014/main" val="1262128156"/>
                  </a:ext>
                </a:extLst>
              </a:tr>
              <a:tr h="370840">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8.9 ab</a:t>
                      </a:r>
                    </a:p>
                  </a:txBody>
                  <a:tcPr/>
                </a:tc>
                <a:tc>
                  <a:txBody>
                    <a:bodyPr/>
                    <a:lstStyle/>
                    <a:p>
                      <a:endParaRPr lang="en-US" dirty="0"/>
                    </a:p>
                  </a:txBody>
                  <a:tcPr/>
                </a:tc>
                <a:tc>
                  <a:txBody>
                    <a:bodyPr/>
                    <a:lstStyle/>
                    <a:p>
                      <a:r>
                        <a:rPr lang="en-US" dirty="0" err="1"/>
                        <a:t>pTmu</a:t>
                      </a:r>
                      <a:r>
                        <a:rPr lang="en-US" dirty="0"/>
                        <a:t>&gt;1 GeV</a:t>
                      </a:r>
                    </a:p>
                  </a:txBody>
                  <a:tcPr/>
                </a:tc>
                <a:extLst>
                  <a:ext uri="{0D108BD9-81ED-4DB2-BD59-A6C34878D82A}">
                    <a16:rowId xmlns:a16="http://schemas.microsoft.com/office/drawing/2014/main" val="1701694334"/>
                  </a:ext>
                </a:extLst>
              </a:tr>
              <a:tr h="370840">
                <a:tc>
                  <a:txBody>
                    <a:bodyPr/>
                    <a:lstStyle/>
                    <a:p>
                      <a:r>
                        <a:rPr lang="pl-PL" dirty="0"/>
                        <a:t> mu+ mu- &gt; ax w+ mu- vm~ /ax mu+ h</a:t>
                      </a:r>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Peiran’s</a:t>
                      </a:r>
                      <a:r>
                        <a:rPr lang="en-US" dirty="0"/>
                        <a:t> calculation shows about 300x </a:t>
                      </a:r>
                      <a:r>
                        <a:rPr lang="en-US" dirty="0" err="1"/>
                        <a:t>xs</a:t>
                      </a:r>
                      <a:r>
                        <a:rPr lang="en-US" dirty="0"/>
                        <a:t> with </a:t>
                      </a:r>
                      <a:r>
                        <a:rPr lang="en-US" dirty="0" err="1"/>
                        <a:t>pTl</a:t>
                      </a:r>
                      <a:r>
                        <a:rPr lang="en-US" dirty="0"/>
                        <a:t>&gt;10 GeV</a:t>
                      </a:r>
                    </a:p>
                  </a:txBody>
                  <a:tcPr/>
                </a:tc>
                <a:extLst>
                  <a:ext uri="{0D108BD9-81ED-4DB2-BD59-A6C34878D82A}">
                    <a16:rowId xmlns:a16="http://schemas.microsoft.com/office/drawing/2014/main" val="2606795123"/>
                  </a:ext>
                </a:extLst>
              </a:tr>
              <a:tr h="370840">
                <a:tc>
                  <a:txBody>
                    <a:bodyPr/>
                    <a:lstStyle/>
                    <a:p>
                      <a:endParaRPr lang="en-US" dirty="0"/>
                    </a:p>
                  </a:txBody>
                  <a:tcPr/>
                </a:tc>
                <a:tc>
                  <a:txBody>
                    <a:bodyPr/>
                    <a:lstStyle/>
                    <a:p>
                      <a:r>
                        <a:rPr lang="en-US" dirty="0"/>
                        <a:t>My check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10^4 pb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Non-converging, no cut</a:t>
                      </a:r>
                    </a:p>
                  </a:txBody>
                  <a:tcPr/>
                </a:tc>
                <a:extLst>
                  <a:ext uri="{0D108BD9-81ED-4DB2-BD59-A6C34878D82A}">
                    <a16:rowId xmlns:a16="http://schemas.microsoft.com/office/drawing/2014/main" val="4139593287"/>
                  </a:ext>
                </a:extLst>
              </a:tr>
              <a:tr h="370840">
                <a:tc>
                  <a:txBody>
                    <a:bodyPr/>
                    <a:lstStyle/>
                    <a:p>
                      <a:endParaRPr lang="en-US" dirty="0"/>
                    </a:p>
                  </a:txBody>
                  <a:tcPr/>
                </a:tc>
                <a:tc>
                  <a:txBody>
                    <a:bodyPr/>
                    <a:lstStyle/>
                    <a:p>
                      <a:r>
                        <a:rPr lang="en-US" dirty="0"/>
                        <a:t>My check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39.5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10^3 enhancement with </a:t>
                      </a:r>
                      <a:r>
                        <a:rPr lang="en-US" dirty="0" err="1"/>
                        <a:t>pTl</a:t>
                      </a:r>
                      <a:r>
                        <a:rPr lang="en-US" dirty="0"/>
                        <a:t>&gt;10 GeV, MG5 </a:t>
                      </a:r>
                      <a:r>
                        <a:rPr lang="en-US" dirty="0" err="1"/>
                        <a:t>convering</a:t>
                      </a:r>
                      <a:endParaRPr lang="en-US" dirty="0"/>
                    </a:p>
                  </a:txBody>
                  <a:tcPr/>
                </a:tc>
                <a:extLst>
                  <a:ext uri="{0D108BD9-81ED-4DB2-BD59-A6C34878D82A}">
                    <a16:rowId xmlns:a16="http://schemas.microsoft.com/office/drawing/2014/main" val="3527777004"/>
                  </a:ext>
                </a:extLst>
              </a:tr>
              <a:tr h="370840">
                <a:tc>
                  <a:txBody>
                    <a:bodyPr/>
                    <a:lstStyle/>
                    <a:p>
                      <a:endParaRPr lang="en-US" dirty="0"/>
                    </a:p>
                  </a:txBody>
                  <a:tcPr/>
                </a:tc>
                <a:tc>
                  <a:txBody>
                    <a:bodyPr/>
                    <a:lstStyle/>
                    <a:p>
                      <a:r>
                        <a:rPr lang="en-US" dirty="0"/>
                        <a:t>My check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140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10^4 enhancement with </a:t>
                      </a:r>
                      <a:r>
                        <a:rPr lang="en-US" dirty="0" err="1"/>
                        <a:t>pTl</a:t>
                      </a:r>
                      <a:r>
                        <a:rPr lang="en-US" dirty="0"/>
                        <a:t>&gt;5 GeV, MG5 </a:t>
                      </a:r>
                      <a:r>
                        <a:rPr lang="en-US" dirty="0" err="1"/>
                        <a:t>convering</a:t>
                      </a:r>
                      <a:endParaRPr lang="en-US" dirty="0"/>
                    </a:p>
                  </a:txBody>
                  <a:tcPr/>
                </a:tc>
                <a:extLst>
                  <a:ext uri="{0D108BD9-81ED-4DB2-BD59-A6C34878D82A}">
                    <a16:rowId xmlns:a16="http://schemas.microsoft.com/office/drawing/2014/main" val="5177907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 mu+ mu- &gt; ax w+ mu- vm~ /ax mu+ h</a:t>
                      </a:r>
                      <a:r>
                        <a:rPr lang="en-US" dirty="0"/>
                        <a:t> </a:t>
                      </a:r>
                      <a:r>
                        <a:rPr lang="en-US" dirty="0" err="1"/>
                        <a:t>vm</a:t>
                      </a:r>
                      <a:endParaRPr lang="en-US" dirty="0"/>
                    </a:p>
                  </a:txBody>
                  <a:tcPr/>
                </a:tc>
                <a:tc>
                  <a:txBody>
                    <a:bodyPr/>
                    <a:lstStyle/>
                    <a:p>
                      <a:r>
                        <a:rPr lang="en-US" dirty="0"/>
                        <a:t>My check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140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extLst>
                  <a:ext uri="{0D108BD9-81ED-4DB2-BD59-A6C34878D82A}">
                    <a16:rowId xmlns:a16="http://schemas.microsoft.com/office/drawing/2014/main" val="35222318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 mu+ mu- &gt; ax w+ mu- vm~ /ax mu+ h</a:t>
                      </a:r>
                      <a:r>
                        <a:rPr lang="en-US" dirty="0"/>
                        <a:t> </a:t>
                      </a:r>
                      <a:r>
                        <a:rPr lang="en-US" dirty="0" err="1"/>
                        <a:t>vm</a:t>
                      </a:r>
                      <a:r>
                        <a:rPr lang="en-US" dirty="0"/>
                        <a:t> a</a:t>
                      </a:r>
                    </a:p>
                  </a:txBody>
                  <a:tcPr/>
                </a:tc>
                <a:tc>
                  <a:txBody>
                    <a:bodyPr/>
                    <a:lstStyle/>
                    <a:p>
                      <a:r>
                        <a:rPr lang="en-US" dirty="0"/>
                        <a:t>My check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2.76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extLst>
                  <a:ext uri="{0D108BD9-81ED-4DB2-BD59-A6C34878D82A}">
                    <a16:rowId xmlns:a16="http://schemas.microsoft.com/office/drawing/2014/main" val="2362586028"/>
                  </a:ext>
                </a:extLst>
              </a:tr>
            </a:tbl>
          </a:graphicData>
        </a:graphic>
      </p:graphicFrame>
      <p:sp>
        <p:nvSpPr>
          <p:cNvPr id="3" name="TextBox 2">
            <a:extLst>
              <a:ext uri="{FF2B5EF4-FFF2-40B4-BE49-F238E27FC236}">
                <a16:creationId xmlns:a16="http://schemas.microsoft.com/office/drawing/2014/main" id="{81985C62-9574-2822-F065-00A8B08076EF}"/>
              </a:ext>
            </a:extLst>
          </p:cNvPr>
          <p:cNvSpPr txBox="1"/>
          <p:nvPr/>
        </p:nvSpPr>
        <p:spPr>
          <a:xfrm>
            <a:off x="225668" y="41945"/>
            <a:ext cx="11309193" cy="646331"/>
          </a:xfrm>
          <a:prstGeom prst="rect">
            <a:avLst/>
          </a:prstGeom>
          <a:noFill/>
        </p:spPr>
        <p:txBody>
          <a:bodyPr wrap="square" rtlCol="0">
            <a:spAutoFit/>
          </a:bodyPr>
          <a:lstStyle/>
          <a:p>
            <a:r>
              <a:rPr lang="en-US" dirty="0"/>
              <a:t>All of the following used MG5_v3_6_0, which is underdevelopment and always some error message of index out of range thing. Now I want to rerun it from using the stable version MG5_v3_5_6.</a:t>
            </a:r>
          </a:p>
        </p:txBody>
      </p:sp>
    </p:spTree>
    <p:extLst>
      <p:ext uri="{BB962C8B-B14F-4D97-AF65-F5344CB8AC3E}">
        <p14:creationId xmlns:p14="http://schemas.microsoft.com/office/powerpoint/2010/main" val="2386026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B588A59-1435-31D4-F8B9-B42A6B73F949}"/>
              </a:ext>
            </a:extLst>
          </p:cNvPr>
          <p:cNvGraphicFramePr>
            <a:graphicFrameLocks noGrp="1"/>
          </p:cNvGraphicFramePr>
          <p:nvPr>
            <p:ph idx="1"/>
            <p:extLst>
              <p:ext uri="{D42A27DB-BD31-4B8C-83A1-F6EECF244321}">
                <p14:modId xmlns:p14="http://schemas.microsoft.com/office/powerpoint/2010/main" val="429375031"/>
              </p:ext>
            </p:extLst>
          </p:nvPr>
        </p:nvGraphicFramePr>
        <p:xfrm>
          <a:off x="225669" y="1234201"/>
          <a:ext cx="11614828" cy="5405120"/>
        </p:xfrm>
        <a:graphic>
          <a:graphicData uri="http://schemas.openxmlformats.org/drawingml/2006/table">
            <a:tbl>
              <a:tblPr firstRow="1" bandRow="1">
                <a:tableStyleId>{5C22544A-7EE6-4342-B048-85BDC9FD1C3A}</a:tableStyleId>
              </a:tblPr>
              <a:tblGrid>
                <a:gridCol w="2488170">
                  <a:extLst>
                    <a:ext uri="{9D8B030D-6E8A-4147-A177-3AD203B41FA5}">
                      <a16:colId xmlns:a16="http://schemas.microsoft.com/office/drawing/2014/main" val="776659425"/>
                    </a:ext>
                  </a:extLst>
                </a:gridCol>
                <a:gridCol w="1706103">
                  <a:extLst>
                    <a:ext uri="{9D8B030D-6E8A-4147-A177-3AD203B41FA5}">
                      <a16:colId xmlns:a16="http://schemas.microsoft.com/office/drawing/2014/main" val="3531366387"/>
                    </a:ext>
                  </a:extLst>
                </a:gridCol>
                <a:gridCol w="1613140">
                  <a:extLst>
                    <a:ext uri="{9D8B030D-6E8A-4147-A177-3AD203B41FA5}">
                      <a16:colId xmlns:a16="http://schemas.microsoft.com/office/drawing/2014/main" val="3710483499"/>
                    </a:ext>
                  </a:extLst>
                </a:gridCol>
                <a:gridCol w="1935805">
                  <a:extLst>
                    <a:ext uri="{9D8B030D-6E8A-4147-A177-3AD203B41FA5}">
                      <a16:colId xmlns:a16="http://schemas.microsoft.com/office/drawing/2014/main" val="549988924"/>
                    </a:ext>
                  </a:extLst>
                </a:gridCol>
                <a:gridCol w="373965">
                  <a:extLst>
                    <a:ext uri="{9D8B030D-6E8A-4147-A177-3AD203B41FA5}">
                      <a16:colId xmlns:a16="http://schemas.microsoft.com/office/drawing/2014/main" val="2838559681"/>
                    </a:ext>
                  </a:extLst>
                </a:gridCol>
                <a:gridCol w="3497645">
                  <a:extLst>
                    <a:ext uri="{9D8B030D-6E8A-4147-A177-3AD203B41FA5}">
                      <a16:colId xmlns:a16="http://schemas.microsoft.com/office/drawing/2014/main" val="4070823668"/>
                    </a:ext>
                  </a:extLst>
                </a:gridCol>
              </a:tblGrid>
              <a:tr h="370840">
                <a:tc>
                  <a:txBody>
                    <a:bodyPr/>
                    <a:lstStyle/>
                    <a:p>
                      <a:r>
                        <a:rPr lang="en-US" dirty="0"/>
                        <a:t>Process</a:t>
                      </a:r>
                    </a:p>
                  </a:txBody>
                  <a:tcPr/>
                </a:tc>
                <a:tc>
                  <a:txBody>
                    <a:bodyPr/>
                    <a:lstStyle/>
                    <a:p>
                      <a:r>
                        <a:rPr lang="en-US" dirty="0"/>
                        <a:t>Note</a:t>
                      </a:r>
                    </a:p>
                  </a:txBody>
                  <a:tcPr/>
                </a:tc>
                <a:tc>
                  <a:txBody>
                    <a:bodyPr/>
                    <a:lstStyle/>
                    <a:p>
                      <a:r>
                        <a:rPr lang="en-US" dirty="0"/>
                        <a:t>Parameters</a:t>
                      </a:r>
                    </a:p>
                  </a:txBody>
                  <a:tcPr/>
                </a:tc>
                <a:tc>
                  <a:txBody>
                    <a:bodyPr/>
                    <a:lstStyle/>
                    <a:p>
                      <a:r>
                        <a:rPr lang="en-US" dirty="0"/>
                        <a:t>Result</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Comment</a:t>
                      </a:r>
                    </a:p>
                    <a:p>
                      <a:endParaRPr lang="en-US" dirty="0"/>
                    </a:p>
                  </a:txBody>
                  <a:tcPr/>
                </a:tc>
                <a:extLst>
                  <a:ext uri="{0D108BD9-81ED-4DB2-BD59-A6C34878D82A}">
                    <a16:rowId xmlns:a16="http://schemas.microsoft.com/office/drawing/2014/main" val="11692825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 mu+ mu- &gt; ax w+ mu- vm~ /ax mu+ h</a:t>
                      </a:r>
                      <a:r>
                        <a:rPr lang="en-US" dirty="0"/>
                        <a:t> </a:t>
                      </a:r>
                      <a:r>
                        <a:rPr lang="en-US" dirty="0" err="1"/>
                        <a:t>vm</a:t>
                      </a:r>
                      <a:endParaRPr lang="en-US" dirty="0"/>
                    </a:p>
                  </a:txBody>
                  <a:tcPr/>
                </a:tc>
                <a:tc>
                  <a:txBody>
                    <a:bodyPr/>
                    <a:lstStyle/>
                    <a:p>
                      <a:r>
                        <a:rPr lang="en-US" dirty="0"/>
                        <a:t>My check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140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extLst>
                  <a:ext uri="{0D108BD9-81ED-4DB2-BD59-A6C34878D82A}">
                    <a16:rowId xmlns:a16="http://schemas.microsoft.com/office/drawing/2014/main" val="12621281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 mu+ mu- &gt; ax w+ mu- vm~ /ax</a:t>
                      </a:r>
                      <a:r>
                        <a:rPr lang="en-US" dirty="0"/>
                        <a:t> a</a:t>
                      </a:r>
                    </a:p>
                  </a:txBody>
                  <a:tcPr/>
                </a:tc>
                <a:tc>
                  <a:txBody>
                    <a:bodyPr/>
                    <a:lstStyle/>
                    <a:p>
                      <a:r>
                        <a:rPr lang="en-US" dirty="0"/>
                        <a:t>My check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2.75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Removed photon</a:t>
                      </a:r>
                    </a:p>
                  </a:txBody>
                  <a:tcPr/>
                </a:tc>
                <a:extLst>
                  <a:ext uri="{0D108BD9-81ED-4DB2-BD59-A6C34878D82A}">
                    <a16:rowId xmlns:a16="http://schemas.microsoft.com/office/drawing/2014/main" val="4139593287"/>
                  </a:ext>
                </a:extLst>
              </a:tr>
              <a:tr h="370840">
                <a:tc>
                  <a:txBody>
                    <a:bodyPr/>
                    <a:lstStyle/>
                    <a:p>
                      <a:r>
                        <a:rPr lang="pl-PL" dirty="0"/>
                        <a:t>mu+ mu- &gt; ax w+ mu- vm~ /ax mu+ h vm z</a:t>
                      </a:r>
                      <a:endParaRPr lang="en-US" dirty="0"/>
                    </a:p>
                  </a:txBody>
                  <a:tcPr/>
                </a:tc>
                <a:tc>
                  <a:txBody>
                    <a:bodyPr/>
                    <a:lstStyle/>
                    <a:p>
                      <a:r>
                        <a:rPr lang="en-US" dirty="0"/>
                        <a:t>My check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133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Removed Diagram#4. Only 8 diagrams left.</a:t>
                      </a:r>
                    </a:p>
                  </a:txBody>
                  <a:tcPr/>
                </a:tc>
                <a:extLst>
                  <a:ext uri="{0D108BD9-81ED-4DB2-BD59-A6C34878D82A}">
                    <a16:rowId xmlns:a16="http://schemas.microsoft.com/office/drawing/2014/main" val="3527777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t>a mu+ &gt; ax w+ vm~ / ax mu- h vm z</a:t>
                      </a:r>
                      <a:endParaRPr lang="en-US" sz="1800" dirty="0"/>
                    </a:p>
                  </a:txBody>
                  <a:tcPr/>
                </a:tc>
                <a:tc>
                  <a:txBody>
                    <a:bodyPr/>
                    <a:lstStyle/>
                    <a:p>
                      <a:r>
                        <a:rPr lang="en-US" dirty="0"/>
                        <a:t>My check, IWW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1.3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Clearly, the dominant contributions are photon initiated. Now with Photon PDF</a:t>
                      </a:r>
                    </a:p>
                  </a:txBody>
                  <a:tcPr/>
                </a:tc>
                <a:extLst>
                  <a:ext uri="{0D108BD9-81ED-4DB2-BD59-A6C34878D82A}">
                    <a16:rowId xmlns:a16="http://schemas.microsoft.com/office/drawing/2014/main" val="5177907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t>a mu+ &gt; ax w+ vm~</a:t>
                      </a:r>
                      <a:endParaRPr lang="en-US" sz="1800" dirty="0"/>
                    </a:p>
                  </a:txBody>
                  <a:tcPr/>
                </a:tc>
                <a:tc>
                  <a:txBody>
                    <a:bodyPr/>
                    <a:lstStyle/>
                    <a:p>
                      <a:r>
                        <a:rPr lang="en-US" dirty="0"/>
                        <a:t>My check, IWW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2.6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extLst>
                  <a:ext uri="{0D108BD9-81ED-4DB2-BD59-A6C34878D82A}">
                    <a16:rowId xmlns:a16="http://schemas.microsoft.com/office/drawing/2014/main" val="1149169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t>a mu+ &gt; ax w+ vm~ / ax mu- h vm z</a:t>
                      </a:r>
                      <a:r>
                        <a:rPr lang="en-US" sz="1800" dirty="0"/>
                        <a:t> a</a:t>
                      </a:r>
                    </a:p>
                  </a:txBody>
                  <a:tcPr/>
                </a:tc>
                <a:tc>
                  <a:txBody>
                    <a:bodyPr/>
                    <a:lstStyle/>
                    <a:p>
                      <a:r>
                        <a:rPr lang="en-US" dirty="0"/>
                        <a:t>My check, IWW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0.64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Removed one more photon diagram just to check who dominants. All the remaining are </a:t>
                      </a:r>
                      <a:r>
                        <a:rPr lang="en-US" dirty="0" err="1"/>
                        <a:t>aWW</a:t>
                      </a:r>
                      <a:r>
                        <a:rPr lang="en-US" dirty="0"/>
                        <a:t> coupling.</a:t>
                      </a:r>
                    </a:p>
                  </a:txBody>
                  <a:tcPr/>
                </a:tc>
                <a:extLst>
                  <a:ext uri="{0D108BD9-81ED-4DB2-BD59-A6C34878D82A}">
                    <a16:rowId xmlns:a16="http://schemas.microsoft.com/office/drawing/2014/main" val="276429386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309427134"/>
                  </a:ext>
                </a:extLst>
              </a:tr>
            </a:tbl>
          </a:graphicData>
        </a:graphic>
      </p:graphicFrame>
      <p:pic>
        <p:nvPicPr>
          <p:cNvPr id="5" name="Picture 4">
            <a:extLst>
              <a:ext uri="{FF2B5EF4-FFF2-40B4-BE49-F238E27FC236}">
                <a16:creationId xmlns:a16="http://schemas.microsoft.com/office/drawing/2014/main" id="{880D7326-054F-EF69-797C-2C17A8D86A2B}"/>
              </a:ext>
            </a:extLst>
          </p:cNvPr>
          <p:cNvPicPr>
            <a:picLocks noChangeAspect="1"/>
          </p:cNvPicPr>
          <p:nvPr/>
        </p:nvPicPr>
        <p:blipFill>
          <a:blip r:embed="rId2"/>
          <a:stretch>
            <a:fillRect/>
          </a:stretch>
        </p:blipFill>
        <p:spPr>
          <a:xfrm>
            <a:off x="225669" y="8669"/>
            <a:ext cx="3129927" cy="1237413"/>
          </a:xfrm>
          <a:prstGeom prst="rect">
            <a:avLst/>
          </a:prstGeom>
        </p:spPr>
      </p:pic>
      <p:pic>
        <p:nvPicPr>
          <p:cNvPr id="7" name="Picture 6">
            <a:extLst>
              <a:ext uri="{FF2B5EF4-FFF2-40B4-BE49-F238E27FC236}">
                <a16:creationId xmlns:a16="http://schemas.microsoft.com/office/drawing/2014/main" id="{E3EDFF8F-3ABE-87CE-9896-5BEB59925E81}"/>
              </a:ext>
            </a:extLst>
          </p:cNvPr>
          <p:cNvPicPr>
            <a:picLocks noChangeAspect="1"/>
          </p:cNvPicPr>
          <p:nvPr/>
        </p:nvPicPr>
        <p:blipFill>
          <a:blip r:embed="rId3"/>
          <a:stretch>
            <a:fillRect/>
          </a:stretch>
        </p:blipFill>
        <p:spPr>
          <a:xfrm>
            <a:off x="3471409" y="5910"/>
            <a:ext cx="3157770" cy="1237413"/>
          </a:xfrm>
          <a:prstGeom prst="rect">
            <a:avLst/>
          </a:prstGeom>
        </p:spPr>
      </p:pic>
      <p:pic>
        <p:nvPicPr>
          <p:cNvPr id="9" name="Picture 8">
            <a:extLst>
              <a:ext uri="{FF2B5EF4-FFF2-40B4-BE49-F238E27FC236}">
                <a16:creationId xmlns:a16="http://schemas.microsoft.com/office/drawing/2014/main" id="{BAE23082-1DFF-5E2C-1423-0D37D4474D96}"/>
              </a:ext>
            </a:extLst>
          </p:cNvPr>
          <p:cNvPicPr>
            <a:picLocks noChangeAspect="1"/>
          </p:cNvPicPr>
          <p:nvPr/>
        </p:nvPicPr>
        <p:blipFill>
          <a:blip r:embed="rId4"/>
          <a:stretch>
            <a:fillRect/>
          </a:stretch>
        </p:blipFill>
        <p:spPr>
          <a:xfrm>
            <a:off x="6744993" y="0"/>
            <a:ext cx="1656016" cy="1234201"/>
          </a:xfrm>
          <a:prstGeom prst="rect">
            <a:avLst/>
          </a:prstGeom>
        </p:spPr>
      </p:pic>
    </p:spTree>
    <p:extLst>
      <p:ext uri="{BB962C8B-B14F-4D97-AF65-F5344CB8AC3E}">
        <p14:creationId xmlns:p14="http://schemas.microsoft.com/office/powerpoint/2010/main" val="27117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59631-1091-7039-9116-12F9A24C6EA9}"/>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22552E8-A331-F18C-3EAC-530E63A10C38}"/>
              </a:ext>
            </a:extLst>
          </p:cNvPr>
          <p:cNvGraphicFramePr>
            <a:graphicFrameLocks noGrp="1"/>
          </p:cNvGraphicFramePr>
          <p:nvPr>
            <p:ph idx="1"/>
            <p:extLst>
              <p:ext uri="{D42A27DB-BD31-4B8C-83A1-F6EECF244321}">
                <p14:modId xmlns:p14="http://schemas.microsoft.com/office/powerpoint/2010/main" val="762842"/>
              </p:ext>
            </p:extLst>
          </p:nvPr>
        </p:nvGraphicFramePr>
        <p:xfrm>
          <a:off x="225669" y="1234201"/>
          <a:ext cx="11614828" cy="4765040"/>
        </p:xfrm>
        <a:graphic>
          <a:graphicData uri="http://schemas.openxmlformats.org/drawingml/2006/table">
            <a:tbl>
              <a:tblPr firstRow="1" bandRow="1">
                <a:tableStyleId>{5C22544A-7EE6-4342-B048-85BDC9FD1C3A}</a:tableStyleId>
              </a:tblPr>
              <a:tblGrid>
                <a:gridCol w="2488170">
                  <a:extLst>
                    <a:ext uri="{9D8B030D-6E8A-4147-A177-3AD203B41FA5}">
                      <a16:colId xmlns:a16="http://schemas.microsoft.com/office/drawing/2014/main" val="776659425"/>
                    </a:ext>
                  </a:extLst>
                </a:gridCol>
                <a:gridCol w="1706103">
                  <a:extLst>
                    <a:ext uri="{9D8B030D-6E8A-4147-A177-3AD203B41FA5}">
                      <a16:colId xmlns:a16="http://schemas.microsoft.com/office/drawing/2014/main" val="3531366387"/>
                    </a:ext>
                  </a:extLst>
                </a:gridCol>
                <a:gridCol w="1613140">
                  <a:extLst>
                    <a:ext uri="{9D8B030D-6E8A-4147-A177-3AD203B41FA5}">
                      <a16:colId xmlns:a16="http://schemas.microsoft.com/office/drawing/2014/main" val="3710483499"/>
                    </a:ext>
                  </a:extLst>
                </a:gridCol>
                <a:gridCol w="1935805">
                  <a:extLst>
                    <a:ext uri="{9D8B030D-6E8A-4147-A177-3AD203B41FA5}">
                      <a16:colId xmlns:a16="http://schemas.microsoft.com/office/drawing/2014/main" val="549988924"/>
                    </a:ext>
                  </a:extLst>
                </a:gridCol>
                <a:gridCol w="373965">
                  <a:extLst>
                    <a:ext uri="{9D8B030D-6E8A-4147-A177-3AD203B41FA5}">
                      <a16:colId xmlns:a16="http://schemas.microsoft.com/office/drawing/2014/main" val="2838559681"/>
                    </a:ext>
                  </a:extLst>
                </a:gridCol>
                <a:gridCol w="3497645">
                  <a:extLst>
                    <a:ext uri="{9D8B030D-6E8A-4147-A177-3AD203B41FA5}">
                      <a16:colId xmlns:a16="http://schemas.microsoft.com/office/drawing/2014/main" val="4070823668"/>
                    </a:ext>
                  </a:extLst>
                </a:gridCol>
              </a:tblGrid>
              <a:tr h="370840">
                <a:tc>
                  <a:txBody>
                    <a:bodyPr/>
                    <a:lstStyle/>
                    <a:p>
                      <a:r>
                        <a:rPr lang="en-US" dirty="0"/>
                        <a:t>Process</a:t>
                      </a:r>
                    </a:p>
                  </a:txBody>
                  <a:tcPr/>
                </a:tc>
                <a:tc>
                  <a:txBody>
                    <a:bodyPr/>
                    <a:lstStyle/>
                    <a:p>
                      <a:r>
                        <a:rPr lang="en-US" dirty="0"/>
                        <a:t>Note</a:t>
                      </a:r>
                    </a:p>
                  </a:txBody>
                  <a:tcPr/>
                </a:tc>
                <a:tc>
                  <a:txBody>
                    <a:bodyPr/>
                    <a:lstStyle/>
                    <a:p>
                      <a:r>
                        <a:rPr lang="en-US" dirty="0"/>
                        <a:t>Parameters</a:t>
                      </a:r>
                    </a:p>
                  </a:txBody>
                  <a:tcPr/>
                </a:tc>
                <a:tc>
                  <a:txBody>
                    <a:bodyPr/>
                    <a:lstStyle/>
                    <a:p>
                      <a:r>
                        <a:rPr lang="en-US" dirty="0"/>
                        <a:t>Result</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Comment</a:t>
                      </a:r>
                    </a:p>
                    <a:p>
                      <a:endParaRPr lang="en-US" dirty="0"/>
                    </a:p>
                  </a:txBody>
                  <a:tcPr/>
                </a:tc>
                <a:extLst>
                  <a:ext uri="{0D108BD9-81ED-4DB2-BD59-A6C34878D82A}">
                    <a16:rowId xmlns:a16="http://schemas.microsoft.com/office/drawing/2014/main" val="1169282519"/>
                  </a:ext>
                </a:extLst>
              </a:tr>
              <a:tr h="574512">
                <a:tc>
                  <a:txBody>
                    <a:bodyPr/>
                    <a:lstStyle/>
                    <a:p>
                      <a:r>
                        <a:rPr lang="pl-PL" dirty="0"/>
                        <a:t>mu+ mu- &gt; ax w+ mu- vm~ /ax mu+ h vm z</a:t>
                      </a:r>
                      <a:endParaRPr lang="en-US" dirty="0"/>
                    </a:p>
                  </a:txBody>
                  <a:tcPr/>
                </a:tc>
                <a:tc>
                  <a:txBody>
                    <a:bodyPr/>
                    <a:lstStyle/>
                    <a:p>
                      <a:r>
                        <a:rPr lang="en-US" dirty="0"/>
                        <a:t>My check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133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Removed Diagram#4. Only 8 diagrams left.</a:t>
                      </a:r>
                    </a:p>
                  </a:txBody>
                  <a:tcPr/>
                </a:tc>
                <a:extLst>
                  <a:ext uri="{0D108BD9-81ED-4DB2-BD59-A6C34878D82A}">
                    <a16:rowId xmlns:a16="http://schemas.microsoft.com/office/drawing/2014/main" val="3527777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t>a mu+ </a:t>
                      </a:r>
                      <a:r>
                        <a:rPr lang="en-US" sz="1800" dirty="0"/>
                        <a:t>&gt; a </a:t>
                      </a:r>
                      <a:r>
                        <a:rPr lang="pl-PL" sz="1800" dirty="0"/>
                        <a:t>&gt; ax w+ vm~ / ax mu- h vm z</a:t>
                      </a:r>
                      <a:endParaRPr lang="en-US" sz="1800" dirty="0"/>
                    </a:p>
                  </a:txBody>
                  <a:tcPr/>
                </a:tc>
                <a:tc>
                  <a:txBody>
                    <a:bodyPr/>
                    <a:lstStyle/>
                    <a:p>
                      <a:r>
                        <a:rPr lang="en-US" dirty="0"/>
                        <a:t>My check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0.54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diagrams, s-channel photon , not captured by IWW</a:t>
                      </a:r>
                    </a:p>
                  </a:txBody>
                  <a:tcPr/>
                </a:tc>
                <a:extLst>
                  <a:ext uri="{0D108BD9-81ED-4DB2-BD59-A6C34878D82A}">
                    <a16:rowId xmlns:a16="http://schemas.microsoft.com/office/drawing/2014/main" val="5177907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t>a mu+ &gt; ax w+ vm~ / ax mu- h vm z</a:t>
                      </a:r>
                      <a:endParaRPr lang="en-US" sz="1800" dirty="0"/>
                    </a:p>
                  </a:txBody>
                  <a:tcPr/>
                </a:tc>
                <a:tc>
                  <a:txBody>
                    <a:bodyPr/>
                    <a:lstStyle/>
                    <a:p>
                      <a:r>
                        <a:rPr lang="en-US" dirty="0"/>
                        <a:t>My check, IWW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1.3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Clearly, the dominant contributions are photon initiated. Now with Photon PDF</a:t>
                      </a:r>
                    </a:p>
                  </a:txBody>
                  <a:tcPr/>
                </a:tc>
                <a:extLst>
                  <a:ext uri="{0D108BD9-81ED-4DB2-BD59-A6C34878D82A}">
                    <a16:rowId xmlns:a16="http://schemas.microsoft.com/office/drawing/2014/main" val="1149169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t>a mu+ &gt; ax w+ vm~</a:t>
                      </a:r>
                      <a:endParaRPr lang="en-US" sz="1800" dirty="0"/>
                    </a:p>
                  </a:txBody>
                  <a:tcPr/>
                </a:tc>
                <a:tc>
                  <a:txBody>
                    <a:bodyPr/>
                    <a:lstStyle/>
                    <a:p>
                      <a:r>
                        <a:rPr lang="en-US" dirty="0"/>
                        <a:t>My check, IWW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2.6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extLst>
                  <a:ext uri="{0D108BD9-81ED-4DB2-BD59-A6C34878D82A}">
                    <a16:rowId xmlns:a16="http://schemas.microsoft.com/office/drawing/2014/main" val="276429386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t>a mu+ &gt; ax w+ vm~ / ax mu- h vm z</a:t>
                      </a:r>
                      <a:r>
                        <a:rPr lang="en-US" sz="1800" dirty="0"/>
                        <a:t> a</a:t>
                      </a:r>
                    </a:p>
                  </a:txBody>
                  <a:tcPr/>
                </a:tc>
                <a:tc>
                  <a:txBody>
                    <a:bodyPr/>
                    <a:lstStyle/>
                    <a:p>
                      <a:r>
                        <a:rPr lang="en-US" dirty="0"/>
                        <a:t>My check, IWW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0.64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Removed one more photon diagram just to check who dominants. All the remaining are </a:t>
                      </a:r>
                      <a:r>
                        <a:rPr lang="en-US" dirty="0" err="1"/>
                        <a:t>aWW</a:t>
                      </a:r>
                      <a:r>
                        <a:rPr lang="en-US" dirty="0"/>
                        <a:t> coupling.</a:t>
                      </a:r>
                    </a:p>
                  </a:txBody>
                  <a:tcPr/>
                </a:tc>
                <a:extLst>
                  <a:ext uri="{0D108BD9-81ED-4DB2-BD59-A6C34878D82A}">
                    <a16:rowId xmlns:a16="http://schemas.microsoft.com/office/drawing/2014/main" val="23094271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t>a mu+ &gt; ax w+ vm~</a:t>
                      </a:r>
                      <a:endParaRPr lang="en-US" sz="1800" dirty="0"/>
                    </a:p>
                  </a:txBody>
                  <a:tcPr/>
                </a:tc>
                <a:tc>
                  <a:txBody>
                    <a:bodyPr/>
                    <a:lstStyle/>
                    <a:p>
                      <a:r>
                        <a:rPr lang="en-US" dirty="0"/>
                        <a:t>My check, IWW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10^-9 pb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Turning off </a:t>
                      </a:r>
                      <a:r>
                        <a:rPr lang="en-US" dirty="0" err="1"/>
                        <a:t>aWW</a:t>
                      </a:r>
                      <a:endParaRPr lang="en-US" dirty="0"/>
                    </a:p>
                  </a:txBody>
                  <a:tcPr/>
                </a:tc>
                <a:extLst>
                  <a:ext uri="{0D108BD9-81ED-4DB2-BD59-A6C34878D82A}">
                    <a16:rowId xmlns:a16="http://schemas.microsoft.com/office/drawing/2014/main" val="3876716260"/>
                  </a:ext>
                </a:extLst>
              </a:tr>
            </a:tbl>
          </a:graphicData>
        </a:graphic>
      </p:graphicFrame>
      <p:pic>
        <p:nvPicPr>
          <p:cNvPr id="5" name="Picture 4">
            <a:extLst>
              <a:ext uri="{FF2B5EF4-FFF2-40B4-BE49-F238E27FC236}">
                <a16:creationId xmlns:a16="http://schemas.microsoft.com/office/drawing/2014/main" id="{F2403615-181E-DAAA-B864-5FE06B1581B4}"/>
              </a:ext>
            </a:extLst>
          </p:cNvPr>
          <p:cNvPicPr>
            <a:picLocks noChangeAspect="1"/>
          </p:cNvPicPr>
          <p:nvPr/>
        </p:nvPicPr>
        <p:blipFill>
          <a:blip r:embed="rId2"/>
          <a:stretch>
            <a:fillRect/>
          </a:stretch>
        </p:blipFill>
        <p:spPr>
          <a:xfrm>
            <a:off x="225669" y="8669"/>
            <a:ext cx="3129927" cy="1237413"/>
          </a:xfrm>
          <a:prstGeom prst="rect">
            <a:avLst/>
          </a:prstGeom>
        </p:spPr>
      </p:pic>
      <p:pic>
        <p:nvPicPr>
          <p:cNvPr id="7" name="Picture 6">
            <a:extLst>
              <a:ext uri="{FF2B5EF4-FFF2-40B4-BE49-F238E27FC236}">
                <a16:creationId xmlns:a16="http://schemas.microsoft.com/office/drawing/2014/main" id="{07F30079-8CB3-319F-0EA8-3133630F9CF0}"/>
              </a:ext>
            </a:extLst>
          </p:cNvPr>
          <p:cNvPicPr>
            <a:picLocks noChangeAspect="1"/>
          </p:cNvPicPr>
          <p:nvPr/>
        </p:nvPicPr>
        <p:blipFill>
          <a:blip r:embed="rId3"/>
          <a:stretch>
            <a:fillRect/>
          </a:stretch>
        </p:blipFill>
        <p:spPr>
          <a:xfrm>
            <a:off x="3471409" y="5910"/>
            <a:ext cx="3157770" cy="1237413"/>
          </a:xfrm>
          <a:prstGeom prst="rect">
            <a:avLst/>
          </a:prstGeom>
        </p:spPr>
      </p:pic>
      <p:pic>
        <p:nvPicPr>
          <p:cNvPr id="9" name="Picture 8">
            <a:extLst>
              <a:ext uri="{FF2B5EF4-FFF2-40B4-BE49-F238E27FC236}">
                <a16:creationId xmlns:a16="http://schemas.microsoft.com/office/drawing/2014/main" id="{59202456-A429-7734-17F4-9E66F2DF0396}"/>
              </a:ext>
            </a:extLst>
          </p:cNvPr>
          <p:cNvPicPr>
            <a:picLocks noChangeAspect="1"/>
          </p:cNvPicPr>
          <p:nvPr/>
        </p:nvPicPr>
        <p:blipFill>
          <a:blip r:embed="rId4"/>
          <a:stretch>
            <a:fillRect/>
          </a:stretch>
        </p:blipFill>
        <p:spPr>
          <a:xfrm>
            <a:off x="6744993" y="0"/>
            <a:ext cx="1656016" cy="1234201"/>
          </a:xfrm>
          <a:prstGeom prst="rect">
            <a:avLst/>
          </a:prstGeom>
        </p:spPr>
      </p:pic>
    </p:spTree>
    <p:extLst>
      <p:ext uri="{BB962C8B-B14F-4D97-AF65-F5344CB8AC3E}">
        <p14:creationId xmlns:p14="http://schemas.microsoft.com/office/powerpoint/2010/main" val="2229116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13076</TotalTime>
  <Words>1551</Words>
  <Application>Microsoft Office PowerPoint</Application>
  <PresentationFormat>Widescreen</PresentationFormat>
  <Paragraphs>278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Cambria Math</vt:lpstr>
      <vt:lpstr>Office Theme</vt:lpstr>
      <vt:lpstr>On the Production Modes and Production Rates cross checks.</vt:lpstr>
      <vt:lpstr>I want to check a few subtilties on the production modes to ensure what Peiran did does not miss some important contributions &amp; effects</vt:lpstr>
      <vt:lpstr>Checks</vt:lpstr>
      <vt:lpstr>Checks</vt:lpstr>
      <vt:lpstr>IR regularization &amp; resummation</vt:lpstr>
      <vt:lpstr>cross checks</vt:lpstr>
      <vt:lpstr>Checking Peiran’s New Process</vt:lpstr>
      <vt:lpstr>PowerPoint Presentation</vt:lpstr>
      <vt:lpstr>PowerPoint Presentation</vt:lpstr>
      <vt:lpstr>New cross checks</vt:lpstr>
      <vt:lpstr>PowerPoint Presentation</vt:lpstr>
      <vt:lpstr>PowerPoint Presentation</vt:lpstr>
      <vt:lpstr>Backups</vt:lpstr>
      <vt:lpstr>Additional Comparisons </vt:lpstr>
      <vt:lpstr>PowerPoint Presentation</vt:lpstr>
      <vt:lpstr>Additional Refs.</vt:lpstr>
      <vt:lpstr>All 8 contributing diagrams</vt:lpstr>
      <vt:lpstr>All 4 contributing diagrams</vt:lpstr>
      <vt:lpstr>All 12 diagrams contributing with IWW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Zhen Liu</dc:creator>
  <cp:lastModifiedBy>Zhen Liu</cp:lastModifiedBy>
  <cp:revision>47</cp:revision>
  <dcterms:created xsi:type="dcterms:W3CDTF">2024-09-23T16:36:07Z</dcterms:created>
  <dcterms:modified xsi:type="dcterms:W3CDTF">2024-10-14T21:11:20Z</dcterms:modified>
</cp:coreProperties>
</file>