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59" r:id="rId4"/>
    <p:sldId id="260" r:id="rId5"/>
    <p:sldId id="263" r:id="rId6"/>
    <p:sldId id="262" r:id="rId7"/>
    <p:sldId id="273" r:id="rId8"/>
    <p:sldId id="264" r:id="rId9"/>
    <p:sldId id="265" r:id="rId10"/>
    <p:sldId id="267" r:id="rId11"/>
    <p:sldId id="268" r:id="rId12"/>
    <p:sldId id="266" r:id="rId13"/>
    <p:sldId id="275" r:id="rId14"/>
    <p:sldId id="278" r:id="rId15"/>
    <p:sldId id="270" r:id="rId16"/>
    <p:sldId id="276" r:id="rId17"/>
    <p:sldId id="280" r:id="rId18"/>
    <p:sldId id="274" r:id="rId19"/>
    <p:sldId id="277" r:id="rId20"/>
    <p:sldId id="279" r:id="rId21"/>
    <p:sldId id="282" r:id="rId22"/>
    <p:sldId id="283" r:id="rId23"/>
    <p:sldId id="287" r:id="rId24"/>
    <p:sldId id="285" r:id="rId25"/>
    <p:sldId id="286" r:id="rId26"/>
    <p:sldId id="298" r:id="rId27"/>
    <p:sldId id="299" r:id="rId28"/>
    <p:sldId id="301" r:id="rId29"/>
    <p:sldId id="288" r:id="rId30"/>
    <p:sldId id="289" r:id="rId31"/>
    <p:sldId id="284" r:id="rId32"/>
    <p:sldId id="291" r:id="rId33"/>
    <p:sldId id="292" r:id="rId34"/>
    <p:sldId id="293" r:id="rId35"/>
    <p:sldId id="294" r:id="rId36"/>
    <p:sldId id="295" r:id="rId37"/>
    <p:sldId id="296" r:id="rId38"/>
    <p:sldId id="300" r:id="rId39"/>
    <p:sldId id="290" r:id="rId40"/>
    <p:sldId id="272" r:id="rId41"/>
    <p:sldId id="271" r:id="rId42"/>
    <p:sldId id="297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D00B9-4766-4E66-A103-86969EE48BDF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D7369-19C5-4AFC-8D89-C45239DC28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153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D7369-19C5-4AFC-8D89-C45239DC286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7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2CE40-0680-FAD6-F4F3-85466B1A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F7C086-9BA1-8A8F-F6CF-B318E0377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393DA-30BB-626E-767F-9BF9FE9F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E1E72-2818-7981-09AE-A90180EA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4DEBA-9DA1-DEDE-9A8C-56F86551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35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DA3F6-C279-1CE7-BC1F-FBD5C61A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6356F2-AA74-5971-7207-5931BA457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930F1-FAA9-4D44-658C-3CC469D5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3B5E14-7346-AE63-49E7-09D83963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89998-6EE8-3F63-99FC-3A6F74B9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41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534207-02EC-3BCF-0AE5-12B91CBD2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16BA4E-8478-14EF-502F-9062A5CFA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2013E-0A7F-F7D8-3B3B-DE845D74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21D8B-B3D3-841C-839E-2DB7E5A5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54B93-2592-32C5-89CE-FCF0B8D7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8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A1DD5-BFB8-579C-D6EF-45086F66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D1E06-DE18-91DF-3F5A-968EDF279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F6E8F-3FF0-8444-E639-6D9B497F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79C9A-5F5A-B64D-C255-8962C756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FA706-A740-CEE7-CE59-5206536A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79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67F24-B4FF-A850-5CEE-03F31ED2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200B49-73E2-9F24-6BD0-9517C5BE1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98312-B76E-68C8-E944-2116F54E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53A38-C74A-615A-1EDC-6422EF4F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FEA5D-06C1-9391-6F22-286E9712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33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BFA98-E2A6-5343-902A-520B90E7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918EF-15D6-95F3-C1FB-4FF90CA4B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2FCB18-14FA-0D62-C8F1-53E8ED123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A2B9A1-D725-FB6C-C239-F7779679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A76B1F-2CDC-A5C8-E5B8-2F4BE489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186FE-6D58-955E-59A3-86AEEAB7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98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9D12-5C62-9DA5-D8D6-4C648323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C73B84-2089-6D0C-CE15-528D416B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46DDFD-FBE7-85AA-AB3B-8FE370D84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B55CD-ACD4-91B8-78EC-2D81DDA0E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22F6F8-6375-14A7-B332-21E64821F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7173A5-3DFC-C5BD-B57B-EA2B3FF5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1E5E37-9043-58C8-8A3A-AD511D09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824D8B-31D5-F840-4152-DF6435F8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06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D823-96C6-2D93-3A4B-D4378224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1173BB-BC1C-28ED-B99E-2A48CCED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DA0BB7-CB08-3535-D9A6-99E63A93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7D5CE6-B1C4-B86D-7520-F6CE18F9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97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2EEF9E-4ABB-2381-C1E5-555C334C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052224-0DAD-38D1-1DDE-1395AAA5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CE32EE-4FA6-B212-F46E-ABDCCF9B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45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3F7ED-5610-4EFB-3269-53ABEF45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3DA42-4CDD-8DE7-E682-E0970AFB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97D384-DC63-AD12-8D9F-39DA7D02A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23C942-1EF6-6EE6-F3F9-4B958DE4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79FF7-0BCD-4066-0698-36D0C65C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8389C-7490-FEE5-46A3-F2F9636D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3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0E2C8-0492-443F-6431-827C2A71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A88E4C-7458-2674-A3B3-E494455C5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6D77E2-D76B-BD52-AA64-0F5FED8BC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610B00-0606-6B46-7177-64AC5E0D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63635B-72EF-7DF4-1417-241CDB18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19E375-1746-968E-3DC1-0D49EECF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78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E17CD4-80D9-B716-F37C-AA775524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A91A15-439B-17A9-1142-E5054C5FF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749317-3698-1C6C-3E95-E8C3CAF9F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EC68D-7A6E-44EE-9104-9171401D5B26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9CE48-5CC5-F88B-D448-DDEA79C50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6FCF3-8752-75A6-507A-4EC0B690C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94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8.png"/><Relationship Id="rId7" Type="http://schemas.openxmlformats.org/officeDocument/2006/relationships/image" Target="../media/image26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10" Type="http://schemas.openxmlformats.org/officeDocument/2006/relationships/hyperlink" Target="https://arxiv.org/pdf/1911.12364" TargetMode="External"/><Relationship Id="rId4" Type="http://schemas.openxmlformats.org/officeDocument/2006/relationships/image" Target="../media/image49.png"/><Relationship Id="rId9" Type="http://schemas.openxmlformats.org/officeDocument/2006/relationships/image" Target="../media/image3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3" Type="http://schemas.openxmlformats.org/officeDocument/2006/relationships/image" Target="../media/image530.png"/><Relationship Id="rId7" Type="http://schemas.openxmlformats.org/officeDocument/2006/relationships/image" Target="../media/image22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5" Type="http://schemas.openxmlformats.org/officeDocument/2006/relationships/image" Target="../media/image47.png"/><Relationship Id="rId4" Type="http://schemas.openxmlformats.org/officeDocument/2006/relationships/image" Target="../media/image5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56.svg"/><Relationship Id="rId7" Type="http://schemas.openxmlformats.org/officeDocument/2006/relationships/image" Target="../media/image24.jpg"/><Relationship Id="rId12" Type="http://schemas.openxmlformats.org/officeDocument/2006/relationships/hyperlink" Target="https://arxiv.org/pdf/2102.08971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11" Type="http://schemas.openxmlformats.org/officeDocument/2006/relationships/image" Target="../media/image83.png"/><Relationship Id="rId5" Type="http://schemas.openxmlformats.org/officeDocument/2006/relationships/image" Target="../media/image25.png"/><Relationship Id="rId10" Type="http://schemas.openxmlformats.org/officeDocument/2006/relationships/image" Target="../media/image82.png"/><Relationship Id="rId4" Type="http://schemas.openxmlformats.org/officeDocument/2006/relationships/image" Target="../media/image79.png"/><Relationship Id="rId9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102.08971" TargetMode="External"/><Relationship Id="rId5" Type="http://schemas.openxmlformats.org/officeDocument/2006/relationships/image" Target="../media/image61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hyperlink" Target="https://arxiv.org/pdf/1808.10323" TargetMode="External"/><Relationship Id="rId7" Type="http://schemas.openxmlformats.org/officeDocument/2006/relationships/image" Target="../media/image7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1.svg"/><Relationship Id="rId10" Type="http://schemas.openxmlformats.org/officeDocument/2006/relationships/image" Target="../media/image87.png"/><Relationship Id="rId4" Type="http://schemas.openxmlformats.org/officeDocument/2006/relationships/image" Target="../media/image70.png"/><Relationship Id="rId9" Type="http://schemas.openxmlformats.org/officeDocument/2006/relationships/image" Target="../media/image8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1212.3620" TargetMode="External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4.png"/><Relationship Id="rId5" Type="http://schemas.openxmlformats.org/officeDocument/2006/relationships/image" Target="../media/image91.png"/><Relationship Id="rId10" Type="http://schemas.openxmlformats.org/officeDocument/2006/relationships/image" Target="../media/image69.png"/><Relationship Id="rId4" Type="http://schemas.openxmlformats.org/officeDocument/2006/relationships/image" Target="../media/image90.png"/><Relationship Id="rId9" Type="http://schemas.openxmlformats.org/officeDocument/2006/relationships/hyperlink" Target="https://arxiv.org/pdf/1911.12364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svg"/><Relationship Id="rId4" Type="http://schemas.openxmlformats.org/officeDocument/2006/relationships/image" Target="../media/image9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1911.12364" TargetMode="External"/><Relationship Id="rId4" Type="http://schemas.openxmlformats.org/officeDocument/2006/relationships/image" Target="../media/image36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0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0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7" Type="http://schemas.openxmlformats.org/officeDocument/2006/relationships/image" Target="../media/image99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0.png"/><Relationship Id="rId4" Type="http://schemas.openxmlformats.org/officeDocument/2006/relationships/image" Target="../media/image9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7" Type="http://schemas.openxmlformats.org/officeDocument/2006/relationships/image" Target="../media/image99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70.png"/><Relationship Id="rId4" Type="http://schemas.openxmlformats.org/officeDocument/2006/relationships/image" Target="../media/image9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0.png"/><Relationship Id="rId4" Type="http://schemas.openxmlformats.org/officeDocument/2006/relationships/image" Target="../media/image10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hyperlink" Target="https://arxiv.org/pdf/2203.0548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BFAE4-1632-2B16-30A6-DDDCDB72C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Axion at Muon Collider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26D7CF-0F82-70D8-58FE-D43264EC6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Ravneet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Bedi, Tony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Gherghetta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Soubhik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Kumar, Peiran Li, Zhen Liu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547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图示&#10;&#10;描述已自动生成">
            <a:extLst>
              <a:ext uri="{FF2B5EF4-FFF2-40B4-BE49-F238E27FC236}">
                <a16:creationId xmlns:a16="http://schemas.microsoft.com/office/drawing/2014/main" id="{8E246CBD-A0A8-DAD8-E233-85FA20562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42" y="2748149"/>
            <a:ext cx="4254992" cy="3198934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07BBDC3-8CC1-5EFC-3DB2-3767C83F583F}"/>
              </a:ext>
            </a:extLst>
          </p:cNvPr>
          <p:cNvSpPr txBox="1"/>
          <p:nvPr/>
        </p:nvSpPr>
        <p:spPr>
          <a:xfrm>
            <a:off x="272374" y="233464"/>
            <a:ext cx="646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Background</a:t>
            </a:r>
            <a:endParaRPr lang="zh-CN" altLang="en-US" sz="3600" dirty="0"/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D7782621-9E6B-3A19-604D-6116E838F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05" y="2748148"/>
            <a:ext cx="4386501" cy="3198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6D9A6-A4B9-E530-49FA-7DDDD165415F}"/>
                  </a:ext>
                </a:extLst>
              </p:cNvPr>
              <p:cNvSpPr txBox="1"/>
              <p:nvPr/>
            </p:nvSpPr>
            <p:spPr>
              <a:xfrm>
                <a:off x="272374" y="1290751"/>
                <a:ext cx="250973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𝑗𝑗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~1.35</m:t>
                    </m:r>
                  </m:oMath>
                </a14:m>
                <a:r>
                  <a:rPr lang="en-US" altLang="zh-CN" sz="2800" dirty="0"/>
                  <a:t> pb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6D9A6-A4B9-E530-49FA-7DDDD1654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74" y="1290751"/>
                <a:ext cx="2509737" cy="954107"/>
              </a:xfrm>
              <a:prstGeom prst="rect">
                <a:avLst/>
              </a:prstGeom>
              <a:blipFill>
                <a:blip r:embed="rId4"/>
                <a:stretch>
                  <a:fillRect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B1881-1B0C-5926-4CBE-A698A9269280}"/>
                  </a:ext>
                </a:extLst>
              </p:cNvPr>
              <p:cNvSpPr txBox="1"/>
              <p:nvPr/>
            </p:nvSpPr>
            <p:spPr>
              <a:xfrm>
                <a:off x="8803531" y="413588"/>
                <a:ext cx="257783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)=10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&gt;0.4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ℓℓ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&gt;0.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&gt;130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B1881-1B0C-5926-4CBE-A698A9269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531" y="413588"/>
                <a:ext cx="2577830" cy="1754326"/>
              </a:xfrm>
              <a:prstGeom prst="rect">
                <a:avLst/>
              </a:prstGeom>
              <a:blipFill>
                <a:blip r:embed="rId5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1F3F89-3A62-63FF-8430-439DAC3AC8D5}"/>
                  </a:ext>
                </a:extLst>
              </p:cNvPr>
              <p:cNvSpPr txBox="1"/>
              <p:nvPr/>
            </p:nvSpPr>
            <p:spPr>
              <a:xfrm>
                <a:off x="8667343" y="3322869"/>
                <a:ext cx="272375" cy="30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1F3F89-3A62-63FF-8430-439DAC3AC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343" y="3322869"/>
                <a:ext cx="272375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ADA3EB22-F569-2F5A-9D2D-C97BB0924D01}"/>
              </a:ext>
            </a:extLst>
          </p:cNvPr>
          <p:cNvSpPr txBox="1"/>
          <p:nvPr/>
        </p:nvSpPr>
        <p:spPr>
          <a:xfrm>
            <a:off x="5782234" y="1460029"/>
            <a:ext cx="246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LHC (diphoton, </a:t>
            </a:r>
            <a:r>
              <a:rPr lang="en-US" altLang="zh-CN" dirty="0" err="1"/>
              <a:t>dijet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549C3AD-9BDE-D2D5-B834-F5EC90A05337}"/>
                  </a:ext>
                </a:extLst>
              </p:cNvPr>
              <p:cNvSpPr txBox="1"/>
              <p:nvPr/>
            </p:nvSpPr>
            <p:spPr>
              <a:xfrm>
                <a:off x="3625554" y="3476758"/>
                <a:ext cx="272375" cy="30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549C3AD-9BDE-D2D5-B834-F5EC90A05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54" y="3476758"/>
                <a:ext cx="272375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4AAF04D-0A7F-96A3-AF9E-0E6C106E7B2F}"/>
                  </a:ext>
                </a:extLst>
              </p:cNvPr>
              <p:cNvSpPr txBox="1"/>
              <p:nvPr/>
            </p:nvSpPr>
            <p:spPr>
              <a:xfrm>
                <a:off x="3625553" y="4861546"/>
                <a:ext cx="272375" cy="30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4AAF04D-0A7F-96A3-AF9E-0E6C106E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53" y="4861546"/>
                <a:ext cx="272375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BCB783-F6EB-1AE6-E808-8D95CA32ABCD}"/>
                  </a:ext>
                </a:extLst>
              </p:cNvPr>
              <p:cNvSpPr txBox="1"/>
              <p:nvPr/>
            </p:nvSpPr>
            <p:spPr>
              <a:xfrm>
                <a:off x="7555148" y="4277887"/>
                <a:ext cx="272375" cy="30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BCB783-F6EB-1AE6-E808-8D95CA32A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148" y="4277887"/>
                <a:ext cx="272375" cy="307777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975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7BBDC3-8CC1-5EFC-3DB2-3767C83F583F}"/>
              </a:ext>
            </a:extLst>
          </p:cNvPr>
          <p:cNvSpPr txBox="1"/>
          <p:nvPr/>
        </p:nvSpPr>
        <p:spPr>
          <a:xfrm>
            <a:off x="272374" y="233464"/>
            <a:ext cx="646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Background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6D9A6-A4B9-E530-49FA-7DDDD165415F}"/>
                  </a:ext>
                </a:extLst>
              </p:cNvPr>
              <p:cNvSpPr txBox="1"/>
              <p:nvPr/>
            </p:nvSpPr>
            <p:spPr>
              <a:xfrm>
                <a:off x="272374" y="1290751"/>
                <a:ext cx="250973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𝜈𝜈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𝑗𝑗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≈0.058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pb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6D9A6-A4B9-E530-49FA-7DDDD1654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74" y="1290751"/>
                <a:ext cx="2509737" cy="954107"/>
              </a:xfrm>
              <a:prstGeom prst="rect">
                <a:avLst/>
              </a:prstGeom>
              <a:blipFill>
                <a:blip r:embed="rId2"/>
                <a:stretch>
                  <a:fillRect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B1881-1B0C-5926-4CBE-A698A9269280}"/>
                  </a:ext>
                </a:extLst>
              </p:cNvPr>
              <p:cNvSpPr txBox="1"/>
              <p:nvPr/>
            </p:nvSpPr>
            <p:spPr>
              <a:xfrm>
                <a:off x="8803531" y="413588"/>
                <a:ext cx="25778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)=10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&gt;0.4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&gt;130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B1881-1B0C-5926-4CBE-A698A9269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531" y="413588"/>
                <a:ext cx="2577830" cy="1477328"/>
              </a:xfrm>
              <a:prstGeom prst="rect">
                <a:avLst/>
              </a:prstGeom>
              <a:blipFill>
                <a:blip r:embed="rId3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275BA481-7158-F7D5-B18C-CF3C681F2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82" y="2655814"/>
            <a:ext cx="4482818" cy="3209066"/>
          </a:xfrm>
          <a:prstGeom prst="rect">
            <a:avLst/>
          </a:prstGeom>
        </p:spPr>
      </p:pic>
      <p:pic>
        <p:nvPicPr>
          <p:cNvPr id="12" name="图片 11" descr="图示&#10;&#10;描述已自动生成">
            <a:extLst>
              <a:ext uri="{FF2B5EF4-FFF2-40B4-BE49-F238E27FC236}">
                <a16:creationId xmlns:a16="http://schemas.microsoft.com/office/drawing/2014/main" id="{706BE8E9-E98A-1A47-658B-F043E10D42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622" y="2655813"/>
            <a:ext cx="4144697" cy="321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3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0AFBA67-EA8A-49E6-CD14-8EEDC60D8A9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83657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𝑇𝑒𝑉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0AFBA67-EA8A-49E6-CD14-8EEDC60D8A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83657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094729-04F5-0E1B-D33C-C79C45A33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4182"/>
                <a:ext cx="10515600" cy="2136428"/>
              </a:xfrm>
            </p:spPr>
            <p:txBody>
              <a:bodyPr/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Signal: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=1.3×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pb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GeV</a:t>
                </a:r>
              </a:p>
              <a:p>
                <a:r>
                  <a:rPr lang="en-US" altLang="zh-CN" dirty="0"/>
                  <a:t>Background: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=1.4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pb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Require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1−5%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(1+5%)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094729-04F5-0E1B-D33C-C79C45A33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4182"/>
                <a:ext cx="10515600" cy="2136428"/>
              </a:xfrm>
              <a:blipFill>
                <a:blip r:embed="rId3"/>
                <a:stretch>
                  <a:fillRect l="-1217" t="-4558" b="-2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B1600EA0-14CD-95A3-F631-B46347126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587" y="3749981"/>
            <a:ext cx="4726200" cy="2800710"/>
          </a:xfrm>
          <a:prstGeom prst="rect">
            <a:avLst/>
          </a:prstGeom>
        </p:spPr>
      </p:pic>
      <p:pic>
        <p:nvPicPr>
          <p:cNvPr id="9" name="图片 8" descr="图表&#10;&#10;中度可信度描述已自动生成">
            <a:extLst>
              <a:ext uri="{FF2B5EF4-FFF2-40B4-BE49-F238E27FC236}">
                <a16:creationId xmlns:a16="http://schemas.microsoft.com/office/drawing/2014/main" id="{DE8BE2AC-F459-B14E-33B3-C88FF6D46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4" y="3785429"/>
            <a:ext cx="4487784" cy="28007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8197912-F804-7A26-E979-4CD45198A60A}"/>
              </a:ext>
            </a:extLst>
          </p:cNvPr>
          <p:cNvSpPr txBox="1"/>
          <p:nvPr/>
        </p:nvSpPr>
        <p:spPr>
          <a:xfrm>
            <a:off x="445851" y="3416097"/>
            <a:ext cx="218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Probability density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7A639D-824D-FBE9-6D5B-E3E478C6C20A}"/>
              </a:ext>
            </a:extLst>
          </p:cNvPr>
          <p:cNvSpPr txBox="1"/>
          <p:nvPr/>
        </p:nvSpPr>
        <p:spPr>
          <a:xfrm>
            <a:off x="5773366" y="3380649"/>
            <a:ext cx="218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Probability density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0376B9D-7A82-0799-B901-CC29A9122A33}"/>
                  </a:ext>
                </a:extLst>
              </p:cNvPr>
              <p:cNvSpPr txBox="1"/>
              <p:nvPr/>
            </p:nvSpPr>
            <p:spPr>
              <a:xfrm>
                <a:off x="10166979" y="6488668"/>
                <a:ext cx="1352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[GeV]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0376B9D-7A82-0799-B901-CC29A9122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979" y="6488668"/>
                <a:ext cx="1352145" cy="369332"/>
              </a:xfrm>
              <a:prstGeom prst="rect">
                <a:avLst/>
              </a:prstGeom>
              <a:blipFill>
                <a:blip r:embed="rId6"/>
                <a:stretch>
                  <a:fillRect t="-8197" r="-900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2F47693-B014-049E-0D8F-C41C92530178}"/>
                  </a:ext>
                </a:extLst>
              </p:cNvPr>
              <p:cNvSpPr txBox="1"/>
              <p:nvPr/>
            </p:nvSpPr>
            <p:spPr>
              <a:xfrm>
                <a:off x="3957490" y="6512294"/>
                <a:ext cx="1352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[GeV]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2F47693-B014-049E-0D8F-C41C92530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490" y="6512294"/>
                <a:ext cx="1352145" cy="369332"/>
              </a:xfrm>
              <a:prstGeom prst="rect">
                <a:avLst/>
              </a:prstGeom>
              <a:blipFill>
                <a:blip r:embed="rId7"/>
                <a:stretch>
                  <a:fillRect t="-8197" r="-945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EF86606E-8A2C-0CE4-2E0F-AC72B6843FE3}"/>
              </a:ext>
            </a:extLst>
          </p:cNvPr>
          <p:cNvSpPr txBox="1"/>
          <p:nvPr/>
        </p:nvSpPr>
        <p:spPr>
          <a:xfrm>
            <a:off x="2232319" y="4154761"/>
            <a:ext cx="110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Signal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AD8A1D0-8560-6C99-B86A-F30FDF5432B1}"/>
              </a:ext>
            </a:extLst>
          </p:cNvPr>
          <p:cNvSpPr txBox="1"/>
          <p:nvPr/>
        </p:nvSpPr>
        <p:spPr>
          <a:xfrm>
            <a:off x="8151779" y="4269074"/>
            <a:ext cx="151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pic>
        <p:nvPicPr>
          <p:cNvPr id="5" name="图片 4" descr="图表, 直方图&#10;&#10;描述已自动生成">
            <a:extLst>
              <a:ext uri="{FF2B5EF4-FFF2-40B4-BE49-F238E27FC236}">
                <a16:creationId xmlns:a16="http://schemas.microsoft.com/office/drawing/2014/main" id="{B40072DE-092B-93CD-481B-4479426102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349" y="0"/>
            <a:ext cx="4079651" cy="278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F40D682-C0E6-958E-4DE8-A633F398E7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"/>
                <a:ext cx="10515600" cy="97276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Signal process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TeV,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TeV)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F40D682-C0E6-958E-4DE8-A633F398E7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"/>
                <a:ext cx="10515600" cy="972766"/>
              </a:xfrm>
              <a:blipFill>
                <a:blip r:embed="rId2"/>
                <a:stretch>
                  <a:fillRect l="-2377" t="-5000" b="-1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6EBA2-9719-D2C5-26F3-4813E5CB6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6323"/>
                <a:ext cx="10515600" cy="234267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=8.6×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CN" dirty="0"/>
                  <a:t> pb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CN" dirty="0"/>
                  <a:t> pb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CN" dirty="0"/>
                  <a:t> pb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≈0.003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pb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6EBA2-9719-D2C5-26F3-4813E5CB6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6323"/>
                <a:ext cx="10515600" cy="2342677"/>
              </a:xfrm>
              <a:blipFill>
                <a:blip r:embed="rId3"/>
                <a:stretch>
                  <a:fillRect t="-4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84F3C9F7-657E-6C22-8DE2-BC042775F60A}"/>
              </a:ext>
            </a:extLst>
          </p:cNvPr>
          <p:cNvSpPr txBox="1">
            <a:spLocks/>
          </p:cNvSpPr>
          <p:nvPr/>
        </p:nvSpPr>
        <p:spPr>
          <a:xfrm>
            <a:off x="838200" y="3313890"/>
            <a:ext cx="10515600" cy="972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Bkg</a:t>
            </a:r>
            <a:r>
              <a:rPr lang="en-US" altLang="zh-CN" dirty="0"/>
              <a:t> process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6B558A96-0FB3-FDFA-BF11-8E536F0E2C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80758"/>
                <a:ext cx="10515600" cy="12758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𝑗𝑗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~1.35</m:t>
                    </m:r>
                  </m:oMath>
                </a14:m>
                <a:r>
                  <a:rPr lang="en-US" altLang="zh-CN" dirty="0"/>
                  <a:t> pb</a:t>
                </a:r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𝜈𝜈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≈0.058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pb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6B558A96-0FB3-FDFA-BF11-8E536F0E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80758"/>
                <a:ext cx="10515600" cy="1275810"/>
              </a:xfrm>
              <a:prstGeom prst="rect">
                <a:avLst/>
              </a:prstGeom>
              <a:blipFill>
                <a:blip r:embed="rId4"/>
                <a:stretch>
                  <a:fillRect t="-8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19174ED6-19C4-C4DB-7B74-CD5BCFD948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74" y="3537746"/>
            <a:ext cx="3976459" cy="258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32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BD09D-9233-1D48-2B7C-4B8C1AB19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FEB4E73-8736-4347-36F8-6847E63829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05779" y="5072756"/>
                <a:ext cx="3908898" cy="83657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𝑇𝑒𝑉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FEB4E73-8736-4347-36F8-6847E6382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5779" y="5072756"/>
                <a:ext cx="3908898" cy="83657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7D2978DD-2EAF-930D-3011-669C5F0F7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82" y="628878"/>
            <a:ext cx="4726200" cy="2800710"/>
          </a:xfrm>
          <a:prstGeom prst="rect">
            <a:avLst/>
          </a:prstGeom>
        </p:spPr>
      </p:pic>
      <p:pic>
        <p:nvPicPr>
          <p:cNvPr id="9" name="图片 8" descr="图表&#10;&#10;中度可信度描述已自动生成">
            <a:extLst>
              <a:ext uri="{FF2B5EF4-FFF2-40B4-BE49-F238E27FC236}">
                <a16:creationId xmlns:a16="http://schemas.microsoft.com/office/drawing/2014/main" id="{D1248E22-FCF4-568F-76EE-D048978A0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79" y="628290"/>
            <a:ext cx="4487784" cy="28007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2700658-1E6E-AC50-4601-C481429E0D78}"/>
              </a:ext>
            </a:extLst>
          </p:cNvPr>
          <p:cNvSpPr txBox="1"/>
          <p:nvPr/>
        </p:nvSpPr>
        <p:spPr>
          <a:xfrm>
            <a:off x="508726" y="258958"/>
            <a:ext cx="218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Probability density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C0073A-936D-2272-E5C5-2E415A260E4C}"/>
              </a:ext>
            </a:extLst>
          </p:cNvPr>
          <p:cNvSpPr txBox="1"/>
          <p:nvPr/>
        </p:nvSpPr>
        <p:spPr>
          <a:xfrm>
            <a:off x="5856065" y="262706"/>
            <a:ext cx="218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Probability density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A499DB9-B0DB-0A80-C6BE-EB9542EB4057}"/>
                  </a:ext>
                </a:extLst>
              </p:cNvPr>
              <p:cNvSpPr txBox="1"/>
              <p:nvPr/>
            </p:nvSpPr>
            <p:spPr>
              <a:xfrm>
                <a:off x="8884582" y="3416370"/>
                <a:ext cx="1352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[GeV]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A499DB9-B0DB-0A80-C6BE-EB9542EB4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582" y="3416370"/>
                <a:ext cx="1352145" cy="369332"/>
              </a:xfrm>
              <a:prstGeom prst="rect">
                <a:avLst/>
              </a:prstGeom>
              <a:blipFill>
                <a:blip r:embed="rId5"/>
                <a:stretch>
                  <a:fillRect t="-8197" r="-945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99ABE12-9E0C-0BDA-1DF6-1845687341AB}"/>
                  </a:ext>
                </a:extLst>
              </p:cNvPr>
              <p:cNvSpPr txBox="1"/>
              <p:nvPr/>
            </p:nvSpPr>
            <p:spPr>
              <a:xfrm>
                <a:off x="2173598" y="3429000"/>
                <a:ext cx="1352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[GeV]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99ABE12-9E0C-0BDA-1DF6-184568734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598" y="3429000"/>
                <a:ext cx="1352145" cy="369332"/>
              </a:xfrm>
              <a:prstGeom prst="rect">
                <a:avLst/>
              </a:prstGeom>
              <a:blipFill>
                <a:blip r:embed="rId6"/>
                <a:stretch>
                  <a:fillRect t="-10000" r="-950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11409D99-5B03-675C-19A1-85A19281AFA7}"/>
              </a:ext>
            </a:extLst>
          </p:cNvPr>
          <p:cNvSpPr txBox="1"/>
          <p:nvPr/>
        </p:nvSpPr>
        <p:spPr>
          <a:xfrm>
            <a:off x="2295194" y="997622"/>
            <a:ext cx="110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Signal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443BD40-0DE4-5545-49FF-BA4D24944118}"/>
              </a:ext>
            </a:extLst>
          </p:cNvPr>
          <p:cNvSpPr txBox="1"/>
          <p:nvPr/>
        </p:nvSpPr>
        <p:spPr>
          <a:xfrm>
            <a:off x="8358567" y="1033822"/>
            <a:ext cx="151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pic>
        <p:nvPicPr>
          <p:cNvPr id="5" name="图片 4" descr="图表, 直方图&#10;&#10;描述已自动生成">
            <a:extLst>
              <a:ext uri="{FF2B5EF4-FFF2-40B4-BE49-F238E27FC236}">
                <a16:creationId xmlns:a16="http://schemas.microsoft.com/office/drawing/2014/main" id="{12D704ED-B7ED-79CC-FF6A-0ED766A397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44" y="3797564"/>
            <a:ext cx="4487783" cy="306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6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图表&#10;&#10;描述已自动生成">
            <a:extLst>
              <a:ext uri="{FF2B5EF4-FFF2-40B4-BE49-F238E27FC236}">
                <a16:creationId xmlns:a16="http://schemas.microsoft.com/office/drawing/2014/main" id="{9D062B4F-C4A7-5481-B48A-F2190BA30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1" y="0"/>
            <a:ext cx="6196342" cy="633831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301701-7218-B586-FAC1-096678B9BE04}"/>
                  </a:ext>
                </a:extLst>
              </p:cNvPr>
              <p:cNvSpPr txBox="1"/>
              <p:nvPr/>
            </p:nvSpPr>
            <p:spPr>
              <a:xfrm>
                <a:off x="5720146" y="1552092"/>
                <a:ext cx="1877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~1000</m:t>
                    </m:r>
                  </m:oMath>
                </a14:m>
                <a:r>
                  <a:rPr lang="zh-CN" alt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GeV</a:t>
                </a:r>
                <a:endParaRPr lang="zh-CN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301701-7218-B586-FAC1-096678B9B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146" y="1552092"/>
                <a:ext cx="1877439" cy="369332"/>
              </a:xfrm>
              <a:prstGeom prst="rect">
                <a:avLst/>
              </a:prstGeom>
              <a:blipFill>
                <a:blip r:embed="rId3"/>
                <a:stretch>
                  <a:fillRect l="-97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889649-309A-9BF4-6252-D549D5419735}"/>
                  </a:ext>
                </a:extLst>
              </p:cNvPr>
              <p:cNvSpPr txBox="1"/>
              <p:nvPr/>
            </p:nvSpPr>
            <p:spPr>
              <a:xfrm>
                <a:off x="8435142" y="2522825"/>
                <a:ext cx="21303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4"/>
                    </a:solidFill>
                  </a:rPr>
                  <a:t>Signal cross section</a:t>
                </a:r>
              </a:p>
              <a:p>
                <a:r>
                  <a:rPr lang="en-US" altLang="zh-CN" dirty="0">
                    <a:solidFill>
                      <a:schemeClr val="accent4"/>
                    </a:solidFill>
                  </a:rPr>
                  <a:t>(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|&lt;2.5</m:t>
                    </m:r>
                  </m:oMath>
                </a14:m>
                <a:r>
                  <a:rPr lang="en-US" altLang="zh-CN" dirty="0">
                    <a:solidFill>
                      <a:schemeClr val="accent4"/>
                    </a:solidFill>
                  </a:rPr>
                  <a:t> )</a:t>
                </a:r>
                <a:endParaRPr lang="zh-CN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889649-309A-9BF4-6252-D549D5419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142" y="2522825"/>
                <a:ext cx="2130358" cy="646331"/>
              </a:xfrm>
              <a:prstGeom prst="rect">
                <a:avLst/>
              </a:prstGeom>
              <a:blipFill>
                <a:blip r:embed="rId4"/>
                <a:stretch>
                  <a:fillRect l="-2579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 descr="图示&#10;&#10;描述已自动生成">
            <a:extLst>
              <a:ext uri="{FF2B5EF4-FFF2-40B4-BE49-F238E27FC236}">
                <a16:creationId xmlns:a16="http://schemas.microsoft.com/office/drawing/2014/main" id="{5A8B0701-4AAA-A152-8B07-2E05CDA5BD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46" y="646332"/>
            <a:ext cx="3585854" cy="1620214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E9768B0C-9AA2-66C0-5B79-119A3C6971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30831" y="3222754"/>
            <a:ext cx="4270102" cy="2912888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06A635E9-E52A-E202-81F2-34DF14343B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59212" y="1365831"/>
            <a:ext cx="2768598" cy="240298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2A4C9E6-7A1B-4E36-A818-43911B589CF5}"/>
              </a:ext>
            </a:extLst>
          </p:cNvPr>
          <p:cNvSpPr txBox="1"/>
          <p:nvPr/>
        </p:nvSpPr>
        <p:spPr>
          <a:xfrm>
            <a:off x="1484671" y="646332"/>
            <a:ext cx="181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10"/>
              </a:rPr>
              <a:t>1911.12364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813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734619-0ABF-60F8-DC75-DB5C8CE8F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4256"/>
            <a:ext cx="9085634" cy="5423744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00E64336-3667-A405-1F19-0D092A53C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3004" y="-232658"/>
            <a:ext cx="5139447" cy="640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99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5C26C-3A4F-8DE6-46CB-59C3DC8D4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BE2F959-86EE-63A8-7251-013785AC23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4434" y="170572"/>
                <a:ext cx="7524697" cy="13255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  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TeV)</a:t>
                </a:r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B7E155B-5FEC-7E21-EBAF-6A8FBF5DD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4434" y="170572"/>
                <a:ext cx="7524697" cy="1325563"/>
              </a:xfrm>
              <a:blipFill>
                <a:blip r:embed="rId2"/>
                <a:stretch>
                  <a:fillRect r="-1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1716B6-61FF-B833-2389-369AAEF89ECB}"/>
                  </a:ext>
                </a:extLst>
              </p:cNvPr>
              <p:cNvSpPr txBox="1"/>
              <p:nvPr/>
            </p:nvSpPr>
            <p:spPr>
              <a:xfrm>
                <a:off x="9789610" y="4133260"/>
                <a:ext cx="2554791" cy="203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TeV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altLang="zh-CN" dirty="0"/>
                  <a:t> GeV</a:t>
                </a:r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caphi</a:t>
                </a:r>
                <a:r>
                  <a:rPr lang="en-US" altLang="zh-CN" dirty="0"/>
                  <a:t> 0</a:t>
                </a:r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cgtil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cbtil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cbtil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1716B6-61FF-B833-2389-369AAEF89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610" y="4133260"/>
                <a:ext cx="2554791" cy="2036327"/>
              </a:xfrm>
              <a:prstGeom prst="rect">
                <a:avLst/>
              </a:prstGeom>
              <a:blipFill>
                <a:blip r:embed="rId3"/>
                <a:stretch>
                  <a:fillRect l="-2148" t="-1796" b="-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FDF13535-3C5C-DBCA-5E02-0E39CCADB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6" y="4004578"/>
            <a:ext cx="3976459" cy="25842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4306DAF-2301-0554-8C5B-2781441457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21" y="1507765"/>
                <a:ext cx="11828833" cy="16990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𝜇𝜈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𝑤𝑎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=0.003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pb   (fixed order,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/>
                  <a:t> TeV,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)&gt;10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𝐺𝑒𝑉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)&lt;2.5</m:t>
                    </m:r>
                  </m:oMath>
                </a14:m>
                <a:r>
                  <a:rPr lang="en-US" altLang="zh-CN" sz="24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𝜇𝜈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𝑤𝑎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=0.03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pb   (fixed order,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/>
                  <a:t> TeV,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)&gt;10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r>
                  <a:rPr lang="en-US" altLang="zh-CN" sz="24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𝜇𝜈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𝑤𝑎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~6000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pb   (fixed order,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/>
                  <a:t> TeV)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4306DAF-2301-0554-8C5B-278144145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1" y="1507765"/>
                <a:ext cx="11828833" cy="1699030"/>
              </a:xfrm>
              <a:prstGeom prst="rect">
                <a:avLst/>
              </a:prstGeom>
              <a:blipFill>
                <a:blip r:embed="rId5"/>
                <a:stretch>
                  <a:fillRect l="-722" t="-5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8E1732E-7EAB-68B4-80C5-7B187AFBA140}"/>
                  </a:ext>
                </a:extLst>
              </p:cNvPr>
              <p:cNvSpPr txBox="1"/>
              <p:nvPr/>
            </p:nvSpPr>
            <p:spPr>
              <a:xfrm>
                <a:off x="2150925" y="5716646"/>
                <a:ext cx="39883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8E1732E-7EAB-68B4-80C5-7B187AFBA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925" y="5716646"/>
                <a:ext cx="39883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689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B7E155B-5FEC-7E21-EBAF-6A8FBF5DDD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4434" y="170572"/>
                <a:ext cx="7524697" cy="13255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  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TeV)</a:t>
                </a:r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B7E155B-5FEC-7E21-EBAF-6A8FBF5DD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4434" y="170572"/>
                <a:ext cx="7524697" cy="1325563"/>
              </a:xfrm>
              <a:blipFill>
                <a:blip r:embed="rId2"/>
                <a:stretch>
                  <a:fillRect r="-1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297FAC-3618-21AA-466D-C2FBB38C39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7187" y="1685115"/>
                <a:ext cx="4258278" cy="109699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=0.003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pb  fixed order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=0.0025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pb use PDF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297FAC-3618-21AA-466D-C2FBB38C39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187" y="1685115"/>
                <a:ext cx="4258278" cy="1096996"/>
              </a:xfrm>
              <a:blipFill>
                <a:blip r:embed="rId3"/>
                <a:stretch>
                  <a:fillRect t="-9444" r="-143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717ECB3-011B-3B42-8C93-A345C2FA9B18}"/>
                  </a:ext>
                </a:extLst>
              </p:cNvPr>
              <p:cNvSpPr txBox="1"/>
              <p:nvPr/>
            </p:nvSpPr>
            <p:spPr>
              <a:xfrm>
                <a:off x="9546418" y="339472"/>
                <a:ext cx="2554791" cy="2867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TeV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altLang="zh-CN" dirty="0"/>
                  <a:t> GeV</a:t>
                </a:r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caphi</a:t>
                </a:r>
                <a:r>
                  <a:rPr lang="en-US" altLang="zh-CN" dirty="0"/>
                  <a:t> 0</a:t>
                </a:r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cgtil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cbtil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cbtil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&gt;10</m:t>
                    </m:r>
                  </m:oMath>
                </a14:m>
                <a:r>
                  <a:rPr lang="en-US" altLang="zh-CN" dirty="0"/>
                  <a:t> GeV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&lt;2.5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717ECB3-011B-3B42-8C93-A345C2FA9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418" y="339472"/>
                <a:ext cx="2554791" cy="2867323"/>
              </a:xfrm>
              <a:prstGeom prst="rect">
                <a:avLst/>
              </a:prstGeom>
              <a:blipFill>
                <a:blip r:embed="rId4"/>
                <a:stretch>
                  <a:fillRect l="-1909" t="-1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图示, 雷达图&#10;&#10;描述已自动生成">
            <a:extLst>
              <a:ext uri="{FF2B5EF4-FFF2-40B4-BE49-F238E27FC236}">
                <a16:creationId xmlns:a16="http://schemas.microsoft.com/office/drawing/2014/main" id="{62A246AC-4A6D-7067-C754-0DBE8B38F0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465" y="4628465"/>
            <a:ext cx="2151446" cy="15841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CB9AC64-D72A-8B2A-B237-71916ACA548C}"/>
                  </a:ext>
                </a:extLst>
              </p:cNvPr>
              <p:cNvSpPr txBox="1"/>
              <p:nvPr/>
            </p:nvSpPr>
            <p:spPr>
              <a:xfrm>
                <a:off x="5437763" y="5112762"/>
                <a:ext cx="340468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CB9AC64-D72A-8B2A-B237-71916ACA5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763" y="5112762"/>
                <a:ext cx="34046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F039E42C-4893-C9BA-D13F-9C89C3EBE7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5" y="3628351"/>
            <a:ext cx="3976459" cy="25842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A6D8194-A575-3BBB-4B25-0A596268ADA0}"/>
                  </a:ext>
                </a:extLst>
              </p:cNvPr>
              <p:cNvSpPr txBox="1"/>
              <p:nvPr/>
            </p:nvSpPr>
            <p:spPr>
              <a:xfrm>
                <a:off x="2150924" y="5420539"/>
                <a:ext cx="39883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A6D8194-A575-3BBB-4B25-0A596268A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924" y="5420539"/>
                <a:ext cx="398834" cy="369332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100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216A6-BD2B-376E-60E6-EF839E18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79" y="0"/>
            <a:ext cx="10515600" cy="1157591"/>
          </a:xfrm>
        </p:spPr>
        <p:txBody>
          <a:bodyPr/>
          <a:lstStyle/>
          <a:p>
            <a:r>
              <a:rPr lang="en-US" altLang="zh-CN" dirty="0"/>
              <a:t>Fixed order vs. PDF computation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5AEA489-7511-D522-E56F-2C456835CA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2087278"/>
                  </p:ext>
                </p:extLst>
              </p:nvPr>
            </p:nvGraphicFramePr>
            <p:xfrm>
              <a:off x="223736" y="1389380"/>
              <a:ext cx="6750996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3668">
                      <a:extLst>
                        <a:ext uri="{9D8B030D-6E8A-4147-A177-3AD203B41FA5}">
                          <a16:colId xmlns:a16="http://schemas.microsoft.com/office/drawing/2014/main" val="880128479"/>
                        </a:ext>
                      </a:extLst>
                    </a:gridCol>
                    <a:gridCol w="1955260">
                      <a:extLst>
                        <a:ext uri="{9D8B030D-6E8A-4147-A177-3AD203B41FA5}">
                          <a16:colId xmlns:a16="http://schemas.microsoft.com/office/drawing/2014/main" val="3741096052"/>
                        </a:ext>
                      </a:extLst>
                    </a:gridCol>
                    <a:gridCol w="1712068">
                      <a:extLst>
                        <a:ext uri="{9D8B030D-6E8A-4147-A177-3AD203B41FA5}">
                          <a16:colId xmlns:a16="http://schemas.microsoft.com/office/drawing/2014/main" val="12114995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Fixed order [pb]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EVA [pb]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7390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=0.5</m:t>
                              </m:r>
                            </m:oMath>
                          </a14:m>
                          <a:r>
                            <a:rPr lang="zh-CN" altLang="en-US" b="0" dirty="0"/>
                            <a:t> </a:t>
                          </a:r>
                          <a:r>
                            <a:rPr lang="en-US" altLang="zh-CN" dirty="0"/>
                            <a:t>TeV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1.1e-5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6.5e-6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92311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=0.5</m:t>
                              </m:r>
                            </m:oMath>
                          </a14:m>
                          <a:r>
                            <a:rPr lang="zh-CN" altLang="en-US" b="0" dirty="0"/>
                            <a:t> </a:t>
                          </a:r>
                          <a:r>
                            <a:rPr lang="en-US" altLang="zh-CN" dirty="0"/>
                            <a:t>TeV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0.0034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0.0028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1263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zh-CN" altLang="en-US" b="0" dirty="0"/>
                            <a:t> </a:t>
                          </a:r>
                          <a:r>
                            <a:rPr lang="en-US" altLang="zh-CN" dirty="0"/>
                            <a:t>TeV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8.6e-6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5.4e-6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4503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zh-CN" altLang="en-US" b="0" dirty="0"/>
                            <a:t> </a:t>
                          </a:r>
                          <a:r>
                            <a:rPr lang="en-US" altLang="zh-CN" dirty="0"/>
                            <a:t>TeV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0.0025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6893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zh-CN" altLang="en-US" b="0" dirty="0"/>
                            <a:t> </a:t>
                          </a:r>
                          <a:r>
                            <a:rPr lang="en-US" altLang="zh-CN" dirty="0"/>
                            <a:t>TeV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5.3e-6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3.8e-6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46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zh-CN" altLang="en-US" b="0" dirty="0"/>
                            <a:t> </a:t>
                          </a:r>
                          <a:r>
                            <a:rPr lang="en-US" altLang="zh-CN" dirty="0"/>
                            <a:t>TeV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0.0021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0.0017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9964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oMath>
                          </a14:m>
                          <a:r>
                            <a:rPr lang="zh-CN" altLang="en-US" b="0" dirty="0"/>
                            <a:t> </a:t>
                          </a:r>
                          <a:r>
                            <a:rPr lang="en-US" altLang="zh-CN" dirty="0"/>
                            <a:t>TeV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1.3e-6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1.3e-6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9276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oMath>
                          </a14:m>
                          <a:r>
                            <a:rPr lang="zh-CN" altLang="en-US" b="0" dirty="0"/>
                            <a:t> </a:t>
                          </a:r>
                          <a:r>
                            <a:rPr lang="en-US" altLang="zh-CN" dirty="0"/>
                            <a:t>TeV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2e-4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1.7e-4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3517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=8</m:t>
                              </m:r>
                            </m:oMath>
                          </a14:m>
                          <a:r>
                            <a:rPr lang="zh-CN" altLang="en-US" b="0" dirty="0"/>
                            <a:t> </a:t>
                          </a:r>
                          <a:r>
                            <a:rPr lang="en-US" altLang="zh-CN" dirty="0"/>
                            <a:t>TeV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2.3e-7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3.2e-7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398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=8</m:t>
                              </m:r>
                            </m:oMath>
                          </a14:m>
                          <a:r>
                            <a:rPr lang="zh-CN" altLang="en-US" b="0" dirty="0"/>
                            <a:t> </a:t>
                          </a:r>
                          <a:r>
                            <a:rPr lang="en-US" altLang="zh-CN" dirty="0"/>
                            <a:t>TeV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8.1e-7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9.9e-7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76226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5AEA489-7511-D522-E56F-2C456835CA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2087278"/>
                  </p:ext>
                </p:extLst>
              </p:nvPr>
            </p:nvGraphicFramePr>
            <p:xfrm>
              <a:off x="223736" y="1389380"/>
              <a:ext cx="6750996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3668">
                      <a:extLst>
                        <a:ext uri="{9D8B030D-6E8A-4147-A177-3AD203B41FA5}">
                          <a16:colId xmlns:a16="http://schemas.microsoft.com/office/drawing/2014/main" val="880128479"/>
                        </a:ext>
                      </a:extLst>
                    </a:gridCol>
                    <a:gridCol w="1955260">
                      <a:extLst>
                        <a:ext uri="{9D8B030D-6E8A-4147-A177-3AD203B41FA5}">
                          <a16:colId xmlns:a16="http://schemas.microsoft.com/office/drawing/2014/main" val="3741096052"/>
                        </a:ext>
                      </a:extLst>
                    </a:gridCol>
                    <a:gridCol w="1712068">
                      <a:extLst>
                        <a:ext uri="{9D8B030D-6E8A-4147-A177-3AD203B41FA5}">
                          <a16:colId xmlns:a16="http://schemas.microsoft.com/office/drawing/2014/main" val="12114995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Fixed order [pb]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EVA [pb]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7390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7" t="-108197" r="-119527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1.1e-5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6.5e-6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92311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7" t="-208197" r="-119527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0.0034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0.0028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1263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7" t="-308197" r="-119527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8.6e-6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5.4e-6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4503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7" t="-408197" r="-119527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0.0025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6893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7" t="-508197" r="-119527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5.3e-6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3.8e-6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46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7" t="-608197" r="-119527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0.0021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0.0017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9964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7" t="-708197" r="-11952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1.3e-6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1.3e-6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9276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7" t="-808197" r="-11952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2e-4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1.7e-4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3517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7" t="-908197" r="-11952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2.3e-7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3.2e-7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398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7" t="-1008197" r="-11952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8.1e-7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9.9e-7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76226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6A2414-191F-9DDE-7674-64344A28DE58}"/>
                  </a:ext>
                </a:extLst>
              </p:cNvPr>
              <p:cNvSpPr txBox="1"/>
              <p:nvPr/>
            </p:nvSpPr>
            <p:spPr>
              <a:xfrm>
                <a:off x="9413473" y="952314"/>
                <a:ext cx="2554791" cy="203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altLang="zh-CN" dirty="0"/>
                  <a:t> GeV</a:t>
                </a:r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caphi</a:t>
                </a:r>
                <a:r>
                  <a:rPr lang="en-US" altLang="zh-CN" dirty="0"/>
                  <a:t> 0</a:t>
                </a:r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cgtil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cbtil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cwtil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6A2414-191F-9DDE-7674-64344A28D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473" y="952314"/>
                <a:ext cx="2554791" cy="2036327"/>
              </a:xfrm>
              <a:prstGeom prst="rect">
                <a:avLst/>
              </a:prstGeom>
              <a:blipFill>
                <a:blip r:embed="rId3"/>
                <a:stretch>
                  <a:fillRect l="-1909" t="-1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9659F6C-47CE-2BDD-67CC-E1983F992690}"/>
                  </a:ext>
                </a:extLst>
              </p:cNvPr>
              <p:cNvSpPr txBox="1"/>
              <p:nvPr/>
            </p:nvSpPr>
            <p:spPr>
              <a:xfrm>
                <a:off x="292640" y="5816821"/>
                <a:ext cx="6885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For fixed order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𝑤𝑎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&gt;10</m:t>
                    </m:r>
                  </m:oMath>
                </a14:m>
                <a:r>
                  <a:rPr lang="en-US" altLang="zh-CN" dirty="0"/>
                  <a:t> GeV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&lt;2.5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9659F6C-47CE-2BDD-67CC-E1983F992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40" y="5816821"/>
                <a:ext cx="6885561" cy="369332"/>
              </a:xfrm>
              <a:prstGeom prst="rect">
                <a:avLst/>
              </a:prstGeom>
              <a:blipFill>
                <a:blip r:embed="rId4"/>
                <a:stretch>
                  <a:fillRect l="-70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83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671E534-576D-0E5B-8E55-2E5C33C1E9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604115" y="0"/>
                <a:ext cx="3587885" cy="102593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TeV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671E534-576D-0E5B-8E55-2E5C33C1E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604115" y="0"/>
                <a:ext cx="3587885" cy="1025930"/>
              </a:xfrm>
              <a:blipFill>
                <a:blip r:embed="rId2"/>
                <a:stretch>
                  <a:fillRect t="-1786" b="-13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8E6A8A-2534-750D-16DC-AACEEE102A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1468" y="2031493"/>
                <a:ext cx="3947809" cy="463195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=1.7</m:t>
                    </m:r>
                  </m:oMath>
                </a14:m>
                <a:r>
                  <a:rPr lang="en-US" altLang="zh-CN" dirty="0"/>
                  <a:t> pb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altLang="zh-CN" dirty="0"/>
                  <a:t> pb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8E6A8A-2534-750D-16DC-AACEEE102A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468" y="2031493"/>
                <a:ext cx="3947809" cy="463195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0094DC6-6901-FAC0-9489-0529967BDC22}"/>
                  </a:ext>
                </a:extLst>
              </p:cNvPr>
              <p:cNvSpPr txBox="1"/>
              <p:nvPr/>
            </p:nvSpPr>
            <p:spPr>
              <a:xfrm>
                <a:off x="8871624" y="1025930"/>
                <a:ext cx="23735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𝑇𝑒𝑉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0094DC6-6901-FAC0-9489-0529967B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624" y="1025930"/>
                <a:ext cx="2373549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6CAD21-27B2-A3F7-044F-530A13B259F5}"/>
                  </a:ext>
                </a:extLst>
              </p:cNvPr>
              <p:cNvSpPr txBox="1"/>
              <p:nvPr/>
            </p:nvSpPr>
            <p:spPr>
              <a:xfrm>
                <a:off x="9075906" y="5308990"/>
                <a:ext cx="257783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=1000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GeV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6CAD21-27B2-A3F7-044F-530A13B25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906" y="5308990"/>
                <a:ext cx="2577830" cy="1200329"/>
              </a:xfrm>
              <a:prstGeom prst="rect">
                <a:avLst/>
              </a:prstGeom>
              <a:blipFill>
                <a:blip r:embed="rId5"/>
                <a:stretch>
                  <a:fillRect l="-709" t="-3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A0889343-51F6-9E3E-5945-C817BD2B80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556" y="1955167"/>
            <a:ext cx="3177815" cy="2278577"/>
          </a:xfrm>
          <a:prstGeom prst="rect">
            <a:avLst/>
          </a:prstGeom>
        </p:spPr>
      </p:pic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C6CD70B1-61A4-71A4-9ED0-34CDE198FF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556" y="4404147"/>
            <a:ext cx="3269263" cy="24538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DA3CEB1-BA22-2A0B-406D-6AC1BD4B1085}"/>
              </a:ext>
            </a:extLst>
          </p:cNvPr>
          <p:cNvSpPr txBox="1"/>
          <p:nvPr/>
        </p:nvSpPr>
        <p:spPr>
          <a:xfrm>
            <a:off x="272374" y="233464"/>
            <a:ext cx="646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Signal production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FA18E3-FF36-A300-3F93-DA961D04312A}"/>
                  </a:ext>
                </a:extLst>
              </p:cNvPr>
              <p:cNvSpPr txBox="1"/>
              <p:nvPr/>
            </p:nvSpPr>
            <p:spPr>
              <a:xfrm>
                <a:off x="9075906" y="2363821"/>
                <a:ext cx="220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FA18E3-FF36-A300-3F93-DA961D043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906" y="2363821"/>
                <a:ext cx="2208179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471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D2F2818-6512-02B6-F58B-7F4A954F67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08562" y="365125"/>
                <a:ext cx="11653736" cy="1325563"/>
              </a:xfrm>
            </p:spPr>
            <p:txBody>
              <a:bodyPr/>
              <a:lstStyle/>
              <a:p>
                <a:r>
                  <a:rPr lang="en-US" altLang="zh-CN" dirty="0"/>
                  <a:t>Compare with other SM process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=150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D2F2818-6512-02B6-F58B-7F4A954F67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08562" y="365125"/>
                <a:ext cx="11653736" cy="1325563"/>
              </a:xfrm>
              <a:blipFill>
                <a:blip r:embed="rId2"/>
                <a:stretch>
                  <a:fillRect l="-2092" r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CC50EB-238A-5DFB-B280-59D9130BE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44481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pb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1.6∗10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pb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=0.08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pb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1.3∗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pb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=0.07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pb   (use PDF)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=0.003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pb   (use PDF)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CC50EB-238A-5DFB-B280-59D9130BE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444818"/>
              </a:xfrm>
              <a:blipFill>
                <a:blip r:embed="rId3"/>
                <a:stretch>
                  <a:fillRect t="-6219" b="-1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C3B2406B-A9D1-7BBC-8B49-1A0A85E07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69" y="4371750"/>
            <a:ext cx="3322031" cy="21589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3D4E349-05D0-411D-5967-6C5A3289CF0A}"/>
                  </a:ext>
                </a:extLst>
              </p:cNvPr>
              <p:cNvSpPr txBox="1"/>
              <p:nvPr/>
            </p:nvSpPr>
            <p:spPr>
              <a:xfrm>
                <a:off x="593388" y="5229501"/>
                <a:ext cx="5807412" cy="445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=∫∫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)∗</m:t>
                      </m:r>
                      <m:acc>
                        <m:accPr>
                          <m:chr m:val="̂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3D4E349-05D0-411D-5967-6C5A3289C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8" y="5229501"/>
                <a:ext cx="5807412" cy="445378"/>
              </a:xfrm>
              <a:prstGeom prst="rect">
                <a:avLst/>
              </a:prstGeom>
              <a:blipFill>
                <a:blip r:embed="rId5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139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18C7099-8DEA-A739-7B59-7F796B6334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5088620"/>
                  </p:ext>
                </p:extLst>
              </p:nvPr>
            </p:nvGraphicFramePr>
            <p:xfrm>
              <a:off x="0" y="369332"/>
              <a:ext cx="12192000" cy="37087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107301706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2025554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980338428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033165337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573322548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433299031"/>
                        </a:ext>
                      </a:extLst>
                    </a:gridCol>
                    <a:gridCol w="1498060">
                      <a:extLst>
                        <a:ext uri="{9D8B030D-6E8A-4147-A177-3AD203B41FA5}">
                          <a16:colId xmlns:a16="http://schemas.microsoft.com/office/drawing/2014/main" val="962104041"/>
                        </a:ext>
                      </a:extLst>
                    </a:gridCol>
                    <a:gridCol w="1549940">
                      <a:extLst>
                        <a:ext uri="{9D8B030D-6E8A-4147-A177-3AD203B41FA5}">
                          <a16:colId xmlns:a16="http://schemas.microsoft.com/office/drawing/2014/main" val="31605414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[pb]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zh-CN" dirty="0"/>
                            <a:t>=500GeV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zh-CN" dirty="0"/>
                            <a:t>=1000GeV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zh-CN" dirty="0"/>
                            <a:t>=2000GeV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zh-CN" dirty="0"/>
                            <a:t>=4000GeV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zh-CN" dirty="0"/>
                            <a:t>=6000GeV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zh-CN" dirty="0"/>
                            <a:t>=8000GeV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ad>
                                <m:radPr>
                                  <m:degHide m:val="on"/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rad>
                            </m:oMath>
                          </a14:m>
                          <a:r>
                            <a:rPr lang="en-US" altLang="zh-CN" dirty="0"/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dirty="0"/>
                            <a:t>GeV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09673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2e-4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6.6e-4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2.44e-4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9.5e-3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2.1e-2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3.7e-2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5.8e-2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9554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5.7e-2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1.35e-2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3.3e-3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1.46e-3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8.2e-4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5.2e-4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68629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2.8e-3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4.55e-2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7.3e-1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11.7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59.0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186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456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6802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37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45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47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48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48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48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48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898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PDF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10TeV PDF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85549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2.02e-5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23375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8.2e-4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6046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2.9e-3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0367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7.1e-2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751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18C7099-8DEA-A739-7B59-7F796B6334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5088620"/>
                  </p:ext>
                </p:extLst>
              </p:nvPr>
            </p:nvGraphicFramePr>
            <p:xfrm>
              <a:off x="0" y="369332"/>
              <a:ext cx="12192000" cy="37087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107301706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2202555402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980338428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033165337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573322548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433299031"/>
                        </a:ext>
                      </a:extLst>
                    </a:gridCol>
                    <a:gridCol w="1498060">
                      <a:extLst>
                        <a:ext uri="{9D8B030D-6E8A-4147-A177-3AD203B41FA5}">
                          <a16:colId xmlns:a16="http://schemas.microsoft.com/office/drawing/2014/main" val="962104041"/>
                        </a:ext>
                      </a:extLst>
                    </a:gridCol>
                    <a:gridCol w="1549940">
                      <a:extLst>
                        <a:ext uri="{9D8B030D-6E8A-4147-A177-3AD203B41FA5}">
                          <a16:colId xmlns:a16="http://schemas.microsoft.com/office/drawing/2014/main" val="3160541437"/>
                        </a:ext>
                      </a:extLst>
                    </a:gridCol>
                  </a:tblGrid>
                  <a:tr h="371221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[pb]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800" t="-8197" r="-602000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800" t="-8197" r="-502000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800" t="-8197" r="-402000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0800" t="-8197" r="-302000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00800" t="-8197" r="-202000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10569" t="-8197" r="-105285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88189" t="-8197" r="-1969" b="-9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09673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0" t="-108197" r="-702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2e-4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6.6e-4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2.44e-4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9.5e-3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2.1e-2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3.7e-2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5.8e-2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95547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0" t="-208197" r="-70200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0.24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5.7e-2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1.35e-2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3.3e-3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1.46e-3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8.2e-4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5.2e-4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68629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0" t="-308197" r="-70200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2.8e-3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4.55e-2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7.3e-1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11.7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59.0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186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456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68020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0" t="-408197" r="-70200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37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45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47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48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48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48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48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8981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PDF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10TeV PDF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85549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0" t="-606557" r="-702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2.02e-5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23375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0" t="-706557" r="-702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8.2e-4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60464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0" t="-806557" r="-702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2.9e-3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10367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0" t="-906557" r="-702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7.1e-2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751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E543A43-1E7C-9B71-DBDB-08131A2AB034}"/>
                  </a:ext>
                </a:extLst>
              </p:cNvPr>
              <p:cNvSpPr txBox="1"/>
              <p:nvPr/>
            </p:nvSpPr>
            <p:spPr>
              <a:xfrm>
                <a:off x="0" y="0"/>
                <a:ext cx="2821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=125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E543A43-1E7C-9B71-DBDB-08131A2AB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2821021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D3813C0-BA53-EED1-E6D7-78B7FB2848C7}"/>
                  </a:ext>
                </a:extLst>
              </p:cNvPr>
              <p:cNvSpPr txBox="1"/>
              <p:nvPr/>
            </p:nvSpPr>
            <p:spPr>
              <a:xfrm>
                <a:off x="1" y="4153710"/>
                <a:ext cx="23346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D3813C0-BA53-EED1-E6D7-78B7FB284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153710"/>
                <a:ext cx="2334638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 descr="图片包含 图表&#10;&#10;描述已自动生成">
            <a:extLst>
              <a:ext uri="{FF2B5EF4-FFF2-40B4-BE49-F238E27FC236}">
                <a16:creationId xmlns:a16="http://schemas.microsoft.com/office/drawing/2014/main" id="{139CF6A9-4C3C-F6AA-88AC-FA9D258E1F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060" y="4153710"/>
            <a:ext cx="4488966" cy="2581666"/>
          </a:xfrm>
          <a:prstGeom prst="rect">
            <a:avLst/>
          </a:prstGeom>
        </p:spPr>
      </p:pic>
      <p:pic>
        <p:nvPicPr>
          <p:cNvPr id="12" name="图片 11" descr="图片包含 图表&#10;&#10;描述已自动生成">
            <a:extLst>
              <a:ext uri="{FF2B5EF4-FFF2-40B4-BE49-F238E27FC236}">
                <a16:creationId xmlns:a16="http://schemas.microsoft.com/office/drawing/2014/main" id="{064AB29B-29A0-803E-B738-19FB6F2B09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311" y="4153711"/>
            <a:ext cx="4343749" cy="25738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DC6D9D6-3CE7-FC2A-E8B9-A51B544C597F}"/>
                  </a:ext>
                </a:extLst>
              </p:cNvPr>
              <p:cNvSpPr txBox="1"/>
              <p:nvPr/>
            </p:nvSpPr>
            <p:spPr>
              <a:xfrm>
                <a:off x="4608941" y="4667368"/>
                <a:ext cx="1196502" cy="393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DC6D9D6-3CE7-FC2A-E8B9-A51B544C5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941" y="4667368"/>
                <a:ext cx="1196502" cy="393121"/>
              </a:xfrm>
              <a:prstGeom prst="rect">
                <a:avLst/>
              </a:prstGeom>
              <a:blipFill>
                <a:blip r:embed="rId7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84C8567-80F4-0361-140F-8C84E4E48818}"/>
                  </a:ext>
                </a:extLst>
              </p:cNvPr>
              <p:cNvSpPr txBox="1"/>
              <p:nvPr/>
            </p:nvSpPr>
            <p:spPr>
              <a:xfrm>
                <a:off x="8947191" y="4673941"/>
                <a:ext cx="928991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84C8567-80F4-0361-140F-8C84E4E48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191" y="4673941"/>
                <a:ext cx="928991" cy="394210"/>
              </a:xfrm>
              <a:prstGeom prst="rect">
                <a:avLst/>
              </a:prstGeom>
              <a:blipFill>
                <a:blip r:embed="rId8"/>
                <a:stretch>
                  <a:fillRect l="-658" r="-658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118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8C14B-0CAE-2677-55CB-615D7655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661498" cy="56420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Feynman Amplitude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A0DF79-1433-919A-C98E-F6C48B07E8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7382" y="564203"/>
                <a:ext cx="10951723" cy="39793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𝑖𝑒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𝜈𝛽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𝛽𝛾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𝛾𝜈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𝛽𝛼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p>
                    </m:sSup>
                    <m:sSubSup>
                      <m:sSub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sup>
                    </m:sSubSup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𝛼𝜇𝜎𝛿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𝑖𝑒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𝜈𝛽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𝛽𝛾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𝛾𝜈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𝛽𝛼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∗4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𝜇𝛼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A0DF79-1433-919A-C98E-F6C48B07E8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7382" y="564203"/>
                <a:ext cx="10951723" cy="39793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549B597A-149F-CB88-E732-09C4D1AFA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788" y="3945952"/>
            <a:ext cx="2703317" cy="2912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166A35A-1642-D3EC-0810-FEB0B271EBA9}"/>
                  </a:ext>
                </a:extLst>
              </p:cNvPr>
              <p:cNvSpPr txBox="1"/>
              <p:nvPr/>
            </p:nvSpPr>
            <p:spPr>
              <a:xfrm>
                <a:off x="10564239" y="5331463"/>
                <a:ext cx="1848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166A35A-1642-D3EC-0810-FEB0B271E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239" y="5331463"/>
                <a:ext cx="1848255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0B2F835-9212-3EA2-7219-68CC85C75EF2}"/>
                  </a:ext>
                </a:extLst>
              </p:cNvPr>
              <p:cNvSpPr txBox="1"/>
              <p:nvPr/>
            </p:nvSpPr>
            <p:spPr>
              <a:xfrm>
                <a:off x="369651" y="4834647"/>
                <a:ext cx="5535038" cy="145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𝑆𝑀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𝐵𝑆𝑀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∗8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𝑣𝑓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0B2F835-9212-3EA2-7219-68CC85C75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51" y="4834647"/>
                <a:ext cx="5535038" cy="14561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818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FCD0B2-F157-241C-CE78-F6230BE89D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160" y="414505"/>
                <a:ext cx="11287125" cy="52800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Use current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signal</a:t>
                </a:r>
                <a:r>
                  <a:rPr lang="en-US" altLang="zh-CN" dirty="0"/>
                  <a:t> and background to get constraints, comparing with others.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𝜈𝜈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𝑗𝑗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𝜈𝜈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𝑗𝑗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Check the validity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𝑤𝑎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Convolute with muon PDF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FCD0B2-F157-241C-CE78-F6230BE89D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160" y="414505"/>
                <a:ext cx="11287125" cy="5280025"/>
              </a:xfrm>
              <a:blipFill>
                <a:blip r:embed="rId2"/>
                <a:stretch>
                  <a:fillRect l="-972" t="-2079" r="-1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02ACE0E-1B24-57D4-2C82-D3850C77F5AA}"/>
                  </a:ext>
                </a:extLst>
              </p:cNvPr>
              <p:cNvSpPr txBox="1"/>
              <p:nvPr/>
            </p:nvSpPr>
            <p:spPr>
              <a:xfrm>
                <a:off x="1303507" y="4830667"/>
                <a:ext cx="5807412" cy="445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=∫∫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)∗</m:t>
                      </m:r>
                      <m:acc>
                        <m:accPr>
                          <m:chr m:val="̂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02ACE0E-1B24-57D4-2C82-D3850C77F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507" y="4830667"/>
                <a:ext cx="5807412" cy="445378"/>
              </a:xfrm>
              <a:prstGeom prst="rect">
                <a:avLst/>
              </a:prstGeom>
              <a:blipFill>
                <a:blip r:embed="rId3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001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形 19">
            <a:extLst>
              <a:ext uri="{FF2B5EF4-FFF2-40B4-BE49-F238E27FC236}">
                <a16:creationId xmlns:a16="http://schemas.microsoft.com/office/drawing/2014/main" id="{7383C6F2-3E60-0AF0-52B7-8C31665F5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67621"/>
            <a:ext cx="6828367" cy="43104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18F1505-345E-D7FD-7076-C68DC6B6CC3F}"/>
                  </a:ext>
                </a:extLst>
              </p:cNvPr>
              <p:cNvSpPr txBox="1"/>
              <p:nvPr/>
            </p:nvSpPr>
            <p:spPr>
              <a:xfrm>
                <a:off x="9255554" y="2522825"/>
                <a:ext cx="21303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4"/>
                    </a:solidFill>
                  </a:rPr>
                  <a:t>Signal cross section</a:t>
                </a:r>
              </a:p>
              <a:p>
                <a:r>
                  <a:rPr lang="en-US" altLang="zh-CN" dirty="0">
                    <a:solidFill>
                      <a:schemeClr val="accent4"/>
                    </a:solidFill>
                  </a:rPr>
                  <a:t>(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|&lt;2.5</m:t>
                    </m:r>
                  </m:oMath>
                </a14:m>
                <a:r>
                  <a:rPr lang="en-US" altLang="zh-CN" dirty="0">
                    <a:solidFill>
                      <a:schemeClr val="accent4"/>
                    </a:solidFill>
                  </a:rPr>
                  <a:t> )</a:t>
                </a:r>
                <a:endParaRPr lang="zh-CN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18F1505-345E-D7FD-7076-C68DC6B6C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54" y="2522825"/>
                <a:ext cx="2130358" cy="646331"/>
              </a:xfrm>
              <a:prstGeom prst="rect">
                <a:avLst/>
              </a:prstGeom>
              <a:blipFill>
                <a:blip r:embed="rId4"/>
                <a:stretch>
                  <a:fillRect l="-2286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形 6">
            <a:extLst>
              <a:ext uri="{FF2B5EF4-FFF2-40B4-BE49-F238E27FC236}">
                <a16:creationId xmlns:a16="http://schemas.microsoft.com/office/drawing/2014/main" id="{FD9E7C48-3BBE-AE13-8968-6E76011291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0831" y="3222754"/>
            <a:ext cx="4270102" cy="2912888"/>
          </a:xfrm>
          <a:prstGeom prst="rect">
            <a:avLst/>
          </a:prstGeom>
        </p:spPr>
      </p:pic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28F23744-75E7-E44D-E89E-E6762DFE09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46" y="0"/>
            <a:ext cx="3585854" cy="1620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F4076E8-2C50-F7B7-44D1-723274FFB927}"/>
                  </a:ext>
                </a:extLst>
              </p:cNvPr>
              <p:cNvSpPr txBox="1"/>
              <p:nvPr/>
            </p:nvSpPr>
            <p:spPr>
              <a:xfrm>
                <a:off x="1354666" y="1092200"/>
                <a:ext cx="1642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𝑝𝑝</m:t>
                      </m:r>
                      <m:r>
                        <a:rPr lang="en-US" altLang="zh-CN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</a:rPr>
                        <m:t>𝛾𝛾</m:t>
                      </m:r>
                    </m:oMath>
                  </m:oMathPara>
                </a14:m>
                <a:endParaRPr lang="zh-CN" altLang="en-US" dirty="0">
                  <a:solidFill>
                    <a:srgbClr val="FF9900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F4076E8-2C50-F7B7-44D1-723274FFB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66" y="1092200"/>
                <a:ext cx="1642534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3F21604-0FD1-2DF5-FCF1-FFC40083E5EB}"/>
                  </a:ext>
                </a:extLst>
              </p:cNvPr>
              <p:cNvSpPr txBox="1"/>
              <p:nvPr/>
            </p:nvSpPr>
            <p:spPr>
              <a:xfrm>
                <a:off x="3530599" y="815201"/>
                <a:ext cx="16425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𝑔𝑔</m:t>
                    </m:r>
                    <m:r>
                      <a:rPr lang="en-US" altLang="zh-CN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zh-CN" alt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FF00"/>
                    </a:solidFill>
                  </a:rPr>
                  <a:t>run1</a:t>
                </a:r>
                <a:endParaRPr lang="zh-CN" altLang="en-US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3F21604-0FD1-2DF5-FCF1-FFC40083E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599" y="815201"/>
                <a:ext cx="1642534" cy="646331"/>
              </a:xfrm>
              <a:prstGeom prst="rect">
                <a:avLst/>
              </a:prstGeom>
              <a:blipFill>
                <a:blip r:embed="rId9"/>
                <a:stretch>
                  <a:fillRect l="-2963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322C41E-489D-4CC6-BE46-A7496C495D03}"/>
                  </a:ext>
                </a:extLst>
              </p:cNvPr>
              <p:cNvSpPr txBox="1"/>
              <p:nvPr/>
            </p:nvSpPr>
            <p:spPr>
              <a:xfrm>
                <a:off x="5609165" y="1740217"/>
                <a:ext cx="16891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𝑔𝑔</m:t>
                    </m:r>
                    <m:r>
                      <a:rPr lang="en-US" altLang="zh-CN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run2</a:t>
                </a:r>
                <a:endParaRPr lang="zh-CN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322C41E-489D-4CC6-BE46-A7496C495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165" y="1740217"/>
                <a:ext cx="1689102" cy="646331"/>
              </a:xfrm>
              <a:prstGeom prst="rect">
                <a:avLst/>
              </a:prstGeom>
              <a:blipFill>
                <a:blip r:embed="rId10"/>
                <a:stretch>
                  <a:fillRect l="-288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C728490-3F4C-3953-0BC4-59FCF6875CAE}"/>
              </a:ext>
            </a:extLst>
          </p:cNvPr>
          <p:cNvCxnSpPr>
            <a:cxnSpLocks/>
          </p:cNvCxnSpPr>
          <p:nvPr/>
        </p:nvCxnSpPr>
        <p:spPr>
          <a:xfrm flipV="1">
            <a:off x="2175933" y="2268783"/>
            <a:ext cx="245533" cy="254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6F957A6-EF1D-F68D-9ED0-CDB5F8D19B27}"/>
                  </a:ext>
                </a:extLst>
              </p:cNvPr>
              <p:cNvSpPr txBox="1"/>
              <p:nvPr/>
            </p:nvSpPr>
            <p:spPr>
              <a:xfrm>
                <a:off x="1253066" y="2386548"/>
                <a:ext cx="1168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6F957A6-EF1D-F68D-9ED0-CDB5F8D19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066" y="2386548"/>
                <a:ext cx="1168400" cy="338554"/>
              </a:xfrm>
              <a:prstGeom prst="rect">
                <a:avLst/>
              </a:prstGeom>
              <a:blipFill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9E7D99DA-EB9C-FC7C-F175-757B26ABBF18}"/>
              </a:ext>
            </a:extLst>
          </p:cNvPr>
          <p:cNvSpPr txBox="1"/>
          <p:nvPr/>
        </p:nvSpPr>
        <p:spPr>
          <a:xfrm>
            <a:off x="914399" y="6135642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12"/>
              </a:rPr>
              <a:t>https://arxiv.org/pdf/2102.08971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617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DA08EF9-0DAC-C142-905C-2C5A740F16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23900" y="360726"/>
                <a:ext cx="2743200" cy="1325563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𝑎𝐹</m:t>
                      </m:r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DA08EF9-0DAC-C142-905C-2C5A740F16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3900" y="360726"/>
                <a:ext cx="27432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330E25-A7F6-5C95-A481-EF27CABF8B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47862"/>
                <a:ext cx="5257800" cy="257651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small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3330E25-A7F6-5C95-A481-EF27CABF8B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47862"/>
                <a:ext cx="5257800" cy="257651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FA5312C7-5502-E84B-DDFB-9DF3D2BD19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5926" y="1686289"/>
                <a:ext cx="6238874" cy="28035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𝐸𝑀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𝑔𝑔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=0.97,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=2.2×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large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FA5312C7-5502-E84B-DDFB-9DF3D2BD1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926" y="1686289"/>
                <a:ext cx="6238874" cy="2803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文本&#10;&#10;中度可信度描述已自动生成">
            <a:extLst>
              <a:ext uri="{FF2B5EF4-FFF2-40B4-BE49-F238E27FC236}">
                <a16:creationId xmlns:a16="http://schemas.microsoft.com/office/drawing/2014/main" id="{4ADAD2E6-05B6-CD10-7385-BFFE0868F8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926" y="254674"/>
            <a:ext cx="6306430" cy="92405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03A316A-4B46-3D4D-00E8-C628749AFC85}"/>
              </a:ext>
            </a:extLst>
          </p:cNvPr>
          <p:cNvSpPr txBox="1"/>
          <p:nvPr/>
        </p:nvSpPr>
        <p:spPr>
          <a:xfrm>
            <a:off x="904875" y="5343525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6"/>
              </a:rPr>
              <a:t>https://arxiv.org/pdf/2102.08971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765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 descr="图表&#10;&#10;描述已自动生成">
            <a:extLst>
              <a:ext uri="{FF2B5EF4-FFF2-40B4-BE49-F238E27FC236}">
                <a16:creationId xmlns:a16="http://schemas.microsoft.com/office/drawing/2014/main" id="{E2C8D3AF-750F-0BB0-31FE-F3ED87F29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908" y="0"/>
            <a:ext cx="3810330" cy="3749365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4B55AEA-ECF5-0AFC-CCF1-654965F24BC9}"/>
              </a:ext>
            </a:extLst>
          </p:cNvPr>
          <p:cNvSpPr txBox="1"/>
          <p:nvPr/>
        </p:nvSpPr>
        <p:spPr>
          <a:xfrm>
            <a:off x="8504902" y="2753032"/>
            <a:ext cx="179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1808.10323</a:t>
            </a:r>
            <a:endParaRPr lang="zh-CN" altLang="en-US" dirty="0"/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DDEED4A0-1F46-B574-2B5B-CC1AD9006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7569" y="863290"/>
            <a:ext cx="4572000" cy="2886075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A9FB5A6-3161-BE36-99AE-52F1E33789B1}"/>
              </a:ext>
            </a:extLst>
          </p:cNvPr>
          <p:cNvCxnSpPr/>
          <p:nvPr/>
        </p:nvCxnSpPr>
        <p:spPr>
          <a:xfrm flipH="1" flipV="1">
            <a:off x="5486399" y="2022593"/>
            <a:ext cx="3519949" cy="3398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5DC4678-D9B3-E46C-2A25-D4EA4C413FDB}"/>
                  </a:ext>
                </a:extLst>
              </p:cNvPr>
              <p:cNvSpPr txBox="1"/>
              <p:nvPr/>
            </p:nvSpPr>
            <p:spPr>
              <a:xfrm>
                <a:off x="2191931" y="3724697"/>
                <a:ext cx="4006977" cy="623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acc>
                        <m:accPr>
                          <m:chr m:val="̃"/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5DC4678-D9B3-E46C-2A25-D4EA4C413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931" y="3724697"/>
                <a:ext cx="4006977" cy="6230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F70DD4C-41B0-9B54-836C-A9929A7EC3D8}"/>
                  </a:ext>
                </a:extLst>
              </p:cNvPr>
              <p:cNvSpPr txBox="1"/>
              <p:nvPr/>
            </p:nvSpPr>
            <p:spPr>
              <a:xfrm>
                <a:off x="6420464" y="3780416"/>
                <a:ext cx="3480620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𝑎𝐹</m:t>
                      </m:r>
                      <m:acc>
                        <m:accPr>
                          <m:chr m:val="̃"/>
                          <m:ctrlPr>
                            <a:rPr lang="en-US" altLang="zh-C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F70DD4C-41B0-9B54-836C-A9929A7EC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464" y="3780416"/>
                <a:ext cx="3480620" cy="6347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29D339B-98F7-A142-E14A-39EC2C317114}"/>
                  </a:ext>
                </a:extLst>
              </p:cNvPr>
              <p:cNvSpPr txBox="1"/>
              <p:nvPr/>
            </p:nvSpPr>
            <p:spPr>
              <a:xfrm>
                <a:off x="4188541" y="4852527"/>
                <a:ext cx="4316361" cy="970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f>
                      <m:fPr>
                        <m:ctrlP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𝛾𝛾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=0.1,    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=0.06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TeV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=60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29D339B-98F7-A142-E14A-39EC2C317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541" y="4852527"/>
                <a:ext cx="4316361" cy="970009"/>
              </a:xfrm>
              <a:prstGeom prst="rect">
                <a:avLst/>
              </a:prstGeom>
              <a:blipFill>
                <a:blip r:embed="rId8"/>
                <a:stretch>
                  <a:fillRect l="-1130" b="-3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EA42E71-5C01-943F-3CE5-8CB34AAE9208}"/>
              </a:ext>
            </a:extLst>
          </p:cNvPr>
          <p:cNvCxnSpPr>
            <a:cxnSpLocks/>
          </p:cNvCxnSpPr>
          <p:nvPr/>
        </p:nvCxnSpPr>
        <p:spPr>
          <a:xfrm flipH="1" flipV="1">
            <a:off x="10043984" y="3073260"/>
            <a:ext cx="1105797" cy="65143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C45817B-28DA-2BA9-667B-EF1C3F055A3C}"/>
                  </a:ext>
                </a:extLst>
              </p:cNvPr>
              <p:cNvSpPr txBox="1"/>
              <p:nvPr/>
            </p:nvSpPr>
            <p:spPr>
              <a:xfrm>
                <a:off x="10102976" y="3770583"/>
                <a:ext cx="19762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2">
                        <a:lumMod val="75000"/>
                      </a:schemeClr>
                    </a:solidFill>
                  </a:rPr>
                  <a:t>Br(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US" altLang="zh-CN" dirty="0">
                    <a:solidFill>
                      <a:schemeClr val="accent2">
                        <a:lumMod val="75000"/>
                      </a:schemeClr>
                    </a:solidFill>
                  </a:rPr>
                  <a:t>)=100%</a:t>
                </a:r>
                <a:endParaRPr lang="zh-CN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C45817B-28DA-2BA9-667B-EF1C3F055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976" y="3770583"/>
                <a:ext cx="1976284" cy="369332"/>
              </a:xfrm>
              <a:prstGeom prst="rect">
                <a:avLst/>
              </a:prstGeom>
              <a:blipFill>
                <a:blip r:embed="rId9"/>
                <a:stretch>
                  <a:fillRect l="-2462" t="-10000" r="-92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941BEF4-F8DB-D5F2-A6F6-098063BBBCB0}"/>
              </a:ext>
            </a:extLst>
          </p:cNvPr>
          <p:cNvCxnSpPr/>
          <p:nvPr/>
        </p:nvCxnSpPr>
        <p:spPr>
          <a:xfrm flipV="1">
            <a:off x="855407" y="2774605"/>
            <a:ext cx="1140542" cy="597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560D107-FE39-9CDA-DD48-5A2331441622}"/>
                  </a:ext>
                </a:extLst>
              </p:cNvPr>
              <p:cNvSpPr txBox="1"/>
              <p:nvPr/>
            </p:nvSpPr>
            <p:spPr>
              <a:xfrm>
                <a:off x="0" y="3301420"/>
                <a:ext cx="19762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1"/>
                    </a:solidFill>
                  </a:rPr>
                  <a:t>Br(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𝛾𝛾</m:t>
                    </m:r>
                  </m:oMath>
                </a14:m>
                <a:r>
                  <a:rPr lang="en-US" altLang="zh-CN" dirty="0">
                    <a:solidFill>
                      <a:schemeClr val="accent1"/>
                    </a:solidFill>
                  </a:rPr>
                  <a:t>)= 2e-3</a:t>
                </a:r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560D107-FE39-9CDA-DD48-5A2331441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01420"/>
                <a:ext cx="1976284" cy="369332"/>
              </a:xfrm>
              <a:prstGeom prst="rect">
                <a:avLst/>
              </a:prstGeom>
              <a:blipFill>
                <a:blip r:embed="rId10"/>
                <a:stretch>
                  <a:fillRect l="-246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332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表, 图示&#10;&#10;描述已自动生成">
            <a:extLst>
              <a:ext uri="{FF2B5EF4-FFF2-40B4-BE49-F238E27FC236}">
                <a16:creationId xmlns:a16="http://schemas.microsoft.com/office/drawing/2014/main" id="{45F17B50-26B1-B26F-9DE9-AB17E23D8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556" y="0"/>
            <a:ext cx="4829537" cy="3116826"/>
          </a:xfrm>
        </p:spPr>
      </p:pic>
      <p:pic>
        <p:nvPicPr>
          <p:cNvPr id="7" name="图片 6" descr="图示&#10;&#10;低可信度描述已自动生成">
            <a:extLst>
              <a:ext uri="{FF2B5EF4-FFF2-40B4-BE49-F238E27FC236}">
                <a16:creationId xmlns:a16="http://schemas.microsoft.com/office/drawing/2014/main" id="{8F17F3B8-3BB8-F061-3CAE-51DFC6752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735" y="0"/>
            <a:ext cx="4976587" cy="3161184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818A1466-BAF3-0168-4BD6-8425B87ED930}"/>
              </a:ext>
            </a:extLst>
          </p:cNvPr>
          <p:cNvSpPr/>
          <p:nvPr/>
        </p:nvSpPr>
        <p:spPr>
          <a:xfrm>
            <a:off x="4768645" y="1425676"/>
            <a:ext cx="835742" cy="7964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C52D43E-4E62-F5B6-D027-763835674250}"/>
              </a:ext>
            </a:extLst>
          </p:cNvPr>
          <p:cNvCxnSpPr/>
          <p:nvPr/>
        </p:nvCxnSpPr>
        <p:spPr>
          <a:xfrm flipH="1">
            <a:off x="5604387" y="1681316"/>
            <a:ext cx="2900516" cy="142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B6CC940-5112-1E9E-D06A-235C3518C11E}"/>
                  </a:ext>
                </a:extLst>
              </p:cNvPr>
              <p:cNvSpPr txBox="1"/>
              <p:nvPr/>
            </p:nvSpPr>
            <p:spPr>
              <a:xfrm>
                <a:off x="1837969" y="3385289"/>
                <a:ext cx="4006977" cy="623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acc>
                        <m:accPr>
                          <m:chr m:val="̃"/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B6CC940-5112-1E9E-D06A-235C3518C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969" y="3385289"/>
                <a:ext cx="4006977" cy="6230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99D0BE7-8899-7A82-E262-B0A6B7C7E1F2}"/>
                  </a:ext>
                </a:extLst>
              </p:cNvPr>
              <p:cNvSpPr txBox="1"/>
              <p:nvPr/>
            </p:nvSpPr>
            <p:spPr>
              <a:xfrm>
                <a:off x="7666008" y="3187803"/>
                <a:ext cx="3569108" cy="1436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𝐵𝐵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acc>
                        <m:accPr>
                          <m:chr m:val="̃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𝐺𝐺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acc>
                        <m:accPr>
                          <m:chr m:val="̃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</m:oMath>
                  </m:oMathPara>
                </a14:m>
                <a:endParaRPr lang="en-US" altLang="zh-CN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𝜙𝛾𝛾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acc>
                        <m:accPr>
                          <m:chr m:val="̃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𝐺𝐺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acc>
                        <m:accPr>
                          <m:chr m:val="̃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</m:oMath>
                  </m:oMathPara>
                </a14:m>
                <a:endParaRPr lang="en-US" altLang="zh-CN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𝐵𝐵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𝜙𝛾𝛾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99D0BE7-8899-7A82-E262-B0A6B7C7E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008" y="3187803"/>
                <a:ext cx="3569108" cy="1436804"/>
              </a:xfrm>
              <a:prstGeom prst="rect">
                <a:avLst/>
              </a:prstGeom>
              <a:blipFill>
                <a:blip r:embed="rId5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D0AB2BE-DF78-79A1-F907-6822DF4CE2E3}"/>
                  </a:ext>
                </a:extLst>
              </p:cNvPr>
              <p:cNvSpPr txBox="1"/>
              <p:nvPr/>
            </p:nvSpPr>
            <p:spPr>
              <a:xfrm>
                <a:off x="4188542" y="4451476"/>
                <a:ext cx="3549445" cy="693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D0AB2BE-DF78-79A1-F907-6822DF4CE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542" y="4451476"/>
                <a:ext cx="3549445" cy="693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7C31B9B-CF52-A382-8B67-D42E5B7E6F87}"/>
                  </a:ext>
                </a:extLst>
              </p:cNvPr>
              <p:cNvSpPr txBox="1"/>
              <p:nvPr/>
            </p:nvSpPr>
            <p:spPr>
              <a:xfrm>
                <a:off x="4257368" y="5299587"/>
                <a:ext cx="3795251" cy="399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𝐵𝐵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=3×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=1070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GeV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7C31B9B-CF52-A382-8B67-D42E5B7E6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368" y="5299587"/>
                <a:ext cx="3795251" cy="399597"/>
              </a:xfrm>
              <a:prstGeom prst="rect">
                <a:avLst/>
              </a:prstGeom>
              <a:blipFill>
                <a:blip r:embed="rId7"/>
                <a:stretch>
                  <a:fillRect l="-1284" t="-6061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586598A7-2BA2-B0E0-DA37-B7CD4BDB4211}"/>
              </a:ext>
            </a:extLst>
          </p:cNvPr>
          <p:cNvSpPr txBox="1"/>
          <p:nvPr/>
        </p:nvSpPr>
        <p:spPr>
          <a:xfrm>
            <a:off x="10320420" y="2005780"/>
            <a:ext cx="1307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8"/>
              </a:rPr>
              <a:t>1212.3620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6B1663F-BF21-B479-E0D4-CE2CF2A0E1AC}"/>
              </a:ext>
            </a:extLst>
          </p:cNvPr>
          <p:cNvSpPr txBox="1"/>
          <p:nvPr/>
        </p:nvSpPr>
        <p:spPr>
          <a:xfrm>
            <a:off x="1887060" y="174383"/>
            <a:ext cx="181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9"/>
              </a:rPr>
              <a:t>1911.12364</a:t>
            </a:r>
            <a:endParaRPr lang="zh-CN" altLang="en-US" dirty="0"/>
          </a:p>
        </p:txBody>
      </p:sp>
      <p:pic>
        <p:nvPicPr>
          <p:cNvPr id="17" name="内容占位符 8" descr="图表&#10;&#10;描述已自动生成">
            <a:extLst>
              <a:ext uri="{FF2B5EF4-FFF2-40B4-BE49-F238E27FC236}">
                <a16:creationId xmlns:a16="http://schemas.microsoft.com/office/drawing/2014/main" id="{3973373A-6140-5CDC-02E8-C630056B48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3317"/>
            <a:ext cx="1905165" cy="18746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636D876-4B43-878A-0B26-3126E1F3E5F5}"/>
                  </a:ext>
                </a:extLst>
              </p:cNvPr>
              <p:cNvSpPr txBox="1"/>
              <p:nvPr/>
            </p:nvSpPr>
            <p:spPr>
              <a:xfrm>
                <a:off x="1837969" y="6223211"/>
                <a:ext cx="1729861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𝛾𝛾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𝑎𝐹</m:t>
                      </m:r>
                      <m:acc>
                        <m:accPr>
                          <m:chr m:val="̃"/>
                          <m:ctrlPr>
                            <a:rPr lang="en-US" altLang="zh-C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636D876-4B43-878A-0B26-3126E1F3E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969" y="6223211"/>
                <a:ext cx="1729861" cy="6347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062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&#10;&#10;低可信度描述已自动生成">
            <a:extLst>
              <a:ext uri="{FF2B5EF4-FFF2-40B4-BE49-F238E27FC236}">
                <a16:creationId xmlns:a16="http://schemas.microsoft.com/office/drawing/2014/main" id="{41CA29FC-E91B-3A83-3065-72970CFEF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69" y="135194"/>
            <a:ext cx="9720637" cy="6174658"/>
          </a:xfrm>
          <a:prstGeom prst="rect">
            <a:avLst/>
          </a:prstGeom>
        </p:spPr>
      </p:pic>
      <p:pic>
        <p:nvPicPr>
          <p:cNvPr id="3" name="图形 2">
            <a:extLst>
              <a:ext uri="{FF2B5EF4-FFF2-40B4-BE49-F238E27FC236}">
                <a16:creationId xmlns:a16="http://schemas.microsoft.com/office/drawing/2014/main" id="{386C2104-3CE9-2CB4-2388-014C27AE9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38453" y="2340077"/>
            <a:ext cx="2546553" cy="344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086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902CA-68A8-B63B-E4E5-ABE77A5C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Benchmarks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407995-89FB-466A-FB9F-2831A498CE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Product group models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  what’s the region it can cover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 plane</a:t>
                </a:r>
              </a:p>
              <a:p>
                <a:r>
                  <a:rPr lang="en-US" altLang="zh-CN" dirty="0"/>
                  <a:t>Extra dimensional models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  what’s the region it can cover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 plane</a:t>
                </a:r>
              </a:p>
              <a:p>
                <a:r>
                  <a:rPr lang="en-US" altLang="zh-CN" dirty="0"/>
                  <a:t>Mirror models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  what’s the region it can cover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 plane</a:t>
                </a:r>
              </a:p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407995-89FB-466A-FB9F-2831A498CE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2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图示&#10;&#10;描述已自动生成">
            <a:extLst>
              <a:ext uri="{FF2B5EF4-FFF2-40B4-BE49-F238E27FC236}">
                <a16:creationId xmlns:a16="http://schemas.microsoft.com/office/drawing/2014/main" id="{8E246CBD-A0A8-DAD8-E233-85FA20562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42" y="2748149"/>
            <a:ext cx="4254992" cy="3198934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07BBDC3-8CC1-5EFC-3DB2-3767C83F583F}"/>
              </a:ext>
            </a:extLst>
          </p:cNvPr>
          <p:cNvSpPr txBox="1"/>
          <p:nvPr/>
        </p:nvSpPr>
        <p:spPr>
          <a:xfrm>
            <a:off x="272374" y="233464"/>
            <a:ext cx="646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Background</a:t>
            </a:r>
            <a:endParaRPr lang="zh-CN" altLang="en-US" sz="3600" dirty="0"/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D7782621-9E6B-3A19-604D-6116E838F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05" y="2748148"/>
            <a:ext cx="4386501" cy="3198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6D9A6-A4B9-E530-49FA-7DDDD165415F}"/>
                  </a:ext>
                </a:extLst>
              </p:cNvPr>
              <p:cNvSpPr txBox="1"/>
              <p:nvPr/>
            </p:nvSpPr>
            <p:spPr>
              <a:xfrm>
                <a:off x="272374" y="1290751"/>
                <a:ext cx="250973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𝑗𝑗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~1.35</m:t>
                    </m:r>
                  </m:oMath>
                </a14:m>
                <a:r>
                  <a:rPr lang="en-US" altLang="zh-CN" sz="2800" dirty="0"/>
                  <a:t> pb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6D9A6-A4B9-E530-49FA-7DDDD1654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74" y="1290751"/>
                <a:ext cx="2509737" cy="954107"/>
              </a:xfrm>
              <a:prstGeom prst="rect">
                <a:avLst/>
              </a:prstGeom>
              <a:blipFill>
                <a:blip r:embed="rId4"/>
                <a:stretch>
                  <a:fillRect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B1881-1B0C-5926-4CBE-A698A9269280}"/>
                  </a:ext>
                </a:extLst>
              </p:cNvPr>
              <p:cNvSpPr txBox="1"/>
              <p:nvPr/>
            </p:nvSpPr>
            <p:spPr>
              <a:xfrm>
                <a:off x="8803531" y="413588"/>
                <a:ext cx="257783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)=10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&gt;0.4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ℓℓ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&gt;0.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&gt;130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B1881-1B0C-5926-4CBE-A698A9269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531" y="413588"/>
                <a:ext cx="2577830" cy="1754326"/>
              </a:xfrm>
              <a:prstGeom prst="rect">
                <a:avLst/>
              </a:prstGeom>
              <a:blipFill>
                <a:blip r:embed="rId5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967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DBACB-19F0-6598-63B2-D4C1D32E9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6BE95-0613-EA14-B4B0-E48E639F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Benchmarks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EFCEEE-A41F-FFA1-F5FB-7AA64FBA94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Product group models</a:t>
                </a:r>
              </a:p>
              <a:p>
                <a:pPr lvl="1"/>
                <a:r>
                  <a:rPr lang="en-US" altLang="zh-CN" dirty="0"/>
                  <a:t>what’s the range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Extra dimensional models</a:t>
                </a:r>
              </a:p>
              <a:p>
                <a:pPr lvl="1"/>
                <a:r>
                  <a:rPr lang="en-US" altLang="zh-CN" dirty="0"/>
                  <a:t>what’s the range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Mirror models</a:t>
                </a:r>
              </a:p>
              <a:p>
                <a:pPr lvl="1"/>
                <a:r>
                  <a:rPr lang="en-US" altLang="zh-CN" dirty="0"/>
                  <a:t>what’s the range of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4EFCEEE-A41F-FFA1-F5FB-7AA64FBA9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776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D9F57-7913-44F7-4ABD-87CBEB681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图表&#10;&#10;描述已自动生成">
            <a:extLst>
              <a:ext uri="{FF2B5EF4-FFF2-40B4-BE49-F238E27FC236}">
                <a16:creationId xmlns:a16="http://schemas.microsoft.com/office/drawing/2014/main" id="{D5F83A26-CD51-6230-8082-92E31A86B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1" y="0"/>
            <a:ext cx="6196342" cy="6338313"/>
          </a:xfr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94C9CAA1-960B-BA1D-DF1A-C476408D5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4752" y="1365831"/>
            <a:ext cx="2757263" cy="240298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4F776F5-55A0-192E-C7E1-A67B6728AFDC}"/>
              </a:ext>
            </a:extLst>
          </p:cNvPr>
          <p:cNvSpPr txBox="1"/>
          <p:nvPr/>
        </p:nvSpPr>
        <p:spPr>
          <a:xfrm>
            <a:off x="7509753" y="1449421"/>
            <a:ext cx="319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5"/>
              </a:rPr>
              <a:t>https://arxiv.org/pdf/1911.12364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900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C395DB7-880A-4383-0394-7E8F6E9CAF6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3200" dirty="0"/>
                  <a:t>Calculate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𝜇𝜈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𝑤𝑎</m:t>
                    </m:r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3200" dirty="0"/>
                  <a:t> </a:t>
                </a:r>
                <a:r>
                  <a:rPr lang="en-US" altLang="zh-CN" sz="3200" dirty="0"/>
                  <a:t>without using </a:t>
                </a:r>
                <a:r>
                  <a:rPr lang="en-US" altLang="zh-CN" sz="3200" dirty="0" err="1"/>
                  <a:t>Madgraph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C395DB7-880A-4383-0394-7E8F6E9CA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07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CCCCF9-2E47-CFB9-4824-8A5C904AA8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219132"/>
              </a:xfrm>
            </p:spPr>
            <p:txBody>
              <a:bodyPr/>
              <a:lstStyle/>
              <a:p>
                <a:r>
                  <a:rPr lang="en-US" altLang="zh-CN" dirty="0"/>
                  <a:t>Get consistent results with </a:t>
                </a:r>
                <a:r>
                  <a:rPr lang="en-US" altLang="zh-CN" dirty="0" err="1"/>
                  <a:t>Madgraph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We are able to show and explain why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𝜇𝜈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𝑤𝑎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is larger.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CCCCF9-2E47-CFB9-4824-8A5C904AA8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219132"/>
              </a:xfrm>
              <a:blipFill>
                <a:blip r:embed="rId3"/>
                <a:stretch>
                  <a:fillRect l="-1043" t="-8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5A10E76-75A3-708D-EB79-3232653F68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5514629"/>
                  </p:ext>
                </p:extLst>
              </p:nvPr>
            </p:nvGraphicFramePr>
            <p:xfrm>
              <a:off x="971686" y="3429000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6578081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68451947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2353594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xs [pb]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oMath>
                          </a14:m>
                          <a:r>
                            <a:rPr lang="en-US" altLang="zh-CN" dirty="0"/>
                            <a:t>TeV)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My calculation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Madgraph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9802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zh-CN" altLang="en-US" sz="1800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4.03e-6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5.4e-6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403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𝑤𝑎</m:t>
                              </m:r>
                            </m:oMath>
                          </a14:m>
                          <a:r>
                            <a:rPr lang="zh-CN" altLang="en-US" sz="1800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2.2e-3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2.5e-3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33551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5A10E76-75A3-708D-EB79-3232653F68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5514629"/>
                  </p:ext>
                </p:extLst>
              </p:nvPr>
            </p:nvGraphicFramePr>
            <p:xfrm>
              <a:off x="971686" y="3429000"/>
              <a:ext cx="812799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6578081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68451947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42353594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25" t="-8197" r="-20067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My calculation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Madgraph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98025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25" t="-108197" r="-20067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4.03e-6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5.4e-6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44036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25" t="-208197" r="-20067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2.2e-3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2.5e-3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33551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99064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93097C3-E7AB-5E2B-CA21-89B844B555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18256"/>
                <a:ext cx="4161817" cy="9156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/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𝜇𝜈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𝑤𝑎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93097C3-E7AB-5E2B-CA21-89B844B55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18256"/>
                <a:ext cx="4161817" cy="915600"/>
              </a:xfrm>
              <a:blipFill>
                <a:blip r:embed="rId2"/>
                <a:stretch>
                  <a:fillRect t="-8000" b="-2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3D7780-C2AA-E213-AC54-15F61EBDD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36620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=∫∫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)∗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</m:d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∵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𝑇𝑒𝑉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=∫∫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</m:d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zh-CN" sz="2800" b="0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=∫∫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sup>
                            </m:sSup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</m:d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−8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−8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</m:e>
                            </m:d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p>
                                </m:sSup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zh-CN" altLang="en-US" sz="28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F3D7780-C2AA-E213-AC54-15F61EBDD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36620"/>
                <a:ext cx="105156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C1D7D4B-173F-4306-65B9-31CDC44ED335}"/>
                  </a:ext>
                </a:extLst>
              </p:cNvPr>
              <p:cNvSpPr txBox="1"/>
              <p:nvPr/>
            </p:nvSpPr>
            <p:spPr>
              <a:xfrm>
                <a:off x="10139464" y="18256"/>
                <a:ext cx="2052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TeV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C1D7D4B-173F-4306-65B9-31CDC44ED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464" y="18256"/>
                <a:ext cx="2052536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552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7D2BE9-7DEA-D09F-8029-A77E458F00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210833"/>
                <a:ext cx="12091480" cy="209462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</m:e>
                            </m:d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̂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</m:e>
                            </m:d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en-US" altLang="zh-CN" dirty="0"/>
                  <a:t>Compare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/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𝜇𝜈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𝑤𝑎</m:t>
                    </m:r>
                  </m:oMath>
                </a14:m>
                <a:r>
                  <a:rPr lang="en-US" altLang="zh-CN" dirty="0"/>
                  <a:t> via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7D2BE9-7DEA-D09F-8029-A77E458F00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0833"/>
                <a:ext cx="12091480" cy="2094622"/>
              </a:xfrm>
              <a:blipFill>
                <a:blip r:embed="rId2"/>
                <a:stretch>
                  <a:fillRect l="-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D776210-4A66-BD99-EE91-B8DB64573C1E}"/>
                  </a:ext>
                </a:extLst>
              </p:cNvPr>
              <p:cNvSpPr txBox="1"/>
              <p:nvPr/>
            </p:nvSpPr>
            <p:spPr>
              <a:xfrm>
                <a:off x="0" y="2749685"/>
                <a:ext cx="12192000" cy="1204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𝛾𝛾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</m:d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</m:d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CN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CN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US" altLang="zh-CN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  <m:sup>
                              <m:r>
                                <a:rPr lang="en-US" altLang="zh-CN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altLang="zh-CN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altLang="zh-CN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2×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0.488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D776210-4A66-BD99-EE91-B8DB64573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49685"/>
                <a:ext cx="12192000" cy="1204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1C06FCB-D270-B766-437C-BAE9E3789562}"/>
                  </a:ext>
                </a:extLst>
              </p:cNvPr>
              <p:cNvSpPr txBox="1"/>
              <p:nvPr/>
            </p:nvSpPr>
            <p:spPr>
              <a:xfrm>
                <a:off x="0" y="4180156"/>
                <a:ext cx="12192000" cy="1856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𝑤𝑎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=1.2×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−22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[GeV^-2]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nary>
                        <m:naryPr>
                          <m:subHide m:val="on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</m:d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nary>
                        <m:naryPr>
                          <m:limLoc m:val="undOvr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4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m:rPr>
                                  <m:brk m:alnAt="24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m:rPr>
                              <m:brk m:alnAt="24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4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m:rPr>
                                  <m:brk m:alnAt="24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1.2×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−22</m:t>
                              </m:r>
                            </m:sup>
                          </m:s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i="1" dirty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1.2×</m:t>
                      </m:r>
                      <m:sSup>
                        <m:sSupPr>
                          <m:ctrlPr>
                            <a:rPr lang="en-US" altLang="zh-CN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−22</m:t>
                          </m:r>
                        </m:sup>
                      </m:sSup>
                      <m:r>
                        <a:rPr lang="en-US" altLang="zh-CN" i="1" dirty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p>
                          <m:r>
                            <a:rPr lang="en-US" altLang="zh-CN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</m:d>
                        </m:e>
                      </m:acc>
                    </m:oMath>
                  </m:oMathPara>
                </a14:m>
                <a:endParaRPr lang="en-US" altLang="zh-CN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b="0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1.2×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</m:d>
                      </m:e>
                    </m:acc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1.2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̅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</m:d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1C06FCB-D270-B766-437C-BAE9E3789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80156"/>
                <a:ext cx="12192000" cy="1856214"/>
              </a:xfrm>
              <a:prstGeom prst="rect">
                <a:avLst/>
              </a:prstGeom>
              <a:blipFill>
                <a:blip r:embed="rId4"/>
                <a:stretch>
                  <a:fillRect t="-1645" b="-1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0534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2A1AD-6C36-2F73-10C3-D6C4A9FE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Parton luminosity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CB2E99-43AF-A6E6-1F11-5DEC41B7C0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0" dirty="0">
                    <a:solidFill>
                      <a:schemeClr val="tx1"/>
                    </a:solidFill>
                  </a:rPr>
                  <a:t>Parton </a:t>
                </a:r>
                <a:r>
                  <a:rPr lang="en-US" altLang="zh-CN" b="0" dirty="0" err="1">
                    <a:solidFill>
                      <a:schemeClr val="tx1"/>
                    </a:solidFill>
                  </a:rPr>
                  <a:t>lumi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̂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</m:e>
                            </m:d>
                          </m:sub>
                        </m:s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𝑑𝐿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</m:e>
                            </m:d>
                          </m:sub>
                        </m:s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𝑑𝐿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CB2E99-43AF-A6E6-1F11-5DEC41B7C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027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0E175E-923A-E69A-9455-52523E3F07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2169267"/>
                <a:ext cx="11650493" cy="442403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Study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∫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𝛾𝛾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8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=2.7×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Ge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zh-CN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𝑤𝑎</m:t>
                    </m:r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=2.5×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−22</m:t>
                        </m:r>
                      </m:sup>
                    </m:sSup>
                    <m:sSup>
                      <m:sSupPr>
                        <m:ctrlP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p>
                        <m:r>
                          <a:rPr lang="en-US" altLang="zh-CN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0E175E-923A-E69A-9455-52523E3F07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169267"/>
                <a:ext cx="11650493" cy="4424037"/>
              </a:xfrm>
              <a:blipFill>
                <a:blip r:embed="rId2"/>
                <a:stretch>
                  <a:fillRect l="-1047" t="-1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20E6894F-AF2C-D9F9-6834-BB1A7B795C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520" y="74646"/>
                <a:ext cx="12091480" cy="20946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</m:e>
                            </m:d>
                          </m:sub>
                        </m:sSub>
                      </m:e>
                    </m:nary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̂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</m:e>
                            </m:d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d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acc>
                          <m:accPr>
                            <m:chr m:val="̂"/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̂"/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  <m: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f>
                          <m:f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altLang="zh-CN" dirty="0"/>
                  <a:t>   This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dirty="0"/>
                  <a:t> is called </a:t>
                </a:r>
                <a:r>
                  <a:rPr lang="en-US" altLang="zh-CN" dirty="0" err="1"/>
                  <a:t>parton</a:t>
                </a:r>
                <a:r>
                  <a:rPr lang="en-US" altLang="zh-CN" dirty="0"/>
                  <a:t> luminosity.</a:t>
                </a: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20E6894F-AF2C-D9F9-6834-BB1A7B795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0" y="74646"/>
                <a:ext cx="12091480" cy="2094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316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表&#10;&#10;描述已自动生成">
            <a:extLst>
              <a:ext uri="{FF2B5EF4-FFF2-40B4-BE49-F238E27FC236}">
                <a16:creationId xmlns:a16="http://schemas.microsoft.com/office/drawing/2014/main" id="{730FA34B-8A22-4F9B-DCF8-2E366F9C4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280" y="0"/>
            <a:ext cx="6942422" cy="431329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05B1ECC-B09A-20D9-326C-62A3CD16CF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73795" y="1563214"/>
                <a:ext cx="729149" cy="748215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05B1ECC-B09A-20D9-326C-62A3CD16C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73795" y="1563214"/>
                <a:ext cx="729149" cy="748215"/>
              </a:xfrm>
              <a:blipFill>
                <a:blip r:embed="rId3"/>
                <a:stretch>
                  <a:fillRect l="-2500" r="-35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1">
                <a:extLst>
                  <a:ext uri="{FF2B5EF4-FFF2-40B4-BE49-F238E27FC236}">
                    <a16:creationId xmlns:a16="http://schemas.microsoft.com/office/drawing/2014/main" id="{E466600F-42F7-7A92-79B6-1B6BEC67F6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55778" y="3669253"/>
                <a:ext cx="683754" cy="566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标题 1">
                <a:extLst>
                  <a:ext uri="{FF2B5EF4-FFF2-40B4-BE49-F238E27FC236}">
                    <a16:creationId xmlns:a16="http://schemas.microsoft.com/office/drawing/2014/main" id="{E466600F-42F7-7A92-79B6-1B6BEC67F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778" y="3669253"/>
                <a:ext cx="683754" cy="566220"/>
              </a:xfrm>
              <a:prstGeom prst="rect">
                <a:avLst/>
              </a:prstGeom>
              <a:blipFill>
                <a:blip r:embed="rId4"/>
                <a:stretch>
                  <a:fillRect r="-3571"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950C303-03AA-1A79-7335-EA61C6988F91}"/>
                  </a:ext>
                </a:extLst>
              </p:cNvPr>
              <p:cNvSpPr txBox="1"/>
              <p:nvPr/>
            </p:nvSpPr>
            <p:spPr>
              <a:xfrm>
                <a:off x="8817329" y="1634248"/>
                <a:ext cx="18053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4"/>
                    </a:solidFill>
                  </a:rPr>
                  <a:t>Blue: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𝛾𝛾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>
                  <a:solidFill>
                    <a:schemeClr val="accent4"/>
                  </a:solidFill>
                </a:endParaRPr>
              </a:p>
              <a:p>
                <a:r>
                  <a:rPr lang="en-US" altLang="zh-CN" dirty="0">
                    <a:solidFill>
                      <a:srgbClr val="C00000"/>
                    </a:solidFill>
                  </a:rPr>
                  <a:t>Red: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𝑊𝑎</m:t>
                    </m:r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950C303-03AA-1A79-7335-EA61C6988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329" y="1634248"/>
                <a:ext cx="1805391" cy="646331"/>
              </a:xfrm>
              <a:prstGeom prst="rect">
                <a:avLst/>
              </a:prstGeom>
              <a:blipFill>
                <a:blip r:embed="rId5"/>
                <a:stretch>
                  <a:fillRect l="-2694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9867AA0-3D8B-0CB8-567D-D73B28BF0EAE}"/>
                  </a:ext>
                </a:extLst>
              </p:cNvPr>
              <p:cNvSpPr txBox="1"/>
              <p:nvPr/>
            </p:nvSpPr>
            <p:spPr>
              <a:xfrm>
                <a:off x="1121112" y="4606207"/>
                <a:ext cx="6094378" cy="883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24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m:rPr>
                                    <m:brk m:alnAt="24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m:rPr>
                                    <m:brk m:alnAt="24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sub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24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m:rPr>
                                    <m:brk m:alnAt="24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m:rPr>
                                    <m:brk m:alnAt="24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=1.4∗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9867AA0-3D8B-0CB8-567D-D73B28BF0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112" y="4606207"/>
                <a:ext cx="6094378" cy="883190"/>
              </a:xfrm>
              <a:prstGeom prst="rect">
                <a:avLst/>
              </a:prstGeom>
              <a:blipFill>
                <a:blip r:embed="rId6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3D222B-9181-9126-AA53-300D330EDFDC}"/>
                  </a:ext>
                </a:extLst>
              </p:cNvPr>
              <p:cNvSpPr txBox="1"/>
              <p:nvPr/>
            </p:nvSpPr>
            <p:spPr>
              <a:xfrm>
                <a:off x="1121112" y="5489397"/>
                <a:ext cx="6094378" cy="658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𝑤𝑎</m:t>
                    </m:r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24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m:rPr>
                                    <m:brk m:alnAt="24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m:rPr>
                                    <m:brk m:alnAt="24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=5.6∗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3D222B-9181-9126-AA53-300D330ED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112" y="5489397"/>
                <a:ext cx="6094378" cy="658450"/>
              </a:xfrm>
              <a:prstGeom prst="rect">
                <a:avLst/>
              </a:prstGeom>
              <a:blipFill>
                <a:blip r:embed="rId7"/>
                <a:stretch>
                  <a:fillRect l="-900" t="-72477" b="-917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966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7E4D9-3D15-7E26-11FD-45DAA6FB6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表&#10;&#10;描述已自动生成">
            <a:extLst>
              <a:ext uri="{FF2B5EF4-FFF2-40B4-BE49-F238E27FC236}">
                <a16:creationId xmlns:a16="http://schemas.microsoft.com/office/drawing/2014/main" id="{3432C364-3C27-B235-EAED-D6A03D50B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280" y="0"/>
            <a:ext cx="6942422" cy="431329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F91B093-3403-EA99-AAC4-DFD2F4EF42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73795" y="1563214"/>
                <a:ext cx="729149" cy="748215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05B1ECC-B09A-20D9-326C-62A3CD16C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73795" y="1563214"/>
                <a:ext cx="729149" cy="748215"/>
              </a:xfrm>
              <a:blipFill>
                <a:blip r:embed="rId3"/>
                <a:stretch>
                  <a:fillRect l="-2500" r="-35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1">
                <a:extLst>
                  <a:ext uri="{FF2B5EF4-FFF2-40B4-BE49-F238E27FC236}">
                    <a16:creationId xmlns:a16="http://schemas.microsoft.com/office/drawing/2014/main" id="{54475CC5-3E5B-4B98-06F0-599355AC3F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55778" y="3669253"/>
                <a:ext cx="683754" cy="566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标题 1">
                <a:extLst>
                  <a:ext uri="{FF2B5EF4-FFF2-40B4-BE49-F238E27FC236}">
                    <a16:creationId xmlns:a16="http://schemas.microsoft.com/office/drawing/2014/main" id="{E466600F-42F7-7A92-79B6-1B6BEC67F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778" y="3669253"/>
                <a:ext cx="683754" cy="566220"/>
              </a:xfrm>
              <a:prstGeom prst="rect">
                <a:avLst/>
              </a:prstGeom>
              <a:blipFill>
                <a:blip r:embed="rId4"/>
                <a:stretch>
                  <a:fillRect r="-3571"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805CB62-D677-4026-D65A-900C3733C312}"/>
                  </a:ext>
                </a:extLst>
              </p:cNvPr>
              <p:cNvSpPr txBox="1"/>
              <p:nvPr/>
            </p:nvSpPr>
            <p:spPr>
              <a:xfrm>
                <a:off x="8817329" y="1634248"/>
                <a:ext cx="18053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4"/>
                    </a:solidFill>
                  </a:rPr>
                  <a:t>Blue: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𝛾𝛾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>
                  <a:solidFill>
                    <a:schemeClr val="accent4"/>
                  </a:solidFill>
                </a:endParaRPr>
              </a:p>
              <a:p>
                <a:r>
                  <a:rPr lang="en-US" altLang="zh-CN" dirty="0">
                    <a:solidFill>
                      <a:srgbClr val="C00000"/>
                    </a:solidFill>
                  </a:rPr>
                  <a:t>Red: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𝑊𝑎</m:t>
                    </m:r>
                  </m:oMath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950C303-03AA-1A79-7335-EA61C6988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329" y="1634248"/>
                <a:ext cx="1805391" cy="646331"/>
              </a:xfrm>
              <a:prstGeom prst="rect">
                <a:avLst/>
              </a:prstGeom>
              <a:blipFill>
                <a:blip r:embed="rId5"/>
                <a:stretch>
                  <a:fillRect l="-2694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CD640CB-53B2-0756-2C11-17AA85EC6E11}"/>
                  </a:ext>
                </a:extLst>
              </p:cNvPr>
              <p:cNvSpPr txBox="1"/>
              <p:nvPr/>
            </p:nvSpPr>
            <p:spPr>
              <a:xfrm>
                <a:off x="1121112" y="4606207"/>
                <a:ext cx="6094378" cy="883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24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m:rPr>
                                    <m:brk m:alnAt="24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m:rPr>
                                    <m:brk m:alnAt="24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sub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24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m:rPr>
                                    <m:brk m:alnAt="24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m:rPr>
                                    <m:brk m:alnAt="24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−0.01)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CD640CB-53B2-0756-2C11-17AA85EC6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112" y="4606207"/>
                <a:ext cx="6094378" cy="883190"/>
              </a:xfrm>
              <a:prstGeom prst="rect">
                <a:avLst/>
              </a:prstGeom>
              <a:blipFill>
                <a:blip r:embed="rId6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78E6B0B-E885-7DBA-1EB2-0527DDD8C96D}"/>
                  </a:ext>
                </a:extLst>
              </p:cNvPr>
              <p:cNvSpPr txBox="1"/>
              <p:nvPr/>
            </p:nvSpPr>
            <p:spPr>
              <a:xfrm>
                <a:off x="1121112" y="5489397"/>
                <a:ext cx="6094378" cy="658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𝑤𝑎</m:t>
                    </m:r>
                  </m:oMath>
                </a14:m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brk m:alnAt="24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m:rPr>
                                    <m:brk m:alnAt="24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m:rPr>
                                    <m:brk m:alnAt="24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=5.6∗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3D222B-9181-9126-AA53-300D330ED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112" y="5489397"/>
                <a:ext cx="6094378" cy="658450"/>
              </a:xfrm>
              <a:prstGeom prst="rect">
                <a:avLst/>
              </a:prstGeom>
              <a:blipFill>
                <a:blip r:embed="rId7"/>
                <a:stretch>
                  <a:fillRect l="-900" t="-72477" b="-917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741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F45A017-C181-E1E0-FF00-0B24A60025C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81774"/>
                <a:ext cx="10515600" cy="1325563"/>
              </a:xfrm>
            </p:spPr>
            <p:txBody>
              <a:bodyPr/>
              <a:lstStyle/>
              <a:p>
                <a:r>
                  <a:rPr lang="en-US" altLang="zh-CN" b="0" dirty="0"/>
                  <a:t>Compute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𝑤𝑎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using PDF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F45A017-C181-E1E0-FF00-0B24A60025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81774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形 4">
            <a:extLst>
              <a:ext uri="{FF2B5EF4-FFF2-40B4-BE49-F238E27FC236}">
                <a16:creationId xmlns:a16="http://schemas.microsoft.com/office/drawing/2014/main" id="{901AD793-5E14-FE2E-0B8A-E6469844B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1373" y="2514492"/>
            <a:ext cx="6189697" cy="39717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0B7DFE8-7BB6-C604-F8BD-8213BE8E12C1}"/>
                  </a:ext>
                </a:extLst>
              </p:cNvPr>
              <p:cNvSpPr txBox="1"/>
              <p:nvPr/>
            </p:nvSpPr>
            <p:spPr>
              <a:xfrm>
                <a:off x="3074542" y="3814552"/>
                <a:ext cx="2741577" cy="101867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24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brk m:alnAt="24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m:rPr>
                                  <m:brk m:alnAt="24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brk m:alnAt="24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24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brk m:alnAt="24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  <m:sup>
                              <m:r>
                                <m:rPr>
                                  <m:brk m:alnAt="24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0B7DFE8-7BB6-C604-F8BD-8213BE8E1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542" y="3814552"/>
                <a:ext cx="2741577" cy="10186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B0556C71-0824-6E16-C144-CED515C50A02}"/>
              </a:ext>
            </a:extLst>
          </p:cNvPr>
          <p:cNvSpPr txBox="1"/>
          <p:nvPr/>
        </p:nvSpPr>
        <p:spPr>
          <a:xfrm>
            <a:off x="5992237" y="2351576"/>
            <a:ext cx="61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[pb]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69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7BBDC3-8CC1-5EFC-3DB2-3767C83F583F}"/>
              </a:ext>
            </a:extLst>
          </p:cNvPr>
          <p:cNvSpPr txBox="1"/>
          <p:nvPr/>
        </p:nvSpPr>
        <p:spPr>
          <a:xfrm>
            <a:off x="272374" y="233464"/>
            <a:ext cx="646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Background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6D9A6-A4B9-E530-49FA-7DDDD165415F}"/>
                  </a:ext>
                </a:extLst>
              </p:cNvPr>
              <p:cNvSpPr txBox="1"/>
              <p:nvPr/>
            </p:nvSpPr>
            <p:spPr>
              <a:xfrm>
                <a:off x="272374" y="1290751"/>
                <a:ext cx="250973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𝜈𝜈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𝑗𝑗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≈0.058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pb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6D9A6-A4B9-E530-49FA-7DDDD1654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74" y="1290751"/>
                <a:ext cx="2509737" cy="954107"/>
              </a:xfrm>
              <a:prstGeom prst="rect">
                <a:avLst/>
              </a:prstGeom>
              <a:blipFill>
                <a:blip r:embed="rId2"/>
                <a:stretch>
                  <a:fillRect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B1881-1B0C-5926-4CBE-A698A9269280}"/>
                  </a:ext>
                </a:extLst>
              </p:cNvPr>
              <p:cNvSpPr txBox="1"/>
              <p:nvPr/>
            </p:nvSpPr>
            <p:spPr>
              <a:xfrm>
                <a:off x="8803531" y="413588"/>
                <a:ext cx="25778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)=10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&gt;0.4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&gt;130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B1881-1B0C-5926-4CBE-A698A9269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531" y="413588"/>
                <a:ext cx="2577830" cy="1477328"/>
              </a:xfrm>
              <a:prstGeom prst="rect">
                <a:avLst/>
              </a:prstGeom>
              <a:blipFill>
                <a:blip r:embed="rId3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275BA481-7158-F7D5-B18C-CF3C681F2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82" y="2655814"/>
            <a:ext cx="4482818" cy="3209066"/>
          </a:xfrm>
          <a:prstGeom prst="rect">
            <a:avLst/>
          </a:prstGeom>
        </p:spPr>
      </p:pic>
      <p:pic>
        <p:nvPicPr>
          <p:cNvPr id="12" name="图片 11" descr="图示&#10;&#10;描述已自动生成">
            <a:extLst>
              <a:ext uri="{FF2B5EF4-FFF2-40B4-BE49-F238E27FC236}">
                <a16:creationId xmlns:a16="http://schemas.microsoft.com/office/drawing/2014/main" id="{706BE8E9-E98A-1A47-658B-F043E10D42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622" y="2655813"/>
            <a:ext cx="4144697" cy="321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125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BF49E-850F-160C-B777-054298DD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21404"/>
          </a:xfrm>
        </p:spPr>
        <p:txBody>
          <a:bodyPr/>
          <a:lstStyle/>
          <a:p>
            <a:r>
              <a:rPr lang="en-US" altLang="zh-CN" dirty="0"/>
              <a:t>Backup</a:t>
            </a:r>
            <a:endParaRPr lang="zh-CN" altLang="en-US" dirty="0"/>
          </a:p>
        </p:txBody>
      </p:sp>
      <p:pic>
        <p:nvPicPr>
          <p:cNvPr id="9" name="图片 8" descr="图示&#10;&#10;中度可信度描述已自动生成">
            <a:extLst>
              <a:ext uri="{FF2B5EF4-FFF2-40B4-BE49-F238E27FC236}">
                <a16:creationId xmlns:a16="http://schemas.microsoft.com/office/drawing/2014/main" id="{34A6EC2C-BD15-9977-05BA-10032A98A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7047"/>
            <a:ext cx="10347329" cy="5481037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DE0A776-DC25-973D-E6CB-6E03AD9E0D0A}"/>
              </a:ext>
            </a:extLst>
          </p:cNvPr>
          <p:cNvCxnSpPr/>
          <p:nvPr/>
        </p:nvCxnSpPr>
        <p:spPr>
          <a:xfrm flipV="1">
            <a:off x="8667345" y="2451370"/>
            <a:ext cx="0" cy="496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994F694-214F-3FF1-599F-8083CA7AF0F4}"/>
              </a:ext>
            </a:extLst>
          </p:cNvPr>
          <p:cNvSpPr txBox="1"/>
          <p:nvPr/>
        </p:nvSpPr>
        <p:spPr>
          <a:xfrm>
            <a:off x="8667345" y="2507374"/>
            <a:ext cx="43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q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4449510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2509254-E198-E68A-1FF0-55770DC38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347021"/>
                <a:ext cx="12192000" cy="373859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𝛼𝜇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𝛼𝛽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𝛽𝜈𝜎𝛿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)(1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𝛼𝜇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𝜇𝛾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𝛾𝛼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𝜈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𝜈𝜎𝛿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</m:den>
                    </m:f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𝜈</m:t>
                        </m:r>
                      </m:sup>
                    </m:sSup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𝜈𝜎𝛿</m:t>
                        </m:r>
                      </m:sup>
                    </m:sSup>
                  </m:oMath>
                </a14:m>
                <a:r>
                  <a:rPr lang="en-US" altLang="zh-CN" sz="2000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CN" sz="2000" dirty="0"/>
                  <a:t> 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2509254-E198-E68A-1FF0-55770DC38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47021"/>
                <a:ext cx="12192000" cy="3738596"/>
              </a:xfrm>
              <a:blipFill>
                <a:blip r:embed="rId2"/>
                <a:stretch>
                  <a:fillRect t="-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6961C13-F378-4E5C-F9C3-2C0508A68EC9}"/>
                  </a:ext>
                </a:extLst>
              </p:cNvPr>
              <p:cNvSpPr txBox="1"/>
              <p:nvPr/>
            </p:nvSpPr>
            <p:spPr>
              <a:xfrm>
                <a:off x="3900791" y="4460549"/>
                <a:ext cx="8291209" cy="2397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)(1−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6961C13-F378-4E5C-F9C3-2C0508A68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791" y="4460549"/>
                <a:ext cx="8291209" cy="2397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B6E22A3-133C-9FC9-70F5-6A9B53ECF7EC}"/>
                  </a:ext>
                </a:extLst>
              </p:cNvPr>
              <p:cNvSpPr txBox="1"/>
              <p:nvPr/>
            </p:nvSpPr>
            <p:spPr>
              <a:xfrm>
                <a:off x="262647" y="4460548"/>
                <a:ext cx="3638144" cy="1530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,0,0,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func>
                            <m:func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,0,</m:t>
                          </m:r>
                          <m:func>
                            <m:func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(1−</m:t>
                      </m:r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B6E22A3-133C-9FC9-70F5-6A9B53ECF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47" y="4460548"/>
                <a:ext cx="3638144" cy="15305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4505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A88291-9BAF-30D3-1004-1BB120EB2B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" y="424842"/>
                <a:ext cx="12091480" cy="732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𝜈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𝜈𝜎𝛿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𝑏𝑒𝑙𝑜𝑤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A88291-9BAF-30D3-1004-1BB120EB2B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424842"/>
                <a:ext cx="12091480" cy="732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图片包含 应用程序&#10;&#10;描述已自动生成">
            <a:extLst>
              <a:ext uri="{FF2B5EF4-FFF2-40B4-BE49-F238E27FC236}">
                <a16:creationId xmlns:a16="http://schemas.microsoft.com/office/drawing/2014/main" id="{073A71DA-EF3A-6EED-98A4-608B2F2E9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798" y="1559670"/>
            <a:ext cx="3968675" cy="23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1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054C54E-1827-8DC1-9063-5BFF34B4D6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50651" y="219210"/>
                <a:ext cx="7512695" cy="1325563"/>
              </a:xfrm>
            </p:spPr>
            <p:txBody>
              <a:bodyPr/>
              <a:lstStyle/>
              <a:p>
                <a:r>
                  <a:rPr lang="en-US" altLang="zh-CN" dirty="0"/>
                  <a:t>Background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distribusion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054C54E-1827-8DC1-9063-5BFF34B4D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50651" y="219210"/>
                <a:ext cx="7512695" cy="1325563"/>
              </a:xfrm>
              <a:blipFill>
                <a:blip r:embed="rId2"/>
                <a:stretch>
                  <a:fillRect l="-3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 descr="图表, 直方图&#10;&#10;描述已自动生成">
            <a:extLst>
              <a:ext uri="{FF2B5EF4-FFF2-40B4-BE49-F238E27FC236}">
                <a16:creationId xmlns:a16="http://schemas.microsoft.com/office/drawing/2014/main" id="{55CA46AD-48CE-3A5F-E597-5A94A1F67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50" y="1734729"/>
            <a:ext cx="7512695" cy="512327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F9B97C-B6F4-D03B-7BDA-6ADCFC820AE1}"/>
                  </a:ext>
                </a:extLst>
              </p:cNvPr>
              <p:cNvSpPr txBox="1"/>
              <p:nvPr/>
            </p:nvSpPr>
            <p:spPr>
              <a:xfrm>
                <a:off x="7208196" y="1360107"/>
                <a:ext cx="4233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Mass window: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±5%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F9B97C-B6F4-D03B-7BDA-6ADCFC820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196" y="1360107"/>
                <a:ext cx="4233153" cy="369332"/>
              </a:xfrm>
              <a:prstGeom prst="rect">
                <a:avLst/>
              </a:prstGeom>
              <a:blipFill>
                <a:blip r:embed="rId4"/>
                <a:stretch>
                  <a:fillRect l="-115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12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F0534-B2D3-D3F6-A7ED-54720020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142"/>
            <a:ext cx="10515600" cy="1006475"/>
          </a:xfrm>
        </p:spPr>
        <p:txBody>
          <a:bodyPr/>
          <a:lstStyle/>
          <a:p>
            <a:r>
              <a:rPr lang="en-US" altLang="zh-CN" dirty="0"/>
              <a:t>Muon PDF</a:t>
            </a:r>
            <a:endParaRPr lang="zh-CN" altLang="en-US" dirty="0"/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3CC8EC6F-9065-BBC1-0286-6620917C8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89" y="1258107"/>
            <a:ext cx="6595929" cy="43417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5006B6A-C55F-4C9D-6259-2963181B9866}"/>
                  </a:ext>
                </a:extLst>
              </p:cNvPr>
              <p:cNvSpPr txBox="1"/>
              <p:nvPr/>
            </p:nvSpPr>
            <p:spPr>
              <a:xfrm>
                <a:off x="7562210" y="1468877"/>
                <a:ext cx="3521412" cy="196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~10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𝐺𝑒𝑉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𝑇𝑒𝑉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≈0.033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0.033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(0.033)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5006B6A-C55F-4C9D-6259-2963181B9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210" y="1468877"/>
                <a:ext cx="3521412" cy="1960537"/>
              </a:xfrm>
              <a:prstGeom prst="rect">
                <a:avLst/>
              </a:prstGeom>
              <a:blipFill>
                <a:blip r:embed="rId3"/>
                <a:stretch>
                  <a:fillRect l="-1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7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6042E-003A-87BA-590D-75EA9427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zh-CN" dirty="0"/>
              <a:t>2024/9/19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65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文本&#10;&#10;中度可信度描述已自动生成">
            <a:extLst>
              <a:ext uri="{FF2B5EF4-FFF2-40B4-BE49-F238E27FC236}">
                <a16:creationId xmlns:a16="http://schemas.microsoft.com/office/drawing/2014/main" id="{912FA36E-6AA0-E1DB-DE3B-9F2537387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091" y="447162"/>
            <a:ext cx="8704635" cy="1816140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B44472E-8C78-2F05-927E-0C472CCBA5E9}"/>
              </a:ext>
            </a:extLst>
          </p:cNvPr>
          <p:cNvSpPr txBox="1"/>
          <p:nvPr/>
        </p:nvSpPr>
        <p:spPr>
          <a:xfrm>
            <a:off x="4095346" y="826852"/>
            <a:ext cx="50583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old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C700B92-2A36-0659-A633-3101780A55AA}"/>
              </a:ext>
            </a:extLst>
          </p:cNvPr>
          <p:cNvSpPr/>
          <p:nvPr/>
        </p:nvSpPr>
        <p:spPr>
          <a:xfrm>
            <a:off x="4348265" y="1313234"/>
            <a:ext cx="505838" cy="8852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3545D70-207C-4BBA-8CC7-E557FB2CCB52}"/>
                  </a:ext>
                </a:extLst>
              </p:cNvPr>
              <p:cNvSpPr txBox="1"/>
              <p:nvPr/>
            </p:nvSpPr>
            <p:spPr>
              <a:xfrm>
                <a:off x="894946" y="2642992"/>
                <a:ext cx="9406646" cy="2064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/>
                      <m:t>0.0046951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/>
                      <m:t>0.0004058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/>
                      <m:t>0.00135</m:t>
                    </m:r>
                  </m:oMath>
                </a14:m>
                <a:endParaRPr lang="en-US" altLang="zh-CN" sz="2400" dirty="0"/>
              </a:p>
              <a:p>
                <a:endParaRPr lang="zh-CN" altLang="en-US" sz="2400" dirty="0"/>
              </a:p>
              <a:p>
                <a:r>
                  <a:rPr lang="en-US" altLang="zh-CN" sz="2400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)≫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𝑊𝑊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𝑍𝑍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𝛾𝛾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3545D70-207C-4BBA-8CC7-E557FB2C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46" y="2642992"/>
                <a:ext cx="9406646" cy="2064411"/>
              </a:xfrm>
              <a:prstGeom prst="rect">
                <a:avLst/>
              </a:prstGeom>
              <a:blipFill>
                <a:blip r:embed="rId3"/>
                <a:stretch>
                  <a:fillRect l="-1037" t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353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188ED71-283D-3B3E-4D0A-5A7A74F512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3221"/>
                <a:ext cx="10515600" cy="1325563"/>
              </a:xfrm>
            </p:spPr>
            <p:txBody>
              <a:bodyPr/>
              <a:lstStyle/>
              <a:p>
                <a:r>
                  <a:rPr lang="en-US" altLang="zh-CN" dirty="0"/>
                  <a:t>Signal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𝑇𝑒𝑉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188ED71-283D-3B3E-4D0A-5A7A74F512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3221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D1EFFB56-CB86-6C77-B1AC-7746F3CB05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9652" y="1860921"/>
                <a:ext cx="4299626" cy="463195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CN" dirty="0"/>
                  <a:t> pb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altLang="zh-CN" dirty="0"/>
                  <a:t> pb</a:t>
                </a:r>
              </a:p>
              <a:p>
                <a:pPr lvl="1"/>
                <a:r>
                  <a:rPr lang="en-US" altLang="zh-CN" dirty="0"/>
                  <a:t>If use PDF,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5.4×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CN" dirty="0"/>
                  <a:t> pb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D1EFFB56-CB86-6C77-B1AC-7746F3CB05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9652" y="1860921"/>
                <a:ext cx="4299626" cy="463195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25259B8B-2D1F-0186-5AA5-78BA3D072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49" y="1468784"/>
            <a:ext cx="3177815" cy="2278577"/>
          </a:xfrm>
          <a:prstGeom prst="rect">
            <a:avLst/>
          </a:prstGeom>
        </p:spPr>
      </p:pic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C4B2510A-A5A2-76F2-7F18-8C2546EAE3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49" y="3917764"/>
            <a:ext cx="3269263" cy="24538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A3B93B-3D4F-65A7-8FAC-97158555E58B}"/>
                  </a:ext>
                </a:extLst>
              </p:cNvPr>
              <p:cNvSpPr txBox="1"/>
              <p:nvPr/>
            </p:nvSpPr>
            <p:spPr>
              <a:xfrm>
                <a:off x="6417012" y="4647438"/>
                <a:ext cx="272375" cy="30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A3B93B-3D4F-65A7-8FAC-97158555E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012" y="4647438"/>
                <a:ext cx="272375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2773BD0-9C5C-E18B-1F80-72318B5A1934}"/>
                  </a:ext>
                </a:extLst>
              </p:cNvPr>
              <p:cNvSpPr txBox="1"/>
              <p:nvPr/>
            </p:nvSpPr>
            <p:spPr>
              <a:xfrm>
                <a:off x="6426740" y="5377112"/>
                <a:ext cx="272375" cy="30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2773BD0-9C5C-E18B-1F80-72318B5A1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740" y="5377112"/>
                <a:ext cx="272375" cy="307777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16972481-E09B-F18F-71B7-362541F49740}"/>
              </a:ext>
            </a:extLst>
          </p:cNvPr>
          <p:cNvSpPr txBox="1"/>
          <p:nvPr/>
        </p:nvSpPr>
        <p:spPr>
          <a:xfrm>
            <a:off x="8871626" y="2146407"/>
            <a:ext cx="2482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Both processes are comparable and need to be included.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DE06F73-3526-71AC-C85D-EDD839EF5E05}"/>
                  </a:ext>
                </a:extLst>
              </p:cNvPr>
              <p:cNvSpPr txBox="1"/>
              <p:nvPr/>
            </p:nvSpPr>
            <p:spPr>
              <a:xfrm>
                <a:off x="4808649" y="-52353"/>
                <a:ext cx="6507803" cy="587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/>
                      <m:t>0.0046951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/>
                      <m:t>0.0004058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/>
                      <m:t>0.00135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DE06F73-3526-71AC-C85D-EDD839EF5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649" y="-52353"/>
                <a:ext cx="6507803" cy="587084"/>
              </a:xfrm>
              <a:prstGeom prst="rect">
                <a:avLst/>
              </a:prstGeom>
              <a:blipFill>
                <a:blip r:embed="rId8"/>
                <a:stretch>
                  <a:fillRect t="-1031" b="-8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33B626D5-613C-C6BA-A381-C46FDAD71738}"/>
              </a:ext>
            </a:extLst>
          </p:cNvPr>
          <p:cNvSpPr txBox="1"/>
          <p:nvPr/>
        </p:nvSpPr>
        <p:spPr>
          <a:xfrm>
            <a:off x="8871626" y="4647438"/>
            <a:ext cx="2354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papers include both processes?</a:t>
            </a:r>
          </a:p>
          <a:p>
            <a:endParaRPr lang="en-US" altLang="zh-CN" dirty="0"/>
          </a:p>
          <a:p>
            <a:r>
              <a:rPr lang="en-US" altLang="zh-CN" dirty="0" err="1"/>
              <a:t>Yes,</a:t>
            </a:r>
            <a:r>
              <a:rPr lang="en-US" altLang="zh-CN" dirty="0" err="1">
                <a:hlinkClick r:id="rId9"/>
              </a:rPr>
              <a:t>https</a:t>
            </a:r>
            <a:r>
              <a:rPr lang="en-US" altLang="zh-CN" dirty="0">
                <a:hlinkClick r:id="rId9"/>
              </a:rPr>
              <a:t>://arxiv.org/pdf/2203.05484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217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自定义 1">
      <a:majorFont>
        <a:latin typeface="Times New Roman"/>
        <a:ea typeface="等线 Light"/>
        <a:cs typeface=""/>
      </a:majorFont>
      <a:minorFont>
        <a:latin typeface="Times New Roman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14654</TotalTime>
  <Words>2025</Words>
  <Application>Microsoft Office PowerPoint</Application>
  <PresentationFormat>宽屏</PresentationFormat>
  <Paragraphs>375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等线</vt:lpstr>
      <vt:lpstr>Arial</vt:lpstr>
      <vt:lpstr>Cambria Math</vt:lpstr>
      <vt:lpstr>Times New Roman</vt:lpstr>
      <vt:lpstr>Office 主题​​</vt:lpstr>
      <vt:lpstr>Axion at Muon Collider</vt:lpstr>
      <vt:lpstr>√s=10 TeV</vt:lpstr>
      <vt:lpstr>PowerPoint 演示文稿</vt:lpstr>
      <vt:lpstr>PowerPoint 演示文稿</vt:lpstr>
      <vt:lpstr>Background M_jj distribusion</vt:lpstr>
      <vt:lpstr>Muon PDF</vt:lpstr>
      <vt:lpstr>2024/9/19</vt:lpstr>
      <vt:lpstr>PowerPoint 演示文稿</vt:lpstr>
      <vt:lpstr>Signal  (m_a=1 TeV)</vt:lpstr>
      <vt:lpstr>PowerPoint 演示文稿</vt:lpstr>
      <vt:lpstr>PowerPoint 演示文稿</vt:lpstr>
      <vt:lpstr>m_a=1 TeV </vt:lpstr>
      <vt:lpstr>Signal process (m_a=1 TeV, f_a=1 TeV)</vt:lpstr>
      <vt:lpstr>m_a=1 TeV </vt:lpstr>
      <vt:lpstr>PowerPoint 演示文稿</vt:lpstr>
      <vt:lpstr>PowerPoint 演示文稿</vt:lpstr>
      <vt:lpstr>μμ→μ ν_μ  w a    (m_a=1 TeV) </vt:lpstr>
      <vt:lpstr>μμ→μ ν_μ  w a    (m_a=1 TeV) </vt:lpstr>
      <vt:lpstr>Fixed order vs. PDF computation</vt:lpstr>
      <vt:lpstr>Compare with other SM process  (m_a=150GeV)</vt:lpstr>
      <vt:lpstr>PowerPoint 演示文稿</vt:lpstr>
      <vt:lpstr>Feynman Amplitude</vt:lpstr>
      <vt:lpstr>PowerPoint 演示文稿</vt:lpstr>
      <vt:lpstr>PowerPoint 演示文稿</vt:lpstr>
      <vt:lpstr>1/4⋅c_γ/Λ⋅aFF ̃</vt:lpstr>
      <vt:lpstr>PowerPoint 演示文稿</vt:lpstr>
      <vt:lpstr>PowerPoint 演示文稿</vt:lpstr>
      <vt:lpstr>PowerPoint 演示文稿</vt:lpstr>
      <vt:lpstr>Model Benchmarks</vt:lpstr>
      <vt:lpstr>Model Benchmarks</vt:lpstr>
      <vt:lpstr>PowerPoint 演示文稿</vt:lpstr>
      <vt:lpstr>Calculate μμ→μνwa and μμ→μμa without using Madgraph</vt:lpstr>
      <vt:lpstr>μμ→μμa/μνwa</vt:lpstr>
      <vt:lpstr>PowerPoint 演示文稿</vt:lpstr>
      <vt:lpstr>Parton luminosity</vt:lpstr>
      <vt:lpstr>PowerPoint 演示文稿</vt:lpstr>
      <vt:lpstr>g(s ̂)</vt:lpstr>
      <vt:lpstr>g(s ̂)</vt:lpstr>
      <vt:lpstr>Compute μμ→μνwa using PDF</vt:lpstr>
      <vt:lpstr>Backup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Peiran Li</dc:creator>
  <cp:lastModifiedBy>Peiran Li</cp:lastModifiedBy>
  <cp:revision>102</cp:revision>
  <dcterms:created xsi:type="dcterms:W3CDTF">2024-08-05T12:22:18Z</dcterms:created>
  <dcterms:modified xsi:type="dcterms:W3CDTF">2025-03-29T20:46:02Z</dcterms:modified>
</cp:coreProperties>
</file>