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3" r:id="rId3"/>
    <p:sldId id="307" r:id="rId4"/>
    <p:sldId id="306" r:id="rId5"/>
    <p:sldId id="308" r:id="rId6"/>
    <p:sldId id="309" r:id="rId7"/>
    <p:sldId id="312" r:id="rId8"/>
    <p:sldId id="310" r:id="rId9"/>
    <p:sldId id="311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2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572B-E547-4232-BA96-0D42D9282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31AD-0CFA-427C-941B-3E85FD9BB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D4F01-C91A-4C76-B883-AB92347C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6D9E1-97B8-46E0-A191-582618BD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49F2-A17E-496B-99A5-8330C7DE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644B-E034-4356-8FA5-5D33B2B5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07A7-BACE-4192-A31F-B5FCC6C2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6901-ECBA-44B9-B0BB-BE364234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293F-4EE3-49AC-B0FA-7D0613BC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A97B-3D22-4D7A-BA79-74FBA853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5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08084-1A13-427E-9F47-794186838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9D21-0B67-42E5-8972-3AA3539C3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A0DB2-62CE-46B1-8143-3A418767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1D84E-F569-4A41-A422-A2A4FE1E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C88CA-1F0D-47B2-8383-4ED5B1BB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4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09C2-DA6C-4EB5-92DB-80792B61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A067-856B-496C-B996-7033C1CA6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D8A4-7E27-4088-BE61-1475E30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47ACB-F502-411C-875C-718CD06F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962D-8F74-4657-B8D9-A6931EFB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22D5-A9A5-406E-8886-7700D67E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8BD91-A875-4503-9842-EB8D207C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5B19B-294A-4FCA-986D-B1275035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A25E-14B0-4078-AC9B-A734C8E1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7C14E-FBC7-4598-8E1E-B4D9905E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4192-EEF6-44A7-B90F-EE78101A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A8C5-62FF-4CF2-8FE7-8434E23DD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1AA68-F423-457E-B507-22F9DC81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F4BD2-F2BC-4F4D-9642-519FEC2A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1E696-817E-4CE8-B534-342EB0AC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B070A-614D-4401-86F0-C63640F2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70BA-38AF-4251-81F2-69341FF3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498D6-FB0D-4F9F-87EE-C752A907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04F9E-A8B6-4964-ACB4-F9C42473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B8E0C-3B3D-4F66-B866-FBDD993BF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0ADB0-436D-4DD5-8154-7DF9489C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4B3E4-E03D-475B-94A6-D1F737DB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BCDBD-08AD-48A3-8B6A-E9E6B15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58408-7562-43B4-A6F8-E2367CF9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6CE2-1C49-4389-8B03-8FCB83CF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F5E01-BC02-4FFF-BDF7-B65C700F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E6E-E0F1-4C59-8ECD-56CB02B5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3F2A-0CB8-49BC-8B2A-83408C25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AFF83-4B82-4832-9CB5-A96D2B0E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F4BD8-6AB8-414F-B4F0-4B427636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8E2CB-9317-457E-9679-5D995466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E9E4-1AAE-4B6C-83C4-EDBC077E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B3FE1-B0EE-4A78-ABA3-4DF9A9F3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60E1C-E96B-433A-B235-0489C51F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D210-3212-4B8B-B3D3-CA72BAA3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D8421-C75A-4DC9-A857-FE6FE8DF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A0FD-62F3-4C60-908B-79638753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1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E3BF-FC8D-4C03-BBFB-A115C991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AFF73-8D8F-47C3-A112-818FB8977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1FBC2-84E1-4038-B04E-65DF4D7BE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D2A-CEBC-4864-9829-DF8B1885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C94E1-BFDC-42A5-A6D6-1D71A467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B8A56-C1B4-4FA5-B761-D649827B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5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ACE96-0998-4BB8-B669-5EA6180E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5FAF3-C8E8-4532-918D-8E28ED2D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D85E-D147-4FFE-AE1F-C189E879D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182E7-74AC-43A2-B91B-ACA326D763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233B4-947D-4D76-AF0A-37D72E62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336EE-C274-456C-9002-30F9E87C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5A94-8BED-481A-BA66-519EB719C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5B64-0D01-BD5A-3021-D962EBF60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Simulations for Integration Time of 2.6 GHz cavity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DA895-7D97-A54B-258D-E0341FB55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Crispin Contreras-Martinez </a:t>
            </a:r>
          </a:p>
        </p:txBody>
      </p:sp>
    </p:spTree>
    <p:extLst>
      <p:ext uri="{BB962C8B-B14F-4D97-AF65-F5344CB8AC3E}">
        <p14:creationId xmlns:p14="http://schemas.microsoft.com/office/powerpoint/2010/main" val="425850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246C-548C-31B5-BCC1-6CFFE783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5C43-A421-7B08-BC5A-55FA1B55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from the simulation show that without a PI loop on the emitter the receiver cavity field drops quickly</a:t>
            </a:r>
          </a:p>
          <a:p>
            <a:r>
              <a:rPr lang="en-US" dirty="0"/>
              <a:t>Even with a PI loop after 1 hour the field of the receiver drops to .15 of its initial value</a:t>
            </a:r>
          </a:p>
          <a:p>
            <a:r>
              <a:rPr lang="en-US" dirty="0"/>
              <a:t>This puts a constrain of integration time of ~200 s (if 94% of the field is ok)</a:t>
            </a:r>
          </a:p>
          <a:p>
            <a:r>
              <a:rPr lang="en-US" dirty="0"/>
              <a:t>This challenge arises due to the small bandwidth of the receiver cavity at 0.56 Hz</a:t>
            </a:r>
          </a:p>
        </p:txBody>
      </p:sp>
    </p:spTree>
    <p:extLst>
      <p:ext uri="{BB962C8B-B14F-4D97-AF65-F5344CB8AC3E}">
        <p14:creationId xmlns:p14="http://schemas.microsoft.com/office/powerpoint/2010/main" val="347912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4AF2-1FF2-0BE1-16D8-19276588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849E-5979-5C36-77FD-FF39F658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this simulation is to estimate the field inside the receiver cavity with the frequency of the drift considered</a:t>
            </a:r>
          </a:p>
          <a:p>
            <a:r>
              <a:rPr lang="en-US" dirty="0"/>
              <a:t>The cavity is modeled as an LCR circuit, this model is widely used to simulate the cavity behavior</a:t>
            </a:r>
          </a:p>
          <a:p>
            <a:r>
              <a:rPr lang="en-US" dirty="0"/>
              <a:t>The excitation of from the dark photon is modeled as being driven from the fundamental power coupler</a:t>
            </a:r>
          </a:p>
          <a:p>
            <a:pPr lvl="1"/>
            <a:r>
              <a:rPr lang="en-US" dirty="0"/>
              <a:t>What is the best way to simulate how the dark photon excites the cavity </a:t>
            </a:r>
          </a:p>
        </p:txBody>
      </p:sp>
    </p:spTree>
    <p:extLst>
      <p:ext uri="{BB962C8B-B14F-4D97-AF65-F5344CB8AC3E}">
        <p14:creationId xmlns:p14="http://schemas.microsoft.com/office/powerpoint/2010/main" val="11118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DB03-B979-D585-01F7-871A60BC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13559-05FA-E000-7170-B576840FA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0" dirty="0"/>
                  <a:t>frequency of receiver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 frequency of emitter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R/Q= 104.7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=2*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*2.92 Hz is the half bandwidth Emitter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/>
                  <a:t>= 2*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*0.28 Hz is the half bandwidth receiver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F13559-05FA-E000-7170-B576840FA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34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6DE-25B8-8E48-5921-8606E5F4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Emitter Cavity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24C97-AC75-C8AC-9681-8BE4D1881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7385" y="1494571"/>
                <a:ext cx="6181226" cy="41305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</a:rPr>
                  <a:t>The second order equation can be reduced to 1</a:t>
                </a:r>
                <a:r>
                  <a:rPr lang="en-US" sz="2400" baseline="30000" dirty="0">
                    <a:latin typeface="Cambria Math" panose="02040503050406030204" pitchFamily="18" charset="0"/>
                  </a:rPr>
                  <a:t>st</a:t>
                </a:r>
                <a:r>
                  <a:rPr lang="en-US" sz="2400" dirty="0">
                    <a:latin typeface="Cambria Math" panose="02040503050406030204" pitchFamily="18" charset="0"/>
                  </a:rPr>
                  <a:t> order since we only care about slow variations compared to the frequency of the cavity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𝑹𝑭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dirty="0"/>
                  <a:t>Solution for constant RF power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1/2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𝑚𝑖𝑐𝑟𝑜𝑝h𝑜𝑛𝑖𝑐𝑠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24C97-AC75-C8AC-9681-8BE4D1881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7385" y="1494571"/>
                <a:ext cx="6181226" cy="4130566"/>
              </a:xfrm>
              <a:blipFill>
                <a:blip r:embed="rId2"/>
                <a:stretch>
                  <a:fillRect l="-1775" t="-3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312A9D-9F89-A691-6E29-77C3EF145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" r="8181" b="-798"/>
          <a:stretch/>
        </p:blipFill>
        <p:spPr>
          <a:xfrm>
            <a:off x="133391" y="1889455"/>
            <a:ext cx="5570129" cy="26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8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76DE-25B8-8E48-5921-8606E5F4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Receiver Cavity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24C97-AC75-C8AC-9681-8BE4D1881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0287" y="1557633"/>
                <a:ext cx="7447630" cy="4363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The driving term is proportional to the voltage of the emitter cavity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𝑠𝑙𝑜𝑤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𝑚𝑖𝑐𝑟𝑜𝑝h𝑜𝑛𝑖𝑐𝑠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800" dirty="0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24C97-AC75-C8AC-9681-8BE4D1881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0287" y="1557633"/>
                <a:ext cx="7447630" cy="4363895"/>
              </a:xfrm>
              <a:blipFill>
                <a:blip r:embed="rId2"/>
                <a:stretch>
                  <a:fillRect l="-1473" t="-2517" r="-1391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312A9D-9F89-A691-6E29-77C3EF145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94" r="8172"/>
          <a:stretch/>
        </p:blipFill>
        <p:spPr>
          <a:xfrm>
            <a:off x="1759645" y="2100671"/>
            <a:ext cx="2835059" cy="26566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B062A3-8986-5E01-A5EE-35D19525C5ED}"/>
              </a:ext>
            </a:extLst>
          </p:cNvPr>
          <p:cNvSpPr/>
          <p:nvPr/>
        </p:nvSpPr>
        <p:spPr>
          <a:xfrm>
            <a:off x="1190460" y="2645909"/>
            <a:ext cx="1791222" cy="2921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E7706-9CF6-3FB7-A6A2-DD8CE60D6319}"/>
                  </a:ext>
                </a:extLst>
              </p:cNvPr>
              <p:cNvSpPr txBox="1"/>
              <p:nvPr/>
            </p:nvSpPr>
            <p:spPr>
              <a:xfrm>
                <a:off x="725643" y="3239453"/>
                <a:ext cx="2180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Dark Photon Drive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E7706-9CF6-3FB7-A6A2-DD8CE60D6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43" y="3239453"/>
                <a:ext cx="2180573" cy="646331"/>
              </a:xfrm>
              <a:prstGeom prst="rect">
                <a:avLst/>
              </a:prstGeom>
              <a:blipFill>
                <a:blip r:embed="rId4"/>
                <a:stretch>
                  <a:fillRect l="-2235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66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FADE-C5B7-366E-8E76-4D1DE7B2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Equation Solver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2F71-A18E-E124-8440-CCD84E7AE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Runge-</a:t>
                </a:r>
                <a:r>
                  <a:rPr lang="en-US" dirty="0" err="1"/>
                  <a:t>Kutta</a:t>
                </a:r>
                <a:r>
                  <a:rPr lang="en-US" dirty="0"/>
                  <a:t> 4</a:t>
                </a:r>
                <a:r>
                  <a:rPr lang="en-US" baseline="30000" dirty="0"/>
                  <a:t>th</a:t>
                </a:r>
                <a:r>
                  <a:rPr lang="en-US" dirty="0"/>
                  <a:t> Order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h is the time step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82F71-A18E-E124-8440-CCD84E7AE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01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967C-983E-4955-CE43-7C185504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Simulations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ED1F9-A64C-CEBD-0EF5-920CDEA2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simulations at t=0 I assume that the frequency of the emitter and receiver are matched. The RF generator is set to this frequency </a:t>
            </a:r>
          </a:p>
          <a:p>
            <a:r>
              <a:rPr lang="en-US" dirty="0"/>
              <a:t>The simulations only contain the effects of the slow drift</a:t>
            </a:r>
          </a:p>
        </p:txBody>
      </p:sp>
    </p:spTree>
    <p:extLst>
      <p:ext uri="{BB962C8B-B14F-4D97-AF65-F5344CB8AC3E}">
        <p14:creationId xmlns:p14="http://schemas.microsoft.com/office/powerpoint/2010/main" val="303748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376C69C2-A70C-9581-E251-618BB2B12F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0717"/>
            <a:ext cx="5181600" cy="3886199"/>
          </a:xfrm>
        </p:spPr>
      </p:pic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6B6E9E37-2165-7652-FEDF-0E243CD73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46" y="609721"/>
            <a:ext cx="5181600" cy="38861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DF9555-46A4-AAEB-5D2D-D93956CB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Results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526D9F-C044-8CA5-B3BF-B19BDD24F870}"/>
              </a:ext>
            </a:extLst>
          </p:cNvPr>
          <p:cNvSpPr txBox="1"/>
          <p:nvPr/>
        </p:nvSpPr>
        <p:spPr>
          <a:xfrm>
            <a:off x="2024294" y="2632408"/>
            <a:ext cx="2383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PI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Cavity detuning linear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Emitter 5 Hz/</a:t>
            </a:r>
            <a:r>
              <a:rPr lang="en-US" dirty="0" err="1"/>
              <a:t>hr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Receiver 2 H/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E1405-DFAD-42DA-7FD4-AD39E8121DDF}"/>
              </a:ext>
            </a:extLst>
          </p:cNvPr>
          <p:cNvSpPr txBox="1"/>
          <p:nvPr/>
        </p:nvSpPr>
        <p:spPr>
          <a:xfrm>
            <a:off x="7919380" y="2770907"/>
            <a:ext cx="2837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 Loop on Emitter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Cavity detuning linear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Emitter 0.1 Hz/</a:t>
            </a:r>
            <a:r>
              <a:rPr lang="en-US" dirty="0" err="1"/>
              <a:t>hr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Receiver 1.7 H/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EF54A-2CE8-27EF-DEB4-533024060A0B}"/>
              </a:ext>
            </a:extLst>
          </p:cNvPr>
          <p:cNvSpPr txBox="1"/>
          <p:nvPr/>
        </p:nvSpPr>
        <p:spPr>
          <a:xfrm>
            <a:off x="239636" y="4751901"/>
            <a:ext cx="47674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Calculations are done for 2 </a:t>
            </a:r>
            <a:r>
              <a:rPr lang="en-US" dirty="0" err="1"/>
              <a:t>hrs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Emitter cavity is assumed to be at the nominal voltage and matched frequency with the receiver cavity at 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Takes ~18 s for the receiver cavity to reach 99% of nominal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1BC78-3D1A-F03B-D0F8-74078CC1F955}"/>
              </a:ext>
            </a:extLst>
          </p:cNvPr>
          <p:cNvSpPr txBox="1"/>
          <p:nvPr/>
        </p:nvSpPr>
        <p:spPr>
          <a:xfrm>
            <a:off x="6096001" y="4661133"/>
            <a:ext cx="5352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for the voltage of the receiver at different time is shown on the side of the plots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40829C-FB37-8BE5-CDE9-73136AE3F991}"/>
              </a:ext>
            </a:extLst>
          </p:cNvPr>
          <p:cNvCxnSpPr>
            <a:cxnSpLocks/>
          </p:cNvCxnSpPr>
          <p:nvPr/>
        </p:nvCxnSpPr>
        <p:spPr>
          <a:xfrm flipH="1" flipV="1">
            <a:off x="3998135" y="885170"/>
            <a:ext cx="1240221" cy="69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0784F3-FA3F-8F06-623D-C4F35A56CF51}"/>
              </a:ext>
            </a:extLst>
          </p:cNvPr>
          <p:cNvCxnSpPr>
            <a:cxnSpLocks/>
          </p:cNvCxnSpPr>
          <p:nvPr/>
        </p:nvCxnSpPr>
        <p:spPr>
          <a:xfrm>
            <a:off x="4092728" y="2270488"/>
            <a:ext cx="764397" cy="1055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F3C2FD-9252-1772-D8B2-4AF1C016C9B3}"/>
              </a:ext>
            </a:extLst>
          </p:cNvPr>
          <p:cNvCxnSpPr>
            <a:cxnSpLocks/>
          </p:cNvCxnSpPr>
          <p:nvPr/>
        </p:nvCxnSpPr>
        <p:spPr>
          <a:xfrm flipH="1" flipV="1">
            <a:off x="9799846" y="835471"/>
            <a:ext cx="1147729" cy="49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C8B8CC-9858-EBB2-A64F-3C44E977FDF2}"/>
              </a:ext>
            </a:extLst>
          </p:cNvPr>
          <p:cNvCxnSpPr>
            <a:cxnSpLocks/>
          </p:cNvCxnSpPr>
          <p:nvPr/>
        </p:nvCxnSpPr>
        <p:spPr>
          <a:xfrm flipH="1">
            <a:off x="10600734" y="1676739"/>
            <a:ext cx="404188" cy="478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FB48CC-FF78-EDD8-6AA9-0B528CFF411F}"/>
                  </a:ext>
                </a:extLst>
              </p:cNvPr>
              <p:cNvSpPr txBox="1"/>
              <p:nvPr/>
            </p:nvSpPr>
            <p:spPr>
              <a:xfrm>
                <a:off x="10646717" y="465075"/>
                <a:ext cx="17441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Cambria Math" panose="02040503050406030204" pitchFamily="18" charset="0"/>
                  </a:rPr>
                  <a:t>      T=200 s 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sz="1600" b="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=0.94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FB48CC-FF78-EDD8-6AA9-0B528CFF4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717" y="465075"/>
                <a:ext cx="1744192" cy="584775"/>
              </a:xfrm>
              <a:prstGeom prst="rect">
                <a:avLst/>
              </a:prstGeom>
              <a:blipFill>
                <a:blip r:embed="rId4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AE741-6E73-7DFC-86C7-9E00CDCE7ED9}"/>
                  </a:ext>
                </a:extLst>
              </p:cNvPr>
              <p:cNvSpPr txBox="1"/>
              <p:nvPr/>
            </p:nvSpPr>
            <p:spPr>
              <a:xfrm>
                <a:off x="10576297" y="1256644"/>
                <a:ext cx="17441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     T=3600 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=0.15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6AE741-6E73-7DFC-86C7-9E00CDCE7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297" y="1256644"/>
                <a:ext cx="1744192" cy="584775"/>
              </a:xfrm>
              <a:prstGeom prst="rect">
                <a:avLst/>
              </a:prstGeom>
              <a:blipFill>
                <a:blip r:embed="rId5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7BD083-BA35-2508-9B92-84DA414B87FD}"/>
                  </a:ext>
                </a:extLst>
              </p:cNvPr>
              <p:cNvSpPr txBox="1"/>
              <p:nvPr/>
            </p:nvSpPr>
            <p:spPr>
              <a:xfrm>
                <a:off x="2710618" y="1570370"/>
                <a:ext cx="17441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     T=3600 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=0.02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7BD083-BA35-2508-9B92-84DA414B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618" y="1570370"/>
                <a:ext cx="1744192" cy="584775"/>
              </a:xfrm>
              <a:prstGeom prst="rect">
                <a:avLst/>
              </a:prstGeom>
              <a:blipFill>
                <a:blip r:embed="rId6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FA560-946D-DFB0-812D-D28AACF121BD}"/>
                  </a:ext>
                </a:extLst>
              </p:cNvPr>
              <p:cNvSpPr txBox="1"/>
              <p:nvPr/>
            </p:nvSpPr>
            <p:spPr>
              <a:xfrm>
                <a:off x="4771565" y="644631"/>
                <a:ext cx="17441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          T=200 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BFA560-946D-DFB0-812D-D28AACF1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65" y="644631"/>
                <a:ext cx="1744192" cy="584775"/>
              </a:xfrm>
              <a:prstGeom prst="rect">
                <a:avLst/>
              </a:prstGeom>
              <a:blipFill>
                <a:blip r:embed="rId7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78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F334-A73B-06FD-EBC6-41C0676DB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 K Run Cavity Drifts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3849CF-0E71-7AD2-8DF0-0A19D54547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5D63A2-0A1D-6862-3FD1-C5D15C7DB3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87734"/>
            <a:ext cx="5181600" cy="3627120"/>
          </a:xfrm>
        </p:spPr>
      </p:pic>
    </p:spTree>
    <p:extLst>
      <p:ext uri="{BB962C8B-B14F-4D97-AF65-F5344CB8AC3E}">
        <p14:creationId xmlns:p14="http://schemas.microsoft.com/office/powerpoint/2010/main" val="352502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543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Simulations for Integration Time of 2.6 GHz cavity</vt:lpstr>
      <vt:lpstr>Introduction</vt:lpstr>
      <vt:lpstr>Parameters</vt:lpstr>
      <vt:lpstr>Emitter Cavity</vt:lpstr>
      <vt:lpstr>Receiver Cavity</vt:lpstr>
      <vt:lpstr>Equation Solver</vt:lpstr>
      <vt:lpstr>Simulations </vt:lpstr>
      <vt:lpstr>Results </vt:lpstr>
      <vt:lpstr>2 K Run Cavity Drifts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Yuriy M Pischalnikov</dc:creator>
  <cp:lastModifiedBy>Crispin Contreras-Martinez</cp:lastModifiedBy>
  <cp:revision>11</cp:revision>
  <dcterms:created xsi:type="dcterms:W3CDTF">2022-06-07T17:28:06Z</dcterms:created>
  <dcterms:modified xsi:type="dcterms:W3CDTF">2023-05-05T15:31:43Z</dcterms:modified>
</cp:coreProperties>
</file>