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015" r:id="rId4"/>
    <p:sldId id="2016" r:id="rId5"/>
    <p:sldId id="2011" r:id="rId6"/>
    <p:sldId id="2003" r:id="rId7"/>
    <p:sldId id="1992" r:id="rId8"/>
    <p:sldId id="1993" r:id="rId9"/>
    <p:sldId id="1994" r:id="rId10"/>
    <p:sldId id="1995" r:id="rId11"/>
    <p:sldId id="1997" r:id="rId12"/>
    <p:sldId id="1998" r:id="rId13"/>
    <p:sldId id="305" r:id="rId14"/>
    <p:sldId id="2007" r:id="rId15"/>
    <p:sldId id="2012" r:id="rId16"/>
    <p:sldId id="1996" r:id="rId17"/>
    <p:sldId id="2013" r:id="rId18"/>
    <p:sldId id="2014" r:id="rId19"/>
    <p:sldId id="199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25D30-B145-0A48-B799-6CC74B1DF020}" type="datetimeFigureOut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2FE3E-C533-C543-B609-B6E656297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72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97C30-9C32-9D45-BF9C-6943C302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9936A-DB73-154C-8DE1-2B786332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4969C-B76F-264D-964D-4DB0F5E9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C49-1CD9-8247-91AF-931155151C96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A2CE4-4432-9F4F-A90A-EC5FA383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9424E-B31D-3840-85DF-4FCC9160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32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8274-E0DF-034C-BEDA-0986A37D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7A13B-F3E5-4A49-BB16-958ADD59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45CE-BEE8-AA4C-A898-61A1866D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2A-ACD4-2049-A00C-76941F727E50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48458-ADDE-D44D-8AB9-1CBC7ACF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46B01-9034-974A-8FDC-A3345FD9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0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6A288-A490-AD40-BC2A-F1D0E0D30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33B02-379F-404F-BC93-6B8D1D00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5CB9D-1080-4E49-B7A7-DD9F5FFF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4AD-6B0B-8F4C-98DB-EC176A5BB499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1690D-A1EC-4542-84C5-0412138D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F6738-ADEA-8345-8FC6-1A36292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2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4539" y="6589337"/>
            <a:ext cx="1388536" cy="26866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C077BFD0-D06D-5A4A-AB12-D2D0FCE2571C}" type="datetime1">
              <a:rPr lang="zh-CN" altLang="en-US" smtClean="0"/>
              <a:t>2023/11/17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598763"/>
            <a:ext cx="7518579" cy="259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406" y="134380"/>
            <a:ext cx="10515600" cy="110424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690688"/>
            <a:ext cx="10850563" cy="444658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67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4050-41FF-3544-A687-1DDAC77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EC3D-E25C-DB43-9D09-EDBBB0C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399F-E3C5-5346-AD6D-BD02124E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9F65-B0EB-4945-99E1-E504EFC63851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69818-2849-DD4D-A79E-33B21F0E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510C-84BC-F14F-B9F4-01780200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53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8B2B-2966-874B-8C35-4C34896C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838C1-5AC2-834B-A349-9BABCAE1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2EFCF-69AF-6347-9409-55A2AA9F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8223-5F96-9E47-B00A-FA3E9722097B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81CA4-DE98-A946-A343-A1A58455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B7DFE-AAD6-9542-8208-14998CB4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6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EBBD-B323-A04B-8139-A576781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6E4A-34B1-5A40-A6CA-E7181E29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C7625-8002-E54C-93B5-9C3ABEE1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828B3-5655-5E43-82DF-672D0CE7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9DFF-CE17-F842-8B2B-25F43E355C25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C7D33-1465-A54A-A93B-21A693E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FBFA2-1DC0-0A40-BBAA-EA11524F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7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0603-2F7E-B747-B0F1-8CCB553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A7A50-E968-F64D-A776-8A6C0949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B333D-EA06-B54D-BC05-6A3219E3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027EA2-27E8-B74A-A8E5-A9E57D53C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9FC95-E5A6-BB40-8A7F-7BC5BA938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17BCE-DF4E-704F-A6BE-592C13F8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48F2-4558-0444-A14D-5BF39D091F2D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72A444-FD66-0042-B834-361A038F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AB9E7-249B-A648-83B5-D49337D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63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B87B-D445-DE43-AAE1-98A5BCAF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D20BA-605F-614E-B715-3862A51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110-CD02-E048-B76E-843F154B0F64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AF5E5-0C50-0544-87F4-8492D61D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8FFB4B-76C8-704F-888F-C85B5A5C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4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6E4D9-690B-5D40-B1B5-422692E0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F045-7229-AF43-8E95-09496BA2C7CF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A1B221-35E4-C44C-8B05-55CCF2FC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DA3A3-0A78-C344-BEDA-1822A071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8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3296C-C954-604C-9796-CFAD03F3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CF972-697E-5A44-970B-3B8E2A40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8FCC7-45C3-3A46-81DB-9464C09F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B126F-43DD-2C49-A2B5-38297C67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0FA-A9DB-0F41-8E4D-1D31FCD3A968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F1AD8-0549-544A-99E2-20625499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6E39D-C082-CF43-BF83-CE06EDE5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1FF2C-74D9-A14A-8225-2EBE6F6E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EAF6A-6797-344C-86A0-FBBBF7AB2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ED66C-146C-794E-8E96-21636F7A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40E4-C3AB-4E4E-AF35-58C0853F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A3F5-302B-B743-B692-4AF86DCA8274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C2BD6-F85E-5147-B8A3-FB30028C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843AB-010C-4441-99AC-34CCAEB6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7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D53A8-45AB-0841-83EB-27FF806C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EDB31-E5F7-2E4D-9ED5-77590279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14EFE-A441-0445-BACA-4DC695DAE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51DC-8519-354D-A323-E99366AA1B9F}" type="datetime1">
              <a:rPr kumimoji="1" lang="zh-CN" altLang="en-US" smtClean="0"/>
              <a:t>2023/11/17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36044-287E-4C43-9EE3-6D700770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3A5D0-5670-1A4D-82E1-0100C704A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013A-1AF9-0744-8BBA-7A79DC184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54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6323" TargetMode="External"/><Relationship Id="rId2" Type="http://schemas.openxmlformats.org/officeDocument/2006/relationships/hyperlink" Target="https://arxiv.org/abs/2203.094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arxiv.org/abs/2303.1420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9425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image" Target="../media/image3.emf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.emf"/><Relationship Id="rId5" Type="http://schemas.openxmlformats.org/officeDocument/2006/relationships/image" Target="../media/image10.png"/><Relationship Id="rId15" Type="http://schemas.openxmlformats.org/officeDocument/2006/relationships/image" Target="../media/image12.emf"/><Relationship Id="rId10" Type="http://schemas.openxmlformats.org/officeDocument/2006/relationships/image" Target="../media/image7.emf"/><Relationship Id="rId4" Type="http://schemas.openxmlformats.org/officeDocument/2006/relationships/image" Target="../media/image9.png"/><Relationship Id="rId9" Type="http://schemas.openxmlformats.org/officeDocument/2006/relationships/image" Target="../media/image6.emf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209.0131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91C5-65FB-004B-A439-4CBF8C30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014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Inclusive Higgs Rate with Forward Detection at High Energy Muon Collider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0DD76-1701-5A44-A0DF-CAFF6A886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7608"/>
            <a:ext cx="9144000" cy="1828767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Kun</a:t>
            </a:r>
            <a:r>
              <a:rPr kumimoji="1" lang="en-US" altLang="zh-CN" dirty="0"/>
              <a:t>-Feng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Lyu</a:t>
            </a:r>
            <a:endParaRPr kumimoji="1" lang="en-US" altLang="zh-CN" dirty="0"/>
          </a:p>
          <a:p>
            <a:r>
              <a:rPr kumimoji="1" lang="en-US" altLang="zh-CN" dirty="0"/>
              <a:t>University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Minnesota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Peiran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Zhen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ECD28B-D97F-9749-8062-D01CB140E51F}"/>
              </a:ext>
            </a:extLst>
          </p:cNvPr>
          <p:cNvSpPr txBox="1"/>
          <p:nvPr/>
        </p:nvSpPr>
        <p:spPr>
          <a:xfrm>
            <a:off x="3773424" y="5682968"/>
            <a:ext cx="464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Muon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Physics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Workshop</a:t>
            </a:r>
          </a:p>
          <a:p>
            <a:pPr algn="ctr"/>
            <a:r>
              <a:rPr kumimoji="1" lang="en-US" altLang="zh-CN" dirty="0"/>
              <a:t>Nov</a:t>
            </a:r>
            <a:r>
              <a:rPr kumimoji="1" lang="zh-CN" altLang="en-US" dirty="0"/>
              <a:t> </a:t>
            </a:r>
            <a:r>
              <a:rPr kumimoji="1" lang="en-US" altLang="zh-CN" dirty="0"/>
              <a:t>17,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2023</a:t>
            </a:r>
            <a:endParaRPr kumimoji="1" lang="zh-CN" altLang="en-US" dirty="0"/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75068DCA-38AF-1C44-803B-38F51F329F76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4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FE58EA0-88EB-4DF2-9742-375C4ADC05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Signal vs. Background 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FE58EA0-88EB-4DF2-9742-375C4ADC0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EDF30E76-C3C4-479E-802C-D6CB7731E5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7" y="1987147"/>
            <a:ext cx="6454699" cy="434377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0C97D6-828E-4537-ACC3-B3084FDE9913}"/>
              </a:ext>
            </a:extLst>
          </p:cNvPr>
          <p:cNvCxnSpPr/>
          <p:nvPr/>
        </p:nvCxnSpPr>
        <p:spPr>
          <a:xfrm>
            <a:off x="2949387" y="1958200"/>
            <a:ext cx="0" cy="441063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E831B4-E3A5-4E5B-8BE3-01F16D24E032}"/>
                  </a:ext>
                </a:extLst>
              </p:cNvPr>
              <p:cNvSpPr txBox="1"/>
              <p:nvPr/>
            </p:nvSpPr>
            <p:spPr>
              <a:xfrm>
                <a:off x="837406" y="1214607"/>
                <a:ext cx="38548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&gt;50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E831B4-E3A5-4E5B-8BE3-01F16D24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6" y="1214607"/>
                <a:ext cx="3854823" cy="461665"/>
              </a:xfrm>
              <a:prstGeom prst="rect">
                <a:avLst/>
              </a:prstGeom>
              <a:blipFill>
                <a:blip r:embed="rId7"/>
                <a:stretch>
                  <a:fillRect l="-2295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7DFABB-2EB6-4F9B-8ACB-285C7F63CD34}"/>
              </a:ext>
            </a:extLst>
          </p:cNvPr>
          <p:cNvCxnSpPr>
            <a:cxnSpLocks/>
          </p:cNvCxnSpPr>
          <p:nvPr/>
        </p:nvCxnSpPr>
        <p:spPr>
          <a:xfrm flipH="1">
            <a:off x="6637624" y="2897653"/>
            <a:ext cx="1036164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2D5577-DE9A-42B0-B012-3CC702633F09}"/>
                  </a:ext>
                </a:extLst>
              </p:cNvPr>
              <p:cNvSpPr txBox="1"/>
              <p:nvPr/>
            </p:nvSpPr>
            <p:spPr>
              <a:xfrm>
                <a:off x="7673788" y="2716306"/>
                <a:ext cx="3688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Merging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𝜇𝜇𝛾</m:t>
                    </m:r>
                  </m:oMath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2D5577-DE9A-42B0-B012-3CC702633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8" y="2716306"/>
                <a:ext cx="3688236" cy="369332"/>
              </a:xfrm>
              <a:prstGeom prst="rect">
                <a:avLst/>
              </a:prstGeom>
              <a:blipFill>
                <a:blip r:embed="rId8"/>
                <a:stretch>
                  <a:fillRect l="-148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05D7B5-C13A-D14F-9255-AE9E01B7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6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BE2D-3074-4252-9241-A350CBB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" y="90383"/>
            <a:ext cx="10515600" cy="717267"/>
          </a:xfrm>
        </p:spPr>
        <p:txBody>
          <a:bodyPr/>
          <a:lstStyle/>
          <a:p>
            <a:r>
              <a:rPr lang="en-US" altLang="zh-CN" dirty="0" err="1"/>
              <a:t>Cutflow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C404121-CB58-4FE5-91E9-6E93523A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74" y="162860"/>
            <a:ext cx="8420626" cy="56821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9FCF3F-3FEE-428D-9ACF-447D009E00C9}"/>
              </a:ext>
            </a:extLst>
          </p:cNvPr>
          <p:cNvSpPr txBox="1"/>
          <p:nvPr/>
        </p:nvSpPr>
        <p:spPr>
          <a:xfrm>
            <a:off x="170330" y="1984281"/>
            <a:ext cx="330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Checking other kinematics and applying a few cuts.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37EF5D-BD11-EA48-95F8-6B60B3AC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20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BE2D-3074-4252-9241-A350CBB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" y="90383"/>
            <a:ext cx="10515600" cy="717267"/>
          </a:xfrm>
        </p:spPr>
        <p:txBody>
          <a:bodyPr/>
          <a:lstStyle/>
          <a:p>
            <a:r>
              <a:rPr lang="en-US" altLang="zh-CN" dirty="0" err="1"/>
              <a:t>Cutflow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C404121-CB58-4FE5-91E9-6E93523A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19" y="90384"/>
            <a:ext cx="8395181" cy="56649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2A234B-34FF-42A9-8350-B98C1DC32953}"/>
              </a:ext>
            </a:extLst>
          </p:cNvPr>
          <p:cNvSpPr txBox="1"/>
          <p:nvPr/>
        </p:nvSpPr>
        <p:spPr>
          <a:xfrm>
            <a:off x="244422" y="1840845"/>
            <a:ext cx="330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Checking other kinematics and applying a few cuts.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F4DED4D4-9AB7-4957-9ACB-D43EA8D8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64" y="5981593"/>
            <a:ext cx="3666554" cy="8758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A04304-CA32-4572-A709-785EC1952964}"/>
              </a:ext>
            </a:extLst>
          </p:cNvPr>
          <p:cNvSpPr txBox="1"/>
          <p:nvPr/>
        </p:nvSpPr>
        <p:spPr>
          <a:xfrm>
            <a:off x="84370" y="6147204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Detector level pre-selection: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6CBA8ED5-B7DD-4D03-88A9-E48B15D96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3136"/>
            <a:ext cx="8199018" cy="265524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CFD9D5-5FD6-0544-A1E1-F3358345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6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4CE20-4818-4D61-83C4-16C58AED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85479"/>
            <a:ext cx="10515600" cy="1132334"/>
          </a:xfrm>
        </p:spPr>
        <p:txBody>
          <a:bodyPr/>
          <a:lstStyle/>
          <a:p>
            <a:r>
              <a:rPr lang="en-US" altLang="zh-CN" dirty="0"/>
              <a:t>Sensitivity</a:t>
            </a:r>
            <a:endParaRPr lang="zh-CN" altLang="en-US" dirty="0"/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39083745-7EFC-42C7-925F-5396680E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9" y="1364498"/>
            <a:ext cx="9185536" cy="2064502"/>
          </a:xfrm>
          <a:prstGeom prst="rect">
            <a:avLst/>
          </a:prstGeom>
        </p:spPr>
      </p:pic>
      <p:pic>
        <p:nvPicPr>
          <p:cNvPr id="14" name="图片 13" descr="图形用户界面, 表格&#10;&#10;中度可信度描述已自动生成">
            <a:extLst>
              <a:ext uri="{FF2B5EF4-FFF2-40B4-BE49-F238E27FC236}">
                <a16:creationId xmlns:a16="http://schemas.microsoft.com/office/drawing/2014/main" id="{2C7FF345-04D0-41C9-A650-7BA05E75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9" y="3957702"/>
            <a:ext cx="9185536" cy="21577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90962E-867D-414E-AF0A-A797AA199A6A}"/>
              </a:ext>
            </a:extLst>
          </p:cNvPr>
          <p:cNvSpPr txBox="1"/>
          <p:nvPr/>
        </p:nvSpPr>
        <p:spPr>
          <a:xfrm>
            <a:off x="948029" y="2165916"/>
            <a:ext cx="119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 </a:t>
            </a:r>
            <a:r>
              <a:rPr lang="en-US" altLang="zh-CN" sz="2400" dirty="0" err="1"/>
              <a:t>TeV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01901-BF68-4645-A81F-51124E5EABD6}"/>
              </a:ext>
            </a:extLst>
          </p:cNvPr>
          <p:cNvSpPr txBox="1"/>
          <p:nvPr/>
        </p:nvSpPr>
        <p:spPr>
          <a:xfrm>
            <a:off x="876311" y="4574908"/>
            <a:ext cx="119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 </a:t>
            </a:r>
            <a:r>
              <a:rPr lang="en-US" altLang="zh-CN" sz="2400" dirty="0" err="1"/>
              <a:t>TeV</a:t>
            </a:r>
            <a:endParaRPr lang="zh-CN" altLang="en-US" sz="2400" dirty="0"/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2B28263-DBB1-0E4D-A0B1-7BE53512A824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5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FD076B-7A52-2A4D-828B-D3FB5386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98"/>
            <a:ext cx="10515600" cy="992188"/>
          </a:xfrm>
        </p:spPr>
        <p:txBody>
          <a:bodyPr/>
          <a:lstStyle/>
          <a:p>
            <a:r>
              <a:rPr lang="en-US" altLang="zh-CN" dirty="0"/>
              <a:t>Higgs coupling global fit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48A67A-AF3D-064F-A769-E5E3FF2414B7}"/>
              </a:ext>
            </a:extLst>
          </p:cNvPr>
          <p:cNvSpPr txBox="1"/>
          <p:nvPr/>
        </p:nvSpPr>
        <p:spPr>
          <a:xfrm>
            <a:off x="481813" y="1717351"/>
            <a:ext cx="61626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preform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square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combining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dirty="0"/>
              <a:t>(1)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kinds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on-shell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channels,</a:t>
            </a:r>
          </a:p>
          <a:p>
            <a:r>
              <a:rPr kumimoji="1" lang="en-US" altLang="zh-CN" sz="2400" dirty="0"/>
              <a:t>(2)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Indirect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search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top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yukawa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dirty="0"/>
              <a:t>(3)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Invisible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decay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branching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forward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muon</a:t>
            </a:r>
          </a:p>
          <a:p>
            <a:r>
              <a:rPr kumimoji="1" lang="en-US" altLang="zh-CN" sz="2400" dirty="0"/>
              <a:t>(4)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inclusive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ZZ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fusion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measurement</a:t>
            </a:r>
          </a:p>
          <a:p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3/10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TeV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Muon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Collider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further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combine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HL-LHC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CEPC.</a:t>
            </a:r>
            <a:endParaRPr kumimoji="1"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60C601-B94B-574F-B527-99C5F7CBD63C}"/>
              </a:ext>
            </a:extLst>
          </p:cNvPr>
          <p:cNvSpPr txBox="1"/>
          <p:nvPr/>
        </p:nvSpPr>
        <p:spPr>
          <a:xfrm>
            <a:off x="328613" y="5503003"/>
            <a:ext cx="10134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Matthew </a:t>
            </a:r>
            <a:r>
              <a:rPr lang="en-US" altLang="zh-CN" sz="1600" dirty="0" err="1"/>
              <a:t>Forslund</a:t>
            </a:r>
            <a:r>
              <a:rPr lang="en-US" altLang="zh-CN" sz="1600" dirty="0"/>
              <a:t> and Patrick Meade. </a:t>
            </a:r>
            <a:r>
              <a:rPr lang="en-US" altLang="zh-CN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[2203.09425] High Precision Higgs from High Energy Muon Colliders 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Zhen Liu, </a:t>
            </a:r>
            <a:r>
              <a:rPr lang="en-US" altLang="zh-CN" sz="1600" dirty="0" err="1"/>
              <a:t>Kun</a:t>
            </a:r>
            <a:r>
              <a:rPr lang="en-US" altLang="zh-CN" sz="1600" dirty="0"/>
              <a:t>-Feng Lyu, Ishmam Mahbub, Lian-Tao Wang. </a:t>
            </a:r>
            <a:r>
              <a:rPr lang="en-US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[2308.06323] Top Yukawa Coupling Determination at High Energy Muon Collider 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M. </a:t>
            </a:r>
            <a:r>
              <a:rPr lang="en-US" altLang="zh-CN" sz="1600" dirty="0" err="1"/>
              <a:t>Ruhdorfer</a:t>
            </a:r>
            <a:r>
              <a:rPr lang="en-US" altLang="zh-CN" sz="1600" dirty="0"/>
              <a:t>, E. </a:t>
            </a:r>
            <a:r>
              <a:rPr lang="en-US" altLang="zh-CN" sz="1600" dirty="0" err="1"/>
              <a:t>Salvioni</a:t>
            </a:r>
            <a:r>
              <a:rPr lang="en-US" altLang="zh-CN" sz="1600" dirty="0"/>
              <a:t>, A. </a:t>
            </a:r>
            <a:r>
              <a:rPr lang="en-US" altLang="zh-CN" sz="1600" dirty="0" err="1"/>
              <a:t>Wulzer</a:t>
            </a:r>
            <a:r>
              <a:rPr lang="en-US" altLang="zh-CN" sz="1600" dirty="0"/>
              <a:t>. </a:t>
            </a:r>
            <a:r>
              <a:rPr lang="en-US" altLang="zh-C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[2303.14202] Invisible Higgs from forward muons at a muon collider 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Our inclusive Higgs rate result.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9D4E807B-DA01-AC40-8481-3471E4D90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288" y="456405"/>
            <a:ext cx="3687387" cy="4850997"/>
          </a:xfrm>
          <a:prstGeom prst="rect">
            <a:avLst/>
          </a:prstGeom>
        </p:spPr>
      </p:pic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E8874790-228D-B442-B2CC-613E87BA35B1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2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0FDB-CDC0-F843-BB1C-3B97F87F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647"/>
          </a:xfrm>
        </p:spPr>
        <p:txBody>
          <a:bodyPr/>
          <a:lstStyle/>
          <a:p>
            <a:r>
              <a:rPr kumimoji="1" lang="en-US" altLang="zh-CN" dirty="0"/>
              <a:t>Kappa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Choice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F7810E-68EA-C74B-A1D9-173998A9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30" y="2446352"/>
            <a:ext cx="3429000" cy="410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913311-3848-CA45-8E56-17108D8B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7" y="2403740"/>
            <a:ext cx="3568700" cy="424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C0E136-E307-EF4F-B179-40B25FAD2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21" y="1432048"/>
            <a:ext cx="2681018" cy="306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FE765-C492-3F42-AAE3-09DFA292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929" y="2082089"/>
            <a:ext cx="1659731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9E12C5-16CE-D241-AFD4-5B3EFA266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131" y="2042083"/>
            <a:ext cx="1968508" cy="3473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B2B26F-B328-4848-BDA5-192E01E1FB47}"/>
              </a:ext>
            </a:extLst>
          </p:cNvPr>
          <p:cNvSpPr txBox="1"/>
          <p:nvPr/>
        </p:nvSpPr>
        <p:spPr>
          <a:xfrm>
            <a:off x="4042430" y="4683139"/>
            <a:ext cx="1571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Almost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symmetric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around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60026-C68D-BD4D-B353-C63DAFB30475}"/>
              </a:ext>
            </a:extLst>
          </p:cNvPr>
          <p:cNvSpPr txBox="1"/>
          <p:nvPr/>
        </p:nvSpPr>
        <p:spPr>
          <a:xfrm>
            <a:off x="9978364" y="5514136"/>
            <a:ext cx="160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Physical!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B69D0443-CB56-9743-9C26-9BC49443E4C8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60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600B864-E89C-46D1-97B9-5ED55551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03312"/>
          </a:xfrm>
        </p:spPr>
        <p:txBody>
          <a:bodyPr/>
          <a:lstStyle/>
          <a:p>
            <a:r>
              <a:rPr lang="en-US" altLang="zh-CN" dirty="0"/>
              <a:t>Higgs coupling global fit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F3A30-A323-EA40-BAFB-67BCC826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3" y="1274760"/>
            <a:ext cx="8039100" cy="5113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F2E0CF-F3BD-5843-A2D0-13BC6A7B1A92}"/>
                  </a:ext>
                </a:extLst>
              </p:cNvPr>
              <p:cNvSpPr txBox="1"/>
              <p:nvPr/>
            </p:nvSpPr>
            <p:spPr>
              <a:xfrm>
                <a:off x="8794830" y="1982324"/>
                <a:ext cx="3279494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altLang="zh-CN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With forwarded detection 2.5&lt;</a:t>
                </a:r>
                <a:r>
                  <a:rPr lang="zh-CN" altLang="en-GB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𝜂</a:t>
                </a:r>
                <a:r>
                  <a:rPr lang="en-GB" altLang="zh-CN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GB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𝜇</a:t>
                </a:r>
                <a:r>
                  <a:rPr lang="en-GB" altLang="zh-CN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)&lt;6, the cross-section precision is ~0.75%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altLang="zh-CN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Combining with other studies, we can constraint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sz="18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Γ</m:t>
                        </m:r>
                      </m:e>
                      <m:sub>
                        <m:r>
                          <a:rPr lang="zh-CN" altLang="en-GB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altLang="zh-CN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~2% and Higgs couplings in 0.5% level.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F2E0CF-F3BD-5843-A2D0-13BC6A7B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830" y="1982324"/>
                <a:ext cx="3279494" cy="2031325"/>
              </a:xfrm>
              <a:prstGeom prst="rect">
                <a:avLst/>
              </a:prstGeom>
              <a:blipFill>
                <a:blip r:embed="rId3"/>
                <a:stretch>
                  <a:fillRect l="-1158" t="-1250" b="-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6F8E8-F8A3-774E-9739-AFC49DE8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86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11B09-4C18-3B49-8F97-BF713983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68603"/>
            <a:ext cx="10515600" cy="1104245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Conclusion</a:t>
            </a:r>
            <a:endParaRPr kumimoji="1"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E4474-D0CB-9648-9683-5B7EBBA3F72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inclusive rate channel only using forward muon detection.</a:t>
                </a:r>
              </a:p>
              <a:p>
                <a:r>
                  <a:rPr lang="en-US" altLang="zh-CN" dirty="0"/>
                  <a:t>Only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forwarded detection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r>
                  <a:rPr lang="en-US" altLang="zh-CN" dirty="0"/>
                  <a:t>, the cross-section precision is ~0.75%.</a:t>
                </a:r>
              </a:p>
              <a:p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break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degeneracy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Higgs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width.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E4474-D0CB-9648-9683-5B7EBBA3F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285" t="-2841" r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B58D8-C551-8549-97BE-23867909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50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B1B1-79E3-F04F-85AB-9B8950BB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2" y="2424768"/>
            <a:ext cx="1948656" cy="1104245"/>
          </a:xfrm>
          <a:solidFill>
            <a:schemeClr val="tx1"/>
          </a:solidFill>
        </p:spPr>
        <p:txBody>
          <a:bodyPr/>
          <a:lstStyle/>
          <a:p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13F6E5-D5A3-A64E-90AC-D52BF5F5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5B9E6-BDAD-41BC-ABB2-F990C7E3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35" y="101562"/>
            <a:ext cx="10515600" cy="1104245"/>
          </a:xfrm>
        </p:spPr>
        <p:txBody>
          <a:bodyPr/>
          <a:lstStyle/>
          <a:p>
            <a:r>
              <a:rPr kumimoji="1" lang="en-US" altLang="zh-CN" dirty="0"/>
              <a:t>Higgs productions 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Collider</a:t>
            </a:r>
            <a:endParaRPr lang="zh-CN" altLang="en-US" dirty="0"/>
          </a:p>
        </p:txBody>
      </p:sp>
      <p:pic>
        <p:nvPicPr>
          <p:cNvPr id="5" name="内容占位符 4" descr="图表, 图示&#10;&#10;描述已自动生成">
            <a:extLst>
              <a:ext uri="{FF2B5EF4-FFF2-40B4-BE49-F238E27FC236}">
                <a16:creationId xmlns:a16="http://schemas.microsoft.com/office/drawing/2014/main" id="{AF14BB88-4BE0-4B08-B459-A1FC44304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1426241"/>
            <a:ext cx="7520686" cy="40876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220A47-852D-4370-AFB8-81549F618B27}"/>
              </a:ext>
            </a:extLst>
          </p:cNvPr>
          <p:cNvSpPr txBox="1"/>
          <p:nvPr/>
        </p:nvSpPr>
        <p:spPr>
          <a:xfrm>
            <a:off x="5830747" y="5629836"/>
            <a:ext cx="27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Matthew </a:t>
            </a:r>
            <a:r>
              <a:rPr lang="en-US" altLang="zh-CN" dirty="0" err="1">
                <a:solidFill>
                  <a:schemeClr val="bg1"/>
                </a:solidFill>
              </a:rPr>
              <a:t>Forslund</a:t>
            </a:r>
            <a:r>
              <a:rPr lang="en-US" altLang="zh-CN" dirty="0">
                <a:solidFill>
                  <a:schemeClr val="bg1"/>
                </a:solidFill>
              </a:rPr>
              <a:t>, Patrick Meade,</a:t>
            </a:r>
            <a:r>
              <a:rPr lang="en-US" altLang="zh-CN" b="0" i="0" strike="noStrike" dirty="0">
                <a:effectLst/>
                <a:latin typeface="Lucida Grande"/>
              </a:rPr>
              <a:t> </a:t>
            </a:r>
            <a:r>
              <a:rPr lang="en-US" altLang="zh-CN" dirty="0">
                <a:hlinkClick r:id="rId3"/>
              </a:rPr>
              <a:t>[2203.09425]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2B0AB4-4C35-479B-BCD9-060279293334}"/>
              </a:ext>
            </a:extLst>
          </p:cNvPr>
          <p:cNvSpPr/>
          <p:nvPr/>
        </p:nvSpPr>
        <p:spPr>
          <a:xfrm>
            <a:off x="6813176" y="2707341"/>
            <a:ext cx="1416424" cy="2420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13EB43-8F31-4B28-B729-202289E095D6}"/>
              </a:ext>
            </a:extLst>
          </p:cNvPr>
          <p:cNvCxnSpPr/>
          <p:nvPr/>
        </p:nvCxnSpPr>
        <p:spPr>
          <a:xfrm flipH="1">
            <a:off x="8292353" y="2850776"/>
            <a:ext cx="136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9436B8C-0B9A-49CB-924F-5463462A1EDE}"/>
              </a:ext>
            </a:extLst>
          </p:cNvPr>
          <p:cNvSpPr txBox="1"/>
          <p:nvPr/>
        </p:nvSpPr>
        <p:spPr>
          <a:xfrm>
            <a:off x="9654988" y="2666110"/>
            <a:ext cx="15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Our study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8C5FFFDC-3438-4BF1-98B3-33F296E36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20" y="3114488"/>
            <a:ext cx="2250574" cy="131048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6C73AD-2FC8-3546-B95A-E7AFF736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9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A86A-50C1-5442-80B8-2B41B512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44E0AC2-C3BF-344C-85DB-6AAE4F3BA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zh-CN" dirty="0"/>
                  <a:t>Motivation</a:t>
                </a:r>
              </a:p>
              <a:p>
                <a:r>
                  <a:rPr kumimoji="1" lang="en-US" altLang="zh-CN" dirty="0"/>
                  <a:t>Higgs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Degeneracy</a:t>
                </a:r>
              </a:p>
              <a:p>
                <a:r>
                  <a:rPr kumimoji="1" lang="en-US" altLang="zh-CN" dirty="0"/>
                  <a:t>Inclusive Higgs rate from ZZ fusion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2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Motivation</a:t>
                </a:r>
              </a:p>
              <a:p>
                <a:pPr lvl="1"/>
                <a:r>
                  <a:rPr kumimoji="1" lang="en-US" altLang="zh-CN" dirty="0"/>
                  <a:t>Signal vs. Background</a:t>
                </a:r>
              </a:p>
              <a:p>
                <a:pPr lvl="1"/>
                <a:r>
                  <a:rPr kumimoji="1" lang="en-US" altLang="zh-CN" dirty="0" err="1"/>
                  <a:t>Cutflow</a:t>
                </a:r>
                <a:r>
                  <a:rPr kumimoji="1" lang="en-US" altLang="zh-CN" dirty="0"/>
                  <a:t> analysis </a:t>
                </a:r>
                <a:endParaRPr lang="en-US" altLang="zh-CN" dirty="0"/>
              </a:p>
              <a:p>
                <a:r>
                  <a:rPr kumimoji="1" lang="en-US" altLang="zh-CN" dirty="0"/>
                  <a:t>Higgs coupling global fit</a:t>
                </a:r>
              </a:p>
              <a:p>
                <a:r>
                  <a:rPr kumimoji="1" lang="en-US" altLang="zh-CN" dirty="0"/>
                  <a:t>Conclusion</a:t>
                </a:r>
              </a:p>
              <a:p>
                <a:pPr marL="457200" lvl="1" indent="0">
                  <a:buNone/>
                </a:pPr>
                <a:endParaRPr kumimoji="1" lang="en-US" altLang="zh-CN" sz="25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44E0AC2-C3BF-344C-85DB-6AAE4F3BA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1353CE42-89C1-E24B-95DB-E83E370312A5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28C1A-5FFC-DD45-91A7-44AED195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87" y="6218498"/>
            <a:ext cx="7299305" cy="642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Currently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measure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higgs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coupling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above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5%</a:t>
            </a:r>
            <a:endParaRPr kumimoji="1" lang="zh-CN" altLang="en-US" sz="2000" dirty="0"/>
          </a:p>
        </p:txBody>
      </p:sp>
      <p:pic>
        <p:nvPicPr>
          <p:cNvPr id="1026" name="Picture 2" descr="Fig. 4">
            <a:extLst>
              <a:ext uri="{FF2B5EF4-FFF2-40B4-BE49-F238E27FC236}">
                <a16:creationId xmlns:a16="http://schemas.microsoft.com/office/drawing/2014/main" id="{7DC8DB5D-6276-8841-BF75-3606032C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56" y="1015013"/>
            <a:ext cx="7709111" cy="482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DFB368-1BA0-9047-BEDB-F0092F2D98B5}"/>
              </a:ext>
            </a:extLst>
          </p:cNvPr>
          <p:cNvSpPr txBox="1"/>
          <p:nvPr/>
        </p:nvSpPr>
        <p:spPr>
          <a:xfrm>
            <a:off x="565725" y="4466315"/>
            <a:ext cx="277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Higgs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24FCA8-695D-204A-90E8-04534038208E}"/>
              </a:ext>
            </a:extLst>
          </p:cNvPr>
          <p:cNvSpPr txBox="1"/>
          <p:nvPr/>
        </p:nvSpPr>
        <p:spPr>
          <a:xfrm>
            <a:off x="565725" y="2880415"/>
            <a:ext cx="277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Higgs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mysteries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puzzles.</a:t>
            </a:r>
            <a:endParaRPr kumimoji="1"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E13476-A9F7-1E4A-94DF-B6F7251D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7" y="116450"/>
            <a:ext cx="10515600" cy="110424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Motivation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69F3A-1809-C145-974D-CA0334720EF1}"/>
              </a:ext>
            </a:extLst>
          </p:cNvPr>
          <p:cNvSpPr txBox="1"/>
          <p:nvPr/>
        </p:nvSpPr>
        <p:spPr>
          <a:xfrm>
            <a:off x="565725" y="1421600"/>
            <a:ext cx="297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Higgs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ago.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F37CD-D6C2-D94B-9957-7F3AAF4B00C3}"/>
              </a:ext>
            </a:extLst>
          </p:cNvPr>
          <p:cNvSpPr txBox="1"/>
          <p:nvPr/>
        </p:nvSpPr>
        <p:spPr>
          <a:xfrm>
            <a:off x="6554391" y="629442"/>
            <a:ext cx="613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Nature volume 607, 60–68 (2022)</a:t>
            </a:r>
            <a:endParaRPr lang="zh-CN" altLang="en-US" dirty="0"/>
          </a:p>
        </p:txBody>
      </p:sp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99603F6B-6605-6843-9EE5-65E7EB832F66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2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84-CC85-D140-82D1-6AD8D7A1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Measurements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to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be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interpreted</a:t>
            </a:r>
            <a:endParaRPr kumimoji="1" lang="zh-CN" alt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BBE1D6-DFE6-644C-80E4-97694B766D96}"/>
              </a:ext>
            </a:extLst>
          </p:cNvPr>
          <p:cNvSpPr txBox="1">
            <a:spLocks/>
          </p:cNvSpPr>
          <p:nvPr/>
        </p:nvSpPr>
        <p:spPr>
          <a:xfrm>
            <a:off x="670718" y="1485899"/>
            <a:ext cx="10850563" cy="5006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Observables at the colliders are the cross sections, a convolution of PDF, hard scattering, parton shower, detector response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For the hard scattering</a:t>
            </a:r>
            <a:r>
              <a:rPr lang="zh-CN" altLang="en-US" sz="2400" dirty="0"/>
              <a:t> </a:t>
            </a:r>
            <a:r>
              <a:rPr lang="en-US" altLang="zh-CN" sz="2400" dirty="0"/>
              <a:t>under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narrow</a:t>
            </a:r>
            <a:r>
              <a:rPr lang="zh-CN" altLang="en-US" sz="2400" dirty="0"/>
              <a:t> </a:t>
            </a:r>
            <a:r>
              <a:rPr lang="en-US" altLang="zh-CN" sz="2400" dirty="0"/>
              <a:t>width</a:t>
            </a:r>
            <a:r>
              <a:rPr lang="zh-CN" altLang="en-US" sz="2400" dirty="0"/>
              <a:t> </a:t>
            </a:r>
            <a:r>
              <a:rPr lang="en-US" altLang="zh-CN" sz="2400" dirty="0"/>
              <a:t>approximation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All </a:t>
            </a:r>
            <a:r>
              <a:rPr lang="en-US" altLang="zh-CN" sz="2400" dirty="0" err="1"/>
              <a:t>onshell</a:t>
            </a:r>
            <a:r>
              <a:rPr lang="zh-CN" altLang="en-US" sz="2400" dirty="0"/>
              <a:t> </a:t>
            </a:r>
            <a:r>
              <a:rPr lang="en-US" sz="2400" dirty="0"/>
              <a:t>channels can be parametrized this way, simple extension possible for more channels/observables.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288CCF-8FD1-EF43-9EB4-56DE5858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680" y="3544222"/>
            <a:ext cx="2247900" cy="674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856A27-3266-5B43-BCB3-FD45AE75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252" y="2137368"/>
            <a:ext cx="2655735" cy="708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3B137E-E40B-5F43-8121-39F5D24E0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49" y="3615284"/>
            <a:ext cx="4329707" cy="649456"/>
          </a:xfrm>
          <a:prstGeom prst="rect">
            <a:avLst/>
          </a:prstGeom>
        </p:spPr>
      </p:pic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A93A0B16-0978-1748-80E8-2513C4B1EBCB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16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21C9-26C2-4C48-80E3-983DFC7C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305"/>
            <a:ext cx="5091113" cy="5291138"/>
          </a:xfrm>
        </p:spPr>
        <p:txBody>
          <a:bodyPr/>
          <a:lstStyle/>
          <a:p>
            <a:r>
              <a:rPr kumimoji="1" lang="en-US" altLang="zh-CN" dirty="0"/>
              <a:t>For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98EA4F-6B6C-844C-B61F-3FAFE9A2DBE4}"/>
              </a:ext>
            </a:extLst>
          </p:cNvPr>
          <p:cNvGrpSpPr/>
          <p:nvPr/>
        </p:nvGrpSpPr>
        <p:grpSpPr>
          <a:xfrm>
            <a:off x="1134201" y="2802906"/>
            <a:ext cx="3734471" cy="1022597"/>
            <a:chOff x="850982" y="5056620"/>
            <a:chExt cx="3734471" cy="10225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F91B4D-74BB-5D4C-B6CF-A2101846F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899" y="5168520"/>
              <a:ext cx="2247900" cy="6743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9158197-E11B-314C-B6FC-6DF93C142883}"/>
                    </a:ext>
                  </a:extLst>
                </p:cNvPr>
                <p:cNvSpPr txBox="1"/>
                <p:nvPr/>
              </p:nvSpPr>
              <p:spPr>
                <a:xfrm>
                  <a:off x="850982" y="5334302"/>
                  <a:ext cx="6715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9158197-E11B-314C-B6FC-6DF93C142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82" y="5334302"/>
                  <a:ext cx="67151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667BF22-87E8-0A42-8F4B-626E20BCA816}"/>
                    </a:ext>
                  </a:extLst>
                </p:cNvPr>
                <p:cNvSpPr txBox="1"/>
                <p:nvPr/>
              </p:nvSpPr>
              <p:spPr>
                <a:xfrm>
                  <a:off x="3913940" y="5056620"/>
                  <a:ext cx="6715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667BF22-87E8-0A42-8F4B-626E20BCA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940" y="5056620"/>
                  <a:ext cx="67151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13D0F4C-F5FB-3047-B942-37F70AC795A1}"/>
                    </a:ext>
                  </a:extLst>
                </p:cNvPr>
                <p:cNvSpPr txBox="1"/>
                <p:nvPr/>
              </p:nvSpPr>
              <p:spPr>
                <a:xfrm>
                  <a:off x="3913940" y="5555997"/>
                  <a:ext cx="48220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13D0F4C-F5FB-3047-B942-37F70AC79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940" y="5555997"/>
                  <a:ext cx="482204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2564" r="-3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2C10E0-DAF3-924E-8082-74A89740053C}"/>
              </a:ext>
            </a:extLst>
          </p:cNvPr>
          <p:cNvGrpSpPr/>
          <p:nvPr/>
        </p:nvGrpSpPr>
        <p:grpSpPr>
          <a:xfrm>
            <a:off x="1134201" y="4359264"/>
            <a:ext cx="3734471" cy="1022597"/>
            <a:chOff x="850982" y="5056620"/>
            <a:chExt cx="3734471" cy="102259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B8EAD5B-0818-3B47-A23D-7A2FE5057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899" y="5168520"/>
              <a:ext cx="2247900" cy="6743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CABC822-4308-FD46-9A21-51CE20B0C39B}"/>
                    </a:ext>
                  </a:extLst>
                </p:cNvPr>
                <p:cNvSpPr txBox="1"/>
                <p:nvPr/>
              </p:nvSpPr>
              <p:spPr>
                <a:xfrm>
                  <a:off x="850982" y="5334302"/>
                  <a:ext cx="6715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CABC822-4308-FD46-9A21-51CE20B0C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82" y="5334302"/>
                  <a:ext cx="67151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FED2F27-3DBD-4B48-8BB6-B90689936A54}"/>
                    </a:ext>
                  </a:extLst>
                </p:cNvPr>
                <p:cNvSpPr txBox="1"/>
                <p:nvPr/>
              </p:nvSpPr>
              <p:spPr>
                <a:xfrm>
                  <a:off x="3913940" y="5056620"/>
                  <a:ext cx="6715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FED2F27-3DBD-4B48-8BB6-B9068993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940" y="5056620"/>
                  <a:ext cx="67151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1B703C6-D819-604F-8D86-CADEA3E9D4DD}"/>
                    </a:ext>
                  </a:extLst>
                </p:cNvPr>
                <p:cNvSpPr txBox="1"/>
                <p:nvPr/>
              </p:nvSpPr>
              <p:spPr>
                <a:xfrm>
                  <a:off x="3913940" y="5555997"/>
                  <a:ext cx="48220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1B703C6-D819-604F-8D86-CADEA3E9D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940" y="5555997"/>
                  <a:ext cx="482204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564" r="-3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CE950C6-D72F-714B-B2C1-F1EA8ED7FC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5216" y="2013180"/>
            <a:ext cx="803137" cy="3059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C8412B5-2A7F-5540-839B-7BEFDD0A5E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1387" y="4023097"/>
            <a:ext cx="890794" cy="3393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EC9A470-B891-034B-976F-8698FD7926F4}"/>
              </a:ext>
            </a:extLst>
          </p:cNvPr>
          <p:cNvSpPr txBox="1"/>
          <p:nvPr/>
        </p:nvSpPr>
        <p:spPr>
          <a:xfrm>
            <a:off x="5733938" y="2948340"/>
            <a:ext cx="4527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No exotic branching ratio can satisfy, so degeneracy is broken</a:t>
            </a:r>
            <a:endParaRPr kumimoji="1"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D1EA9A-B35D-1742-8FF3-B8451051B40B}"/>
              </a:ext>
            </a:extLst>
          </p:cNvPr>
          <p:cNvSpPr txBox="1"/>
          <p:nvPr/>
        </p:nvSpPr>
        <p:spPr>
          <a:xfrm>
            <a:off x="5733938" y="4473690"/>
            <a:ext cx="5173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Certain exotic branching ratio can always satisfy, we cannot break the degeneracy.</a:t>
            </a:r>
            <a:endParaRPr kumimoji="1" lang="zh-CN" altLang="en-US" sz="20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C1B96F-4C87-B548-90A0-52E3065781E7}"/>
              </a:ext>
            </a:extLst>
          </p:cNvPr>
          <p:cNvGrpSpPr/>
          <p:nvPr/>
        </p:nvGrpSpPr>
        <p:grpSpPr>
          <a:xfrm>
            <a:off x="838200" y="5566933"/>
            <a:ext cx="5257800" cy="1569660"/>
            <a:chOff x="8462731" y="1551218"/>
            <a:chExt cx="5257800" cy="15696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E4C7512-3689-CD46-B979-324345DA1C07}"/>
                </a:ext>
              </a:extLst>
            </p:cNvPr>
            <p:cNvSpPr txBox="1"/>
            <p:nvPr/>
          </p:nvSpPr>
          <p:spPr>
            <a:xfrm>
              <a:off x="8462731" y="1551218"/>
              <a:ext cx="5257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People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typically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assume</a:t>
              </a:r>
              <a:r>
                <a:rPr kumimoji="1" lang="zh-CN" altLang="en-US" sz="2400" dirty="0"/>
                <a:t>                </a:t>
              </a:r>
              <a:r>
                <a:rPr kumimoji="1" lang="en-US" altLang="zh-CN" sz="2400" dirty="0"/>
                <a:t>or</a:t>
              </a:r>
            </a:p>
            <a:p>
              <a:r>
                <a:rPr kumimoji="1" lang="zh-CN" altLang="en-US" sz="2400" dirty="0"/>
                <a:t>               </a:t>
              </a:r>
              <a:r>
                <a:rPr kumimoji="1" lang="en-US" altLang="zh-CN" sz="2400" dirty="0"/>
                <a:t>which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means</a:t>
              </a:r>
              <a:r>
                <a:rPr kumimoji="1" lang="zh-CN" altLang="en-US" sz="2400" dirty="0"/>
                <a:t>        </a:t>
              </a:r>
              <a:r>
                <a:rPr kumimoji="1" lang="en-US" altLang="zh-CN" sz="2400" dirty="0"/>
                <a:t>is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not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a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free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parameter</a:t>
              </a:r>
            </a:p>
            <a:p>
              <a:r>
                <a:rPr kumimoji="1" lang="zh-CN" altLang="en-US" sz="2400" dirty="0"/>
                <a:t> 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AF69327-2B9E-F441-9D66-50044B8B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1829" y="1614166"/>
              <a:ext cx="1168382" cy="33382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196B6EF-CD25-5045-A892-2893B9BE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91258" y="2047258"/>
              <a:ext cx="1168382" cy="25647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653A525-F98C-1E43-8386-53A20A53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47946" y="2067397"/>
              <a:ext cx="396225" cy="237735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C1B13AC-9E06-EE42-BF81-5A81BA2816E6}"/>
              </a:ext>
            </a:extLst>
          </p:cNvPr>
          <p:cNvSpPr txBox="1"/>
          <p:nvPr/>
        </p:nvSpPr>
        <p:spPr>
          <a:xfrm>
            <a:off x="6390476" y="557602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introduce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observables.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possibility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       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inclusive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measurement.</a:t>
            </a:r>
            <a:r>
              <a:rPr kumimoji="1" lang="zh-CN" altLang="en-US" sz="2400" dirty="0"/>
              <a:t>  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9B6B7FD-624E-8D40-94B4-2C186C920D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15741" y="5992447"/>
            <a:ext cx="419063" cy="41906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A4BC11C-0022-FB45-B425-A9C555EAC7EA}"/>
              </a:ext>
            </a:extLst>
          </p:cNvPr>
          <p:cNvSpPr txBox="1"/>
          <p:nvPr/>
        </p:nvSpPr>
        <p:spPr>
          <a:xfrm>
            <a:off x="4482021" y="1245351"/>
            <a:ext cx="6099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Under  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rescaling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                    , </a:t>
            </a:r>
          </a:p>
          <a:p>
            <a:pPr marL="0" indent="0"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2400" dirty="0"/>
              <a:t>    would be invariant if                  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5A04955E-CC99-3447-845E-BC1EE9FC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4" y="266019"/>
            <a:ext cx="10515600" cy="1000379"/>
          </a:xfrm>
        </p:spPr>
        <p:txBody>
          <a:bodyPr/>
          <a:lstStyle/>
          <a:p>
            <a:r>
              <a:rPr kumimoji="1" lang="en-US" altLang="zh-CN" dirty="0"/>
              <a:t>Higgs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Degeneracy</a:t>
            </a:r>
            <a:endParaRPr kumimoji="1"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9EAC1D1-37DE-8647-82A0-67C53B5C25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1957" y="1327846"/>
            <a:ext cx="1917599" cy="3424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1207410-6B8C-B247-9DC1-7523B134B8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97877" y="1658905"/>
            <a:ext cx="1600763" cy="3746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226B701-D492-BA41-A9F4-9532DDB7BE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27067" y="1673165"/>
            <a:ext cx="312207" cy="374648"/>
          </a:xfrm>
          <a:prstGeom prst="rect">
            <a:avLst/>
          </a:prstGeom>
        </p:spPr>
      </p:pic>
      <p:sp>
        <p:nvSpPr>
          <p:cNvPr id="32" name="灯片编号占位符 1">
            <a:extLst>
              <a:ext uri="{FF2B5EF4-FFF2-40B4-BE49-F238E27FC236}">
                <a16:creationId xmlns:a16="http://schemas.microsoft.com/office/drawing/2014/main" id="{5910C043-600C-714A-864A-886DB0A91FD1}"/>
              </a:ext>
            </a:extLst>
          </p:cNvPr>
          <p:cNvSpPr txBox="1">
            <a:spLocks/>
          </p:cNvSpPr>
          <p:nvPr/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6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E52ED55B-0357-4F33-A903-FC7CEE388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76" y="814099"/>
            <a:ext cx="7277258" cy="4660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5F33F1-2F64-4E6F-AAE2-D188A8E6EE92}"/>
                  </a:ext>
                </a:extLst>
              </p:cNvPr>
              <p:cNvSpPr txBox="1"/>
              <p:nvPr/>
            </p:nvSpPr>
            <p:spPr>
              <a:xfrm>
                <a:off x="174017" y="1371600"/>
                <a:ext cx="4335230" cy="342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Previous Higgs studies, at 3/10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TeV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MuC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 alone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do not have constraint on Higgs total width.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Our study will be directly sensitive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𝑍𝑍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. Combining with other channels will be able to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5F33F1-2F64-4E6F-AAE2-D188A8E6E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17" y="1371600"/>
                <a:ext cx="4335230" cy="3421706"/>
              </a:xfrm>
              <a:prstGeom prst="rect">
                <a:avLst/>
              </a:prstGeom>
              <a:blipFill>
                <a:blip r:embed="rId3"/>
                <a:stretch>
                  <a:fillRect l="-1749" t="-1481"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8F25626-66D9-4CBC-8CD3-9A1C12396242}"/>
              </a:ext>
            </a:extLst>
          </p:cNvPr>
          <p:cNvSpPr txBox="1"/>
          <p:nvPr/>
        </p:nvSpPr>
        <p:spPr>
          <a:xfrm>
            <a:off x="8188503" y="5528958"/>
            <a:ext cx="393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4"/>
              </a:rPr>
              <a:t>[2209.01318] Muon Collider Forum Report</a:t>
            </a:r>
            <a:endParaRPr lang="zh-CN" altLang="en-US" sz="16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8311E-B4C9-E34D-9668-E0BCD679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2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172DB64-A1F1-4262-8858-176A820507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</p:spPr>
            <p:txBody>
              <a:bodyPr/>
              <a:lstStyle/>
              <a:p>
                <a:r>
                  <a:rPr kumimoji="1" lang="en-US" altLang="zh-CN" dirty="0"/>
                  <a:t>Inclusive Higgs rate from ZZ fusion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172DB64-A1F1-4262-8858-176A82050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  <a:blipFill>
                <a:blip r:embed="rId5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2BC412C8-11CE-4FED-A8AE-9C43F71F5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06" y="2631118"/>
            <a:ext cx="3535714" cy="205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2E6E13-0F72-4B72-ABDE-24BCB986451A}"/>
                  </a:ext>
                </a:extLst>
              </p:cNvPr>
              <p:cNvSpPr txBox="1"/>
              <p:nvPr/>
            </p:nvSpPr>
            <p:spPr>
              <a:xfrm>
                <a:off x="1981200" y="2729032"/>
                <a:ext cx="4733365" cy="139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,0,0,0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2E6E13-0F72-4B72-ABDE-24BCB986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29032"/>
                <a:ext cx="4733365" cy="1399935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B09D05D-274E-4D7A-9311-BC3D49BCEA22}"/>
              </a:ext>
            </a:extLst>
          </p:cNvPr>
          <p:cNvSpPr txBox="1"/>
          <p:nvPr/>
        </p:nvSpPr>
        <p:spPr>
          <a:xfrm>
            <a:off x="2624877" y="4996229"/>
            <a:ext cx="331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Recoil mass of dimuon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7FBC93-C917-4CFF-A414-7B6722F59F7A}"/>
                  </a:ext>
                </a:extLst>
              </p:cNvPr>
              <p:cNvSpPr txBox="1"/>
              <p:nvPr/>
            </p:nvSpPr>
            <p:spPr>
              <a:xfrm>
                <a:off x="206188" y="1251424"/>
                <a:ext cx="7080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Forward muon detector: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&lt;4, 6, 8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7FBC93-C917-4CFF-A414-7B6722F5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1251424"/>
                <a:ext cx="7080718" cy="461665"/>
              </a:xfrm>
              <a:prstGeom prst="rect">
                <a:avLst/>
              </a:prstGeom>
              <a:blipFill>
                <a:blip r:embed="rId8"/>
                <a:stretch>
                  <a:fillRect l="-1434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056C81-7B8E-4312-A921-4EF283732F4F}"/>
              </a:ext>
            </a:extLst>
          </p:cNvPr>
          <p:cNvCxnSpPr>
            <a:cxnSpLocks/>
          </p:cNvCxnSpPr>
          <p:nvPr/>
        </p:nvCxnSpPr>
        <p:spPr>
          <a:xfrm flipH="1" flipV="1">
            <a:off x="2814919" y="4326469"/>
            <a:ext cx="814106" cy="726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2F8E52-BCA2-41D6-977E-E2EA5459F638}"/>
              </a:ext>
            </a:extLst>
          </p:cNvPr>
          <p:cNvSpPr txBox="1"/>
          <p:nvPr/>
        </p:nvSpPr>
        <p:spPr>
          <a:xfrm>
            <a:off x="251009" y="5563815"/>
            <a:ext cx="1101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Does not rely on the detection of Higgs decay product.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D947AA-7046-184D-9CAB-2768E2B70BD9}"/>
              </a:ext>
            </a:extLst>
          </p:cNvPr>
          <p:cNvSpPr txBox="1"/>
          <p:nvPr/>
        </p:nvSpPr>
        <p:spPr>
          <a:xfrm>
            <a:off x="206188" y="1935438"/>
            <a:ext cx="909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Ultra-energetic muons would penetrate the shielding nozzles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2B5A2E-E4AE-D94D-9C49-988062B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63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BE762A2C-4C44-456A-9923-0E8E5B97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88" y="1415096"/>
            <a:ext cx="5512717" cy="380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06DEB8AC-02A8-4765-80BE-80F81C32E8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</p:spPr>
            <p:txBody>
              <a:bodyPr/>
              <a:lstStyle/>
              <a:p>
                <a:r>
                  <a:rPr kumimoji="1" lang="en-US" altLang="zh-CN" dirty="0"/>
                  <a:t>Inclusive Higgs rate from ZZ fusion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06DEB8AC-02A8-4765-80BE-80F81C32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  <a:blipFill>
                <a:blip r:embed="rId6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EAF9010-C978-46F9-8348-01F5580AE156}"/>
              </a:ext>
            </a:extLst>
          </p:cNvPr>
          <p:cNvSpPr txBox="1"/>
          <p:nvPr/>
        </p:nvSpPr>
        <p:spPr>
          <a:xfrm>
            <a:off x="376517" y="1748117"/>
            <a:ext cx="4347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Due to the uncertainty of high energy measurement, the smearing effect will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distort the recoil mass distribution.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AFC22-CFD9-4266-924D-7BD3C83749DC}"/>
              </a:ext>
            </a:extLst>
          </p:cNvPr>
          <p:cNvSpPr txBox="1"/>
          <p:nvPr/>
        </p:nvSpPr>
        <p:spPr>
          <a:xfrm>
            <a:off x="7422776" y="5431754"/>
            <a:ext cx="42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Fast detector simulation using </a:t>
            </a:r>
            <a:r>
              <a:rPr lang="en-US" altLang="zh-CN" dirty="0" err="1">
                <a:solidFill>
                  <a:schemeClr val="bg1"/>
                </a:solidFill>
              </a:rPr>
              <a:t>Delphes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96FDC6-C4E0-4048-B42E-5F64269F6A51}"/>
                  </a:ext>
                </a:extLst>
              </p:cNvPr>
              <p:cNvSpPr txBox="1"/>
              <p:nvPr/>
            </p:nvSpPr>
            <p:spPr>
              <a:xfrm>
                <a:off x="4724400" y="5712792"/>
                <a:ext cx="3012141" cy="391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rad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,0,0,0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96FDC6-C4E0-4048-B42E-5F64269F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12792"/>
                <a:ext cx="3012141" cy="391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1F9FD2-16DF-471E-B5DE-B6306DD80877}"/>
              </a:ext>
            </a:extLst>
          </p:cNvPr>
          <p:cNvCxnSpPr>
            <a:cxnSpLocks/>
          </p:cNvCxnSpPr>
          <p:nvPr/>
        </p:nvCxnSpPr>
        <p:spPr>
          <a:xfrm flipV="1">
            <a:off x="6615953" y="4942750"/>
            <a:ext cx="412376" cy="770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94716A-DA12-754C-896A-A051B427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5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3D05D9-B9C5-4489-A0B3-BEBDBC55D3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3994" y="168603"/>
                <a:ext cx="10515600" cy="1104245"/>
              </a:xfrm>
            </p:spPr>
            <p:txBody>
              <a:bodyPr/>
              <a:lstStyle/>
              <a:p>
                <a:r>
                  <a:rPr kumimoji="1" lang="en-US" altLang="zh-CN" dirty="0"/>
                  <a:t>Signal vs. Background 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3D05D9-B9C5-4489-A0B3-BEBDBC55D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3994" y="168603"/>
                <a:ext cx="10515600" cy="1104245"/>
              </a:xfrm>
              <a:blipFill>
                <a:blip r:embed="rId5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C690-0FA7-4B91-B8F8-87E34F118D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994" y="1457607"/>
            <a:ext cx="10850563" cy="649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Only tag 2 forward muons</a:t>
            </a:r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3EE8F67-7B40-4FA9-91F2-29031D212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8" y="2520238"/>
            <a:ext cx="6857990" cy="378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DFCE13-A7DF-4C8F-87F9-543609598631}"/>
                  </a:ext>
                </a:extLst>
              </p:cNvPr>
              <p:cNvSpPr txBox="1"/>
              <p:nvPr/>
            </p:nvSpPr>
            <p:spPr>
              <a:xfrm>
                <a:off x="7879309" y="1649504"/>
                <a:ext cx="3205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Pre-selection at parton-level: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&gt;5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|&lt;10,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𝑙𝑗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&gt;0.2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DFCE13-A7DF-4C8F-87F9-54360959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09" y="1649504"/>
                <a:ext cx="3205677" cy="1477328"/>
              </a:xfrm>
              <a:prstGeom prst="rect">
                <a:avLst/>
              </a:prstGeom>
              <a:blipFill>
                <a:blip r:embed="rId7"/>
                <a:stretch>
                  <a:fillRect l="-1581" t="-2564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48AFC-4588-498D-86CE-7363D2C3C699}"/>
                  </a:ext>
                </a:extLst>
              </p:cNvPr>
              <p:cNvSpPr txBox="1"/>
              <p:nvPr/>
            </p:nvSpPr>
            <p:spPr>
              <a:xfrm>
                <a:off x="7879309" y="3731168"/>
                <a:ext cx="3092824" cy="1711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3 types of background</a:t>
                </a:r>
                <a:endParaRPr lang="en-US" altLang="zh-CN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𝑓𝑓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𝑊𝑊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48AFC-4588-498D-86CE-7363D2C3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09" y="3731168"/>
                <a:ext cx="3092824" cy="1711238"/>
              </a:xfrm>
              <a:prstGeom prst="rect">
                <a:avLst/>
              </a:prstGeom>
              <a:blipFill>
                <a:blip r:embed="rId8"/>
                <a:stretch>
                  <a:fillRect l="-1775" b="-3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D7FABC9-5745-4184-9EF3-4C4D9758840A}"/>
              </a:ext>
            </a:extLst>
          </p:cNvPr>
          <p:cNvSpPr txBox="1"/>
          <p:nvPr/>
        </p:nvSpPr>
        <p:spPr>
          <a:xfrm>
            <a:off x="528928" y="2106707"/>
            <a:ext cx="54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 not have any requirements on other detection.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702A-4492-B947-8969-E06D5DFE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6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787</Words>
  <Application>Microsoft Macintosh PowerPoint</Application>
  <PresentationFormat>宽屏</PresentationFormat>
  <Paragraphs>137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Lucida Grande</vt:lpstr>
      <vt:lpstr>Office 主题​​</vt:lpstr>
      <vt:lpstr>Inclusive Higgs Rate with Forward Detection at High Energy Muon Collider</vt:lpstr>
      <vt:lpstr>Outline</vt:lpstr>
      <vt:lpstr>Motivation</vt:lpstr>
      <vt:lpstr>Measurements to be interpreted</vt:lpstr>
      <vt:lpstr>Higgs Fit Degeneracy</vt:lpstr>
      <vt:lpstr>PowerPoint 演示文稿</vt:lpstr>
      <vt:lpstr>Inclusive Higgs rate from ZZ fusion (√s=10 TeV)</vt:lpstr>
      <vt:lpstr>Inclusive Higgs rate from ZZ fusion (√s=10 TeV)</vt:lpstr>
      <vt:lpstr>Signal vs. Background  (√s=10 TeV)</vt:lpstr>
      <vt:lpstr>Signal vs. Background  (√s=10 TeV)</vt:lpstr>
      <vt:lpstr>Cutflow analysis</vt:lpstr>
      <vt:lpstr>Cutflow analysis</vt:lpstr>
      <vt:lpstr>Sensitivity</vt:lpstr>
      <vt:lpstr>Higgs coupling global fit</vt:lpstr>
      <vt:lpstr>Kappa Basis Choice</vt:lpstr>
      <vt:lpstr>Higgs coupling global fit</vt:lpstr>
      <vt:lpstr>Conclusion</vt:lpstr>
      <vt:lpstr>Backup</vt:lpstr>
      <vt:lpstr>Higgs productions at Muon Collider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Higgs Rate with Forward Detection at High Energy Muon Collider</dc:title>
  <dc:creator>Kunfeng LYU</dc:creator>
  <cp:lastModifiedBy>Kunfeng LYU</cp:lastModifiedBy>
  <cp:revision>20</cp:revision>
  <dcterms:created xsi:type="dcterms:W3CDTF">2023-11-13T17:22:19Z</dcterms:created>
  <dcterms:modified xsi:type="dcterms:W3CDTF">2023-11-18T04:54:19Z</dcterms:modified>
</cp:coreProperties>
</file>