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8" r:id="rId3"/>
    <p:sldId id="287" r:id="rId4"/>
    <p:sldId id="294" r:id="rId5"/>
    <p:sldId id="295" r:id="rId6"/>
    <p:sldId id="296" r:id="rId7"/>
    <p:sldId id="303" r:id="rId8"/>
    <p:sldId id="289" r:id="rId9"/>
    <p:sldId id="304" r:id="rId10"/>
    <p:sldId id="305" r:id="rId11"/>
    <p:sldId id="306" r:id="rId12"/>
    <p:sldId id="310" r:id="rId13"/>
    <p:sldId id="311" r:id="rId14"/>
    <p:sldId id="312" r:id="rId15"/>
    <p:sldId id="314" r:id="rId16"/>
    <p:sldId id="313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1B1C-789B-4AC8-957F-AC649AFB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98E5-9480-4D7F-8A3F-2D11520B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B9D45-50DD-4728-8ED5-450422E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74D0B-14D6-4E08-8891-2332B6B7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EBDC3-4BF9-40EB-892E-0E54432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32CC-C086-408B-93C5-2EDA3708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0C817-FC89-4D4E-9ACE-591E5FC1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9CBD-B8F8-40A6-BC88-D9BD7EE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CE92-9928-41EF-9697-456EE71C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5A679-ADB9-44AE-A479-79074221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780A6-DD9A-44A6-9938-8DDB7ECEA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0ED2C-90EC-45C1-98B5-8E6B9CCF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BB4B4-FFE9-49C4-81FF-75C0D7F6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4B731-9621-4D0D-A66C-92FDA19E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0CA1-051A-4BA4-AB4F-FA512B6D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8885-3CEC-491D-87F0-1276CD8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80E72-9BEB-4598-B847-24F5A56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AB121-13B6-4272-8317-39AB825B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D5BF-EC51-4099-B5A5-9022332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C1914-1257-4850-8533-49553FF0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8394-3555-4DC2-B333-5C1FBDAC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33986-BDEE-4180-ACB0-4D3082A9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98670-4C98-44AD-A225-01B34A3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19556-6812-40AB-A237-0F2356F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E0BCD-FB3F-4BCA-8AEC-1BCD6FD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D789-E5D0-4138-9768-B22046BD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5ED8E-2C48-4D70-B109-0E22C0923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2A8D-C841-4167-AFE3-29BF4D9EE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B2127-DF91-4B28-83E6-E05A7DC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5E829-B085-423D-AAA0-BAFE86A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C3664-4313-4B68-A668-D3CC3C67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1278-887C-4F77-9B45-AC12325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41D39-21BB-4853-99A4-FDA565BC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B070A-CAD5-49FE-B800-6C284B43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99610-5E53-4FE8-8668-40EB1772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BFE8E-5C6B-4BB1-89FF-D58A6A68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7A180-E82D-43DC-AD21-2BDBB7E9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41D74-021A-448A-9D49-0D062115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BF699-A3AE-46CD-B3BD-D75EB65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E62E-70C0-4052-B04C-90BFB1E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FE391A-7201-46E0-A69A-6E2128AE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A464C-12BE-4D91-9251-95577453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25690A-A06A-430E-8527-5341A4ED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65CD8-067A-432B-B2DE-707D8F4E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6D36F-0A93-41FF-96A3-0218DF2F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B9416-95D0-4543-9536-C30742D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166A-9643-4ED9-8ECE-887C889A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A2EB-7423-41B1-B8A8-599ABF91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79E4F-7175-4AFE-93D8-17CA8BD5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DD999-B726-459B-8149-35E98AA1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486EA-B69E-4C46-9C2C-598FE065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5A8DE-1633-4BE9-81A7-30A232F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FF1E-A681-4E8A-8B02-0461DFA0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47C30-1FAA-499F-8D2F-775FC2B0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2F9C6-91E7-4880-A0BC-1E530CD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6C214-C1D2-4C2D-B650-3CD17F5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6B29C-66A8-4C5D-8B00-9C9E1DAC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63A27-BC50-4B29-9DF7-BEE7C56A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28B7C-038E-46CB-8442-694D152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5D71-4C53-46C7-9476-D0D1E6AC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F64D5-D7AA-40D5-BC2C-DB166A4DA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A064-C149-499A-9F8F-C8BFCC727DB4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E39AC-3B77-4A11-99CF-10206472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B77A-D26B-4EFB-A217-283827F4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hyperlink" Target="https://indico.cern.ch/event/756370/contributions/3185631/attachments/1739204/2814044/magnan_hinvftr_181023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cern.ch/twiki/bin/view/LHCPhysics/GuidelinesCouplingProjections2018" TargetMode="External"/><Relationship Id="rId5" Type="http://schemas.openxmlformats.org/officeDocument/2006/relationships/hyperlink" Target="https://arxiv.org/pdf/2008.12204.pdf" TargetMode="External"/><Relationship Id="rId4" Type="http://schemas.openxmlformats.org/officeDocument/2006/relationships/hyperlink" Target="https://arxiv.org/pdf/2308.06323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6/27/2023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7" y="1348736"/>
            <a:ext cx="4042098" cy="3159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CC4AA5-A74E-4FB9-B199-43D7A947671B}"/>
              </a:ext>
            </a:extLst>
          </p:cNvPr>
          <p:cNvSpPr txBox="1"/>
          <p:nvPr/>
        </p:nvSpPr>
        <p:spPr>
          <a:xfrm>
            <a:off x="838200" y="4893013"/>
            <a:ext cx="69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</a:t>
            </a:r>
            <a:r>
              <a:rPr lang="en-US" altLang="zh-CN" dirty="0" err="1"/>
              <a:t>ForwardMuons</a:t>
            </a:r>
            <a:r>
              <a:rPr lang="en-US" altLang="zh-CN" dirty="0"/>
              <a:t> are visible.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/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10000, 0, 0, 0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/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6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C80019D3-47B1-40A5-9F16-311A1F68D406}"/>
              </a:ext>
            </a:extLst>
          </p:cNvPr>
          <p:cNvSpPr/>
          <p:nvPr/>
        </p:nvSpPr>
        <p:spPr>
          <a:xfrm>
            <a:off x="7183814" y="1879413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18645F-AB39-42FE-AE65-02D6ABD87E5D}"/>
              </a:ext>
            </a:extLst>
          </p:cNvPr>
          <p:cNvSpPr/>
          <p:nvPr/>
        </p:nvSpPr>
        <p:spPr>
          <a:xfrm>
            <a:off x="9598647" y="1851117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E84175-C0C9-4777-B9F1-5A257698DE70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flipV="1">
            <a:off x="7447765" y="1851117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CCD09C-F78F-46C1-951E-0F6E5741C003}"/>
              </a:ext>
            </a:extLst>
          </p:cNvPr>
          <p:cNvCxnSpPr>
            <a:stCxn id="10" idx="4"/>
            <a:endCxn id="11" idx="4"/>
          </p:cNvCxnSpPr>
          <p:nvPr/>
        </p:nvCxnSpPr>
        <p:spPr>
          <a:xfrm flipV="1">
            <a:off x="7447765" y="2661822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A6DF9D1-754D-43E3-ABDF-EA153E15D87D}"/>
              </a:ext>
            </a:extLst>
          </p:cNvPr>
          <p:cNvSpPr/>
          <p:nvPr/>
        </p:nvSpPr>
        <p:spPr>
          <a:xfrm>
            <a:off x="11485579" y="1865265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0E3FAA-7AED-4B21-B40D-91ED758EAF16}"/>
              </a:ext>
            </a:extLst>
          </p:cNvPr>
          <p:cNvCxnSpPr>
            <a:stCxn id="11" idx="0"/>
            <a:endCxn id="14" idx="0"/>
          </p:cNvCxnSpPr>
          <p:nvPr/>
        </p:nvCxnSpPr>
        <p:spPr>
          <a:xfrm>
            <a:off x="9862598" y="1851117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C8053F-BD94-42C3-A9E8-54E887ED35A9}"/>
              </a:ext>
            </a:extLst>
          </p:cNvPr>
          <p:cNvCxnSpPr>
            <a:cxnSpLocks/>
          </p:cNvCxnSpPr>
          <p:nvPr/>
        </p:nvCxnSpPr>
        <p:spPr>
          <a:xfrm>
            <a:off x="9862598" y="2675970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8CD3C671-0DDF-4809-8F50-27617F9349E1}"/>
              </a:ext>
            </a:extLst>
          </p:cNvPr>
          <p:cNvSpPr/>
          <p:nvPr/>
        </p:nvSpPr>
        <p:spPr>
          <a:xfrm>
            <a:off x="5198687" y="1848718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5AEFEB-502C-4921-A44E-67B782521AA2}"/>
              </a:ext>
            </a:extLst>
          </p:cNvPr>
          <p:cNvCxnSpPr>
            <a:cxnSpLocks/>
          </p:cNvCxnSpPr>
          <p:nvPr/>
        </p:nvCxnSpPr>
        <p:spPr>
          <a:xfrm>
            <a:off x="5496416" y="2647674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2D8C42-AF9A-4FDD-AE6D-E119B93A8B25}"/>
              </a:ext>
            </a:extLst>
          </p:cNvPr>
          <p:cNvCxnSpPr>
            <a:cxnSpLocks/>
          </p:cNvCxnSpPr>
          <p:nvPr/>
        </p:nvCxnSpPr>
        <p:spPr>
          <a:xfrm>
            <a:off x="5511735" y="1865265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2C3802-A7AC-45C0-8AF0-C96FF0E66C43}"/>
              </a:ext>
            </a:extLst>
          </p:cNvPr>
          <p:cNvCxnSpPr/>
          <p:nvPr/>
        </p:nvCxnSpPr>
        <p:spPr>
          <a:xfrm flipH="1" flipV="1">
            <a:off x="6439882" y="2928719"/>
            <a:ext cx="1390884" cy="9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9EEBAB-0905-4C1E-BA09-A27FDB244EE8}"/>
              </a:ext>
            </a:extLst>
          </p:cNvPr>
          <p:cNvCxnSpPr/>
          <p:nvPr/>
        </p:nvCxnSpPr>
        <p:spPr>
          <a:xfrm flipV="1">
            <a:off x="9398524" y="2837855"/>
            <a:ext cx="1407540" cy="10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2DDF8-03FF-4BD3-B439-532D4C0B6309}"/>
              </a:ext>
            </a:extLst>
          </p:cNvPr>
          <p:cNvSpPr txBox="1"/>
          <p:nvPr/>
        </p:nvSpPr>
        <p:spPr>
          <a:xfrm>
            <a:off x="7711715" y="3969072"/>
            <a:ext cx="18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CE20-4818-4D61-83C4-16C58AED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3/10 </a:t>
            </a:r>
            <a:r>
              <a:rPr lang="en-US" altLang="zh-CN" dirty="0" err="1"/>
              <a:t>TeV</a:t>
            </a:r>
            <a:r>
              <a:rPr lang="en-US" altLang="zh-CN" dirty="0"/>
              <a:t> muon collider</a:t>
            </a:r>
            <a:endParaRPr lang="zh-CN" altLang="en-US" dirty="0"/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39083745-7EFC-42C7-925F-5396680E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76" y="1967133"/>
            <a:ext cx="9185536" cy="2064502"/>
          </a:xfrm>
          <a:prstGeom prst="rect">
            <a:avLst/>
          </a:prstGeom>
        </p:spPr>
      </p:pic>
      <p:pic>
        <p:nvPicPr>
          <p:cNvPr id="14" name="图片 13" descr="图形用户界面, 表格&#10;&#10;中度可信度描述已自动生成">
            <a:extLst>
              <a:ext uri="{FF2B5EF4-FFF2-40B4-BE49-F238E27FC236}">
                <a16:creationId xmlns:a16="http://schemas.microsoft.com/office/drawing/2014/main" id="{2C7FF345-04D0-41C9-A650-7BA05E75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76" y="4594196"/>
            <a:ext cx="9185536" cy="21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2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97A40-0F8D-4D1A-AE2B-82DB0E0B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3/10 </a:t>
            </a:r>
            <a:r>
              <a:rPr lang="en-US" altLang="zh-CN" dirty="0" err="1"/>
              <a:t>TeV</a:t>
            </a:r>
            <a:r>
              <a:rPr lang="en-US" altLang="zh-CN" dirty="0"/>
              <a:t> muon collider</a:t>
            </a:r>
            <a:endParaRPr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01F3015E-62D4-4F95-B76C-00A415F4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7" y="1594393"/>
            <a:ext cx="5946843" cy="4100335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16D8742E-8A57-47A3-996A-D38E475EF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00"/>
            <a:ext cx="5946843" cy="4000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3E8D09-8F95-46C3-B3C5-9D4949A29692}"/>
              </a:ext>
            </a:extLst>
          </p:cNvPr>
          <p:cNvSpPr txBox="1"/>
          <p:nvPr/>
        </p:nvSpPr>
        <p:spPr>
          <a:xfrm>
            <a:off x="2686639" y="1225061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TeV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57827F-EBBE-45C2-AE99-F6D79CB94CFA}"/>
              </a:ext>
            </a:extLst>
          </p:cNvPr>
          <p:cNvSpPr txBox="1"/>
          <p:nvPr/>
        </p:nvSpPr>
        <p:spPr>
          <a:xfrm>
            <a:off x="9045716" y="1181058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</a:t>
            </a:r>
            <a:r>
              <a:rPr lang="en-US" altLang="zh-CN" dirty="0" err="1"/>
              <a:t>TeV</a:t>
            </a:r>
            <a:endParaRPr lang="zh-CN" altLang="en-US" dirty="0"/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41E74D77-D7ED-4D9B-BE68-197867280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90639"/>
            <a:ext cx="4553932" cy="1023523"/>
          </a:xfrm>
          <a:prstGeom prst="rect">
            <a:avLst/>
          </a:prstGeom>
        </p:spPr>
      </p:pic>
      <p:pic>
        <p:nvPicPr>
          <p:cNvPr id="13" name="图片 12" descr="图形用户界面, 表格&#10;&#10;中度可信度描述已自动生成">
            <a:extLst>
              <a:ext uri="{FF2B5EF4-FFF2-40B4-BE49-F238E27FC236}">
                <a16:creationId xmlns:a16="http://schemas.microsoft.com/office/drawing/2014/main" id="{17DE8C0C-0FBE-4254-822B-FB56088FC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4" y="5560481"/>
            <a:ext cx="4462837" cy="10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F1418-E446-4BF0-96F6-0C0BEDE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73"/>
            <a:ext cx="10515600" cy="1325563"/>
          </a:xfrm>
        </p:spPr>
        <p:txBody>
          <a:bodyPr/>
          <a:lstStyle/>
          <a:p>
            <a:r>
              <a:rPr lang="en-US" altLang="zh-CN" dirty="0"/>
              <a:t>3/10 </a:t>
            </a:r>
            <a:r>
              <a:rPr lang="en-US" altLang="zh-CN" dirty="0" err="1"/>
              <a:t>TeV</a:t>
            </a:r>
            <a:r>
              <a:rPr lang="en-US" altLang="zh-CN" dirty="0"/>
              <a:t> muon collider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AAE6211-3985-44BC-B04A-54E42430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80757"/>
              </p:ext>
            </p:extLst>
          </p:nvPr>
        </p:nvGraphicFramePr>
        <p:xfrm>
          <a:off x="5854044" y="1583703"/>
          <a:ext cx="2036189" cy="324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189">
                  <a:extLst>
                    <a:ext uri="{9D8B030D-6E8A-4147-A177-3AD203B41FA5}">
                      <a16:colId xmlns:a16="http://schemas.microsoft.com/office/drawing/2014/main" val="4230389741"/>
                    </a:ext>
                  </a:extLst>
                </a:gridCol>
              </a:tblGrid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(pb) @3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70281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2348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1.12*10^4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67412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50850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75691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91042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62632"/>
                  </a:ext>
                </a:extLst>
              </a:tr>
              <a:tr h="4061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3025"/>
                  </a:ext>
                </a:extLst>
              </a:tr>
            </a:tbl>
          </a:graphicData>
        </a:graphic>
      </p:graphicFrame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3A46EE9E-673F-405B-8467-5E76E25A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8" y="1478436"/>
            <a:ext cx="5039029" cy="34517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138CB0-ECA8-4851-AD35-63E95E1F90A1}"/>
              </a:ext>
            </a:extLst>
          </p:cNvPr>
          <p:cNvSpPr txBox="1"/>
          <p:nvPr/>
        </p:nvSpPr>
        <p:spPr>
          <a:xfrm>
            <a:off x="9426804" y="2437557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B5BC33-39FD-4BE4-8ECA-C7E700C101FF}"/>
                  </a:ext>
                </a:extLst>
              </p:cNvPr>
              <p:cNvSpPr txBox="1"/>
              <p:nvPr/>
            </p:nvSpPr>
            <p:spPr>
              <a:xfrm>
                <a:off x="4797458" y="5256911"/>
                <a:ext cx="7089742" cy="113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B5BC33-39FD-4BE4-8ECA-C7E700C1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458" y="5256911"/>
                <a:ext cx="7089742" cy="1133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1818AB-18CB-4405-989D-76595B38DE60}"/>
              </a:ext>
            </a:extLst>
          </p:cNvPr>
          <p:cNvCxnSpPr>
            <a:cxnSpLocks/>
          </p:cNvCxnSpPr>
          <p:nvPr/>
        </p:nvCxnSpPr>
        <p:spPr>
          <a:xfrm flipH="1">
            <a:off x="8097624" y="2622223"/>
            <a:ext cx="1329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8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AF5B59-60D3-4E37-A9B8-E2819372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7565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1644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785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880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954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 </a:t>
                      </a:r>
                      <a:r>
                        <a:rPr lang="en-US" altLang="zh-CN" dirty="0" err="1"/>
                        <a:t>TeV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Pre-selection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mumu</a:t>
                      </a:r>
                      <a:r>
                        <a:rPr lang="en-US" altLang="zh-CN" dirty="0"/>
                        <a:t>)&gt;50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E(mu)&gt;300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mumu</a:t>
                      </a:r>
                      <a:r>
                        <a:rPr lang="en-US" altLang="zh-CN" dirty="0"/>
                        <a:t> 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4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9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72157"/>
                  </a:ext>
                </a:extLst>
              </a:tr>
            </a:tbl>
          </a:graphicData>
        </a:graphic>
      </p:graphicFrame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68EAA1F3-70DE-4E17-AFE9-6D14E717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78" y="3563333"/>
            <a:ext cx="8455043" cy="26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4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0E2A5817-5406-4DD5-8A3E-18E532D2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90" y="1730400"/>
            <a:ext cx="6052074" cy="3874416"/>
          </a:xfrm>
          <a:prstGeom prst="rect">
            <a:avLst/>
          </a:prstGeom>
        </p:spPr>
      </p:pic>
      <p:pic>
        <p:nvPicPr>
          <p:cNvPr id="12" name="图片 11" descr="图表, 条形图&#10;&#10;描述已自动生成">
            <a:extLst>
              <a:ext uri="{FF2B5EF4-FFF2-40B4-BE49-F238E27FC236}">
                <a16:creationId xmlns:a16="http://schemas.microsoft.com/office/drawing/2014/main" id="{60022CD8-0BE5-4FA2-A1ED-DEA70B7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00"/>
            <a:ext cx="6052074" cy="38744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4A6748-8106-49C3-A673-D5B3BA4AD059}"/>
              </a:ext>
            </a:extLst>
          </p:cNvPr>
          <p:cNvSpPr txBox="1"/>
          <p:nvPr/>
        </p:nvSpPr>
        <p:spPr>
          <a:xfrm>
            <a:off x="829559" y="367065"/>
            <a:ext cx="876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Latest vs. Previous result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63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, 条形图&#10;&#10;描述已自动生成">
            <a:extLst>
              <a:ext uri="{FF2B5EF4-FFF2-40B4-BE49-F238E27FC236}">
                <a16:creationId xmlns:a16="http://schemas.microsoft.com/office/drawing/2014/main" id="{89F266EC-3A8F-4E79-AF63-B9E27334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95" y="1338610"/>
            <a:ext cx="8051276" cy="51542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903122-1784-44F3-9E06-2E5FBBAAB185}"/>
              </a:ext>
            </a:extLst>
          </p:cNvPr>
          <p:cNvSpPr txBox="1"/>
          <p:nvPr/>
        </p:nvSpPr>
        <p:spPr>
          <a:xfrm>
            <a:off x="904973" y="226243"/>
            <a:ext cx="388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10p global fit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18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BA18-F459-4F25-AB0C-CE885106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137"/>
            <a:ext cx="10515600" cy="1325563"/>
          </a:xfrm>
        </p:spPr>
        <p:txBody>
          <a:bodyPr/>
          <a:lstStyle/>
          <a:p>
            <a:r>
              <a:rPr lang="en-US" altLang="zh-CN" dirty="0"/>
              <a:t>Combine with </a:t>
            </a:r>
            <a:r>
              <a:rPr lang="en-US" altLang="zh-CN" dirty="0" err="1"/>
              <a:t>MuC</a:t>
            </a:r>
            <a:r>
              <a:rPr lang="en-US" altLang="zh-CN" dirty="0"/>
              <a:t> 125GeV</a:t>
            </a:r>
            <a:endParaRPr lang="zh-CN" altLang="en-US" dirty="0"/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A43CD7FC-B7C5-4354-BC7A-309F28ED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4" y="1160597"/>
            <a:ext cx="8899690" cy="56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D6AE506A-4C70-4ABA-8777-2F23C6F9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" y="1759891"/>
            <a:ext cx="6881632" cy="440548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36DC55C-5040-42A6-9A30-50015B30C8AF}"/>
              </a:ext>
            </a:extLst>
          </p:cNvPr>
          <p:cNvSpPr/>
          <p:nvPr/>
        </p:nvSpPr>
        <p:spPr>
          <a:xfrm>
            <a:off x="6240545" y="5835192"/>
            <a:ext cx="575035" cy="423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2B929F-2D6F-4165-B9DD-61F0AE0858DD}"/>
              </a:ext>
            </a:extLst>
          </p:cNvPr>
          <p:cNvCxnSpPr>
            <a:stCxn id="5" idx="7"/>
          </p:cNvCxnSpPr>
          <p:nvPr/>
        </p:nvCxnSpPr>
        <p:spPr>
          <a:xfrm flipV="1">
            <a:off x="6731368" y="5731497"/>
            <a:ext cx="857209" cy="165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B06A7C-6547-43BC-8A56-70476F4AE3B3}"/>
                  </a:ext>
                </a:extLst>
              </p:cNvPr>
              <p:cNvSpPr txBox="1"/>
              <p:nvPr/>
            </p:nvSpPr>
            <p:spPr>
              <a:xfrm>
                <a:off x="7588578" y="5467546"/>
                <a:ext cx="857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𝐵𝑆𝑀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B06A7C-6547-43BC-8A56-70476F4AE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78" y="5467546"/>
                <a:ext cx="8572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699870A4-C73B-4A66-A0D4-439908211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8092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𝐵𝑆𝑀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699870A4-C73B-4A66-A0D4-439908211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8092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85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DF09891-7F83-4613-BD4A-18E07F5E46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𝐵𝑆𝑀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DF09891-7F83-4613-BD4A-18E07F5E4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9EDDD-CCDE-416E-A199-FE95B4609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4734"/>
                <a:ext cx="10515600" cy="26898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𝐵𝑆𝑀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BSM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BSM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inv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9EDDD-CCDE-416E-A199-FE95B4609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4734"/>
                <a:ext cx="10515600" cy="26898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3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FC1D-76D7-419F-A837-3B5FA47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086BA-BD28-47F1-A3F6-5531B84B8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Fix the converting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BSM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Complete the draft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086BA-BD28-47F1-A3F6-5531B84B8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06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4" descr="表格&#10;&#10;描述已自动生成">
            <a:extLst>
              <a:ext uri="{FF2B5EF4-FFF2-40B4-BE49-F238E27FC236}">
                <a16:creationId xmlns:a16="http://schemas.microsoft.com/office/drawing/2014/main" id="{C05CD2AE-CCE2-4E17-B4D9-E0D6D93F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4" y="2314711"/>
            <a:ext cx="5042410" cy="3531611"/>
          </a:xfr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1A0F3DB-480B-4E01-BF66-E51101936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4623956"/>
            <a:ext cx="3339287" cy="2234044"/>
          </a:xfrm>
          <a:prstGeom prst="rect">
            <a:avLst/>
          </a:prstGeom>
        </p:spPr>
      </p:pic>
      <p:pic>
        <p:nvPicPr>
          <p:cNvPr id="7" name="图片 6" descr="一群鸟在树枝上&#10;&#10;中度可信度描述已自动生成">
            <a:extLst>
              <a:ext uri="{FF2B5EF4-FFF2-40B4-BE49-F238E27FC236}">
                <a16:creationId xmlns:a16="http://schemas.microsoft.com/office/drawing/2014/main" id="{2395D80D-8B36-462D-84AC-1729B6D91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45" y="2121388"/>
            <a:ext cx="3018155" cy="2349987"/>
          </a:xfrm>
          <a:prstGeom prst="rect">
            <a:avLst/>
          </a:prstGeom>
        </p:spPr>
      </p:pic>
      <p:pic>
        <p:nvPicPr>
          <p:cNvPr id="9" name="图片 8" descr="许多鸟在飞&#10;&#10;中度可信度描述已自动生成">
            <a:extLst>
              <a:ext uri="{FF2B5EF4-FFF2-40B4-BE49-F238E27FC236}">
                <a16:creationId xmlns:a16="http://schemas.microsoft.com/office/drawing/2014/main" id="{3CA0B905-6919-4AC9-8A8F-C3EEEDE6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0"/>
            <a:ext cx="3098722" cy="2237874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EA375A8B-7875-49EB-9403-C3B46808D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034"/>
            <a:ext cx="4042098" cy="31599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4731B0-6290-4B65-BD81-E862F94F0A69}"/>
              </a:ext>
            </a:extLst>
          </p:cNvPr>
          <p:cNvSpPr txBox="1"/>
          <p:nvPr/>
        </p:nvSpPr>
        <p:spPr>
          <a:xfrm>
            <a:off x="0" y="3648204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047ADA-EF6E-4B4C-BA9B-4A8A070F0C01}"/>
              </a:ext>
            </a:extLst>
          </p:cNvPr>
          <p:cNvSpPr txBox="1"/>
          <p:nvPr/>
        </p:nvSpPr>
        <p:spPr>
          <a:xfrm>
            <a:off x="3260045" y="322195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Bkg</a:t>
            </a:r>
            <a:endParaRPr lang="zh-CN" altLang="en-US" sz="3600" dirty="0"/>
          </a:p>
        </p:txBody>
      </p:sp>
      <p:pic>
        <p:nvPicPr>
          <p:cNvPr id="13" name="图片 12" descr="手机屏幕的截图&#10;&#10;描述已自动生成">
            <a:extLst>
              <a:ext uri="{FF2B5EF4-FFF2-40B4-BE49-F238E27FC236}">
                <a16:creationId xmlns:a16="http://schemas.microsoft.com/office/drawing/2014/main" id="{1F44C289-5440-48AB-A840-C36394E5B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96" y="241527"/>
            <a:ext cx="4703984" cy="19925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FDF24E-609F-4912-8A2F-CA52B35C449B}"/>
              </a:ext>
            </a:extLst>
          </p:cNvPr>
          <p:cNvCxnSpPr>
            <a:cxnSpLocks/>
          </p:cNvCxnSpPr>
          <p:nvPr/>
        </p:nvCxnSpPr>
        <p:spPr>
          <a:xfrm>
            <a:off x="1564105" y="0"/>
            <a:ext cx="3066261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/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FC3F2981-460F-4E28-8867-BBC4700F7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04" y="2445638"/>
            <a:ext cx="6294665" cy="441236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A5516C-FC43-4E7C-A5DD-B5B78AB96952}"/>
              </a:ext>
            </a:extLst>
          </p:cNvPr>
          <p:cNvCxnSpPr/>
          <p:nvPr/>
        </p:nvCxnSpPr>
        <p:spPr>
          <a:xfrm>
            <a:off x="2922309" y="2445638"/>
            <a:ext cx="0" cy="4412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/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𝜇𝜇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&gt;50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B531078-BDB5-475F-A1D4-E00F14F81ABC}"/>
              </a:ext>
            </a:extLst>
          </p:cNvPr>
          <p:cNvSpPr txBox="1"/>
          <p:nvPr/>
        </p:nvSpPr>
        <p:spPr>
          <a:xfrm>
            <a:off x="443060" y="148894"/>
            <a:ext cx="410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 pre-selection:</a:t>
            </a:r>
            <a:endParaRPr lang="zh-CN" altLang="en-US" sz="2400" dirty="0"/>
          </a:p>
        </p:txBody>
      </p:sp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96F82DCD-E321-4F06-8FD0-BAB29592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24" y="272340"/>
            <a:ext cx="6171939" cy="15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CDD4FF91-F01B-4353-B25F-2C60E5C8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958"/>
            <a:ext cx="9552102" cy="63540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/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blipFill>
                <a:blip r:embed="rId3"/>
                <a:stretch>
                  <a:fillRect l="-238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E1617A-4FEC-4F51-85D3-8974434B1F16}"/>
              </a:ext>
            </a:extLst>
          </p:cNvPr>
          <p:cNvSpPr txBox="1"/>
          <p:nvPr/>
        </p:nvSpPr>
        <p:spPr>
          <a:xfrm>
            <a:off x="9300325" y="5144379"/>
            <a:ext cx="2750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Because the resolution for high energy forward muon is too bad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E410DB-0845-43CE-8FA6-571B35FEAB0D}"/>
              </a:ext>
            </a:extLst>
          </p:cNvPr>
          <p:cNvCxnSpPr/>
          <p:nvPr/>
        </p:nvCxnSpPr>
        <p:spPr>
          <a:xfrm flipH="1">
            <a:off x="8097625" y="4590854"/>
            <a:ext cx="1875934" cy="87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77659-9E52-46AE-94BC-2D047E40658F}"/>
              </a:ext>
            </a:extLst>
          </p:cNvPr>
          <p:cNvSpPr txBox="1"/>
          <p:nvPr/>
        </p:nvSpPr>
        <p:spPr>
          <a:xfrm>
            <a:off x="9942727" y="44061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125 GeV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1FE5BF-C00F-410C-9C18-1FF23A990164}"/>
              </a:ext>
            </a:extLst>
          </p:cNvPr>
          <p:cNvSpPr txBox="1"/>
          <p:nvPr/>
        </p:nvSpPr>
        <p:spPr>
          <a:xfrm>
            <a:off x="280728" y="240507"/>
            <a:ext cx="290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Cutflow</a:t>
            </a:r>
            <a:r>
              <a:rPr lang="en-US" altLang="zh-CN" sz="2400" dirty="0"/>
              <a:t> table</a:t>
            </a:r>
            <a:endParaRPr lang="zh-CN" altLang="en-US" sz="2400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286AA576-7429-4939-836B-1DB37C28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1163061"/>
            <a:ext cx="10340171" cy="2608758"/>
          </a:xfr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CA6C6351-6443-4D5D-88B0-C9A36997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4387677"/>
            <a:ext cx="9511701" cy="20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0B78-8810-4272-AF7A-1A4C0AE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47162"/>
            <a:ext cx="10515600" cy="1067749"/>
          </a:xfrm>
        </p:spPr>
        <p:txBody>
          <a:bodyPr/>
          <a:lstStyle/>
          <a:p>
            <a:r>
              <a:rPr lang="en-US" altLang="zh-CN" dirty="0"/>
              <a:t>Parton level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8A49F2E2-9B44-43CD-ABB0-6D9CB311C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2" y="937952"/>
            <a:ext cx="8709047" cy="5920048"/>
          </a:xfrm>
        </p:spPr>
      </p:pic>
    </p:spTree>
    <p:extLst>
      <p:ext uri="{BB962C8B-B14F-4D97-AF65-F5344CB8AC3E}">
        <p14:creationId xmlns:p14="http://schemas.microsoft.com/office/powerpoint/2010/main" val="30129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6" y="23173"/>
            <a:ext cx="10515600" cy="1325563"/>
          </a:xfrm>
        </p:spPr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7/13/2023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7" y="916152"/>
            <a:ext cx="4042098" cy="3159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/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Two </a:t>
                </a:r>
                <a:r>
                  <a:rPr lang="en-US" altLang="zh-CN" dirty="0" err="1"/>
                  <a:t>ForwardMuons</a:t>
                </a:r>
                <a:r>
                  <a:rPr lang="en-US" altLang="zh-CN" dirty="0"/>
                  <a:t> are visible.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&lt;4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blipFill>
                <a:blip r:embed="rId3"/>
                <a:stretch>
                  <a:fillRect l="-69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2EE23C4F-66F6-407A-8BBD-308A5D851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4725099"/>
            <a:ext cx="8824274" cy="19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4ECE725E-6E01-4498-92E9-0C246E2D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2688"/>
            <a:ext cx="6909812" cy="44235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C37C63-8897-4889-864D-A891EAEE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" y="67909"/>
            <a:ext cx="10515600" cy="940868"/>
          </a:xfrm>
        </p:spPr>
        <p:txBody>
          <a:bodyPr/>
          <a:lstStyle/>
          <a:p>
            <a:r>
              <a:rPr lang="en-US" altLang="zh-CN" dirty="0"/>
              <a:t>Higgs 10-parameters fit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/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 to fit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C8010A4-0B97-4BD9-BD35-F7DFE0F67368}"/>
              </a:ext>
            </a:extLst>
          </p:cNvPr>
          <p:cNvSpPr txBox="1"/>
          <p:nvPr/>
        </p:nvSpPr>
        <p:spPr>
          <a:xfrm>
            <a:off x="7852527" y="210376"/>
            <a:ext cx="416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MuC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Matthew </a:t>
            </a:r>
            <a:r>
              <a:rPr lang="en-US" altLang="zh-CN" dirty="0" err="1"/>
              <a:t>Forslund</a:t>
            </a:r>
            <a:r>
              <a:rPr lang="en-US" altLang="zh-CN" dirty="0"/>
              <a:t> and Patrick Meade. Arxiv:2203.09425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M. </a:t>
            </a:r>
            <a:r>
              <a:rPr lang="en-US" altLang="zh-CN" dirty="0" err="1"/>
              <a:t>Ruhdorfer</a:t>
            </a:r>
            <a:r>
              <a:rPr lang="en-US" altLang="zh-CN" dirty="0"/>
              <a:t>, E. </a:t>
            </a:r>
            <a:r>
              <a:rPr lang="en-US" altLang="zh-CN" dirty="0" err="1"/>
              <a:t>Salvioni</a:t>
            </a:r>
            <a:r>
              <a:rPr lang="en-US" altLang="zh-CN" dirty="0"/>
              <a:t>, A. </a:t>
            </a:r>
            <a:r>
              <a:rPr lang="en-US" altLang="zh-CN" dirty="0" err="1"/>
              <a:t>Wulzer</a:t>
            </a:r>
            <a:r>
              <a:rPr lang="en-US" altLang="zh-CN" dirty="0"/>
              <a:t>. Arxiv:2303.14202 (invisible Br)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2308.06323.pdf (arxiv.org)</a:t>
            </a:r>
            <a:r>
              <a:rPr lang="en-US" altLang="zh-CN" dirty="0"/>
              <a:t>. (VV&gt;H*&gt;</a:t>
            </a:r>
            <a:r>
              <a:rPr lang="en-US" altLang="zh-CN" dirty="0" err="1"/>
              <a:t>tt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2008.12204.pdf (arxiv.org)</a:t>
            </a:r>
            <a:r>
              <a:rPr lang="en-US" altLang="zh-CN" dirty="0"/>
              <a:t>  (WW:ZZ=10:1)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Our result. (HZZ)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E50126-0550-4B12-89ED-7CF579D6112E}"/>
              </a:ext>
            </a:extLst>
          </p:cNvPr>
          <p:cNvSpPr txBox="1"/>
          <p:nvPr/>
        </p:nvSpPr>
        <p:spPr>
          <a:xfrm>
            <a:off x="7852527" y="3429000"/>
            <a:ext cx="374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HL-LHC:</a:t>
            </a:r>
          </a:p>
          <a:p>
            <a:r>
              <a:rPr lang="en-US" altLang="zh-CN" dirty="0">
                <a:hlinkClick r:id="rId6"/>
              </a:rPr>
              <a:t>GuidelinesCouplingProjections2018 &lt; </a:t>
            </a:r>
            <a:r>
              <a:rPr lang="en-US" altLang="zh-CN" dirty="0" err="1">
                <a:hlinkClick r:id="rId6"/>
              </a:rPr>
              <a:t>LHCPhysics</a:t>
            </a:r>
            <a:r>
              <a:rPr lang="en-US" altLang="zh-CN" dirty="0">
                <a:hlinkClick r:id="rId6"/>
              </a:rPr>
              <a:t> &lt; </a:t>
            </a:r>
            <a:r>
              <a:rPr lang="en-US" altLang="zh-CN" dirty="0" err="1">
                <a:hlinkClick r:id="rId6"/>
              </a:rPr>
              <a:t>TWiki</a:t>
            </a:r>
            <a:r>
              <a:rPr lang="en-US" altLang="zh-CN" dirty="0">
                <a:hlinkClick r:id="rId6"/>
              </a:rPr>
              <a:t> (cern.ch)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Invisible decays of the Higgs boson at the HL-LHC: experimental overview - On behalf of ATLAS and CMS H invisible teams (cern.ch)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/>
              <p:nvPr/>
            </p:nvSpPr>
            <p:spPr>
              <a:xfrm>
                <a:off x="6981092" y="5962345"/>
                <a:ext cx="475903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Relative error=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𝑢𝑝𝑝𝑒𝑟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2" y="5962345"/>
                <a:ext cx="4759036" cy="483466"/>
              </a:xfrm>
              <a:prstGeom prst="rect">
                <a:avLst/>
              </a:prstGeom>
              <a:blipFill>
                <a:blip r:embed="rId8"/>
                <a:stretch>
                  <a:fillRect l="-1024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5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D12D9FF3-4EB9-4DFD-B28B-79FCC320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" y="51395"/>
            <a:ext cx="10632331" cy="6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360</Words>
  <Application>Microsoft Office PowerPoint</Application>
  <PresentationFormat>宽屏</PresentationFormat>
  <Paragraphs>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主题​​</vt:lpstr>
      <vt:lpstr>HZZ precision measurement</vt:lpstr>
      <vt:lpstr>PowerPoint 演示文稿</vt:lpstr>
      <vt:lpstr>PowerPoint 演示文稿</vt:lpstr>
      <vt:lpstr>PowerPoint 演示文稿</vt:lpstr>
      <vt:lpstr>PowerPoint 演示文稿</vt:lpstr>
      <vt:lpstr>Parton level</vt:lpstr>
      <vt:lpstr>HZZ precision measurement</vt:lpstr>
      <vt:lpstr>Higgs 10-parameters fit</vt:lpstr>
      <vt:lpstr>PowerPoint 演示文稿</vt:lpstr>
      <vt:lpstr>3/10 TeV muon collider</vt:lpstr>
      <vt:lpstr>3/10 TeV muon collider</vt:lpstr>
      <vt:lpstr>3/10 TeV muon collider</vt:lpstr>
      <vt:lpstr>PowerPoint 演示文稿</vt:lpstr>
      <vt:lpstr>PowerPoint 演示文稿</vt:lpstr>
      <vt:lpstr>PowerPoint 演示文稿</vt:lpstr>
      <vt:lpstr>Combine with MuC 125GeV</vt:lpstr>
      <vt:lpstr>Convert k_Γ to BR_BSM</vt:lpstr>
      <vt:lpstr>Convert k_Γ to BR_BSM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HZZ</dc:title>
  <dc:creator>Peiran Li</dc:creator>
  <cp:lastModifiedBy>Peiran Li</cp:lastModifiedBy>
  <cp:revision>45</cp:revision>
  <dcterms:created xsi:type="dcterms:W3CDTF">2023-03-23T17:38:29Z</dcterms:created>
  <dcterms:modified xsi:type="dcterms:W3CDTF">2023-09-25T08:47:52Z</dcterms:modified>
</cp:coreProperties>
</file>