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986" r:id="rId2"/>
    <p:sldId id="1987" r:id="rId3"/>
    <p:sldId id="1989" r:id="rId4"/>
    <p:sldId id="2003" r:id="rId5"/>
    <p:sldId id="1991" r:id="rId6"/>
    <p:sldId id="1992" r:id="rId7"/>
    <p:sldId id="1993" r:id="rId8"/>
    <p:sldId id="1994" r:id="rId9"/>
    <p:sldId id="1995" r:id="rId10"/>
    <p:sldId id="1997" r:id="rId11"/>
    <p:sldId id="1998" r:id="rId12"/>
    <p:sldId id="305" r:id="rId13"/>
    <p:sldId id="2000" r:id="rId14"/>
    <p:sldId id="1996" r:id="rId15"/>
    <p:sldId id="2004" r:id="rId16"/>
    <p:sldId id="1999" r:id="rId17"/>
    <p:sldId id="2001" r:id="rId18"/>
    <p:sldId id="306" r:id="rId19"/>
    <p:sldId id="2006" r:id="rId20"/>
    <p:sldId id="1990" r:id="rId21"/>
    <p:sldId id="2005" r:id="rId22"/>
    <p:sldId id="200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E61D950-4667-4490-B3B5-CB34951ED8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BA1591-1ADC-4D0A-88D7-AC5B88EFED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CC10E-2D8E-422B-B796-DB4D4CD76F7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6BE29F-6023-46AC-B73D-FB7CAD9D4D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FA92B2-545B-4241-A1FB-A4323E3974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4BF2A-953B-4F2E-87EF-CFABA3774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34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17DFF-07B6-40AC-A0F9-AE6E19E73C1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B3C36-6279-4F49-AA74-7E6259BCB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3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129FD-DCA0-4F23-AAB3-E6FE205C2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480D5-B9C1-40D5-8FCB-E0C671017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5F2509-5192-4540-BDDD-2AB8DE4C5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0BCDB-F2E5-460E-B404-DB0E0F56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62FD-6171-433A-84ED-B0641BD06689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39DE2-ABB5-489E-ADD6-360C1833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AF745-A286-403F-B296-F470A55D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711-3411-4676-A445-9111BD4F5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5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E0BD8-159E-4496-86C5-D615C47D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5EB89B-A1C4-4572-8757-5C7A459E7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44CAC-9346-4F54-A107-3C311F75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62FD-6171-433A-84ED-B0641BD06689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0F0C5-3E44-442E-94D1-5E1618B1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D4981-A761-491C-8E8B-F586292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711-3411-4676-A445-9111BD4F5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5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352F99-C4FF-4821-B3C2-B0D35B066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076A02-D1A0-436C-8E24-20CB7A481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E5E9C-99F7-4AB7-BDAD-33C05C0A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62FD-6171-433A-84ED-B0641BD06689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97E00-8CF2-4F82-AAF2-9359C3F7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79171-55B9-4B92-9944-C11A0128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711-3411-4676-A445-9111BD4F5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73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006" y="5544733"/>
            <a:ext cx="1084580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lt1">
                    <a:lumMod val="10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85006" y="5841004"/>
            <a:ext cx="1084580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lt1">
                    <a:lumMod val="10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85006" y="2590891"/>
            <a:ext cx="10821988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lt1">
                    <a:lumMod val="100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85006" y="1892300"/>
            <a:ext cx="10821988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636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04539" y="6589337"/>
            <a:ext cx="1388536" cy="26866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/>
              <a:t>05/17/2023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598763"/>
            <a:ext cx="7518579" cy="259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HNL @ </a:t>
            </a:r>
            <a:r>
              <a:rPr lang="en-US" altLang="zh-CN" dirty="0" err="1"/>
              <a:t>MuC</a:t>
            </a:r>
            <a:r>
              <a:rPr lang="en-US" altLang="zh-CN" dirty="0"/>
              <a:t>                                  TAMU Mitchell                            Zhen Liu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9878" y="6416284"/>
            <a:ext cx="742122" cy="44171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406" y="134380"/>
            <a:ext cx="10515600" cy="110424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690688"/>
            <a:ext cx="10850563" cy="444658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51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BD32E-CA47-47A8-B067-C21D501F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DDF48-0E39-41C1-B11C-C98F6A6B9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D569A-2AFB-4F2F-9F78-BFDCE759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62FD-6171-433A-84ED-B0641BD06689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81DD1-8D27-41CD-A6FB-501B9BB0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43319-A02A-4466-90A5-0E0A7983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711-3411-4676-A445-9111BD4F5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2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B4C62-E88C-425F-8064-4B0B2CA0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3A99F-931A-4A39-B517-0C35DB79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5842D-E36E-496D-85DA-08C3C55B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62FD-6171-433A-84ED-B0641BD06689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B310E-0178-4121-AB4C-ED68534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2BE4D-3EEB-4A0F-815A-A3C73FCB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711-3411-4676-A445-9111BD4F5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D0C12-24E9-4D9B-ADF1-9EDBD715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CB614-251E-4E0E-B229-917422EA6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3FD165-CA08-45B3-9532-0DBB06764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777B4-05D6-403A-83BD-A5D9A8B1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62FD-6171-433A-84ED-B0641BD06689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0DC4F-970F-4493-B202-0632B82C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CCD59-D884-4FF3-B140-EC75B0E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711-3411-4676-A445-9111BD4F5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1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D564-6B2F-4E5B-BD01-F0AE6AD3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FD391-7909-44CD-AEFC-6A989A187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16F5A6-0619-496E-BF72-84B39B0D8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C3F994-23DD-439A-AFBE-3677F4B28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55E589-EEDE-4169-B2CC-961176D18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86FC95-E811-44A1-9E05-4FBA1E57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62FD-6171-433A-84ED-B0641BD06689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90222D-EF8A-46F3-9A09-91F9B5FE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BA8164-F07E-4A15-874B-F74B19BB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711-3411-4676-A445-9111BD4F5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6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059-37CA-46BA-8FDA-A1CDF0BF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14EF94-A6E1-4596-9A01-A5B5CC30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62FD-6171-433A-84ED-B0641BD06689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F5E0DF-4D47-4E48-82C0-50F12AFC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054EAF-6A10-4116-BDF0-2CEEC282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711-3411-4676-A445-9111BD4F5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5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5335C2-E487-4992-92D3-F6848CCE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62FD-6171-433A-84ED-B0641BD06689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C71D69-ABA7-4DD9-AC92-B2390B50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FD560-CD7E-4D12-94E4-702F916B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711-3411-4676-A445-9111BD4F5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3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63555-3340-4F04-AF06-E48B8F89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38392-23A0-4298-9F38-6264D241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A0A6E-C9AB-42AA-90E2-56A09F156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8ECA01-2DE5-4BAC-8F63-B91FF620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62FD-6171-433A-84ED-B0641BD06689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32C7A-6CC7-4586-BBCB-7FA2F8DB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6F89E-2B89-4BB4-9AE7-8281E95F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711-3411-4676-A445-9111BD4F5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9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BD138-9766-47E9-A9DD-396D0979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18E854-5E02-480E-80D1-46D7F8671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01FC4-811C-4F7B-BED6-BE100253B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6209C-F09A-42CB-BEEB-F45767CD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62FD-6171-433A-84ED-B0641BD06689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BE01C-378B-4C0E-A8CF-70907882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C505D-1978-498A-8AF5-CA1D1E41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711-3411-4676-A445-9111BD4F5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0E8044-3AA8-43F7-81E6-F903E42F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5896B-C922-4BB9-8F71-431C0F52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2168-F20D-41BC-A20F-375A215BA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162FD-6171-433A-84ED-B0641BD06689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B13DE-9E6E-43CD-91A7-5459AB697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1CA47-8E2C-49C1-82A8-160255AC6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5711-3411-4676-A445-9111BD4F5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6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jp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5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4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hyperlink" Target="https://arxiv.org/abs/2308.06323" TargetMode="External"/><Relationship Id="rId5" Type="http://schemas.openxmlformats.org/officeDocument/2006/relationships/hyperlink" Target="https://arxiv.org/abs/2303.14202" TargetMode="External"/><Relationship Id="rId4" Type="http://schemas.openxmlformats.org/officeDocument/2006/relationships/hyperlink" Target="https://arxiv.org/abs/2203.09425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7.00043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53.png"/><Relationship Id="rId4" Type="http://schemas.openxmlformats.org/officeDocument/2006/relationships/hyperlink" Target="https://arxiv.org/abs/2207.0009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abs/2308.02633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hyperlink" Target="https://arxiv.org/abs/2209.01318" TargetMode="Externa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hyperlink" Target="https://arxiv.org/abs/2203.09425" TargetMode="Externa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2.xml"/><Relationship Id="rId7" Type="http://schemas.openxmlformats.org/officeDocument/2006/relationships/image" Target="../media/image160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5.png"/><Relationship Id="rId5" Type="http://schemas.openxmlformats.org/officeDocument/2006/relationships/image" Target="../media/image150.png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50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8.xml"/><Relationship Id="rId7" Type="http://schemas.openxmlformats.org/officeDocument/2006/relationships/image" Target="../media/image2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31.xml"/><Relationship Id="rId7" Type="http://schemas.openxmlformats.org/officeDocument/2006/relationships/image" Target="../media/image2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50894" y="1135615"/>
            <a:ext cx="9260541" cy="120032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Inclusive Higgs Rate with Forward Detection at High Energy Muon Collider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E9F4A-F5AA-4151-B473-F9943B7D3DB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725729" y="4562109"/>
            <a:ext cx="4740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eorgia" panose="02040502050405020303" pitchFamily="18" charset="0"/>
                <a:ea typeface="Microsoft YaHei" panose="020B0503020204020204" pitchFamily="34" charset="-122"/>
                <a:sym typeface="Georgia" panose="02040502050405020303" pitchFamily="18" charset="0"/>
              </a:rPr>
              <a:t>Peiran Li</a:t>
            </a:r>
          </a:p>
          <a:p>
            <a:pPr algn="ctr"/>
            <a:r>
              <a:rPr lang="en-US" altLang="zh-CN" sz="2400" b="1" dirty="0">
                <a:latin typeface="Georgia" panose="02040502050405020303" pitchFamily="18" charset="0"/>
                <a:ea typeface="Microsoft YaHei" panose="020B0503020204020204" pitchFamily="34" charset="-122"/>
                <a:sym typeface="Georgia" panose="02040502050405020303" pitchFamily="18" charset="0"/>
              </a:rPr>
              <a:t>University of Minnesota</a:t>
            </a:r>
            <a:endParaRPr lang="en-US" sz="2400" b="1" dirty="0">
              <a:latin typeface="Georgia" panose="02040502050405020303" pitchFamily="18" charset="0"/>
              <a:ea typeface="Microsoft YaHei" panose="020B0503020204020204" pitchFamily="34" charset="-122"/>
              <a:sym typeface="Georgia" panose="02040502050405020303" pitchFamily="18" charset="0"/>
            </a:endParaRPr>
          </a:p>
          <a:p>
            <a:pPr algn="ctr"/>
            <a:r>
              <a:rPr lang="en-US" sz="2400" b="1" dirty="0">
                <a:latin typeface="Georgia" panose="02040502050405020303" pitchFamily="18" charset="0"/>
                <a:ea typeface="Microsoft YaHei" panose="020B0503020204020204" pitchFamily="34" charset="-122"/>
                <a:sym typeface="Georgia" panose="02040502050405020303" pitchFamily="18" charset="0"/>
              </a:rPr>
              <a:t>10/15/2023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15EFAD9-09E7-45A7-939C-5E4D82ED5DE2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00" y="5435690"/>
            <a:ext cx="2051409" cy="142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E08753-569C-9138-4529-A5B6B07D3D9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44908" y="6108043"/>
            <a:ext cx="5229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Collaborate with </a:t>
            </a:r>
            <a:r>
              <a:rPr lang="en-US" b="1" dirty="0">
                <a:solidFill>
                  <a:schemeClr val="tx2"/>
                </a:solidFill>
              </a:rPr>
              <a:t>Zhen Liu, </a:t>
            </a:r>
            <a:r>
              <a:rPr lang="en-US" b="1" dirty="0" err="1">
                <a:solidFill>
                  <a:schemeClr val="tx2"/>
                </a:solidFill>
              </a:rPr>
              <a:t>Kun</a:t>
            </a:r>
            <a:r>
              <a:rPr lang="en-US" b="1" dirty="0">
                <a:solidFill>
                  <a:schemeClr val="tx2"/>
                </a:solidFill>
              </a:rPr>
              <a:t>-Feng Lyu</a:t>
            </a:r>
            <a:endParaRPr lang="en-US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09372472-7A65-49A1-9EBC-A8E9F8CC89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"/>
            <a:ext cx="4069976" cy="983267"/>
          </a:xfrm>
          <a:prstGeom prst="rect">
            <a:avLst/>
          </a:prstGeom>
        </p:spPr>
      </p:pic>
      <p:pic>
        <p:nvPicPr>
          <p:cNvPr id="24" name="图片 23" descr="图示&#10;&#10;描述已自动生成">
            <a:extLst>
              <a:ext uri="{FF2B5EF4-FFF2-40B4-BE49-F238E27FC236}">
                <a16:creationId xmlns:a16="http://schemas.microsoft.com/office/drawing/2014/main" id="{FF6877CB-631B-4AB0-8989-D504D9D018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1" y="2502757"/>
            <a:ext cx="3533775" cy="2019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D70032-1C19-4F89-BEDF-4A536D7A8540}"/>
                  </a:ext>
                </a:extLst>
              </p:cNvPr>
              <p:cNvSpPr txBox="1"/>
              <p:nvPr/>
            </p:nvSpPr>
            <p:spPr>
              <a:xfrm>
                <a:off x="4329111" y="2462482"/>
                <a:ext cx="681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D70032-1C19-4F89-BEDF-4A536D7A8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111" y="2462482"/>
                <a:ext cx="681317" cy="369332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0D28F0E-05B0-42EF-B665-98C91A62D105}"/>
                  </a:ext>
                </a:extLst>
              </p:cNvPr>
              <p:cNvSpPr txBox="1"/>
              <p:nvPr/>
            </p:nvSpPr>
            <p:spPr>
              <a:xfrm>
                <a:off x="4329110" y="3852661"/>
                <a:ext cx="681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0D28F0E-05B0-42EF-B665-98C91A62D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110" y="3852661"/>
                <a:ext cx="681317" cy="369332"/>
              </a:xfrm>
              <a:prstGeom prst="rect">
                <a:avLst/>
              </a:prstGeom>
              <a:blipFill>
                <a:blip r:embed="rId1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ED79DFF-02E4-4904-95AC-81D1C31189BA}"/>
                  </a:ext>
                </a:extLst>
              </p:cNvPr>
              <p:cNvSpPr txBox="1"/>
              <p:nvPr/>
            </p:nvSpPr>
            <p:spPr>
              <a:xfrm>
                <a:off x="7117134" y="4016013"/>
                <a:ext cx="681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ED79DFF-02E4-4904-95AC-81D1C3118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134" y="4016013"/>
                <a:ext cx="681317" cy="369332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0EA3123-F8AB-464E-96D0-475E444BA3DC}"/>
                  </a:ext>
                </a:extLst>
              </p:cNvPr>
              <p:cNvSpPr txBox="1"/>
              <p:nvPr/>
            </p:nvSpPr>
            <p:spPr>
              <a:xfrm>
                <a:off x="7098361" y="2517652"/>
                <a:ext cx="681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0EA3123-F8AB-464E-96D0-475E444BA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361" y="2517652"/>
                <a:ext cx="681317" cy="369332"/>
              </a:xfrm>
              <a:prstGeom prst="rect">
                <a:avLst/>
              </a:prstGeom>
              <a:blipFill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B981CC8-D3C6-4DC9-AFE1-B10448AAEB1B}"/>
                  </a:ext>
                </a:extLst>
              </p:cNvPr>
              <p:cNvSpPr txBox="1"/>
              <p:nvPr/>
            </p:nvSpPr>
            <p:spPr>
              <a:xfrm>
                <a:off x="7098360" y="3095641"/>
                <a:ext cx="681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B981CC8-D3C6-4DC9-AFE1-B10448AA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360" y="3095641"/>
                <a:ext cx="68131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EF02FD4-728B-4FFC-8921-FB56FF9E7DCC}"/>
                  </a:ext>
                </a:extLst>
              </p:cNvPr>
              <p:cNvSpPr txBox="1"/>
              <p:nvPr/>
            </p:nvSpPr>
            <p:spPr>
              <a:xfrm>
                <a:off x="5328254" y="3153136"/>
                <a:ext cx="681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EF02FD4-728B-4FFC-8921-FB56FF9E7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254" y="3153136"/>
                <a:ext cx="68131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C1F40DD-46E3-47B3-8C01-7CCEFD320BD7}"/>
                  </a:ext>
                </a:extLst>
              </p:cNvPr>
              <p:cNvSpPr txBox="1"/>
              <p:nvPr/>
            </p:nvSpPr>
            <p:spPr>
              <a:xfrm>
                <a:off x="5328254" y="3429000"/>
                <a:ext cx="681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C1F40DD-46E3-47B3-8C01-7CCEFD320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254" y="3429000"/>
                <a:ext cx="68131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1855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5BE2D-3074-4252-9241-A350CBB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" y="90383"/>
            <a:ext cx="10515600" cy="717267"/>
          </a:xfrm>
        </p:spPr>
        <p:txBody>
          <a:bodyPr/>
          <a:lstStyle/>
          <a:p>
            <a:r>
              <a:rPr lang="en-US" altLang="zh-CN" dirty="0" err="1"/>
              <a:t>Cutflow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3C404121-CB58-4FE5-91E9-6E93523AA5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74" y="162860"/>
            <a:ext cx="8420626" cy="56821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B9FCF3F-3FEE-428D-9ACF-447D009E00C9}"/>
              </a:ext>
            </a:extLst>
          </p:cNvPr>
          <p:cNvSpPr txBox="1"/>
          <p:nvPr/>
        </p:nvSpPr>
        <p:spPr>
          <a:xfrm>
            <a:off x="170330" y="1984281"/>
            <a:ext cx="3307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Checking other kinematics and applying a few cuts.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02FB44D4-1FED-4D67-8BC2-A52310089F4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404539" y="6589337"/>
            <a:ext cx="1388536" cy="268664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10/15/2023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E48A574-8E8C-4698-8990-1BA801F19C3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669924" y="6598763"/>
            <a:ext cx="7518579" cy="259237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Inclusive Higgs rate @ </a:t>
            </a:r>
            <a:r>
              <a:rPr lang="en-US" altLang="zh-CN" dirty="0" err="1">
                <a:solidFill>
                  <a:schemeClr val="bg1"/>
                </a:solidFill>
              </a:rPr>
              <a:t>MuC</a:t>
            </a:r>
            <a:r>
              <a:rPr lang="en-US" altLang="zh-CN" dirty="0">
                <a:solidFill>
                  <a:schemeClr val="bg1"/>
                </a:solidFill>
              </a:rPr>
              <a:t>                                  Peiran Li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780C655-523A-4BBE-9F92-18B313496CC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449878" y="6416284"/>
            <a:ext cx="742122" cy="44171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2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5BE2D-3074-4252-9241-A350CBB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" y="90383"/>
            <a:ext cx="10515600" cy="717267"/>
          </a:xfrm>
        </p:spPr>
        <p:txBody>
          <a:bodyPr/>
          <a:lstStyle/>
          <a:p>
            <a:r>
              <a:rPr lang="en-US" altLang="zh-CN" dirty="0" err="1"/>
              <a:t>Cutflow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3C404121-CB58-4FE5-91E9-6E93523AA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19" y="90384"/>
            <a:ext cx="8395181" cy="56649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D2A234B-34FF-42A9-8350-B98C1DC32953}"/>
              </a:ext>
            </a:extLst>
          </p:cNvPr>
          <p:cNvSpPr txBox="1"/>
          <p:nvPr/>
        </p:nvSpPr>
        <p:spPr>
          <a:xfrm>
            <a:off x="244422" y="1840845"/>
            <a:ext cx="3307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Checking other kinematics and applying a few cuts.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图片 3" descr="文本, 信件&#10;&#10;描述已自动生成">
            <a:extLst>
              <a:ext uri="{FF2B5EF4-FFF2-40B4-BE49-F238E27FC236}">
                <a16:creationId xmlns:a16="http://schemas.microsoft.com/office/drawing/2014/main" id="{F4DED4D4-9AB7-4957-9ACB-D43EA8D87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64" y="5981593"/>
            <a:ext cx="3666554" cy="8758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A04304-CA32-4572-A709-785EC1952964}"/>
              </a:ext>
            </a:extLst>
          </p:cNvPr>
          <p:cNvSpPr txBox="1"/>
          <p:nvPr/>
        </p:nvSpPr>
        <p:spPr>
          <a:xfrm>
            <a:off x="84370" y="6147204"/>
            <a:ext cx="30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Detector level pre-selection: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EC3AAAC-2159-4F22-94E8-6E97665D8F5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11449878" y="6416284"/>
            <a:ext cx="742122" cy="441715"/>
          </a:xfrm>
        </p:spPr>
        <p:txBody>
          <a:bodyPr/>
          <a:lstStyle/>
          <a:p>
            <a:r>
              <a:rPr lang="en-US" altLang="zh-CN" dirty="0"/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 descr="表格&#10;&#10;描述已自动生成">
            <a:extLst>
              <a:ext uri="{FF2B5EF4-FFF2-40B4-BE49-F238E27FC236}">
                <a16:creationId xmlns:a16="http://schemas.microsoft.com/office/drawing/2014/main" id="{6CBA8ED5-B7DD-4D03-88A9-E48B15D96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3136"/>
            <a:ext cx="8199018" cy="265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4CE20-4818-4D61-83C4-16C58AED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185479"/>
            <a:ext cx="10515600" cy="1132334"/>
          </a:xfrm>
        </p:spPr>
        <p:txBody>
          <a:bodyPr/>
          <a:lstStyle/>
          <a:p>
            <a:r>
              <a:rPr lang="en-US" altLang="zh-CN" dirty="0"/>
              <a:t>Sensitivity</a:t>
            </a:r>
            <a:endParaRPr lang="zh-CN" altLang="en-US" dirty="0"/>
          </a:p>
        </p:txBody>
      </p:sp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39083745-7EFC-42C7-925F-5396680EE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29" y="1364498"/>
            <a:ext cx="9185536" cy="2064502"/>
          </a:xfrm>
          <a:prstGeom prst="rect">
            <a:avLst/>
          </a:prstGeom>
        </p:spPr>
      </p:pic>
      <p:pic>
        <p:nvPicPr>
          <p:cNvPr id="14" name="图片 13" descr="图形用户界面, 表格&#10;&#10;中度可信度描述已自动生成">
            <a:extLst>
              <a:ext uri="{FF2B5EF4-FFF2-40B4-BE49-F238E27FC236}">
                <a16:creationId xmlns:a16="http://schemas.microsoft.com/office/drawing/2014/main" id="{2C7FF345-04D0-41C9-A650-7BA05E751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29" y="3957702"/>
            <a:ext cx="9185536" cy="21577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590962E-867D-414E-AF0A-A797AA199A6A}"/>
              </a:ext>
            </a:extLst>
          </p:cNvPr>
          <p:cNvSpPr txBox="1"/>
          <p:nvPr/>
        </p:nvSpPr>
        <p:spPr>
          <a:xfrm>
            <a:off x="948029" y="2165916"/>
            <a:ext cx="119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 </a:t>
            </a:r>
            <a:r>
              <a:rPr lang="en-US" altLang="zh-CN" sz="2400" dirty="0" err="1"/>
              <a:t>TeV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C01901-BF68-4645-A81F-51124E5EABD6}"/>
              </a:ext>
            </a:extLst>
          </p:cNvPr>
          <p:cNvSpPr txBox="1"/>
          <p:nvPr/>
        </p:nvSpPr>
        <p:spPr>
          <a:xfrm>
            <a:off x="876311" y="4574908"/>
            <a:ext cx="119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10 </a:t>
            </a:r>
            <a:r>
              <a:rPr lang="en-US" altLang="zh-CN" sz="2400" dirty="0" err="1"/>
              <a:t>TeV</a:t>
            </a:r>
            <a:endParaRPr lang="zh-CN" altLang="en-US" sz="2400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380FFE9D-D80A-4E21-906A-BD541E57695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404539" y="6589337"/>
            <a:ext cx="1388536" cy="26866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10/15/2023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53127E2-3201-448B-A373-633ACBA51E3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669924" y="6598763"/>
            <a:ext cx="7518579" cy="2592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Inclusive Higgs rate @ </a:t>
            </a:r>
            <a:r>
              <a:rPr lang="en-US" altLang="zh-CN" dirty="0" err="1">
                <a:solidFill>
                  <a:schemeClr val="tx1"/>
                </a:solidFill>
              </a:rPr>
              <a:t>MuC</a:t>
            </a:r>
            <a:r>
              <a:rPr lang="en-US" altLang="zh-CN" dirty="0">
                <a:solidFill>
                  <a:schemeClr val="tx1"/>
                </a:solidFill>
              </a:rPr>
              <a:t>                                  Peiran Li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9473AF-7F3B-4B44-8CD1-15817363AB26}"/>
              </a:ext>
            </a:extLst>
          </p:cNvPr>
          <p:cNvSpPr txBox="1"/>
          <p:nvPr/>
        </p:nvSpPr>
        <p:spPr>
          <a:xfrm>
            <a:off x="11098307" y="6382537"/>
            <a:ext cx="1093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52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936076-C2F3-4349-AD90-F45A40A15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87852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Kappa framework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h𝑖𝑖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h𝑖𝑖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𝑆𝑀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𝑆𝑀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𝑆𝑀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+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𝑆𝑀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𝑆𝑀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/>
                  <a:t>Sensitivity under kappa framework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𝑊𝑊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𝑍𝑍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936076-C2F3-4349-AD90-F45A40A15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878528"/>
              </a:xfrm>
              <a:blipFill>
                <a:blip r:embed="rId4"/>
                <a:stretch>
                  <a:fillRect l="-1043" t="-2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4DD8FCCA-176B-4C6A-B61F-5E337BFD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-9331"/>
            <a:ext cx="10515600" cy="1103312"/>
          </a:xfrm>
        </p:spPr>
        <p:txBody>
          <a:bodyPr/>
          <a:lstStyle/>
          <a:p>
            <a:r>
              <a:rPr lang="en-US" altLang="zh-CN" dirty="0"/>
              <a:t>Higgs coupling global fit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6E9257-4985-42A6-A446-5972735D7223}"/>
              </a:ext>
            </a:extLst>
          </p:cNvPr>
          <p:cNvGrpSpPr/>
          <p:nvPr/>
        </p:nvGrpSpPr>
        <p:grpSpPr>
          <a:xfrm>
            <a:off x="7010399" y="3429000"/>
            <a:ext cx="2286001" cy="1241407"/>
            <a:chOff x="7377952" y="3734005"/>
            <a:chExt cx="2861005" cy="1438630"/>
          </a:xfrm>
        </p:grpSpPr>
        <p:pic>
          <p:nvPicPr>
            <p:cNvPr id="6" name="图片 5" descr="卡通人物&#10;&#10;中度可信度描述已自动生成">
              <a:extLst>
                <a:ext uri="{FF2B5EF4-FFF2-40B4-BE49-F238E27FC236}">
                  <a16:creationId xmlns:a16="http://schemas.microsoft.com/office/drawing/2014/main" id="{A9D17A04-8662-46A6-BF48-AD4E5C662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952" y="3734005"/>
              <a:ext cx="2861005" cy="14386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40FFC9B-B347-465B-967C-BA9677453532}"/>
                    </a:ext>
                  </a:extLst>
                </p:cNvPr>
                <p:cNvSpPr txBox="1"/>
                <p:nvPr/>
              </p:nvSpPr>
              <p:spPr>
                <a:xfrm>
                  <a:off x="7736542" y="3734005"/>
                  <a:ext cx="5827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40FFC9B-B347-465B-967C-BA9677453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542" y="3734005"/>
                  <a:ext cx="58270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EAE8B8A-9D9B-49A0-820C-0FCA6DDD0DFE}"/>
                    </a:ext>
                  </a:extLst>
                </p:cNvPr>
                <p:cNvSpPr txBox="1"/>
                <p:nvPr/>
              </p:nvSpPr>
              <p:spPr>
                <a:xfrm>
                  <a:off x="7736542" y="4754886"/>
                  <a:ext cx="5827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EAE8B8A-9D9B-49A0-820C-0FCA6DDD0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542" y="4754886"/>
                  <a:ext cx="58270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EE4B972-2850-4E98-9F6F-01FDBBEC4E80}"/>
                    </a:ext>
                  </a:extLst>
                </p:cNvPr>
                <p:cNvSpPr txBox="1"/>
                <p:nvPr/>
              </p:nvSpPr>
              <p:spPr>
                <a:xfrm>
                  <a:off x="8517101" y="4103337"/>
                  <a:ext cx="5827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EE4B972-2850-4E98-9F6F-01FDBBEC4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7101" y="4103337"/>
                  <a:ext cx="58270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A8DB901-B00B-4404-90C3-9EBA08AA1017}"/>
                    </a:ext>
                  </a:extLst>
                </p:cNvPr>
                <p:cNvSpPr txBox="1"/>
                <p:nvPr/>
              </p:nvSpPr>
              <p:spPr>
                <a:xfrm>
                  <a:off x="9167043" y="3801035"/>
                  <a:ext cx="5827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A8DB901-B00B-4404-90C3-9EBA08AA1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043" y="3801035"/>
                  <a:ext cx="58270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6EFA2CB-C7E0-4148-92A1-69651205B941}"/>
                    </a:ext>
                  </a:extLst>
                </p:cNvPr>
                <p:cNvSpPr txBox="1"/>
                <p:nvPr/>
              </p:nvSpPr>
              <p:spPr>
                <a:xfrm>
                  <a:off x="9144630" y="4668777"/>
                  <a:ext cx="582705" cy="37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6EFA2CB-C7E0-4148-92A1-69651205B9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630" y="4668777"/>
                  <a:ext cx="582705" cy="375424"/>
                </a:xfrm>
                <a:prstGeom prst="rect">
                  <a:avLst/>
                </a:prstGeom>
                <a:blipFill>
                  <a:blip r:embed="rId10"/>
                  <a:stretch>
                    <a:fillRect r="-7895"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5156B7-3F94-476F-B855-ED42D5F0D774}"/>
              </a:ext>
            </a:extLst>
          </p:cNvPr>
          <p:cNvGrpSpPr/>
          <p:nvPr/>
        </p:nvGrpSpPr>
        <p:grpSpPr>
          <a:xfrm>
            <a:off x="7010399" y="4703986"/>
            <a:ext cx="1999887" cy="1422959"/>
            <a:chOff x="6905625" y="5001453"/>
            <a:chExt cx="2390775" cy="1685925"/>
          </a:xfrm>
        </p:grpSpPr>
        <p:pic>
          <p:nvPicPr>
            <p:cNvPr id="14" name="图片 13" descr="卡通人物&#10;&#10;中度可信度描述已自动生成">
              <a:extLst>
                <a:ext uri="{FF2B5EF4-FFF2-40B4-BE49-F238E27FC236}">
                  <a16:creationId xmlns:a16="http://schemas.microsoft.com/office/drawing/2014/main" id="{99921460-81FD-4E6A-962E-AC8C8B987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5001453"/>
              <a:ext cx="2390775" cy="16859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C6FF152-4431-4356-A2B1-609210B006D7}"/>
                    </a:ext>
                  </a:extLst>
                </p:cNvPr>
                <p:cNvSpPr txBox="1"/>
                <p:nvPr/>
              </p:nvSpPr>
              <p:spPr>
                <a:xfrm>
                  <a:off x="8381361" y="5445319"/>
                  <a:ext cx="465593" cy="318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C6FF152-4431-4356-A2B1-609210B00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361" y="5445319"/>
                  <a:ext cx="465593" cy="318700"/>
                </a:xfrm>
                <a:prstGeom prst="rect">
                  <a:avLst/>
                </a:prstGeom>
                <a:blipFill>
                  <a:blip r:embed="rId12"/>
                  <a:stretch>
                    <a:fillRect b="-29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AE02FB9-347C-4628-80C5-94168C90A5F0}"/>
                    </a:ext>
                  </a:extLst>
                </p:cNvPr>
                <p:cNvSpPr txBox="1"/>
                <p:nvPr/>
              </p:nvSpPr>
              <p:spPr>
                <a:xfrm>
                  <a:off x="7529716" y="5126619"/>
                  <a:ext cx="4655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AE02FB9-347C-4628-80C5-94168C90A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9716" y="5126619"/>
                  <a:ext cx="465593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435A031-6B11-43CA-B33D-D3E8E4B41022}"/>
                    </a:ext>
                  </a:extLst>
                </p:cNvPr>
                <p:cNvSpPr txBox="1"/>
                <p:nvPr/>
              </p:nvSpPr>
              <p:spPr>
                <a:xfrm>
                  <a:off x="7529716" y="6131859"/>
                  <a:ext cx="4655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435A031-6B11-43CA-B33D-D3E8E4B41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9716" y="6131859"/>
                  <a:ext cx="46559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62992FA-2DE2-4698-AD38-5457BB09E35F}"/>
              </a:ext>
            </a:extLst>
          </p:cNvPr>
          <p:cNvCxnSpPr/>
          <p:nvPr/>
        </p:nvCxnSpPr>
        <p:spPr>
          <a:xfrm flipH="1">
            <a:off x="3917576" y="4138118"/>
            <a:ext cx="2976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8B76E7-14EB-4E85-A0E0-7E7CC3944F58}"/>
              </a:ext>
            </a:extLst>
          </p:cNvPr>
          <p:cNvCxnSpPr>
            <a:cxnSpLocks/>
          </p:cNvCxnSpPr>
          <p:nvPr/>
        </p:nvCxnSpPr>
        <p:spPr>
          <a:xfrm flipH="1">
            <a:off x="3254188" y="5116989"/>
            <a:ext cx="3639672" cy="4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B1120C25-6001-4884-B067-478B520D05D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404539" y="6589337"/>
            <a:ext cx="1388536" cy="26866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10/15/2023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59919B50-4E5D-4C35-A55F-ACB739E904D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669924" y="6598763"/>
            <a:ext cx="7518579" cy="2592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Inclusive Higgs rate @ </a:t>
            </a:r>
            <a:r>
              <a:rPr lang="en-US" altLang="zh-CN" dirty="0" err="1">
                <a:solidFill>
                  <a:schemeClr val="tx1"/>
                </a:solidFill>
              </a:rPr>
              <a:t>MuC</a:t>
            </a:r>
            <a:r>
              <a:rPr lang="en-US" altLang="zh-CN" dirty="0">
                <a:solidFill>
                  <a:schemeClr val="tx1"/>
                </a:solidFill>
              </a:rPr>
              <a:t>                                  Peiran Li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730B23A-5529-4354-B9A1-E53B09D5FFC5}"/>
              </a:ext>
            </a:extLst>
          </p:cNvPr>
          <p:cNvSpPr txBox="1"/>
          <p:nvPr/>
        </p:nvSpPr>
        <p:spPr>
          <a:xfrm>
            <a:off x="11353801" y="6382537"/>
            <a:ext cx="83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13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600B864-E89C-46D1-97B9-5ED55551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03312"/>
          </a:xfrm>
        </p:spPr>
        <p:txBody>
          <a:bodyPr/>
          <a:lstStyle/>
          <a:p>
            <a:r>
              <a:rPr lang="en-US" altLang="zh-CN" dirty="0"/>
              <a:t>Higgs coupling global fit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29170D-E668-465D-8461-D4C8A95FAEBC}"/>
              </a:ext>
            </a:extLst>
          </p:cNvPr>
          <p:cNvSpPr txBox="1"/>
          <p:nvPr/>
        </p:nvSpPr>
        <p:spPr>
          <a:xfrm>
            <a:off x="8587588" y="3115236"/>
            <a:ext cx="25728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200" dirty="0">
                <a:solidFill>
                  <a:schemeClr val="bg1"/>
                </a:solidFill>
              </a:rPr>
              <a:t>Matthew </a:t>
            </a:r>
            <a:r>
              <a:rPr lang="en-US" altLang="zh-CN" sz="1200" dirty="0" err="1">
                <a:solidFill>
                  <a:schemeClr val="bg1"/>
                </a:solidFill>
              </a:rPr>
              <a:t>Forslund</a:t>
            </a:r>
            <a:r>
              <a:rPr lang="en-US" altLang="zh-CN" sz="1200" dirty="0">
                <a:solidFill>
                  <a:schemeClr val="bg1"/>
                </a:solidFill>
              </a:rPr>
              <a:t> and Patrick Meade. </a:t>
            </a:r>
            <a:r>
              <a:rPr lang="en-US" altLang="zh-CN" sz="1200" dirty="0">
                <a:hlinkClick r:id="rId4"/>
              </a:rPr>
              <a:t>[2203.09425] High Precision Higgs from High Energy Muon Colliders (arxiv.org)</a:t>
            </a:r>
            <a:endParaRPr lang="en-US" altLang="zh-CN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>
                <a:solidFill>
                  <a:schemeClr val="bg1"/>
                </a:solidFill>
              </a:rPr>
              <a:t>M. </a:t>
            </a:r>
            <a:r>
              <a:rPr lang="en-US" altLang="zh-CN" sz="1200" dirty="0" err="1">
                <a:solidFill>
                  <a:schemeClr val="bg1"/>
                </a:solidFill>
              </a:rPr>
              <a:t>Ruhdorfer</a:t>
            </a:r>
            <a:r>
              <a:rPr lang="en-US" altLang="zh-CN" sz="1200" dirty="0">
                <a:solidFill>
                  <a:schemeClr val="bg1"/>
                </a:solidFill>
              </a:rPr>
              <a:t>, E. </a:t>
            </a:r>
            <a:r>
              <a:rPr lang="en-US" altLang="zh-CN" sz="1200" dirty="0" err="1">
                <a:solidFill>
                  <a:schemeClr val="bg1"/>
                </a:solidFill>
              </a:rPr>
              <a:t>Salvioni</a:t>
            </a:r>
            <a:r>
              <a:rPr lang="en-US" altLang="zh-CN" sz="1200" dirty="0">
                <a:solidFill>
                  <a:schemeClr val="bg1"/>
                </a:solidFill>
              </a:rPr>
              <a:t>, A. </a:t>
            </a:r>
            <a:r>
              <a:rPr lang="en-US" altLang="zh-CN" sz="1200" dirty="0" err="1">
                <a:solidFill>
                  <a:schemeClr val="bg1"/>
                </a:solidFill>
              </a:rPr>
              <a:t>Wulzer</a:t>
            </a:r>
            <a:r>
              <a:rPr lang="en-US" altLang="zh-CN" sz="1200" dirty="0">
                <a:solidFill>
                  <a:schemeClr val="bg1"/>
                </a:solidFill>
              </a:rPr>
              <a:t>. </a:t>
            </a:r>
            <a:r>
              <a:rPr lang="en-US" altLang="zh-CN" sz="1200" dirty="0">
                <a:hlinkClick r:id="rId5"/>
              </a:rPr>
              <a:t>[2303.14202] Invisible Higgs from forward muons at a muon collider (arxiv.org) </a:t>
            </a:r>
            <a:endParaRPr lang="en-US" altLang="zh-CN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>
                <a:solidFill>
                  <a:schemeClr val="bg1"/>
                </a:solidFill>
              </a:rPr>
              <a:t>Zhen Liu, </a:t>
            </a:r>
            <a:r>
              <a:rPr lang="en-US" altLang="zh-CN" sz="1200" dirty="0" err="1">
                <a:solidFill>
                  <a:schemeClr val="bg1"/>
                </a:solidFill>
              </a:rPr>
              <a:t>Kun</a:t>
            </a:r>
            <a:r>
              <a:rPr lang="en-US" altLang="zh-CN" sz="1200" dirty="0">
                <a:solidFill>
                  <a:schemeClr val="bg1"/>
                </a:solidFill>
              </a:rPr>
              <a:t>-Feng Lyu, Ishmam Mahbub, Lian-Tao Wang. </a:t>
            </a:r>
            <a:r>
              <a:rPr lang="en-US" altLang="zh-CN" sz="1200" dirty="0">
                <a:hlinkClick r:id="rId6"/>
              </a:rPr>
              <a:t>[2308.06323] Top Yukawa Coupling Determination at High Energy Muon Collider (arxiv.org)</a:t>
            </a:r>
            <a:endParaRPr lang="en-US" altLang="zh-CN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>
                <a:solidFill>
                  <a:schemeClr val="bg1"/>
                </a:solidFill>
              </a:rPr>
              <a:t>Our inclusive Higgs rate result.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E4D6EEF1-D891-4E71-B8FA-B8C2EFE6D9C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404539" y="6589337"/>
            <a:ext cx="1388536" cy="268664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10/15/2023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19D85FE-5878-4F05-AF1F-6BC7416AA4F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669924" y="6598763"/>
            <a:ext cx="7518579" cy="259237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Inclusive Higgs rate @ </a:t>
            </a:r>
            <a:r>
              <a:rPr lang="en-US" altLang="zh-CN" dirty="0" err="1">
                <a:solidFill>
                  <a:schemeClr val="bg1"/>
                </a:solidFill>
              </a:rPr>
              <a:t>MuC</a:t>
            </a:r>
            <a:r>
              <a:rPr lang="en-US" altLang="zh-CN" dirty="0">
                <a:solidFill>
                  <a:schemeClr val="bg1"/>
                </a:solidFill>
              </a:rPr>
              <a:t>                                  Peiran Li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3E54FB-C4F3-4176-A184-0BA69AE61FC3}"/>
              </a:ext>
            </a:extLst>
          </p:cNvPr>
          <p:cNvSpPr txBox="1"/>
          <p:nvPr/>
        </p:nvSpPr>
        <p:spPr>
          <a:xfrm>
            <a:off x="11421035" y="6382537"/>
            <a:ext cx="770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6A80FE2-34FD-4E20-B4FB-7764D079556D}"/>
                  </a:ext>
                </a:extLst>
              </p:cNvPr>
              <p:cNvSpPr txBox="1"/>
              <p:nvPr/>
            </p:nvSpPr>
            <p:spPr>
              <a:xfrm>
                <a:off x="9098807" y="1909328"/>
                <a:ext cx="1291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&lt;6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6A80FE2-34FD-4E20-B4FB-7764D0795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807" y="1909328"/>
                <a:ext cx="1291518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 descr="图表, 条形图&#10;&#10;描述已自动生成">
            <a:extLst>
              <a:ext uri="{FF2B5EF4-FFF2-40B4-BE49-F238E27FC236}">
                <a16:creationId xmlns:a16="http://schemas.microsoft.com/office/drawing/2014/main" id="{39DCF83C-75DB-4DB7-8D26-78030E75AA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312"/>
            <a:ext cx="8051276" cy="51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8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AE2BE-372B-4221-B28D-EDD3536D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F57EAD-3BA7-49EA-A3B8-3BAECBDA643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9924" y="1238625"/>
                <a:ext cx="10850563" cy="444658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inclusive rate channel only using forward muon detection.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Only sensitive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With forwarded detection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2.5&lt;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&lt;6</m:t>
                    </m:r>
                  </m:oMath>
                </a14:m>
                <a:r>
                  <a:rPr lang="en-US" altLang="zh-CN" dirty="0"/>
                  <a:t>, the cross-section precision is ~0.75%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Combining with other studies, we can constraint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/>
                  <a:t>~2%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F57EAD-3BA7-49EA-A3B8-3BAECBDA6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9924" y="1238625"/>
                <a:ext cx="10850563" cy="4446586"/>
              </a:xfrm>
              <a:blipFill>
                <a:blip r:embed="rId2"/>
                <a:stretch>
                  <a:fillRect l="-1292" t="-3699" r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1BE0E8E-D3EA-460A-9E6A-05BBAE702E76}"/>
              </a:ext>
            </a:extLst>
          </p:cNvPr>
          <p:cNvSpPr txBox="1"/>
          <p:nvPr/>
        </p:nvSpPr>
        <p:spPr>
          <a:xfrm>
            <a:off x="11421035" y="6382537"/>
            <a:ext cx="770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15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17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7188E-7554-447D-8415-C0356287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89" y="2778968"/>
            <a:ext cx="10515600" cy="110424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Back up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45946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61805D-9B04-4972-99FC-AF1AF33B8731}"/>
                  </a:ext>
                </a:extLst>
              </p:cNvPr>
              <p:cNvSpPr txBox="1"/>
              <p:nvPr/>
            </p:nvSpPr>
            <p:spPr>
              <a:xfrm>
                <a:off x="504968" y="312660"/>
                <a:ext cx="55910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0" dirty="0">
                    <a:solidFill>
                      <a:schemeClr val="bg1"/>
                    </a:solidFill>
                  </a:rPr>
                  <a:t>Merging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</m:t>
                    </m:r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𝜇𝜇𝛾</m:t>
                    </m:r>
                  </m:oMath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61805D-9B04-4972-99FC-AF1AF33B8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8" y="312660"/>
                <a:ext cx="5591032" cy="523220"/>
              </a:xfrm>
              <a:prstGeom prst="rect">
                <a:avLst/>
              </a:prstGeom>
              <a:blipFill>
                <a:blip r:embed="rId2"/>
                <a:stretch>
                  <a:fillRect l="-229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44DCC39E-E919-41B9-98B2-C0A0A906A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8" y="1729083"/>
            <a:ext cx="10379339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97A40-0F8D-4D1A-AE2B-82DB0E0B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8"/>
            <a:ext cx="9986682" cy="67624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3/10 </a:t>
            </a:r>
            <a:r>
              <a:rPr lang="en-US" altLang="zh-CN" sz="3200" dirty="0" err="1"/>
              <a:t>TeV</a:t>
            </a:r>
            <a:r>
              <a:rPr lang="en-US" altLang="zh-CN" sz="3200" dirty="0"/>
              <a:t> muon collider</a:t>
            </a:r>
            <a:endParaRPr lang="zh-CN" altLang="en-US" sz="3200" dirty="0"/>
          </a:p>
        </p:txBody>
      </p:sp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01F3015E-62D4-4F95-B76C-00A415F40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57" y="1594393"/>
            <a:ext cx="5946843" cy="4100335"/>
          </a:xfrm>
        </p:spPr>
      </p:pic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16D8742E-8A57-47A3-996A-D38E475EF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000"/>
            <a:ext cx="5946843" cy="40004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3E8D09-8F95-46C3-B3C5-9D4949A29692}"/>
              </a:ext>
            </a:extLst>
          </p:cNvPr>
          <p:cNvSpPr txBox="1"/>
          <p:nvPr/>
        </p:nvSpPr>
        <p:spPr>
          <a:xfrm>
            <a:off x="2686639" y="1225061"/>
            <a:ext cx="122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 err="1"/>
              <a:t>TeV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57827F-EBBE-45C2-AE99-F6D79CB94CFA}"/>
              </a:ext>
            </a:extLst>
          </p:cNvPr>
          <p:cNvSpPr txBox="1"/>
          <p:nvPr/>
        </p:nvSpPr>
        <p:spPr>
          <a:xfrm>
            <a:off x="9045716" y="1181058"/>
            <a:ext cx="122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</a:t>
            </a:r>
            <a:r>
              <a:rPr lang="en-US" altLang="zh-CN" dirty="0" err="1"/>
              <a:t>TeV</a:t>
            </a:r>
            <a:endParaRPr lang="zh-CN" altLang="en-US" dirty="0"/>
          </a:p>
        </p:txBody>
      </p:sp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41E74D77-D7ED-4D9B-BE68-197867280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23" y="5477015"/>
            <a:ext cx="4787077" cy="1075923"/>
          </a:xfrm>
          <a:prstGeom prst="rect">
            <a:avLst/>
          </a:prstGeom>
        </p:spPr>
      </p:pic>
      <p:pic>
        <p:nvPicPr>
          <p:cNvPr id="13" name="图片 12" descr="图形用户界面, 表格&#10;&#10;中度可信度描述已自动生成">
            <a:extLst>
              <a:ext uri="{FF2B5EF4-FFF2-40B4-BE49-F238E27FC236}">
                <a16:creationId xmlns:a16="http://schemas.microsoft.com/office/drawing/2014/main" id="{17DE8C0C-0FBE-4254-822B-FB56088FC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64" y="5524621"/>
            <a:ext cx="4462837" cy="1048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CB1C742-2119-4F6B-9A34-C15FB6B2E22C}"/>
                  </a:ext>
                </a:extLst>
              </p:cNvPr>
              <p:cNvSpPr txBox="1"/>
              <p:nvPr/>
            </p:nvSpPr>
            <p:spPr>
              <a:xfrm>
                <a:off x="0" y="766570"/>
                <a:ext cx="313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𝝁𝝁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𝐆𝐞𝐕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CB1C742-2119-4F6B-9A34-C15FB6B2E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6570"/>
                <a:ext cx="3136682" cy="369332"/>
              </a:xfrm>
              <a:prstGeom prst="rect">
                <a:avLst/>
              </a:prstGeom>
              <a:blipFill>
                <a:blip r:embed="rId6"/>
                <a:stretch>
                  <a:fillRect l="-155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42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96FFD9-45DC-449A-B832-09F02058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result vs. </a:t>
            </a:r>
            <a:r>
              <a:rPr lang="en-US" altLang="zh-CN"/>
              <a:t>previous studies</a:t>
            </a:r>
            <a:endParaRPr lang="zh-CN" altLang="en-US"/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C3F64F19-770B-4291-AE02-5623E5520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780"/>
            <a:ext cx="6139448" cy="3930351"/>
          </a:xfrm>
          <a:prstGeom prst="rect">
            <a:avLst/>
          </a:prstGeom>
        </p:spPr>
      </p:pic>
      <p:pic>
        <p:nvPicPr>
          <p:cNvPr id="6" name="图片 5" descr="图表, 条形图&#10;&#10;描述已自动生成">
            <a:extLst>
              <a:ext uri="{FF2B5EF4-FFF2-40B4-BE49-F238E27FC236}">
                <a16:creationId xmlns:a16="http://schemas.microsoft.com/office/drawing/2014/main" id="{31E6A298-CF36-43F2-AA9F-641796DED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2751"/>
            <a:ext cx="6093192" cy="39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7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9D9F7-2C41-4A6E-BC89-5DD79276310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10/15/2023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AF3A4-30FF-4E1A-8E1F-E097674B85F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Inclusive Higgs rate @ </a:t>
            </a:r>
            <a:r>
              <a:rPr lang="en-US" altLang="zh-CN" dirty="0" err="1">
                <a:solidFill>
                  <a:schemeClr val="bg1"/>
                </a:solidFill>
              </a:rPr>
              <a:t>MuC</a:t>
            </a:r>
            <a:r>
              <a:rPr lang="en-US" altLang="zh-CN" dirty="0">
                <a:solidFill>
                  <a:schemeClr val="bg1"/>
                </a:solidFill>
              </a:rPr>
              <a:t>                                  Peiran Li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85F0F-C8AA-4B8C-AABD-1E6250F44B8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B6D2FAD-950E-4507-81FB-B871CF6AAF90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87220"/>
            <a:ext cx="10515600" cy="10441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F9151B00-0B6E-42FB-B2D6-9AC0770EB5E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9924" y="1297342"/>
                <a:ext cx="9325723" cy="50069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CN" dirty="0"/>
                  <a:t>Muon Collider (</a:t>
                </a:r>
                <a:r>
                  <a:rPr kumimoji="1" lang="en-US" altLang="zh-CN" dirty="0" err="1"/>
                  <a:t>MuC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-US" altLang="zh-CN" dirty="0"/>
                  <a:t>Motivation</a:t>
                </a:r>
              </a:p>
              <a:p>
                <a:r>
                  <a:rPr kumimoji="1" lang="en-US" altLang="zh-CN" dirty="0"/>
                  <a:t>Higgs productions at </a:t>
                </a:r>
                <a:r>
                  <a:rPr kumimoji="1" lang="en-US" altLang="zh-CN" dirty="0" err="1"/>
                  <a:t>TeV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Muon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Collider </a:t>
                </a:r>
              </a:p>
              <a:p>
                <a:r>
                  <a:rPr kumimoji="1" lang="en-US" altLang="zh-CN" dirty="0"/>
                  <a:t>Inclusive Higgs rate from ZZ fusion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kumimoji="1" lang="en-US" altLang="zh-CN" sz="3200" i="1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kumimoji="1" lang="en-US" altLang="zh-CN" sz="320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Motivation</a:t>
                </a:r>
              </a:p>
              <a:p>
                <a:pPr lvl="1"/>
                <a:r>
                  <a:rPr kumimoji="1" lang="en-US" altLang="zh-CN" dirty="0"/>
                  <a:t>Signal vs. Background</a:t>
                </a:r>
              </a:p>
              <a:p>
                <a:pPr lvl="1"/>
                <a:r>
                  <a:rPr kumimoji="1" lang="en-US" altLang="zh-CN" dirty="0" err="1"/>
                  <a:t>Cutflow</a:t>
                </a:r>
                <a:r>
                  <a:rPr kumimoji="1" lang="en-US" altLang="zh-CN" dirty="0"/>
                  <a:t> analysis </a:t>
                </a:r>
                <a:endParaRPr lang="en-US" altLang="zh-CN" dirty="0"/>
              </a:p>
              <a:p>
                <a:r>
                  <a:rPr kumimoji="1" lang="en-US" altLang="zh-CN" dirty="0"/>
                  <a:t>Higgs coupling global fit combining with other studies</a:t>
                </a:r>
              </a:p>
              <a:p>
                <a:pPr marL="457200" lvl="1" indent="0">
                  <a:buNone/>
                </a:pPr>
                <a:endParaRPr kumimoji="1" lang="en-US" altLang="zh-CN" sz="2500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F9151B00-0B6E-42FB-B2D6-9AC0770EB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9924" y="1297342"/>
                <a:ext cx="9325723" cy="5006975"/>
              </a:xfrm>
              <a:blipFill>
                <a:blip r:embed="rId7"/>
                <a:stretch>
                  <a:fillRect l="-1503" t="-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41258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2B476624-2CC7-43E3-B3F4-CAB230F2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111" y="573742"/>
            <a:ext cx="2947294" cy="38458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82DDEA1-8240-4461-B623-53F61E85B4C3}"/>
              </a:ext>
            </a:extLst>
          </p:cNvPr>
          <p:cNvSpPr txBox="1"/>
          <p:nvPr/>
        </p:nvSpPr>
        <p:spPr>
          <a:xfrm>
            <a:off x="8084215" y="4504853"/>
            <a:ext cx="38388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[2207.00043] A portrait of the Higgs boson by the CMS experiment ten years after the discovery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[2207.00092] A detailed map of Higgs boson interactions by the ATLAS experiment ten years after the discovery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A4B9E1D2-D72A-4E03-BCA2-9EDF03375C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652" y="573742"/>
            <a:ext cx="2809656" cy="3594847"/>
          </a:xfrm>
          <a:prstGeom prst="rect">
            <a:avLst/>
          </a:prstGeom>
        </p:spPr>
      </p:pic>
      <p:pic>
        <p:nvPicPr>
          <p:cNvPr id="10" name="图片 9" descr="图表, 条形图&#10;&#10;描述已自动生成">
            <a:extLst>
              <a:ext uri="{FF2B5EF4-FFF2-40B4-BE49-F238E27FC236}">
                <a16:creationId xmlns:a16="http://schemas.microsoft.com/office/drawing/2014/main" id="{7E604BC1-13B9-4A72-A28F-C1EF71DC3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" y="2120048"/>
            <a:ext cx="6399891" cy="40970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BF66E0-EA92-488D-8959-42BA6451A2A0}"/>
              </a:ext>
            </a:extLst>
          </p:cNvPr>
          <p:cNvSpPr txBox="1"/>
          <p:nvPr/>
        </p:nvSpPr>
        <p:spPr>
          <a:xfrm>
            <a:off x="242048" y="18825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Global fit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C844EA-3BF6-4845-8B53-5D39BE35DFC6}"/>
              </a:ext>
            </a:extLst>
          </p:cNvPr>
          <p:cNvSpPr txBox="1"/>
          <p:nvPr/>
        </p:nvSpPr>
        <p:spPr>
          <a:xfrm>
            <a:off x="8388784" y="111314"/>
            <a:ext cx="20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LHC run-2 result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0F6006-52A3-4240-AC9E-E42473A01DB4}"/>
              </a:ext>
            </a:extLst>
          </p:cNvPr>
          <p:cNvSpPr txBox="1"/>
          <p:nvPr/>
        </p:nvSpPr>
        <p:spPr>
          <a:xfrm>
            <a:off x="118952" y="1750716"/>
            <a:ext cx="461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MuC</a:t>
            </a:r>
            <a:r>
              <a:rPr lang="en-US" altLang="zh-CN" dirty="0">
                <a:solidFill>
                  <a:schemeClr val="bg1"/>
                </a:solidFill>
              </a:rPr>
              <a:t> and other future collider performance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65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FAC14-4CED-437A-B22C-9E75333B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result comparing with the other group</a:t>
            </a:r>
            <a:endParaRPr lang="zh-CN" altLang="en-US" dirty="0"/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FDBFF0A2-9D1E-4BE5-86E5-2E190F49C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314781"/>
            <a:ext cx="5867400" cy="4030134"/>
          </a:xfrm>
          <a:prstGeom prst="rect">
            <a:avLst/>
          </a:prstGeom>
        </p:spPr>
      </p:pic>
      <p:pic>
        <p:nvPicPr>
          <p:cNvPr id="6" name="图片 5" descr="图表, 条形图&#10;&#10;描述已自动生成">
            <a:extLst>
              <a:ext uri="{FF2B5EF4-FFF2-40B4-BE49-F238E27FC236}">
                <a16:creationId xmlns:a16="http://schemas.microsoft.com/office/drawing/2014/main" id="{540F655E-4E6B-4B3E-A0C5-7B0CD153E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781"/>
            <a:ext cx="6295315" cy="40301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E77553-7EB8-4371-B3C5-E9B09DD748D2}"/>
              </a:ext>
            </a:extLst>
          </p:cNvPr>
          <p:cNvSpPr txBox="1"/>
          <p:nvPr/>
        </p:nvSpPr>
        <p:spPr>
          <a:xfrm>
            <a:off x="8964707" y="5344915"/>
            <a:ext cx="3021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Matthew </a:t>
            </a:r>
            <a:r>
              <a:rPr lang="en-US" altLang="zh-CN" sz="1400" dirty="0" err="1">
                <a:solidFill>
                  <a:schemeClr val="bg1"/>
                </a:solidFill>
              </a:rPr>
              <a:t>Forslund</a:t>
            </a:r>
            <a:r>
              <a:rPr lang="en-US" altLang="zh-CN" sz="1400" dirty="0">
                <a:solidFill>
                  <a:schemeClr val="bg1"/>
                </a:solidFill>
              </a:rPr>
              <a:t>, Patrick Meade </a:t>
            </a:r>
            <a:r>
              <a:rPr lang="en-US" altLang="zh-CN" sz="1400" dirty="0">
                <a:hlinkClick r:id="rId4"/>
              </a:rPr>
              <a:t>[2308.02633] Precision Higgs Width and Couplings with a High Energy Muon Collider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4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0A12C7-0050-4A20-BE1B-8115203DB0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1828"/>
            <a:ext cx="6339962" cy="6036172"/>
          </a:xfrm>
        </p:spPr>
      </p:pic>
      <p:pic>
        <p:nvPicPr>
          <p:cNvPr id="6" name="图片 5" descr="图表, 条形图&#10;&#10;描述已自动生成">
            <a:extLst>
              <a:ext uri="{FF2B5EF4-FFF2-40B4-BE49-F238E27FC236}">
                <a16:creationId xmlns:a16="http://schemas.microsoft.com/office/drawing/2014/main" id="{5385BD4E-1018-4633-8725-6865012D6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07" y="0"/>
            <a:ext cx="5713393" cy="3657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90B24A-5D80-462D-9359-8FA72EB095E3}"/>
              </a:ext>
            </a:extLst>
          </p:cNvPr>
          <p:cNvSpPr txBox="1"/>
          <p:nvPr/>
        </p:nvSpPr>
        <p:spPr>
          <a:xfrm>
            <a:off x="394447" y="215153"/>
            <a:ext cx="3962400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Correlation matrix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FE9A47CD-DEEB-4EE9-BC72-5913AC36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09" y="141149"/>
            <a:ext cx="7276446" cy="100470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Why considering muon collider? </a:t>
            </a:r>
            <a:endParaRPr lang="zh-CN" altLang="en-US" sz="40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6D88621-209A-441D-82CC-0872E14FDA73}"/>
              </a:ext>
            </a:extLst>
          </p:cNvPr>
          <p:cNvSpPr txBox="1">
            <a:spLocks/>
          </p:cNvSpPr>
          <p:nvPr/>
        </p:nvSpPr>
        <p:spPr>
          <a:xfrm>
            <a:off x="628903" y="1407459"/>
            <a:ext cx="10515600" cy="33259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bg1"/>
                </a:solidFill>
              </a:rPr>
              <a:t>High energy (3,10 </a:t>
            </a:r>
            <a:r>
              <a:rPr kumimoji="1" lang="en-US" altLang="zh-CN" dirty="0" err="1">
                <a:solidFill>
                  <a:schemeClr val="bg1"/>
                </a:solidFill>
              </a:rPr>
              <a:t>TeV</a:t>
            </a:r>
            <a:r>
              <a:rPr kumimoji="1" lang="en-US" altLang="zh-CN" dirty="0">
                <a:solidFill>
                  <a:schemeClr val="bg1"/>
                </a:solidFill>
              </a:rPr>
              <a:t>):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High mass (low synchrotron radiation)</a:t>
            </a: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Fundamental particle: full energy collision</a:t>
            </a:r>
          </a:p>
          <a:p>
            <a:pPr lvl="1"/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Clean environment: </a:t>
            </a: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Known initial state</a:t>
            </a:r>
          </a:p>
          <a:p>
            <a:pPr lvl="1"/>
            <a:r>
              <a:rPr kumimoji="1" lang="en-US" altLang="zh-CN" dirty="0">
                <a:solidFill>
                  <a:schemeClr val="bg1"/>
                </a:solidFill>
              </a:rPr>
              <a:t>Clean background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281DAB-D69E-438D-B7E9-4BA900BCDF9B}"/>
              </a:ext>
            </a:extLst>
          </p:cNvPr>
          <p:cNvSpPr txBox="1"/>
          <p:nvPr/>
        </p:nvSpPr>
        <p:spPr>
          <a:xfrm>
            <a:off x="779561" y="5218198"/>
            <a:ext cx="8319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Expect to have great sensitivity on various studies.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B6992BC9-8A8C-4F69-AEEB-158892D0785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404539" y="6589337"/>
            <a:ext cx="1388536" cy="268664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10/15/2023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6B3D9920-8E41-4BA7-91CE-DA23D9650B7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669924" y="6598763"/>
            <a:ext cx="7518579" cy="259237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Inclusive Higgs rate @ </a:t>
            </a:r>
            <a:r>
              <a:rPr lang="en-US" altLang="zh-CN" dirty="0" err="1">
                <a:solidFill>
                  <a:schemeClr val="bg1"/>
                </a:solidFill>
              </a:rPr>
              <a:t>MuC</a:t>
            </a:r>
            <a:r>
              <a:rPr lang="en-US" altLang="zh-CN" dirty="0">
                <a:solidFill>
                  <a:schemeClr val="bg1"/>
                </a:solidFill>
              </a:rPr>
              <a:t>                                  Peiran Li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CFB0BDAA-9A42-4BEA-AEFC-8F6B8665389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449878" y="6416284"/>
            <a:ext cx="742122" cy="441715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3" name="图片 22" descr="图示, 示意图&#10;&#10;描述已自动生成">
            <a:extLst>
              <a:ext uri="{FF2B5EF4-FFF2-40B4-BE49-F238E27FC236}">
                <a16:creationId xmlns:a16="http://schemas.microsoft.com/office/drawing/2014/main" id="{F222DE75-864B-4FDB-997F-EBE08033C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63" y="1715062"/>
            <a:ext cx="458222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4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0B829-2612-4F6B-9906-D469BEC3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17" y="116450"/>
            <a:ext cx="10515600" cy="1104245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E52ED55B-0357-4F33-A903-FC7CEE388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80" y="814099"/>
            <a:ext cx="7277258" cy="46607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5F33F1-2F64-4E6F-AAE2-D188A8E6EE92}"/>
                  </a:ext>
                </a:extLst>
              </p:cNvPr>
              <p:cNvSpPr txBox="1"/>
              <p:nvPr/>
            </p:nvSpPr>
            <p:spPr>
              <a:xfrm>
                <a:off x="174017" y="1371600"/>
                <a:ext cx="4335230" cy="4407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Previous Higgs studies at </a:t>
                </a:r>
                <a:r>
                  <a:rPr lang="en-US" altLang="zh-CN" sz="2800" dirty="0" err="1">
                    <a:solidFill>
                      <a:schemeClr val="bg1"/>
                    </a:solidFill>
                  </a:rPr>
                  <a:t>MuC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 do not have constraint on Higgs total width.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Our study will be directly sensitive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𝑍𝑍</m:t>
                        </m:r>
                      </m:sup>
                    </m:sSubSup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</a:rPr>
                  <a:t>, which combining with other channel will be able to constraint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5F33F1-2F64-4E6F-AAE2-D188A8E6E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17" y="1371600"/>
                <a:ext cx="4335230" cy="4407489"/>
              </a:xfrm>
              <a:prstGeom prst="rect">
                <a:avLst/>
              </a:prstGeom>
              <a:blipFill>
                <a:blip r:embed="rId6"/>
                <a:stretch>
                  <a:fillRect l="-2532" t="-1521" r="-3797" b="-2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5194A831-6B03-46FE-B320-A9FE1777DF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404539" y="6589337"/>
            <a:ext cx="1388536" cy="268664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10/15/2023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5112FC8-E123-4947-BF29-1E689171F5A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669924" y="6598763"/>
            <a:ext cx="7518579" cy="259237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Inclusive Higgs rate @ </a:t>
            </a:r>
            <a:r>
              <a:rPr lang="en-US" altLang="zh-CN" dirty="0" err="1">
                <a:solidFill>
                  <a:schemeClr val="bg1"/>
                </a:solidFill>
              </a:rPr>
              <a:t>MuC</a:t>
            </a:r>
            <a:r>
              <a:rPr lang="en-US" altLang="zh-CN" dirty="0">
                <a:solidFill>
                  <a:schemeClr val="bg1"/>
                </a:solidFill>
              </a:rPr>
              <a:t>                                  Peiran Li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875EA23-9087-4DD9-954F-637105AF37E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449878" y="6416284"/>
            <a:ext cx="742122" cy="441715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F25626-66D9-4CBC-8CD3-9A1C12396242}"/>
              </a:ext>
            </a:extLst>
          </p:cNvPr>
          <p:cNvSpPr txBox="1"/>
          <p:nvPr/>
        </p:nvSpPr>
        <p:spPr>
          <a:xfrm>
            <a:off x="8188503" y="5528958"/>
            <a:ext cx="3937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hlinkClick r:id="rId7"/>
              </a:rPr>
              <a:t>[2209.01318] Muon Collider Forum Report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589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5B9E6-BDAD-41BC-ABB2-F990C7E3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35" y="101562"/>
            <a:ext cx="10515600" cy="1104245"/>
          </a:xfrm>
        </p:spPr>
        <p:txBody>
          <a:bodyPr/>
          <a:lstStyle/>
          <a:p>
            <a:r>
              <a:rPr kumimoji="1" lang="en-US" altLang="zh-CN" dirty="0"/>
              <a:t>Higgs productions 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Collider</a:t>
            </a:r>
            <a:endParaRPr lang="zh-CN" altLang="en-US" dirty="0"/>
          </a:p>
        </p:txBody>
      </p:sp>
      <p:pic>
        <p:nvPicPr>
          <p:cNvPr id="5" name="内容占位符 4" descr="图表, 图示&#10;&#10;描述已自动生成">
            <a:extLst>
              <a:ext uri="{FF2B5EF4-FFF2-40B4-BE49-F238E27FC236}">
                <a16:creationId xmlns:a16="http://schemas.microsoft.com/office/drawing/2014/main" id="{AF14BB88-4BE0-4B08-B459-A1FC44304F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" y="1426241"/>
            <a:ext cx="7520686" cy="408769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220A47-852D-4370-AFB8-81549F618B27}"/>
              </a:ext>
            </a:extLst>
          </p:cNvPr>
          <p:cNvSpPr txBox="1"/>
          <p:nvPr/>
        </p:nvSpPr>
        <p:spPr>
          <a:xfrm>
            <a:off x="5830747" y="5629836"/>
            <a:ext cx="275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Matthew </a:t>
            </a:r>
            <a:r>
              <a:rPr lang="en-US" altLang="zh-CN" dirty="0" err="1">
                <a:solidFill>
                  <a:schemeClr val="bg1"/>
                </a:solidFill>
              </a:rPr>
              <a:t>Forslund</a:t>
            </a:r>
            <a:r>
              <a:rPr lang="en-US" altLang="zh-CN" dirty="0">
                <a:solidFill>
                  <a:schemeClr val="bg1"/>
                </a:solidFill>
              </a:rPr>
              <a:t>, Patrick Meade,</a:t>
            </a:r>
            <a:r>
              <a:rPr lang="en-US" altLang="zh-CN" b="0" i="0" strike="noStrike" dirty="0">
                <a:effectLst/>
                <a:latin typeface="Lucida Grande"/>
              </a:rPr>
              <a:t> </a:t>
            </a:r>
            <a:r>
              <a:rPr lang="en-US" altLang="zh-CN" dirty="0">
                <a:hlinkClick r:id="rId6"/>
              </a:rPr>
              <a:t>[2203.09425]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32B0AB4-4C35-479B-BCD9-060279293334}"/>
              </a:ext>
            </a:extLst>
          </p:cNvPr>
          <p:cNvSpPr/>
          <p:nvPr/>
        </p:nvSpPr>
        <p:spPr>
          <a:xfrm>
            <a:off x="6813176" y="2707341"/>
            <a:ext cx="1416424" cy="2420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C13EB43-8F31-4B28-B729-202289E095D6}"/>
              </a:ext>
            </a:extLst>
          </p:cNvPr>
          <p:cNvCxnSpPr/>
          <p:nvPr/>
        </p:nvCxnSpPr>
        <p:spPr>
          <a:xfrm flipH="1">
            <a:off x="8292353" y="2850776"/>
            <a:ext cx="136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9436B8C-0B9A-49CB-924F-5463462A1EDE}"/>
              </a:ext>
            </a:extLst>
          </p:cNvPr>
          <p:cNvSpPr txBox="1"/>
          <p:nvPr/>
        </p:nvSpPr>
        <p:spPr>
          <a:xfrm>
            <a:off x="9654988" y="2666110"/>
            <a:ext cx="15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Our study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D59D733-0248-464A-86AB-7FD9C8357AB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404539" y="6589337"/>
            <a:ext cx="1388536" cy="268664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10/15/2023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563A809A-D7A0-4A58-A806-5562BEFFF8E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669924" y="6598763"/>
            <a:ext cx="7518579" cy="259237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Inclusive Higgs rate @ </a:t>
            </a:r>
            <a:r>
              <a:rPr lang="en-US" altLang="zh-CN" dirty="0" err="1">
                <a:solidFill>
                  <a:schemeClr val="bg1"/>
                </a:solidFill>
              </a:rPr>
              <a:t>MuC</a:t>
            </a:r>
            <a:r>
              <a:rPr lang="en-US" altLang="zh-CN" dirty="0">
                <a:solidFill>
                  <a:schemeClr val="bg1"/>
                </a:solidFill>
              </a:rPr>
              <a:t>                                  Peiran Li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D152A87-80C6-44DF-8406-7DB0FA0D678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449878" y="6416284"/>
            <a:ext cx="742122" cy="44171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图片 15" descr="图示&#10;&#10;描述已自动生成">
            <a:extLst>
              <a:ext uri="{FF2B5EF4-FFF2-40B4-BE49-F238E27FC236}">
                <a16:creationId xmlns:a16="http://schemas.microsoft.com/office/drawing/2014/main" id="{8C5FFFDC-3438-4BF1-98B3-33F296E36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20" y="3114488"/>
            <a:ext cx="2250574" cy="13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7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172DB64-A1F1-4262-8858-176A820507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189" y="0"/>
                <a:ext cx="10515600" cy="1201361"/>
              </a:xfrm>
            </p:spPr>
            <p:txBody>
              <a:bodyPr/>
              <a:lstStyle/>
              <a:p>
                <a:r>
                  <a:rPr kumimoji="1" lang="en-US" altLang="zh-CN" dirty="0"/>
                  <a:t>Inclusive Higgs rate from ZZ fusion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kumimoji="1" lang="en-US" altLang="zh-CN" sz="360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kumimoji="1"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172DB64-A1F1-4262-8858-176A82050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189" y="0"/>
                <a:ext cx="10515600" cy="1201361"/>
              </a:xfrm>
              <a:blipFill>
                <a:blip r:embed="rId5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CB906E0-5258-433E-B12D-B249D873E88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404539" y="6589337"/>
            <a:ext cx="1388536" cy="268664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10/15/2023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7F4CC31-093F-44BC-B51E-69D34D693DE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669924" y="6598763"/>
            <a:ext cx="7518579" cy="259237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Inclusive Higgs rate @ </a:t>
            </a:r>
            <a:r>
              <a:rPr lang="en-US" altLang="zh-CN" dirty="0" err="1">
                <a:solidFill>
                  <a:schemeClr val="bg1"/>
                </a:solidFill>
              </a:rPr>
              <a:t>MuC</a:t>
            </a:r>
            <a:r>
              <a:rPr lang="en-US" altLang="zh-CN" dirty="0">
                <a:solidFill>
                  <a:schemeClr val="bg1"/>
                </a:solidFill>
              </a:rPr>
              <a:t>                                  Peiran Li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 descr="图示&#10;&#10;描述已自动生成">
            <a:extLst>
              <a:ext uri="{FF2B5EF4-FFF2-40B4-BE49-F238E27FC236}">
                <a16:creationId xmlns:a16="http://schemas.microsoft.com/office/drawing/2014/main" id="{2BC412C8-11CE-4FED-A8AE-9C43F71F5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8" y="2305916"/>
            <a:ext cx="3535714" cy="205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72E6E13-0F72-4B72-ABDE-24BCB986451A}"/>
                  </a:ext>
                </a:extLst>
              </p:cNvPr>
              <p:cNvSpPr txBox="1"/>
              <p:nvPr/>
            </p:nvSpPr>
            <p:spPr>
              <a:xfrm>
                <a:off x="2241824" y="2592874"/>
                <a:ext cx="4733365" cy="1399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rad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rad>
                                  <m:r>
                                    <a:rPr lang="en-US" altLang="zh-C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,0,0,0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72E6E13-0F72-4B72-ABDE-24BCB9864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24" y="2592874"/>
                <a:ext cx="4733365" cy="13999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5B09D05D-274E-4D7A-9311-BC3D49BCEA22}"/>
              </a:ext>
            </a:extLst>
          </p:cNvPr>
          <p:cNvSpPr txBox="1"/>
          <p:nvPr/>
        </p:nvSpPr>
        <p:spPr>
          <a:xfrm>
            <a:off x="2624877" y="4661403"/>
            <a:ext cx="331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Recoil mass of dimuon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7FBC93-C917-4CFF-A414-7B6722F59F7A}"/>
                  </a:ext>
                </a:extLst>
              </p:cNvPr>
              <p:cNvSpPr txBox="1"/>
              <p:nvPr/>
            </p:nvSpPr>
            <p:spPr>
              <a:xfrm>
                <a:off x="206188" y="1251424"/>
                <a:ext cx="57374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</a:rPr>
                  <a:t>Forward muon detector: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2.5&lt;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&lt;4, 6, 8</m:t>
                    </m:r>
                  </m:oMath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7FBC93-C917-4CFF-A414-7B6722F5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8" y="1251424"/>
                <a:ext cx="5737411" cy="400110"/>
              </a:xfrm>
              <a:prstGeom prst="rect">
                <a:avLst/>
              </a:prstGeom>
              <a:blipFill>
                <a:blip r:embed="rId8"/>
                <a:stretch>
                  <a:fillRect l="-116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056C81-7B8E-4312-A921-4EF283732F4F}"/>
              </a:ext>
            </a:extLst>
          </p:cNvPr>
          <p:cNvCxnSpPr>
            <a:cxnSpLocks/>
          </p:cNvCxnSpPr>
          <p:nvPr/>
        </p:nvCxnSpPr>
        <p:spPr>
          <a:xfrm flipH="1" flipV="1">
            <a:off x="2814919" y="3940700"/>
            <a:ext cx="439268" cy="804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22F8E52-BCA2-41D6-977E-E2EA5459F638}"/>
              </a:ext>
            </a:extLst>
          </p:cNvPr>
          <p:cNvSpPr txBox="1"/>
          <p:nvPr/>
        </p:nvSpPr>
        <p:spPr>
          <a:xfrm>
            <a:off x="251009" y="5563815"/>
            <a:ext cx="1101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Does not rely on the detection of Higgs decay product.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70087AA6-F7FC-404C-897D-502E25752AE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449878" y="6416284"/>
            <a:ext cx="742122" cy="44171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0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BE762A2C-4C44-456A-9923-0E8E5B974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88" y="1415096"/>
            <a:ext cx="5512717" cy="3802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06DEB8AC-02A8-4765-80BE-80F81C32E8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189" y="0"/>
                <a:ext cx="10515600" cy="1201361"/>
              </a:xfrm>
            </p:spPr>
            <p:txBody>
              <a:bodyPr/>
              <a:lstStyle/>
              <a:p>
                <a:r>
                  <a:rPr kumimoji="1" lang="en-US" altLang="zh-CN" dirty="0"/>
                  <a:t>Inclusive Higgs rate from ZZ fusion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kumimoji="1"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06DEB8AC-02A8-4765-80BE-80F81C32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189" y="0"/>
                <a:ext cx="10515600" cy="1201361"/>
              </a:xfrm>
              <a:blipFill>
                <a:blip r:embed="rId6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EAF9010-C978-46F9-8348-01F5580AE156}"/>
              </a:ext>
            </a:extLst>
          </p:cNvPr>
          <p:cNvSpPr txBox="1"/>
          <p:nvPr/>
        </p:nvSpPr>
        <p:spPr>
          <a:xfrm>
            <a:off x="376517" y="1748117"/>
            <a:ext cx="434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Due to the uncertainty of high energy measurement, the smearing effect dominate the recoil mass distribution.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5AFC22-CFD9-4266-924D-7BD3C83749DC}"/>
              </a:ext>
            </a:extLst>
          </p:cNvPr>
          <p:cNvSpPr txBox="1"/>
          <p:nvPr/>
        </p:nvSpPr>
        <p:spPr>
          <a:xfrm>
            <a:off x="7422776" y="5431754"/>
            <a:ext cx="421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Fast detector simulation using </a:t>
            </a:r>
            <a:r>
              <a:rPr lang="en-US" altLang="zh-CN" dirty="0" err="1">
                <a:solidFill>
                  <a:schemeClr val="bg1"/>
                </a:solidFill>
              </a:rPr>
              <a:t>Delphes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79A77546-0759-46C0-B1B5-86772FF108E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404539" y="6589337"/>
            <a:ext cx="1388536" cy="268664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10/15/2023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10B21CCD-DF20-4345-BFB3-F46CA20FE41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669924" y="6598763"/>
            <a:ext cx="7518579" cy="259237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Inclusive Higgs rate @ </a:t>
            </a:r>
            <a:r>
              <a:rPr lang="en-US" altLang="zh-CN" dirty="0" err="1">
                <a:solidFill>
                  <a:schemeClr val="bg1"/>
                </a:solidFill>
              </a:rPr>
              <a:t>MuC</a:t>
            </a:r>
            <a:r>
              <a:rPr lang="en-US" altLang="zh-CN" dirty="0">
                <a:solidFill>
                  <a:schemeClr val="bg1"/>
                </a:solidFill>
              </a:rPr>
              <a:t>                                  Peiran Li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0676CE0-8633-4049-B844-BCF5A64D27C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449878" y="6416284"/>
            <a:ext cx="742122" cy="44171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F96FDC6-C4E0-4048-B42E-5F64269F6A51}"/>
                  </a:ext>
                </a:extLst>
              </p:cNvPr>
              <p:cNvSpPr txBox="1"/>
              <p:nvPr/>
            </p:nvSpPr>
            <p:spPr>
              <a:xfrm>
                <a:off x="4724400" y="5712792"/>
                <a:ext cx="3012141" cy="391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rad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,0,0,0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F96FDC6-C4E0-4048-B42E-5F64269F6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712792"/>
                <a:ext cx="3012141" cy="3911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91F9FD2-16DF-471E-B5DE-B6306DD80877}"/>
              </a:ext>
            </a:extLst>
          </p:cNvPr>
          <p:cNvCxnSpPr>
            <a:cxnSpLocks/>
          </p:cNvCxnSpPr>
          <p:nvPr/>
        </p:nvCxnSpPr>
        <p:spPr>
          <a:xfrm flipV="1">
            <a:off x="6615953" y="4942750"/>
            <a:ext cx="412376" cy="7700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8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13D05D9-B9C5-4489-A0B3-BEBDBC55D3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3994" y="168603"/>
                <a:ext cx="10515600" cy="1104245"/>
              </a:xfrm>
            </p:spPr>
            <p:txBody>
              <a:bodyPr/>
              <a:lstStyle/>
              <a:p>
                <a:r>
                  <a:rPr kumimoji="1" lang="en-US" altLang="zh-CN" dirty="0"/>
                  <a:t>Signal vs. Background 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kumimoji="1" lang="en-US" altLang="zh-CN" sz="360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kumimoji="1"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13D05D9-B9C5-4489-A0B3-BEBDBC55D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3994" y="168603"/>
                <a:ext cx="10515600" cy="1104245"/>
              </a:xfrm>
              <a:blipFill>
                <a:blip r:embed="rId5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C690-0FA7-4B91-B8F8-87E34F118D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994" y="1457607"/>
            <a:ext cx="10850563" cy="6491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Only tag 2 forward muons</a:t>
            </a:r>
            <a:endParaRPr lang="zh-CN" altLang="en-US" dirty="0"/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53EE8F67-7B40-4FA9-91F2-29031D212E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8" y="2520238"/>
            <a:ext cx="6857990" cy="3784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DFCE13-A7DF-4C8F-87F9-543609598631}"/>
                  </a:ext>
                </a:extLst>
              </p:cNvPr>
              <p:cNvSpPr txBox="1"/>
              <p:nvPr/>
            </p:nvSpPr>
            <p:spPr>
              <a:xfrm>
                <a:off x="8986323" y="1649505"/>
                <a:ext cx="32056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Pre-selection at parton-level: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&gt;5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|&lt;10, </m:t>
                      </m:r>
                    </m:oMath>
                  </m:oMathPara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𝑙𝑙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𝑙𝑗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&gt;0.2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DFCE13-A7DF-4C8F-87F9-54360959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323" y="1649505"/>
                <a:ext cx="3205677" cy="1477328"/>
              </a:xfrm>
              <a:prstGeom prst="rect">
                <a:avLst/>
              </a:prstGeom>
              <a:blipFill>
                <a:blip r:embed="rId7"/>
                <a:stretch>
                  <a:fillRect l="-1521" t="-2479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144577C-9CDC-4F24-A2A7-4F449A6962F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404539" y="6589337"/>
            <a:ext cx="1388536" cy="268664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10/15/2023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87904D8-EC8B-4C11-8D0D-D0FD79FDFE0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669924" y="6598763"/>
            <a:ext cx="7518579" cy="259237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Inclusive Higgs rate @ </a:t>
            </a:r>
            <a:r>
              <a:rPr lang="en-US" altLang="zh-CN" dirty="0" err="1">
                <a:solidFill>
                  <a:schemeClr val="bg1"/>
                </a:solidFill>
              </a:rPr>
              <a:t>MuC</a:t>
            </a:r>
            <a:r>
              <a:rPr lang="en-US" altLang="zh-CN" dirty="0">
                <a:solidFill>
                  <a:schemeClr val="bg1"/>
                </a:solidFill>
              </a:rPr>
              <a:t>                                  Peiran Li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8A3387F-F938-4D9F-9086-733A99D4780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449878" y="6416284"/>
            <a:ext cx="742122" cy="44171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F48AFC-4588-498D-86CE-7363D2C3C699}"/>
                  </a:ext>
                </a:extLst>
              </p:cNvPr>
              <p:cNvSpPr txBox="1"/>
              <p:nvPr/>
            </p:nvSpPr>
            <p:spPr>
              <a:xfrm>
                <a:off x="7879309" y="3731168"/>
                <a:ext cx="3092824" cy="1711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3 types of background</a:t>
                </a:r>
                <a:endParaRPr lang="en-US" altLang="zh-CN" b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𝑓𝑓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𝑊𝑊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F48AFC-4588-498D-86CE-7363D2C3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309" y="3731168"/>
                <a:ext cx="3092824" cy="1711238"/>
              </a:xfrm>
              <a:prstGeom prst="rect">
                <a:avLst/>
              </a:prstGeom>
              <a:blipFill>
                <a:blip r:embed="rId8"/>
                <a:stretch>
                  <a:fillRect l="-1775" b="-3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D7FABC9-5745-4184-9EF3-4C4D9758840A}"/>
              </a:ext>
            </a:extLst>
          </p:cNvPr>
          <p:cNvSpPr txBox="1"/>
          <p:nvPr/>
        </p:nvSpPr>
        <p:spPr>
          <a:xfrm>
            <a:off x="528928" y="2106707"/>
            <a:ext cx="54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Do not have any requirements on other detection.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1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FE58EA0-88EB-4DF2-9742-375C4ADC05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Signal vs. Background 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kumimoji="1" lang="en-US" altLang="zh-CN" sz="3600">
                        <a:latin typeface="Cambria Math" panose="02040503050406030204" pitchFamily="18" charset="0"/>
                      </a:rPr>
                      <m:t>TeV</m:t>
                    </m:r>
                  </m:oMath>
                </a14:m>
                <a:r>
                  <a:rPr kumimoji="1"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FE58EA0-88EB-4DF2-9742-375C4ADC05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EDF30E76-C3C4-479E-802C-D6CB7731E5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7" y="1987147"/>
            <a:ext cx="6454699" cy="434377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0C97D6-828E-4537-ACC3-B3084FDE9913}"/>
              </a:ext>
            </a:extLst>
          </p:cNvPr>
          <p:cNvCxnSpPr/>
          <p:nvPr/>
        </p:nvCxnSpPr>
        <p:spPr>
          <a:xfrm>
            <a:off x="2949387" y="1958200"/>
            <a:ext cx="0" cy="441063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E831B4-E3A5-4E5B-8BE3-01F16D24E032}"/>
                  </a:ext>
                </a:extLst>
              </p:cNvPr>
              <p:cNvSpPr txBox="1"/>
              <p:nvPr/>
            </p:nvSpPr>
            <p:spPr>
              <a:xfrm>
                <a:off x="837406" y="1214607"/>
                <a:ext cx="3854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Require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&gt;50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E831B4-E3A5-4E5B-8BE3-01F16D24E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6" y="1214607"/>
                <a:ext cx="3854823" cy="369332"/>
              </a:xfrm>
              <a:prstGeom prst="rect">
                <a:avLst/>
              </a:prstGeom>
              <a:blipFill>
                <a:blip r:embed="rId7"/>
                <a:stretch>
                  <a:fillRect l="-126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A436367-FD05-4243-BE14-C1883FC90AE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404539" y="6589337"/>
            <a:ext cx="1388536" cy="268664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10/15/2023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75B06475-73B6-45A8-8C46-C0DC161BACC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669924" y="6598763"/>
            <a:ext cx="7518579" cy="259237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Inclusive Higgs rate @ </a:t>
            </a:r>
            <a:r>
              <a:rPr lang="en-US" altLang="zh-CN" dirty="0" err="1">
                <a:solidFill>
                  <a:schemeClr val="bg1"/>
                </a:solidFill>
              </a:rPr>
              <a:t>MuC</a:t>
            </a:r>
            <a:r>
              <a:rPr lang="en-US" altLang="zh-CN" dirty="0">
                <a:solidFill>
                  <a:schemeClr val="bg1"/>
                </a:solidFill>
              </a:rPr>
              <a:t>                                  Peiran Li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BFDBBFA-3E70-47E5-A879-353C2C26129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449878" y="6416284"/>
            <a:ext cx="742122" cy="44171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F7DFABB-2EB6-4F9B-8ACB-285C7F63CD34}"/>
              </a:ext>
            </a:extLst>
          </p:cNvPr>
          <p:cNvCxnSpPr>
            <a:cxnSpLocks/>
          </p:cNvCxnSpPr>
          <p:nvPr/>
        </p:nvCxnSpPr>
        <p:spPr>
          <a:xfrm flipH="1">
            <a:off x="6637624" y="2897653"/>
            <a:ext cx="1036164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72D5577-DE9A-42B0-B012-3CC702633F09}"/>
                  </a:ext>
                </a:extLst>
              </p:cNvPr>
              <p:cNvSpPr txBox="1"/>
              <p:nvPr/>
            </p:nvSpPr>
            <p:spPr>
              <a:xfrm>
                <a:off x="7673788" y="2716306"/>
                <a:ext cx="3688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Merging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𝜇𝜇</m:t>
                    </m:r>
                  </m:oMath>
                </a14:m>
                <a:r>
                  <a:rPr lang="zh-CN" altLang="en-US" sz="18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00B0F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𝜇𝜇𝛾</m:t>
                    </m:r>
                  </m:oMath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72D5577-DE9A-42B0-B012-3CC702633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88" y="2716306"/>
                <a:ext cx="3688236" cy="369332"/>
              </a:xfrm>
              <a:prstGeom prst="rect">
                <a:avLst/>
              </a:prstGeom>
              <a:blipFill>
                <a:blip r:embed="rId8"/>
                <a:stretch>
                  <a:fillRect l="-148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965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ORIGINALSLIDENUMB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ORIGINALSLIDENUMB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779</Words>
  <Application>Microsoft Office PowerPoint</Application>
  <PresentationFormat>宽屏</PresentationFormat>
  <Paragraphs>158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Lucida Grande</vt:lpstr>
      <vt:lpstr>等线</vt:lpstr>
      <vt:lpstr>等线 Light</vt:lpstr>
      <vt:lpstr>Arial</vt:lpstr>
      <vt:lpstr>Cambria Math</vt:lpstr>
      <vt:lpstr>Georgia</vt:lpstr>
      <vt:lpstr>Office 主题​​</vt:lpstr>
      <vt:lpstr>Inclusive Higgs Rate with Forward Detection at High Energy Muon Collider</vt:lpstr>
      <vt:lpstr>Outline</vt:lpstr>
      <vt:lpstr>Why considering muon collider? </vt:lpstr>
      <vt:lpstr>Motivation</vt:lpstr>
      <vt:lpstr>Higgs productions at Muon Collider</vt:lpstr>
      <vt:lpstr>Inclusive Higgs rate from ZZ fusion (√s=10 TeV)</vt:lpstr>
      <vt:lpstr>Inclusive Higgs rate from ZZ fusion (√s=10 TeV)</vt:lpstr>
      <vt:lpstr>Signal vs. Background  (√s=10 TeV)</vt:lpstr>
      <vt:lpstr>Signal vs. Background  (√s=10 TeV)</vt:lpstr>
      <vt:lpstr>Cutflow analysis</vt:lpstr>
      <vt:lpstr>Cutflow analysis</vt:lpstr>
      <vt:lpstr>Sensitivity</vt:lpstr>
      <vt:lpstr>Higgs coupling global fit</vt:lpstr>
      <vt:lpstr>Higgs coupling global fit</vt:lpstr>
      <vt:lpstr>Conclusion</vt:lpstr>
      <vt:lpstr>Back up</vt:lpstr>
      <vt:lpstr>PowerPoint 演示文稿</vt:lpstr>
      <vt:lpstr>3/10 TeV muon collider</vt:lpstr>
      <vt:lpstr>Our result vs. previous studies</vt:lpstr>
      <vt:lpstr>PowerPoint 演示文稿</vt:lpstr>
      <vt:lpstr>Our result comparing with the other group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Inclusive Higgs Rate and Forward Detection at High Energy Muon Collider</dc:title>
  <dc:creator>Peiran Li</dc:creator>
  <cp:lastModifiedBy>Peiran Li</cp:lastModifiedBy>
  <cp:revision>73</cp:revision>
  <dcterms:created xsi:type="dcterms:W3CDTF">2023-10-08T00:13:32Z</dcterms:created>
  <dcterms:modified xsi:type="dcterms:W3CDTF">2023-11-08T03:04:02Z</dcterms:modified>
</cp:coreProperties>
</file>