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50" r:id="rId2"/>
  </p:sldMasterIdLst>
  <p:sldIdLst>
    <p:sldId id="256" r:id="rId3"/>
    <p:sldId id="257" r:id="rId4"/>
    <p:sldId id="266" r:id="rId5"/>
    <p:sldId id="259" r:id="rId6"/>
    <p:sldId id="265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488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3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0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1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01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59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2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9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1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9213-2B00-41AD-86A5-A95EE005B14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EE69995-0350-46A1-858B-6A93652B0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2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EEE1A6-CA8D-4863-B1E8-64A2E3B06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94" y="462986"/>
            <a:ext cx="8958805" cy="254643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/>
              <a:t>Digital Signature Algorithm)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34D81EE-5831-479A-AAF9-8DC4DC042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7596" y="4343019"/>
            <a:ext cx="5101209" cy="12398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Reporter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Qin Zhen</a:t>
            </a:r>
            <a:endParaRPr lang="en-US" altLang="zh-CN" dirty="0"/>
          </a:p>
          <a:p>
            <a:r>
              <a:rPr lang="en-US" altLang="zh-CN" dirty="0"/>
              <a:t>Instructor</a:t>
            </a:r>
            <a:r>
              <a:rPr lang="zh-CN" altLang="en-US" dirty="0"/>
              <a:t>：</a:t>
            </a:r>
            <a:r>
              <a:rPr lang="en-US" altLang="zh-CN" dirty="0"/>
              <a:t>Wolfgang </a:t>
            </a:r>
            <a:r>
              <a:rPr lang="en-US" altLang="zh-CN" dirty="0" err="1"/>
              <a:t>Härdle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6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96E016-433C-4989-BC36-3971EEC3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848" y="422555"/>
            <a:ext cx="6571343" cy="104923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722E4E-397E-4933-9F85-9E6D5D64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314369"/>
            <a:ext cx="6071933" cy="45386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Digital signatures are essential to </a:t>
            </a:r>
            <a:r>
              <a:rPr lang="en-US" altLang="zh-CN" sz="2000" b="1" dirty="0"/>
              <a:t>verify</a:t>
            </a:r>
            <a:r>
              <a:rPr lang="en-US" altLang="zh-CN" sz="2000" dirty="0"/>
              <a:t> </a:t>
            </a:r>
            <a:r>
              <a:rPr lang="en-US" altLang="zh-CN" sz="2000" b="1" dirty="0"/>
              <a:t>the sender of a document’s identity</a:t>
            </a:r>
            <a:r>
              <a:rPr lang="en-US" altLang="zh-CN" sz="2000" b="1" dirty="0" smtClean="0"/>
              <a:t>.</a:t>
            </a:r>
            <a:r>
              <a:rPr lang="en-US" altLang="zh-CN" sz="2000" dirty="0" smtClean="0"/>
              <a:t>.  </a:t>
            </a:r>
            <a:endParaRPr lang="en-US" altLang="zh-CN" sz="2000" dirty="0"/>
          </a:p>
          <a:p>
            <a:r>
              <a:rPr lang="en-US" altLang="zh-CN" sz="2000" dirty="0"/>
              <a:t>The signature is generated by the use of </a:t>
            </a:r>
            <a:r>
              <a:rPr lang="en-US" altLang="zh-CN" sz="2000" b="1" dirty="0"/>
              <a:t>a private key </a:t>
            </a:r>
            <a:r>
              <a:rPr lang="en-US" altLang="zh-CN" sz="2000" dirty="0"/>
              <a:t>that known only to</a:t>
            </a:r>
            <a:r>
              <a:rPr lang="en-US" altLang="zh-CN" sz="2000" b="1" dirty="0"/>
              <a:t> the user</a:t>
            </a:r>
            <a:r>
              <a:rPr lang="en-US" altLang="zh-CN" sz="2000" b="1" dirty="0" smtClean="0"/>
              <a:t>.</a:t>
            </a:r>
            <a:r>
              <a:rPr lang="en-US" altLang="zh-CN" sz="2000" dirty="0" smtClean="0"/>
              <a:t>.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5190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96E016-433C-4989-BC36-3971EEC3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781370"/>
            <a:ext cx="6571343" cy="104923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722E4E-397E-4933-9F85-9E6D5D64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319339"/>
            <a:ext cx="6408789" cy="3420690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Digital signatures are used to detect unauthorized modifications to data.  </a:t>
            </a:r>
            <a:endParaRPr lang="en-US" altLang="zh-CN" sz="2000" dirty="0" smtClean="0"/>
          </a:p>
          <a:p>
            <a:r>
              <a:rPr lang="en-US" altLang="zh-CN" dirty="0" smtClean="0"/>
              <a:t>Using </a:t>
            </a:r>
            <a:r>
              <a:rPr lang="en-US" altLang="zh-CN" sz="2000" dirty="0" smtClean="0"/>
              <a:t>digitally </a:t>
            </a:r>
            <a:r>
              <a:rPr lang="en-US" altLang="zh-CN" sz="2000" dirty="0"/>
              <a:t>signed document in proving to a third party </a:t>
            </a:r>
            <a:endParaRPr lang="en-US" altLang="zh-CN" sz="2000" dirty="0" smtClean="0"/>
          </a:p>
          <a:p>
            <a:r>
              <a:rPr lang="en-US" altLang="zh-CN" sz="2000" dirty="0" smtClean="0"/>
              <a:t>Digital </a:t>
            </a:r>
            <a:r>
              <a:rPr lang="en-US" altLang="zh-CN" sz="2000" dirty="0"/>
              <a:t>signature algorithms can be used </a:t>
            </a:r>
            <a:r>
              <a:rPr lang="en-US" altLang="zh-CN" sz="2000" dirty="0" smtClean="0"/>
              <a:t>any </a:t>
            </a:r>
            <a:r>
              <a:rPr lang="en-US" altLang="zh-CN" sz="2000" dirty="0"/>
              <a:t>application that would need to assure the integrity and originality of data.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118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9D585E-C023-416B-BE90-A006E1A6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18" y="-107428"/>
            <a:ext cx="7886700" cy="864000"/>
          </a:xfrm>
        </p:spPr>
        <p:txBody>
          <a:bodyPr>
            <a:no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cap="none" dirty="0"/>
              <a:t/>
            </a:r>
            <a:br>
              <a:rPr lang="en-US" altLang="zh-CN" sz="2800" cap="none" dirty="0"/>
            </a:br>
            <a:r>
              <a:rPr lang="en-US" altLang="zh-CN" sz="2800" cap="none" dirty="0" smtClean="0"/>
              <a:t>Public </a:t>
            </a:r>
            <a:r>
              <a:rPr lang="en-US" altLang="zh-CN" sz="2800" cap="none" dirty="0"/>
              <a:t>key and private key generation</a:t>
            </a:r>
            <a:br>
              <a:rPr lang="en-US" altLang="zh-CN" sz="2800" cap="none" dirty="0"/>
            </a:b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196353-DDCC-4060-A550-601E3B56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18" y="1886673"/>
            <a:ext cx="8445094" cy="4143737"/>
          </a:xfrm>
        </p:spPr>
        <p:txBody>
          <a:bodyPr>
            <a:noAutofit/>
          </a:bodyPr>
          <a:lstStyle/>
          <a:p>
            <a:pPr lvl="1"/>
            <a:r>
              <a:rPr lang="en-US" altLang="zh-CN" sz="2400" dirty="0"/>
              <a:t>Choose a prime number q,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Choose </a:t>
            </a:r>
            <a:r>
              <a:rPr lang="en-US" altLang="zh-CN" sz="2400" dirty="0"/>
              <a:t>another primer number p, </a:t>
            </a:r>
            <a:r>
              <a:rPr lang="en-US" altLang="zh-CN" sz="2400" dirty="0" smtClean="0"/>
              <a:t>s.t.p-1 </a:t>
            </a:r>
            <a:r>
              <a:rPr lang="en-US" altLang="zh-CN" sz="2400" dirty="0"/>
              <a:t>mod q = </a:t>
            </a:r>
            <a:r>
              <a:rPr lang="en-US" altLang="zh-CN" sz="2400" dirty="0" smtClean="0"/>
              <a:t>0</a:t>
            </a:r>
          </a:p>
          <a:p>
            <a:pPr lvl="1"/>
            <a:r>
              <a:rPr lang="en-US" altLang="zh-CN" sz="2400" dirty="0" smtClean="0"/>
              <a:t>Choose </a:t>
            </a:r>
            <a:r>
              <a:rPr lang="en-US" altLang="zh-CN" sz="2400" dirty="0"/>
              <a:t>an integer g, </a:t>
            </a:r>
            <a:r>
              <a:rPr lang="en-US" altLang="zh-CN" sz="2400" dirty="0" smtClean="0"/>
              <a:t>s.t.1 </a:t>
            </a:r>
            <a:r>
              <a:rPr lang="en-US" altLang="zh-CN" sz="2400" dirty="0"/>
              <a:t>&lt; g &lt; p, g**q mod p = 1 and g = h**((p–1)/q) mod p. q is also called g's multiplicative order modulo p. </a:t>
            </a:r>
          </a:p>
          <a:p>
            <a:pPr lvl="1"/>
            <a:r>
              <a:rPr lang="en-US" altLang="zh-CN" sz="2400" dirty="0"/>
              <a:t>Choose an integer, such that 0 &lt; x &lt; q. </a:t>
            </a:r>
          </a:p>
          <a:p>
            <a:pPr lvl="1"/>
            <a:r>
              <a:rPr lang="en-US" altLang="zh-CN" sz="2400" dirty="0"/>
              <a:t>Compute y as g**x mod p. </a:t>
            </a:r>
          </a:p>
          <a:p>
            <a:pPr lvl="1"/>
            <a:r>
              <a:rPr lang="en-US" altLang="zh-CN" sz="2400" dirty="0"/>
              <a:t>Package the public key as {</a:t>
            </a:r>
            <a:r>
              <a:rPr lang="en-US" altLang="zh-CN" sz="2400" dirty="0" err="1"/>
              <a:t>p,q,g,y</a:t>
            </a:r>
            <a:r>
              <a:rPr lang="en-US" altLang="zh-CN" sz="2400" dirty="0"/>
              <a:t>}. </a:t>
            </a:r>
          </a:p>
          <a:p>
            <a:pPr lvl="1"/>
            <a:r>
              <a:rPr lang="en-US" altLang="zh-CN" sz="2400" dirty="0"/>
              <a:t>Package the private key as {</a:t>
            </a:r>
            <a:r>
              <a:rPr lang="en-US" altLang="zh-CN" sz="2400" dirty="0" err="1"/>
              <a:t>p,q,g,x</a:t>
            </a:r>
            <a:r>
              <a:rPr lang="en-US" altLang="zh-CN" sz="2400" dirty="0"/>
              <a:t>}. 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248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9D585E-C023-416B-BE90-A006E1A6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015" y="0"/>
            <a:ext cx="7886700" cy="864000"/>
          </a:xfrm>
        </p:spPr>
        <p:txBody>
          <a:bodyPr>
            <a:no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cap="none" dirty="0"/>
              <a:t/>
            </a:r>
            <a:br>
              <a:rPr lang="en-US" altLang="zh-CN" sz="2800" cap="none" dirty="0"/>
            </a:b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196353-DDCC-4060-A550-601E3B56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906" y="1828800"/>
            <a:ext cx="8445094" cy="4741221"/>
          </a:xfrm>
        </p:spPr>
        <p:txBody>
          <a:bodyPr>
            <a:noAutofit/>
          </a:bodyPr>
          <a:lstStyle/>
          <a:p>
            <a:pPr lvl="1"/>
            <a:r>
              <a:rPr lang="en-US" altLang="zh-CN" sz="2400" dirty="0"/>
              <a:t>To generate a message signature, the sender can follow these </a:t>
            </a:r>
            <a:r>
              <a:rPr lang="en-US" altLang="zh-CN" sz="2400" dirty="0" smtClean="0"/>
              <a:t>1.Generate </a:t>
            </a:r>
            <a:r>
              <a:rPr lang="en-US" altLang="zh-CN" sz="2400" dirty="0"/>
              <a:t>the message digest h, using a hash algorithm like SHA1. 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Generate </a:t>
            </a:r>
            <a:r>
              <a:rPr lang="en-US" altLang="zh-CN" sz="2400" dirty="0"/>
              <a:t>a random number k, such that 0 &lt; k &lt; q. </a:t>
            </a:r>
          </a:p>
          <a:p>
            <a:pPr lvl="1"/>
            <a:r>
              <a:rPr lang="en-US" altLang="zh-CN" sz="2400" dirty="0"/>
              <a:t>Compute r as (g**k mod p) mod q. If r = 0, select a different k. </a:t>
            </a:r>
          </a:p>
          <a:p>
            <a:pPr lvl="1"/>
            <a:r>
              <a:rPr lang="en-US" altLang="zh-CN" sz="2400" dirty="0"/>
              <a:t>Compute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such that k*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mod q = 1.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is called the modular multiplicative inverse of k modulo q. </a:t>
            </a:r>
          </a:p>
          <a:p>
            <a:pPr lvl="1"/>
            <a:r>
              <a:rPr lang="en-US" altLang="zh-CN" sz="2400" dirty="0"/>
              <a:t>Compute s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*(</a:t>
            </a:r>
            <a:r>
              <a:rPr lang="en-US" altLang="zh-CN" sz="2400" dirty="0" err="1"/>
              <a:t>h+r</a:t>
            </a:r>
            <a:r>
              <a:rPr lang="en-US" altLang="zh-CN" sz="2400" dirty="0"/>
              <a:t>*x) mod q. If s = 0, select a different k. </a:t>
            </a:r>
          </a:p>
          <a:p>
            <a:pPr lvl="1"/>
            <a:r>
              <a:rPr lang="en-US" altLang="zh-CN" sz="2400" dirty="0"/>
              <a:t>Package the digital signature as {</a:t>
            </a:r>
            <a:r>
              <a:rPr lang="en-US" altLang="zh-CN" sz="2400" dirty="0" err="1"/>
              <a:t>r,s</a:t>
            </a:r>
            <a:r>
              <a:rPr lang="en-US" altLang="zh-CN" sz="2400" dirty="0"/>
              <a:t>}. 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839D585E-C023-416B-BE90-A006E1A69D26}"/>
              </a:ext>
            </a:extLst>
          </p:cNvPr>
          <p:cNvSpPr txBox="1">
            <a:spLocks/>
          </p:cNvSpPr>
          <p:nvPr/>
        </p:nvSpPr>
        <p:spPr>
          <a:xfrm>
            <a:off x="524843" y="277792"/>
            <a:ext cx="78867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cap="none" dirty="0" smtClean="0"/>
              <a:t>Signature generation and verification</a:t>
            </a:r>
            <a:r>
              <a:rPr lang="en-US" altLang="zh-CN" sz="2800" cap="none" dirty="0" smtClean="0"/>
              <a:t/>
            </a:r>
            <a:br>
              <a:rPr lang="en-US" altLang="zh-CN" sz="2800" cap="none" dirty="0" smtClean="0"/>
            </a:b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83932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4A8AA2-206F-491A-AC80-E9F01C6D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3" y="466981"/>
            <a:ext cx="7845202" cy="1188720"/>
          </a:xfrm>
        </p:spPr>
        <p:txBody>
          <a:bodyPr>
            <a:noAutofit/>
          </a:bodyPr>
          <a:lstStyle/>
          <a:p>
            <a:r>
              <a:rPr lang="en-US" altLang="zh-CN" cap="none" dirty="0"/>
              <a:t>To verify a message signature, </a:t>
            </a:r>
            <a:br>
              <a:rPr lang="en-US" altLang="zh-CN" cap="none" dirty="0"/>
            </a:b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438827B-2647-4CA4-B058-259DC1D9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20" y="2013012"/>
            <a:ext cx="7548168" cy="4077262"/>
          </a:xfrm>
        </p:spPr>
        <p:txBody>
          <a:bodyPr>
            <a:noAutofit/>
          </a:bodyPr>
          <a:lstStyle/>
          <a:p>
            <a:pPr lvl="1"/>
            <a:r>
              <a:rPr lang="en-US" altLang="zh-CN" sz="2600" dirty="0"/>
              <a:t>Generate the message digest h, using the same hash algorithm. </a:t>
            </a:r>
          </a:p>
          <a:p>
            <a:pPr lvl="1"/>
            <a:r>
              <a:rPr lang="en-US" altLang="zh-CN" sz="2600" dirty="0"/>
              <a:t>Compute w, such that s*w mod q = 1. w is called the modular multiplicative inverse of s modulo q. </a:t>
            </a:r>
          </a:p>
          <a:p>
            <a:pPr lvl="1"/>
            <a:r>
              <a:rPr lang="en-US" altLang="zh-CN" sz="2600" dirty="0"/>
              <a:t>Compute u1 = h*w mod q. </a:t>
            </a:r>
          </a:p>
          <a:p>
            <a:pPr lvl="1"/>
            <a:r>
              <a:rPr lang="en-US" altLang="zh-CN" sz="2600" dirty="0"/>
              <a:t>Compute u2 = r*w mod q. </a:t>
            </a:r>
          </a:p>
          <a:p>
            <a:pPr lvl="1"/>
            <a:r>
              <a:rPr lang="en-US" altLang="zh-CN" sz="2600" dirty="0"/>
              <a:t>Compute v = (((g**u1)*(y**u2)) mod p) mod q. </a:t>
            </a:r>
          </a:p>
          <a:p>
            <a:pPr lvl="1"/>
            <a:r>
              <a:rPr lang="en-US" altLang="zh-CN" sz="2600" dirty="0"/>
              <a:t>If v == r, the digital signature is valid. </a:t>
            </a:r>
          </a:p>
          <a:p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9365636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库">
  <a:themeElements>
    <a:clrScheme name="库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库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库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115</TotalTime>
  <Words>376</Words>
  <Application>Microsoft Macintosh PowerPoint</Application>
  <PresentationFormat>全屏显示(4:3)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Calibri</vt:lpstr>
      <vt:lpstr>Calibri Light</vt:lpstr>
      <vt:lpstr>Gill Sans MT</vt:lpstr>
      <vt:lpstr>Wingdings 2</vt:lpstr>
      <vt:lpstr>等线</vt:lpstr>
      <vt:lpstr>等线 Light</vt:lpstr>
      <vt:lpstr>宋体</vt:lpstr>
      <vt:lpstr>Arial</vt:lpstr>
      <vt:lpstr>HDOfficeLightV0</vt:lpstr>
      <vt:lpstr>库</vt:lpstr>
      <vt:lpstr>(Digital Signature Algorithm) </vt:lpstr>
      <vt:lpstr>definition</vt:lpstr>
      <vt:lpstr>function</vt:lpstr>
      <vt:lpstr>  Public key and private key generation </vt:lpstr>
      <vt:lpstr>  </vt:lpstr>
      <vt:lpstr>To verify a message signature,  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(Digital Signature Algorithm)</dc:title>
  <dc:creator>xiumei wang</dc:creator>
  <cp:lastModifiedBy>rishendq@163.com</cp:lastModifiedBy>
  <cp:revision>10</cp:revision>
  <dcterms:created xsi:type="dcterms:W3CDTF">2017-10-18T08:01:49Z</dcterms:created>
  <dcterms:modified xsi:type="dcterms:W3CDTF">2017-10-18T15:50:38Z</dcterms:modified>
</cp:coreProperties>
</file>