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9550" y="1075055"/>
            <a:ext cx="11772900" cy="3803650"/>
          </a:xfrm>
        </p:spPr>
        <p:txBody>
          <a:bodyPr>
            <a:noAutofit/>
          </a:bodyPr>
          <a:p>
            <a:pPr marL="0" indent="0" algn="ctr" fontAlgn="auto">
              <a:lnSpc>
                <a:spcPct val="150000"/>
              </a:lnSpc>
            </a:pPr>
            <a:r>
              <a:rPr lang="zh-CN" altLang="en-US" sz="32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题目：基于</a:t>
            </a:r>
            <a:r>
              <a:rPr lang="en-US" altLang="zh-CN" sz="32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SM2</a:t>
            </a:r>
            <a:r>
              <a:rPr lang="zh-CN" altLang="en-US" sz="32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和</a:t>
            </a:r>
            <a:r>
              <a:rPr lang="en-US" altLang="zh-CN" sz="32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SHA256</a:t>
            </a:r>
            <a:r>
              <a:rPr lang="zh-CN" altLang="en-US" sz="32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算法的数字签名与验证系统设计与实现</a:t>
            </a:r>
            <a:r>
              <a:rPr lang="en-US" altLang="zh-CN" sz="32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     </a:t>
            </a:r>
            <a:br>
              <a:rPr lang="en-US" altLang="zh-CN" sz="32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lang="zh-CN" altLang="en-US" sz="32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作者：</a:t>
            </a:r>
            <a:br>
              <a:rPr lang="zh-CN" altLang="en-US" sz="32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lang="en-US" altLang="zh-CN" sz="32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20213006525</a:t>
            </a:r>
            <a:r>
              <a:rPr lang="zh-CN" altLang="en-US" sz="32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梁浩哲</a:t>
            </a:r>
            <a:r>
              <a:rPr lang="en-US" altLang="zh-CN" sz="32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br>
              <a:rPr lang="en-US" altLang="zh-CN" sz="32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</a:br>
            <a:r>
              <a:rPr lang="en-US" altLang="zh-CN" sz="32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20213006839</a:t>
            </a:r>
            <a:r>
              <a:rPr lang="zh-CN" altLang="en-US" sz="32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甄五四</a:t>
            </a:r>
            <a:endParaRPr lang="zh-CN" altLang="en-US" sz="32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995" y="659130"/>
            <a:ext cx="11438255" cy="551815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5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想要解决的问题：</a:t>
            </a:r>
            <a:endParaRPr lang="en-US" altLang="zh-CN" sz="25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5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1.</a:t>
            </a:r>
            <a:r>
              <a:rPr lang="zh-CN" altLang="en-US" sz="2500" b="1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中间人攻击</a:t>
            </a:r>
            <a:r>
              <a:rPr lang="zh-CN" altLang="en-US" sz="25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：在密钥交换过程中，攻击者可能冒充通信双方中的任意一方，窃取密钥并监听或篡改通信内容。如何有效防范中间人攻击，是密钥交换协议设计中的核心问题。</a:t>
            </a:r>
            <a:endParaRPr lang="zh-CN" altLang="en-US" sz="25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5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2.</a:t>
            </a:r>
            <a:r>
              <a:rPr lang="zh-CN" altLang="en-US" sz="2500" b="1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密钥管理复杂性</a:t>
            </a:r>
            <a:r>
              <a:rPr lang="zh-CN" altLang="en-US" sz="25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：在大规模或动态网络环境中，密钥的生成、分发、更新和撤销需要一套高效、可扩展的管理机制，否则将面临管理效率低下的问题。</a:t>
            </a:r>
            <a:endParaRPr lang="zh-CN" altLang="en-US" sz="25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5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3.</a:t>
            </a:r>
            <a:r>
              <a:rPr lang="zh-CN" altLang="en-US" sz="2500" b="1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算法安全性威胁</a:t>
            </a:r>
            <a:r>
              <a:rPr lang="zh-CN" altLang="en-US" sz="25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：随着量子计算的发展，目前广泛使用的加密算法（如</a:t>
            </a:r>
            <a:r>
              <a:rPr lang="en-US" altLang="zh-CN" sz="25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RSA</a:t>
            </a:r>
            <a:r>
              <a:rPr lang="zh-CN" altLang="en-US" sz="25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、</a:t>
            </a:r>
            <a:r>
              <a:rPr lang="en-US" altLang="zh-CN" sz="25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Diffie-Hellman</a:t>
            </a:r>
            <a:r>
              <a:rPr lang="zh-CN" altLang="en-US" sz="25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）面临被破解的风险，迫切需要使用更高强度、更安全的算法来保障通信安全。</a:t>
            </a:r>
            <a:endParaRPr lang="zh-CN" altLang="en-US" sz="25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5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4.</a:t>
            </a:r>
            <a:r>
              <a:rPr lang="zh-CN" altLang="en-US" sz="2500" b="1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性能开销</a:t>
            </a:r>
            <a:r>
              <a:rPr lang="zh-CN" altLang="en-US" sz="2500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：密钥交换和数字签名过程可能带来较大的计算开销，尤其是在资源受限的设备（如物联网设备）上，这一问题尤为突出。因此，如何在保证安全性的同时，降低计算和通信开销成为密钥交换协议设计的重要考虑因素。</a:t>
            </a:r>
            <a:endParaRPr lang="zh-CN" altLang="en-US" sz="25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7515" y="0"/>
            <a:ext cx="10515600" cy="1325563"/>
          </a:xfrm>
        </p:spPr>
        <p:txBody>
          <a:bodyPr/>
          <a:p>
            <a:r>
              <a:rPr lang="zh-CN" altLang="en-US" sz="2400"/>
              <a:t>系统架构图：</a:t>
            </a:r>
            <a:endParaRPr lang="zh-CN" altLang="en-US" sz="2400"/>
          </a:p>
        </p:txBody>
      </p:sp>
      <p:graphicFrame>
        <p:nvGraphicFramePr>
          <p:cNvPr id="4" name="对象 3"/>
          <p:cNvGraphicFramePr/>
          <p:nvPr/>
        </p:nvGraphicFramePr>
        <p:xfrm>
          <a:off x="1186180" y="911225"/>
          <a:ext cx="9017635" cy="587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825615" imgH="4321175" progId="Visio.Drawing.15">
                  <p:embed/>
                </p:oleObj>
              </mc:Choice>
              <mc:Fallback>
                <p:oleObj name="" r:id="rId1" imgW="6825615" imgH="4321175" progId="Visio.Drawing.15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6180" y="911225"/>
                        <a:ext cx="9017635" cy="58762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90" y="236855"/>
            <a:ext cx="10515600" cy="727075"/>
          </a:xfrm>
        </p:spPr>
        <p:txBody>
          <a:bodyPr/>
          <a:p>
            <a:r>
              <a:rPr lang="zh-CN" altLang="en-US" sz="2400"/>
              <a:t>用到的技术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0675" y="1044575"/>
            <a:ext cx="10515600" cy="4351338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SM2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：是中国国家密码管理局发布的一种非对称加密算法，属于国家商用密码标准，它基于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椭圆曲线密码学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主要实现以下功能：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公钥加密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提供数据加密功能，基于椭圆曲线的离散对数问题，保证数据的机密性。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数字签名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提供认证和防篡改功能，使用私钥签名，公钥验证。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b="1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密钥交换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用于安全通信中的密钥协商，保证密钥的机密性和完整性。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430" y="770255"/>
            <a:ext cx="10515600" cy="4351338"/>
          </a:xfrm>
        </p:spPr>
        <p:txBody>
          <a:bodyPr>
            <a:noAutofit/>
          </a:bodyPr>
          <a:p>
            <a:pPr marL="0" indent="0" algn="just" fontAlgn="auto"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SHA256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：是一种广泛使用的哈希算法，具备良好的安全性，适合确保数据完整性。同时具有固定长度输出，不可逆性，抗碰撞性，高效性等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特性。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 algn="just" fontAlgn="auto">
              <a:buNone/>
            </a:pP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 algn="just" fontAlgn="auto">
              <a:buNone/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数字证书系统：是现代网络安全的重要组成部分，它的核心是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 CA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系统（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Certificate Authority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，证书颁发机构）。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CA 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系统通过颁发和管理数字证书，验证用户、服务器或设备的身份，确保网络通信的安全性和可信性。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43940" y="2442845"/>
            <a:ext cx="10515600" cy="4351338"/>
          </a:xfrm>
        </p:spPr>
        <p:txBody>
          <a:bodyPr/>
          <a:p>
            <a:pPr marL="0" indent="0" algn="ctr">
              <a:buNone/>
            </a:pPr>
            <a:r>
              <a:rPr lang="zh-CN" altLang="en-US" sz="4400"/>
              <a:t>达到的效果请看接下来的代码演示！</a:t>
            </a:r>
            <a:endParaRPr lang="zh-CN" altLang="en-US" sz="4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WPS 演示</Application>
  <PresentationFormat>宽屏</PresentationFormat>
  <Paragraphs>28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WPS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Haozhe Liang</dc:creator>
  <cp:lastModifiedBy>白泓</cp:lastModifiedBy>
  <cp:revision>3</cp:revision>
  <dcterms:created xsi:type="dcterms:W3CDTF">2023-08-09T12:44:00Z</dcterms:created>
  <dcterms:modified xsi:type="dcterms:W3CDTF">2025-01-03T16:18:01Z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