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8" r:id="rId2"/>
    <p:sldMasterId id="2147483715" r:id="rId3"/>
    <p:sldMasterId id="2147483735" r:id="rId4"/>
    <p:sldMasterId id="2147483763" r:id="rId5"/>
    <p:sldMasterId id="2147483846" r:id="rId6"/>
    <p:sldMasterId id="2147483899" r:id="rId7"/>
    <p:sldMasterId id="2147485188" r:id="rId8"/>
  </p:sldMasterIdLst>
  <p:notesMasterIdLst>
    <p:notesMasterId r:id="rId61"/>
  </p:notesMasterIdLst>
  <p:handoutMasterIdLst>
    <p:handoutMasterId r:id="rId62"/>
  </p:handoutMasterIdLst>
  <p:sldIdLst>
    <p:sldId id="256" r:id="rId9"/>
    <p:sldId id="801" r:id="rId10"/>
    <p:sldId id="786" r:id="rId11"/>
    <p:sldId id="787" r:id="rId12"/>
    <p:sldId id="802" r:id="rId13"/>
    <p:sldId id="582" r:id="rId14"/>
    <p:sldId id="788" r:id="rId15"/>
    <p:sldId id="583" r:id="rId16"/>
    <p:sldId id="803" r:id="rId17"/>
    <p:sldId id="601" r:id="rId18"/>
    <p:sldId id="586" r:id="rId19"/>
    <p:sldId id="599" r:id="rId20"/>
    <p:sldId id="832" r:id="rId21"/>
    <p:sldId id="603" r:id="rId22"/>
    <p:sldId id="795" r:id="rId23"/>
    <p:sldId id="606" r:id="rId24"/>
    <p:sldId id="806" r:id="rId25"/>
    <p:sldId id="610" r:id="rId26"/>
    <p:sldId id="620" r:id="rId27"/>
    <p:sldId id="611" r:id="rId28"/>
    <p:sldId id="584" r:id="rId29"/>
    <p:sldId id="798" r:id="rId30"/>
    <p:sldId id="833" r:id="rId31"/>
    <p:sldId id="789" r:id="rId32"/>
    <p:sldId id="790" r:id="rId33"/>
    <p:sldId id="791" r:id="rId34"/>
    <p:sldId id="792" r:id="rId35"/>
    <p:sldId id="425" r:id="rId36"/>
    <p:sldId id="834" r:id="rId37"/>
    <p:sldId id="607" r:id="rId38"/>
    <p:sldId id="808" r:id="rId39"/>
    <p:sldId id="809" r:id="rId40"/>
    <p:sldId id="830" r:id="rId41"/>
    <p:sldId id="835" r:id="rId42"/>
    <p:sldId id="836" r:id="rId43"/>
    <p:sldId id="810" r:id="rId44"/>
    <p:sldId id="811" r:id="rId45"/>
    <p:sldId id="837" r:id="rId46"/>
    <p:sldId id="817" r:id="rId47"/>
    <p:sldId id="818" r:id="rId48"/>
    <p:sldId id="819" r:id="rId49"/>
    <p:sldId id="814" r:id="rId50"/>
    <p:sldId id="815" r:id="rId51"/>
    <p:sldId id="816" r:id="rId52"/>
    <p:sldId id="838" r:id="rId53"/>
    <p:sldId id="839" r:id="rId54"/>
    <p:sldId id="840" r:id="rId55"/>
    <p:sldId id="841" r:id="rId56"/>
    <p:sldId id="842" r:id="rId57"/>
    <p:sldId id="813" r:id="rId58"/>
    <p:sldId id="800" r:id="rId59"/>
    <p:sldId id="843" r:id="rId60"/>
  </p:sldIdLst>
  <p:sldSz cx="9144000" cy="6858000" type="screen4x3"/>
  <p:notesSz cx="9926638" cy="6669088"/>
  <p:defaultTextStyle>
    <a:defPPr>
      <a:defRPr lang="zh-CN"/>
    </a:defPPr>
    <a:lvl1pPr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6600"/>
    <a:srgbClr val="339966"/>
    <a:srgbClr val="0000FF"/>
    <a:srgbClr val="FF0066"/>
    <a:srgbClr val="FF0000"/>
    <a:srgbClr val="E412E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1" autoAdjust="0"/>
    <p:restoredTop sz="94249" autoAdjust="0"/>
  </p:normalViewPr>
  <p:slideViewPr>
    <p:cSldViewPr>
      <p:cViewPr varScale="1">
        <p:scale>
          <a:sx n="164" d="100"/>
          <a:sy n="164" d="100"/>
        </p:scale>
        <p:origin x="1812" y="100"/>
      </p:cViewPr>
      <p:guideLst>
        <p:guide orient="horz" pos="2190"/>
        <p:guide pos="29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08E2057-04D2-D64A-A45F-E699B39F6F8D}" type="doc">
      <dgm:prSet loTypeId="urn:microsoft.com/office/officeart/2005/8/layout/hProcess4#1" loCatId="" qsTypeId="urn:microsoft.com/office/officeart/2005/8/quickstyle/simple1#1" qsCatId="simple" csTypeId="urn:microsoft.com/office/officeart/2005/8/colors/accent1_2#1" csCatId="accent1" phldr="1"/>
      <dgm:spPr/>
      <dgm:t>
        <a:bodyPr/>
        <a:lstStyle/>
        <a:p>
          <a:endParaRPr lang="zh-CN" altLang="en-US"/>
        </a:p>
      </dgm:t>
    </dgm:pt>
    <dgm:pt modelId="{B7A564F0-F895-F14C-88DA-033EE0B6884D}">
      <dgm:prSet phldrT="[文本]"/>
      <dgm:spPr/>
      <dgm:t>
        <a:bodyPr/>
        <a:lstStyle/>
        <a:p>
          <a:r>
            <a:rPr lang="zh-CN" altLang="en-US" dirty="0">
              <a:latin typeface="Times New Roman" panose="02020603050405020304" pitchFamily="18" charset="0"/>
              <a:ea typeface="SimSun" panose="02010600030101010101" pitchFamily="2" charset="-122"/>
              <a:cs typeface="Times New Roman" panose="02020603050405020304" pitchFamily="18" charset="0"/>
            </a:rPr>
            <a:t>知识</a:t>
          </a:r>
        </a:p>
      </dgm:t>
    </dgm:pt>
    <dgm:pt modelId="{FC6FA905-DE23-784E-9D98-F0C12D582CE3}" type="parTrans" cxnId="{C0A415DE-8827-4C40-A0CD-198EC5BA09FA}">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2B2D639B-1EA8-4F4F-A0A3-E7F3E4807C01}" type="sibTrans" cxnId="{C0A415DE-8827-4C40-A0CD-198EC5BA09FA}">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991F7F0D-2019-2344-A81E-9B8CCAFF1703}">
      <dgm:prSet phldrT="[文本]" custT="1"/>
      <dgm:spPr/>
      <dgm:t>
        <a:bodyPr/>
        <a:lstStyle/>
        <a:p>
          <a:r>
            <a:rPr lang="zh-CN" altLang="en-US" sz="1800" b="1" kern="1200" dirty="0">
              <a:solidFill>
                <a:schemeClr val="tx1"/>
              </a:solidFill>
              <a:latin typeface="楷体" panose="02010609060101010101" pitchFamily="49" charset="-122"/>
              <a:ea typeface="楷体" panose="02010609060101010101" pitchFamily="49" charset="-122"/>
              <a:cs typeface="+mn-cs"/>
            </a:rPr>
            <a:t>密码分析学的基本概念</a:t>
          </a:r>
        </a:p>
      </dgm:t>
    </dgm:pt>
    <dgm:pt modelId="{39EA1B23-F6E3-5348-A959-8C0A4478FD98}" type="parTrans" cxnId="{40B10722-3D72-EE4A-B1B4-C3594155B384}">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66AAF6CF-DCF2-C348-8BDC-138C3884F77F}" type="sibTrans" cxnId="{40B10722-3D72-EE4A-B1B4-C3594155B384}">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0991223F-78EE-9940-87D5-092AF6FC4A50}">
      <dgm:prSet phldrT="[文本]"/>
      <dgm:spPr/>
      <dgm:t>
        <a:bodyPr/>
        <a:lstStyle/>
        <a:p>
          <a:r>
            <a:rPr lang="zh-CN" altLang="en-US" dirty="0">
              <a:latin typeface="Times New Roman" panose="02020603050405020304" pitchFamily="18" charset="0"/>
              <a:ea typeface="SimSun" panose="02010600030101010101" pitchFamily="2" charset="-122"/>
              <a:cs typeface="Times New Roman" panose="02020603050405020304" pitchFamily="18" charset="0"/>
            </a:rPr>
            <a:t>能力</a:t>
          </a:r>
        </a:p>
      </dgm:t>
    </dgm:pt>
    <dgm:pt modelId="{74EBC084-BC15-7C4A-B2D0-F5E5B1CEE2C6}" type="parTrans" cxnId="{56C0A06D-CFE9-054E-A088-CE767AB85E8B}">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98CBF947-D954-204C-9116-8AFE62219F2F}" type="sibTrans" cxnId="{56C0A06D-CFE9-054E-A088-CE767AB85E8B}">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4C2CA63C-34C6-894A-8391-7D554D88F36D}">
      <dgm:prSet phldrT="[文本]" custT="1"/>
      <dgm:spPr/>
      <dgm:t>
        <a:bodyPr/>
        <a:lstStyle/>
        <a:p>
          <a:r>
            <a:rPr lang="zh-CN" altLang="en-US" sz="1800" b="1" kern="1200" dirty="0">
              <a:solidFill>
                <a:schemeClr val="tx1"/>
              </a:solidFill>
              <a:latin typeface="楷体" panose="02010609060101010101" pitchFamily="49" charset="-122"/>
              <a:ea typeface="楷体" panose="02010609060101010101" pitchFamily="49" charset="-122"/>
              <a:cs typeface="+mn-cs"/>
            </a:rPr>
            <a:t>利用区分器建立方程恢复密钥的模型</a:t>
          </a:r>
        </a:p>
      </dgm:t>
    </dgm:pt>
    <dgm:pt modelId="{97DB7FE2-5A6A-A243-97C6-483529229223}" type="parTrans" cxnId="{B414D2E1-0044-1844-A0FB-5E1417140CBF}">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9D11591F-F1F9-2D4C-92B4-9E870DDDBD4C}" type="sibTrans" cxnId="{B414D2E1-0044-1844-A0FB-5E1417140CBF}">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67C79D1C-D3DC-FD44-AA00-B81DD6C3BC33}">
      <dgm:prSet phldrT="[文本]"/>
      <dgm:spPr/>
      <dgm:t>
        <a:bodyPr/>
        <a:lstStyle/>
        <a:p>
          <a:r>
            <a:rPr lang="zh-CN" altLang="en-US" dirty="0">
              <a:latin typeface="Times New Roman" panose="02020603050405020304" pitchFamily="18" charset="0"/>
              <a:ea typeface="SimSun" panose="02010600030101010101" pitchFamily="2" charset="-122"/>
              <a:cs typeface="Times New Roman" panose="02020603050405020304" pitchFamily="18" charset="0"/>
            </a:rPr>
            <a:t>素质</a:t>
          </a:r>
        </a:p>
      </dgm:t>
    </dgm:pt>
    <dgm:pt modelId="{99C29D07-429F-9448-AAE5-013A724A6888}" type="parTrans" cxnId="{BD12000C-7C48-924F-B6D5-65A0DD86DB27}">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65D9D03E-46DD-6A44-A044-2A0288E05D00}" type="sibTrans" cxnId="{BD12000C-7C48-924F-B6D5-65A0DD86DB27}">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C49D0773-841C-6747-8CFD-C0538244E145}">
      <dgm:prSet phldrT="[文本]" custT="1"/>
      <dgm:spPr/>
      <dgm:t>
        <a:bodyPr/>
        <a:lstStyle/>
        <a:p>
          <a:r>
            <a:rPr lang="zh-CN" altLang="en-US" sz="2000" b="1" kern="1200" dirty="0">
              <a:solidFill>
                <a:schemeClr val="tx1"/>
              </a:solidFill>
              <a:latin typeface="楷体" panose="02010609060101010101" pitchFamily="49" charset="-122"/>
              <a:ea typeface="楷体" panose="02010609060101010101" pitchFamily="49" charset="-122"/>
              <a:cs typeface="+mn-cs"/>
            </a:rPr>
            <a:t>密码分析中的数学模型</a:t>
          </a:r>
        </a:p>
      </dgm:t>
    </dgm:pt>
    <dgm:pt modelId="{06E8D9EE-54DD-074A-8509-7BA9FA068DCE}" type="parTrans" cxnId="{70E8720A-AD19-8B4A-8958-CE381238F79B}">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4177FC1C-077F-ED44-9A4D-9E8038BCF6E3}" type="sibTrans" cxnId="{70E8720A-AD19-8B4A-8958-CE381238F79B}">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7BA54769-8D76-734E-B995-FA7C7CC8EB5D}">
      <dgm:prSet phldrT="[文本]" custT="1"/>
      <dgm:spPr/>
      <dgm:t>
        <a:bodyPr/>
        <a:lstStyle/>
        <a:p>
          <a:r>
            <a:rPr lang="zh-CN" altLang="en-US" sz="1800" b="1" kern="1200" dirty="0">
              <a:solidFill>
                <a:schemeClr val="tx1"/>
              </a:solidFill>
              <a:latin typeface="楷体" panose="02010609060101010101" pitchFamily="49" charset="-122"/>
              <a:ea typeface="楷体" panose="02010609060101010101" pitchFamily="49" charset="-122"/>
              <a:cs typeface="+mn-cs"/>
            </a:rPr>
            <a:t>密钥恢复攻击的一般模型和攻击思想</a:t>
          </a:r>
        </a:p>
      </dgm:t>
    </dgm:pt>
    <dgm:pt modelId="{733C67FB-3613-824C-9036-F79F1397E5BB}" type="parTrans" cxnId="{6FC78183-2CA4-2C4C-9045-3E767A5F5C01}">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4D5E5803-B25C-2149-9878-9C42F15DFDAF}" type="sibTrans" cxnId="{6FC78183-2CA4-2C4C-9045-3E767A5F5C01}">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076B856F-6184-6F41-A982-67E5A5898288}">
      <dgm:prSet phldrT="[文本]" custT="1"/>
      <dgm:spPr/>
      <dgm:t>
        <a:bodyPr/>
        <a:lstStyle/>
        <a:p>
          <a:r>
            <a:rPr lang="zh-CN" altLang="en-US" sz="1800" b="1" kern="1200" dirty="0">
              <a:solidFill>
                <a:schemeClr val="tx1"/>
              </a:solidFill>
              <a:latin typeface="楷体" panose="02010609060101010101" pitchFamily="49" charset="-122"/>
              <a:ea typeface="楷体" panose="02010609060101010101" pitchFamily="49" charset="-122"/>
              <a:cs typeface="+mn-cs"/>
            </a:rPr>
            <a:t>理解区分</a:t>
          </a:r>
          <a:r>
            <a:rPr lang="en-US" altLang="zh-CN" sz="1800" b="1" kern="1200" dirty="0">
              <a:solidFill>
                <a:schemeClr val="tx1"/>
              </a:solidFill>
              <a:latin typeface="楷体" panose="02010609060101010101" pitchFamily="49" charset="-122"/>
              <a:ea typeface="楷体" panose="02010609060101010101" pitchFamily="49" charset="-122"/>
              <a:cs typeface="+mn-cs"/>
            </a:rPr>
            <a:t>-</a:t>
          </a:r>
          <a:r>
            <a:rPr lang="zh-CN" altLang="en-US" sz="1800" b="1" kern="1200" dirty="0">
              <a:solidFill>
                <a:schemeClr val="tx1"/>
              </a:solidFill>
              <a:latin typeface="楷体" panose="02010609060101010101" pitchFamily="49" charset="-122"/>
              <a:ea typeface="楷体" panose="02010609060101010101" pitchFamily="49" charset="-122"/>
              <a:cs typeface="+mn-cs"/>
            </a:rPr>
            <a:t>分割</a:t>
          </a:r>
          <a:r>
            <a:rPr lang="en-US" altLang="zh-CN" sz="1800" b="1" kern="1200" dirty="0">
              <a:solidFill>
                <a:schemeClr val="tx1"/>
              </a:solidFill>
              <a:latin typeface="楷体" panose="02010609060101010101" pitchFamily="49" charset="-122"/>
              <a:ea typeface="楷体" panose="02010609060101010101" pitchFamily="49" charset="-122"/>
              <a:cs typeface="+mn-cs"/>
            </a:rPr>
            <a:t>-</a:t>
          </a:r>
          <a:r>
            <a:rPr lang="zh-CN" altLang="en-US" sz="1800" b="1" kern="1200" dirty="0">
              <a:solidFill>
                <a:schemeClr val="tx1"/>
              </a:solidFill>
              <a:latin typeface="楷体" panose="02010609060101010101" pitchFamily="49" charset="-122"/>
              <a:ea typeface="楷体" panose="02010609060101010101" pitchFamily="49" charset="-122"/>
              <a:cs typeface="+mn-cs"/>
            </a:rPr>
            <a:t>密钥恢复的思想</a:t>
          </a:r>
        </a:p>
      </dgm:t>
    </dgm:pt>
    <dgm:pt modelId="{AE5C0735-E47D-8B4E-AB8D-8E8947B37842}" type="parTrans" cxnId="{55EA892B-303C-E44C-9393-03D7304CC656}">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5D023FB6-E4F6-DD4D-AD72-4E5685594E5D}" type="sibTrans" cxnId="{55EA892B-303C-E44C-9393-03D7304CC656}">
      <dgm:prSet/>
      <dgm:spPr/>
      <dgm:t>
        <a:bodyPr/>
        <a:lstStyle/>
        <a:p>
          <a:endParaRPr lang="zh-CN" altLang="en-US">
            <a:latin typeface="Times New Roman" panose="02020603050405020304" pitchFamily="18" charset="0"/>
            <a:ea typeface="SimSun" panose="02010600030101010101" pitchFamily="2" charset="-122"/>
            <a:cs typeface="Times New Roman" panose="02020603050405020304" pitchFamily="18" charset="0"/>
          </a:endParaRPr>
        </a:p>
      </dgm:t>
    </dgm:pt>
    <dgm:pt modelId="{012E174D-116D-47EB-812F-4CECD6EA9212}">
      <dgm:prSet phldrT="[文本]" custT="1"/>
      <dgm:spPr/>
      <dgm:t>
        <a:bodyPr/>
        <a:lstStyle/>
        <a:p>
          <a:r>
            <a:rPr lang="zh-CN" altLang="en-US" sz="1800" b="1" kern="1200" dirty="0">
              <a:solidFill>
                <a:schemeClr val="tx1"/>
              </a:solidFill>
              <a:latin typeface="楷体" panose="02010609060101010101" pitchFamily="49" charset="-122"/>
              <a:ea typeface="楷体" panose="02010609060101010101" pitchFamily="49" charset="-122"/>
              <a:cs typeface="+mn-cs"/>
            </a:rPr>
            <a:t>各类算法的攻击目标</a:t>
          </a:r>
        </a:p>
      </dgm:t>
    </dgm:pt>
    <dgm:pt modelId="{E8E4F31A-DC25-4FF8-AE7C-495A7B7DA668}" type="parTrans" cxnId="{DA0C1000-9324-4CF7-AF26-A3EA3B38A49B}">
      <dgm:prSet/>
      <dgm:spPr/>
      <dgm:t>
        <a:bodyPr/>
        <a:lstStyle/>
        <a:p>
          <a:endParaRPr lang="zh-CN" altLang="en-US"/>
        </a:p>
      </dgm:t>
    </dgm:pt>
    <dgm:pt modelId="{3BC8CA88-5FB7-443A-B614-7F7069F7D0EC}" type="sibTrans" cxnId="{DA0C1000-9324-4CF7-AF26-A3EA3B38A49B}">
      <dgm:prSet/>
      <dgm:spPr/>
      <dgm:t>
        <a:bodyPr/>
        <a:lstStyle/>
        <a:p>
          <a:endParaRPr lang="zh-CN" altLang="en-US"/>
        </a:p>
      </dgm:t>
    </dgm:pt>
    <dgm:pt modelId="{AB6C6E96-F095-8441-AF8A-A458F1AFEFDA}" type="pres">
      <dgm:prSet presAssocID="{608E2057-04D2-D64A-A45F-E699B39F6F8D}" presName="Name0" presStyleCnt="0">
        <dgm:presLayoutVars>
          <dgm:dir/>
          <dgm:animLvl val="lvl"/>
          <dgm:resizeHandles val="exact"/>
        </dgm:presLayoutVars>
      </dgm:prSet>
      <dgm:spPr/>
    </dgm:pt>
    <dgm:pt modelId="{91F9303B-ED26-9548-8769-E2742D483E7C}" type="pres">
      <dgm:prSet presAssocID="{608E2057-04D2-D64A-A45F-E699B39F6F8D}" presName="tSp" presStyleCnt="0"/>
      <dgm:spPr/>
    </dgm:pt>
    <dgm:pt modelId="{27BCD29F-C3F7-4A47-B95C-A6FEBC805DEE}" type="pres">
      <dgm:prSet presAssocID="{608E2057-04D2-D64A-A45F-E699B39F6F8D}" presName="bSp" presStyleCnt="0"/>
      <dgm:spPr/>
    </dgm:pt>
    <dgm:pt modelId="{F1C2D6EB-C63B-EB42-BAF3-523FFDCB1DA2}" type="pres">
      <dgm:prSet presAssocID="{608E2057-04D2-D64A-A45F-E699B39F6F8D}" presName="process" presStyleCnt="0"/>
      <dgm:spPr/>
    </dgm:pt>
    <dgm:pt modelId="{1CE00330-ECC4-9149-B667-76C522E67A4C}" type="pres">
      <dgm:prSet presAssocID="{B7A564F0-F895-F14C-88DA-033EE0B6884D}" presName="composite1" presStyleCnt="0"/>
      <dgm:spPr/>
    </dgm:pt>
    <dgm:pt modelId="{74EDFF27-9924-C643-9617-C2D854A458DA}" type="pres">
      <dgm:prSet presAssocID="{B7A564F0-F895-F14C-88DA-033EE0B6884D}" presName="dummyNode1" presStyleLbl="node1" presStyleIdx="0" presStyleCnt="3"/>
      <dgm:spPr/>
    </dgm:pt>
    <dgm:pt modelId="{AD80EF87-5700-5A40-9B43-DBCE4CD78DD7}" type="pres">
      <dgm:prSet presAssocID="{B7A564F0-F895-F14C-88DA-033EE0B6884D}" presName="childNode1" presStyleLbl="bgAcc1" presStyleIdx="0" presStyleCnt="3" custScaleX="150213" custLinFactNeighborX="5887" custLinFactNeighborY="-1116">
        <dgm:presLayoutVars>
          <dgm:bulletEnabled val="1"/>
        </dgm:presLayoutVars>
      </dgm:prSet>
      <dgm:spPr/>
    </dgm:pt>
    <dgm:pt modelId="{172B4500-5626-9C4D-8303-94A1863148D5}" type="pres">
      <dgm:prSet presAssocID="{B7A564F0-F895-F14C-88DA-033EE0B6884D}" presName="childNode1tx" presStyleLbl="bgAcc1" presStyleIdx="0" presStyleCnt="3">
        <dgm:presLayoutVars>
          <dgm:bulletEnabled val="1"/>
        </dgm:presLayoutVars>
      </dgm:prSet>
      <dgm:spPr/>
    </dgm:pt>
    <dgm:pt modelId="{2104B9A0-01AB-4746-A62C-B74E2F9869CC}" type="pres">
      <dgm:prSet presAssocID="{B7A564F0-F895-F14C-88DA-033EE0B6884D}" presName="parentNode1" presStyleLbl="node1" presStyleIdx="0" presStyleCnt="3" custLinFactNeighborX="-9917" custLinFactNeighborY="6710">
        <dgm:presLayoutVars>
          <dgm:chMax val="1"/>
          <dgm:bulletEnabled val="1"/>
        </dgm:presLayoutVars>
      </dgm:prSet>
      <dgm:spPr/>
    </dgm:pt>
    <dgm:pt modelId="{556DA8A2-9F11-9540-84AF-C60B8B0E2B85}" type="pres">
      <dgm:prSet presAssocID="{B7A564F0-F895-F14C-88DA-033EE0B6884D}" presName="connSite1" presStyleCnt="0"/>
      <dgm:spPr/>
    </dgm:pt>
    <dgm:pt modelId="{608EDC73-4B60-C042-9A03-E592B7FAC5DA}" type="pres">
      <dgm:prSet presAssocID="{2B2D639B-1EA8-4F4F-A0A3-E7F3E4807C01}" presName="Name9" presStyleLbl="sibTrans2D1" presStyleIdx="0" presStyleCnt="2"/>
      <dgm:spPr/>
    </dgm:pt>
    <dgm:pt modelId="{BD8B35DD-0F5A-7749-A9D7-916643C73F39}" type="pres">
      <dgm:prSet presAssocID="{0991223F-78EE-9940-87D5-092AF6FC4A50}" presName="composite2" presStyleCnt="0"/>
      <dgm:spPr/>
    </dgm:pt>
    <dgm:pt modelId="{20B2F92E-D9A2-134A-BF96-38A5EF0E5172}" type="pres">
      <dgm:prSet presAssocID="{0991223F-78EE-9940-87D5-092AF6FC4A50}" presName="dummyNode2" presStyleLbl="node1" presStyleIdx="0" presStyleCnt="3"/>
      <dgm:spPr/>
    </dgm:pt>
    <dgm:pt modelId="{5BAF53A1-6AC9-9443-A69B-0EE86A547704}" type="pres">
      <dgm:prSet presAssocID="{0991223F-78EE-9940-87D5-092AF6FC4A50}" presName="childNode2" presStyleLbl="bgAcc1" presStyleIdx="1" presStyleCnt="3" custScaleX="140775">
        <dgm:presLayoutVars>
          <dgm:bulletEnabled val="1"/>
        </dgm:presLayoutVars>
      </dgm:prSet>
      <dgm:spPr/>
    </dgm:pt>
    <dgm:pt modelId="{51ADEB14-03F0-B54D-AB48-5270C0E340F1}" type="pres">
      <dgm:prSet presAssocID="{0991223F-78EE-9940-87D5-092AF6FC4A50}" presName="childNode2tx" presStyleLbl="bgAcc1" presStyleIdx="1" presStyleCnt="3">
        <dgm:presLayoutVars>
          <dgm:bulletEnabled val="1"/>
        </dgm:presLayoutVars>
      </dgm:prSet>
      <dgm:spPr/>
    </dgm:pt>
    <dgm:pt modelId="{A15B63E1-F274-EC4E-8F13-1DA395A7D35A}" type="pres">
      <dgm:prSet presAssocID="{0991223F-78EE-9940-87D5-092AF6FC4A50}" presName="parentNode2" presStyleLbl="node1" presStyleIdx="1" presStyleCnt="3" custLinFactNeighborX="-13412" custLinFactNeighborY="-2610">
        <dgm:presLayoutVars>
          <dgm:chMax val="0"/>
          <dgm:bulletEnabled val="1"/>
        </dgm:presLayoutVars>
      </dgm:prSet>
      <dgm:spPr/>
    </dgm:pt>
    <dgm:pt modelId="{E83F16F6-6296-0043-8B36-E4E0CCC39CE2}" type="pres">
      <dgm:prSet presAssocID="{0991223F-78EE-9940-87D5-092AF6FC4A50}" presName="connSite2" presStyleCnt="0"/>
      <dgm:spPr/>
    </dgm:pt>
    <dgm:pt modelId="{B7BDC8B6-522F-2A45-A70F-AEC28BA56D44}" type="pres">
      <dgm:prSet presAssocID="{98CBF947-D954-204C-9116-8AFE62219F2F}" presName="Name18" presStyleLbl="sibTrans2D1" presStyleIdx="1" presStyleCnt="2"/>
      <dgm:spPr/>
    </dgm:pt>
    <dgm:pt modelId="{0994FED0-4B15-EB4B-8990-FF7AFBD51BA0}" type="pres">
      <dgm:prSet presAssocID="{67C79D1C-D3DC-FD44-AA00-B81DD6C3BC33}" presName="composite1" presStyleCnt="0"/>
      <dgm:spPr/>
    </dgm:pt>
    <dgm:pt modelId="{537C250E-9468-FD41-9AA1-A93E601F829B}" type="pres">
      <dgm:prSet presAssocID="{67C79D1C-D3DC-FD44-AA00-B81DD6C3BC33}" presName="dummyNode1" presStyleLbl="node1" presStyleIdx="1" presStyleCnt="3"/>
      <dgm:spPr/>
    </dgm:pt>
    <dgm:pt modelId="{ADB4A64F-5408-EA4F-B500-12DF851C37CA}" type="pres">
      <dgm:prSet presAssocID="{67C79D1C-D3DC-FD44-AA00-B81DD6C3BC33}" presName="childNode1" presStyleLbl="bgAcc1" presStyleIdx="2" presStyleCnt="3">
        <dgm:presLayoutVars>
          <dgm:bulletEnabled val="1"/>
        </dgm:presLayoutVars>
      </dgm:prSet>
      <dgm:spPr/>
    </dgm:pt>
    <dgm:pt modelId="{F393402E-10AE-1549-B796-FCA918A091DE}" type="pres">
      <dgm:prSet presAssocID="{67C79D1C-D3DC-FD44-AA00-B81DD6C3BC33}" presName="childNode1tx" presStyleLbl="bgAcc1" presStyleIdx="2" presStyleCnt="3">
        <dgm:presLayoutVars>
          <dgm:bulletEnabled val="1"/>
        </dgm:presLayoutVars>
      </dgm:prSet>
      <dgm:spPr/>
    </dgm:pt>
    <dgm:pt modelId="{8F0F1BC4-09EB-3748-953C-455F5E70CF95}" type="pres">
      <dgm:prSet presAssocID="{67C79D1C-D3DC-FD44-AA00-B81DD6C3BC33}" presName="parentNode1" presStyleLbl="node1" presStyleIdx="2" presStyleCnt="3" custLinFactNeighborX="-17298" custLinFactNeighborY="-18952">
        <dgm:presLayoutVars>
          <dgm:chMax val="1"/>
          <dgm:bulletEnabled val="1"/>
        </dgm:presLayoutVars>
      </dgm:prSet>
      <dgm:spPr/>
    </dgm:pt>
    <dgm:pt modelId="{0767E2F6-C596-F544-8A9C-69222E4A0ADA}" type="pres">
      <dgm:prSet presAssocID="{67C79D1C-D3DC-FD44-AA00-B81DD6C3BC33}" presName="connSite1" presStyleCnt="0"/>
      <dgm:spPr/>
    </dgm:pt>
  </dgm:ptLst>
  <dgm:cxnLst>
    <dgm:cxn modelId="{DA0C1000-9324-4CF7-AF26-A3EA3B38A49B}" srcId="{B7A564F0-F895-F14C-88DA-033EE0B6884D}" destId="{012E174D-116D-47EB-812F-4CECD6EA9212}" srcOrd="1" destOrd="0" parTransId="{E8E4F31A-DC25-4FF8-AE7C-495A7B7DA668}" sibTransId="{3BC8CA88-5FB7-443A-B614-7F7069F7D0EC}"/>
    <dgm:cxn modelId="{088C2701-E349-3B4C-BFE9-C0F0E960041A}" type="presOf" srcId="{C49D0773-841C-6747-8CFD-C0538244E145}" destId="{F393402E-10AE-1549-B796-FCA918A091DE}" srcOrd="1" destOrd="0" presId="urn:microsoft.com/office/officeart/2005/8/layout/hProcess4#1"/>
    <dgm:cxn modelId="{2C093302-2E45-C642-B624-D25E654B0A46}" type="presOf" srcId="{7BA54769-8D76-734E-B995-FA7C7CC8EB5D}" destId="{172B4500-5626-9C4D-8303-94A1863148D5}" srcOrd="1" destOrd="2" presId="urn:microsoft.com/office/officeart/2005/8/layout/hProcess4#1"/>
    <dgm:cxn modelId="{B29BA509-5A7B-2C45-B6B0-E944DB3C7B42}" type="presOf" srcId="{B7A564F0-F895-F14C-88DA-033EE0B6884D}" destId="{2104B9A0-01AB-4746-A62C-B74E2F9869CC}" srcOrd="0" destOrd="0" presId="urn:microsoft.com/office/officeart/2005/8/layout/hProcess4#1"/>
    <dgm:cxn modelId="{70E8720A-AD19-8B4A-8958-CE381238F79B}" srcId="{67C79D1C-D3DC-FD44-AA00-B81DD6C3BC33}" destId="{C49D0773-841C-6747-8CFD-C0538244E145}" srcOrd="0" destOrd="0" parTransId="{06E8D9EE-54DD-074A-8509-7BA9FA068DCE}" sibTransId="{4177FC1C-077F-ED44-9A4D-9E8038BCF6E3}"/>
    <dgm:cxn modelId="{BD12000C-7C48-924F-B6D5-65A0DD86DB27}" srcId="{608E2057-04D2-D64A-A45F-E699B39F6F8D}" destId="{67C79D1C-D3DC-FD44-AA00-B81DD6C3BC33}" srcOrd="2" destOrd="0" parTransId="{99C29D07-429F-9448-AAE5-013A724A6888}" sibTransId="{65D9D03E-46DD-6A44-A044-2A0288E05D00}"/>
    <dgm:cxn modelId="{C27E7D16-29F1-384A-97D7-6C3E4FCFEC3C}" type="presOf" srcId="{076B856F-6184-6F41-A982-67E5A5898288}" destId="{5BAF53A1-6AC9-9443-A69B-0EE86A547704}" srcOrd="0" destOrd="1" presId="urn:microsoft.com/office/officeart/2005/8/layout/hProcess4#1"/>
    <dgm:cxn modelId="{2CB0531F-2E2A-4EE1-A1F4-9488AE2EE4F4}" type="presOf" srcId="{012E174D-116D-47EB-812F-4CECD6EA9212}" destId="{AD80EF87-5700-5A40-9B43-DBCE4CD78DD7}" srcOrd="0" destOrd="1" presId="urn:microsoft.com/office/officeart/2005/8/layout/hProcess4#1"/>
    <dgm:cxn modelId="{E063DC20-CBB8-044D-AAB5-226194F26BB9}" type="presOf" srcId="{076B856F-6184-6F41-A982-67E5A5898288}" destId="{51ADEB14-03F0-B54D-AB48-5270C0E340F1}" srcOrd="1" destOrd="1" presId="urn:microsoft.com/office/officeart/2005/8/layout/hProcess4#1"/>
    <dgm:cxn modelId="{40B10722-3D72-EE4A-B1B4-C3594155B384}" srcId="{B7A564F0-F895-F14C-88DA-033EE0B6884D}" destId="{991F7F0D-2019-2344-A81E-9B8CCAFF1703}" srcOrd="0" destOrd="0" parTransId="{39EA1B23-F6E3-5348-A959-8C0A4478FD98}" sibTransId="{66AAF6CF-DCF2-C348-8BDC-138C3884F77F}"/>
    <dgm:cxn modelId="{55EA892B-303C-E44C-9393-03D7304CC656}" srcId="{0991223F-78EE-9940-87D5-092AF6FC4A50}" destId="{076B856F-6184-6F41-A982-67E5A5898288}" srcOrd="1" destOrd="0" parTransId="{AE5C0735-E47D-8B4E-AB8D-8E8947B37842}" sibTransId="{5D023FB6-E4F6-DD4D-AD72-4E5685594E5D}"/>
    <dgm:cxn modelId="{9CCA3641-E3F6-A844-B0A5-EB968A1E2D79}" type="presOf" srcId="{608E2057-04D2-D64A-A45F-E699B39F6F8D}" destId="{AB6C6E96-F095-8441-AF8A-A458F1AFEFDA}" srcOrd="0" destOrd="0" presId="urn:microsoft.com/office/officeart/2005/8/layout/hProcess4#1"/>
    <dgm:cxn modelId="{56C0A06D-CFE9-054E-A088-CE767AB85E8B}" srcId="{608E2057-04D2-D64A-A45F-E699B39F6F8D}" destId="{0991223F-78EE-9940-87D5-092AF6FC4A50}" srcOrd="1" destOrd="0" parTransId="{74EBC084-BC15-7C4A-B2D0-F5E5B1CEE2C6}" sibTransId="{98CBF947-D954-204C-9116-8AFE62219F2F}"/>
    <dgm:cxn modelId="{E4245E7A-FE78-E74B-B247-52C308127D6E}" type="presOf" srcId="{4C2CA63C-34C6-894A-8391-7D554D88F36D}" destId="{51ADEB14-03F0-B54D-AB48-5270C0E340F1}" srcOrd="1" destOrd="0" presId="urn:microsoft.com/office/officeart/2005/8/layout/hProcess4#1"/>
    <dgm:cxn modelId="{19E6637F-2DAA-CA41-93CD-AE08606D3894}" type="presOf" srcId="{7BA54769-8D76-734E-B995-FA7C7CC8EB5D}" destId="{AD80EF87-5700-5A40-9B43-DBCE4CD78DD7}" srcOrd="0" destOrd="2" presId="urn:microsoft.com/office/officeart/2005/8/layout/hProcess4#1"/>
    <dgm:cxn modelId="{6FC78183-2CA4-2C4C-9045-3E767A5F5C01}" srcId="{B7A564F0-F895-F14C-88DA-033EE0B6884D}" destId="{7BA54769-8D76-734E-B995-FA7C7CC8EB5D}" srcOrd="2" destOrd="0" parTransId="{733C67FB-3613-824C-9036-F79F1397E5BB}" sibTransId="{4D5E5803-B25C-2149-9878-9C42F15DFDAF}"/>
    <dgm:cxn modelId="{234F0D91-21E8-314A-8460-4280F3F3981F}" type="presOf" srcId="{98CBF947-D954-204C-9116-8AFE62219F2F}" destId="{B7BDC8B6-522F-2A45-A70F-AEC28BA56D44}" srcOrd="0" destOrd="0" presId="urn:microsoft.com/office/officeart/2005/8/layout/hProcess4#1"/>
    <dgm:cxn modelId="{11467C9C-52CA-EA47-9113-5CA0D5629443}" type="presOf" srcId="{991F7F0D-2019-2344-A81E-9B8CCAFF1703}" destId="{AD80EF87-5700-5A40-9B43-DBCE4CD78DD7}" srcOrd="0" destOrd="0" presId="urn:microsoft.com/office/officeart/2005/8/layout/hProcess4#1"/>
    <dgm:cxn modelId="{89D478B5-CF3D-3747-86FD-6A1CC6A4FCCA}" type="presOf" srcId="{C49D0773-841C-6747-8CFD-C0538244E145}" destId="{ADB4A64F-5408-EA4F-B500-12DF851C37CA}" srcOrd="0" destOrd="0" presId="urn:microsoft.com/office/officeart/2005/8/layout/hProcess4#1"/>
    <dgm:cxn modelId="{2DC7E5B9-8CA9-674F-8E1C-B21C30D40D80}" type="presOf" srcId="{67C79D1C-D3DC-FD44-AA00-B81DD6C3BC33}" destId="{8F0F1BC4-09EB-3748-953C-455F5E70CF95}" srcOrd="0" destOrd="0" presId="urn:microsoft.com/office/officeart/2005/8/layout/hProcess4#1"/>
    <dgm:cxn modelId="{A87FFCB9-6AF4-4711-9999-0BAEB7D40A51}" type="presOf" srcId="{012E174D-116D-47EB-812F-4CECD6EA9212}" destId="{172B4500-5626-9C4D-8303-94A1863148D5}" srcOrd="1" destOrd="1" presId="urn:microsoft.com/office/officeart/2005/8/layout/hProcess4#1"/>
    <dgm:cxn modelId="{AC9F90C2-6734-C447-9668-9E7243F2F08C}" type="presOf" srcId="{4C2CA63C-34C6-894A-8391-7D554D88F36D}" destId="{5BAF53A1-6AC9-9443-A69B-0EE86A547704}" srcOrd="0" destOrd="0" presId="urn:microsoft.com/office/officeart/2005/8/layout/hProcess4#1"/>
    <dgm:cxn modelId="{5FD416C8-527C-F943-AFC7-A3118AF3B4E3}" type="presOf" srcId="{0991223F-78EE-9940-87D5-092AF6FC4A50}" destId="{A15B63E1-F274-EC4E-8F13-1DA395A7D35A}" srcOrd="0" destOrd="0" presId="urn:microsoft.com/office/officeart/2005/8/layout/hProcess4#1"/>
    <dgm:cxn modelId="{C0A415DE-8827-4C40-A0CD-198EC5BA09FA}" srcId="{608E2057-04D2-D64A-A45F-E699B39F6F8D}" destId="{B7A564F0-F895-F14C-88DA-033EE0B6884D}" srcOrd="0" destOrd="0" parTransId="{FC6FA905-DE23-784E-9D98-F0C12D582CE3}" sibTransId="{2B2D639B-1EA8-4F4F-A0A3-E7F3E4807C01}"/>
    <dgm:cxn modelId="{311BAAE0-1A68-8340-AF8F-0FDAE3A7BA76}" type="presOf" srcId="{2B2D639B-1EA8-4F4F-A0A3-E7F3E4807C01}" destId="{608EDC73-4B60-C042-9A03-E592B7FAC5DA}" srcOrd="0" destOrd="0" presId="urn:microsoft.com/office/officeart/2005/8/layout/hProcess4#1"/>
    <dgm:cxn modelId="{B414D2E1-0044-1844-A0FB-5E1417140CBF}" srcId="{0991223F-78EE-9940-87D5-092AF6FC4A50}" destId="{4C2CA63C-34C6-894A-8391-7D554D88F36D}" srcOrd="0" destOrd="0" parTransId="{97DB7FE2-5A6A-A243-97C6-483529229223}" sibTransId="{9D11591F-F1F9-2D4C-92B4-9E870DDDBD4C}"/>
    <dgm:cxn modelId="{64CFD0E7-F99C-9A45-9616-8330824374FE}" type="presOf" srcId="{991F7F0D-2019-2344-A81E-9B8CCAFF1703}" destId="{172B4500-5626-9C4D-8303-94A1863148D5}" srcOrd="1" destOrd="0" presId="urn:microsoft.com/office/officeart/2005/8/layout/hProcess4#1"/>
    <dgm:cxn modelId="{3C7E893D-7ABE-6645-96E6-46B2DCE8EB95}" type="presParOf" srcId="{AB6C6E96-F095-8441-AF8A-A458F1AFEFDA}" destId="{91F9303B-ED26-9548-8769-E2742D483E7C}" srcOrd="0" destOrd="0" presId="urn:microsoft.com/office/officeart/2005/8/layout/hProcess4#1"/>
    <dgm:cxn modelId="{1A7B4842-E774-3041-B02A-C2221F7EF965}" type="presParOf" srcId="{AB6C6E96-F095-8441-AF8A-A458F1AFEFDA}" destId="{27BCD29F-C3F7-4A47-B95C-A6FEBC805DEE}" srcOrd="1" destOrd="0" presId="urn:microsoft.com/office/officeart/2005/8/layout/hProcess4#1"/>
    <dgm:cxn modelId="{DFF81E8B-BD13-7C4D-B6E3-9D36B8B25D02}" type="presParOf" srcId="{AB6C6E96-F095-8441-AF8A-A458F1AFEFDA}" destId="{F1C2D6EB-C63B-EB42-BAF3-523FFDCB1DA2}" srcOrd="2" destOrd="0" presId="urn:microsoft.com/office/officeart/2005/8/layout/hProcess4#1"/>
    <dgm:cxn modelId="{2806CCEE-73F1-3941-A47A-A0B36CC29887}" type="presParOf" srcId="{F1C2D6EB-C63B-EB42-BAF3-523FFDCB1DA2}" destId="{1CE00330-ECC4-9149-B667-76C522E67A4C}" srcOrd="0" destOrd="0" presId="urn:microsoft.com/office/officeart/2005/8/layout/hProcess4#1"/>
    <dgm:cxn modelId="{C80B6545-5AEA-9B4D-B432-79E519F713D2}" type="presParOf" srcId="{1CE00330-ECC4-9149-B667-76C522E67A4C}" destId="{74EDFF27-9924-C643-9617-C2D854A458DA}" srcOrd="0" destOrd="0" presId="urn:microsoft.com/office/officeart/2005/8/layout/hProcess4#1"/>
    <dgm:cxn modelId="{9BB1E0FE-7377-ED42-A423-0A8280335F4A}" type="presParOf" srcId="{1CE00330-ECC4-9149-B667-76C522E67A4C}" destId="{AD80EF87-5700-5A40-9B43-DBCE4CD78DD7}" srcOrd="1" destOrd="0" presId="urn:microsoft.com/office/officeart/2005/8/layout/hProcess4#1"/>
    <dgm:cxn modelId="{861345C1-9067-1944-8854-0935C63EFD94}" type="presParOf" srcId="{1CE00330-ECC4-9149-B667-76C522E67A4C}" destId="{172B4500-5626-9C4D-8303-94A1863148D5}" srcOrd="2" destOrd="0" presId="urn:microsoft.com/office/officeart/2005/8/layout/hProcess4#1"/>
    <dgm:cxn modelId="{08808F31-CAB9-5B46-92FC-35D6257E604C}" type="presParOf" srcId="{1CE00330-ECC4-9149-B667-76C522E67A4C}" destId="{2104B9A0-01AB-4746-A62C-B74E2F9869CC}" srcOrd="3" destOrd="0" presId="urn:microsoft.com/office/officeart/2005/8/layout/hProcess4#1"/>
    <dgm:cxn modelId="{8E3525E3-3871-E341-B699-15BE805C1BF5}" type="presParOf" srcId="{1CE00330-ECC4-9149-B667-76C522E67A4C}" destId="{556DA8A2-9F11-9540-84AF-C60B8B0E2B85}" srcOrd="4" destOrd="0" presId="urn:microsoft.com/office/officeart/2005/8/layout/hProcess4#1"/>
    <dgm:cxn modelId="{77A561CD-1871-BC44-98FD-F87674D8C757}" type="presParOf" srcId="{F1C2D6EB-C63B-EB42-BAF3-523FFDCB1DA2}" destId="{608EDC73-4B60-C042-9A03-E592B7FAC5DA}" srcOrd="1" destOrd="0" presId="urn:microsoft.com/office/officeart/2005/8/layout/hProcess4#1"/>
    <dgm:cxn modelId="{AAB4799B-4D37-2547-99E0-92B693378D84}" type="presParOf" srcId="{F1C2D6EB-C63B-EB42-BAF3-523FFDCB1DA2}" destId="{BD8B35DD-0F5A-7749-A9D7-916643C73F39}" srcOrd="2" destOrd="0" presId="urn:microsoft.com/office/officeart/2005/8/layout/hProcess4#1"/>
    <dgm:cxn modelId="{5022327D-5B7E-1C4B-8F13-4F9A17EAA15B}" type="presParOf" srcId="{BD8B35DD-0F5A-7749-A9D7-916643C73F39}" destId="{20B2F92E-D9A2-134A-BF96-38A5EF0E5172}" srcOrd="0" destOrd="0" presId="urn:microsoft.com/office/officeart/2005/8/layout/hProcess4#1"/>
    <dgm:cxn modelId="{31517ECD-1D43-8E40-861E-656773E9308A}" type="presParOf" srcId="{BD8B35DD-0F5A-7749-A9D7-916643C73F39}" destId="{5BAF53A1-6AC9-9443-A69B-0EE86A547704}" srcOrd="1" destOrd="0" presId="urn:microsoft.com/office/officeart/2005/8/layout/hProcess4#1"/>
    <dgm:cxn modelId="{BD5FDC38-C90F-2C43-9632-D180545EFDFF}" type="presParOf" srcId="{BD8B35DD-0F5A-7749-A9D7-916643C73F39}" destId="{51ADEB14-03F0-B54D-AB48-5270C0E340F1}" srcOrd="2" destOrd="0" presId="urn:microsoft.com/office/officeart/2005/8/layout/hProcess4#1"/>
    <dgm:cxn modelId="{CFFBE9DB-1898-A643-9DB3-CEB08288C0BC}" type="presParOf" srcId="{BD8B35DD-0F5A-7749-A9D7-916643C73F39}" destId="{A15B63E1-F274-EC4E-8F13-1DA395A7D35A}" srcOrd="3" destOrd="0" presId="urn:microsoft.com/office/officeart/2005/8/layout/hProcess4#1"/>
    <dgm:cxn modelId="{83C7B4CB-E2FE-DD41-B6F0-7398F215277C}" type="presParOf" srcId="{BD8B35DD-0F5A-7749-A9D7-916643C73F39}" destId="{E83F16F6-6296-0043-8B36-E4E0CCC39CE2}" srcOrd="4" destOrd="0" presId="urn:microsoft.com/office/officeart/2005/8/layout/hProcess4#1"/>
    <dgm:cxn modelId="{19C16E1F-F0E0-8642-A895-568776672342}" type="presParOf" srcId="{F1C2D6EB-C63B-EB42-BAF3-523FFDCB1DA2}" destId="{B7BDC8B6-522F-2A45-A70F-AEC28BA56D44}" srcOrd="3" destOrd="0" presId="urn:microsoft.com/office/officeart/2005/8/layout/hProcess4#1"/>
    <dgm:cxn modelId="{DFEE0B2F-8640-8B49-9EB8-C0906A3B5C01}" type="presParOf" srcId="{F1C2D6EB-C63B-EB42-BAF3-523FFDCB1DA2}" destId="{0994FED0-4B15-EB4B-8990-FF7AFBD51BA0}" srcOrd="4" destOrd="0" presId="urn:microsoft.com/office/officeart/2005/8/layout/hProcess4#1"/>
    <dgm:cxn modelId="{7D641D8B-F93F-0B4E-A894-3D638E0996ED}" type="presParOf" srcId="{0994FED0-4B15-EB4B-8990-FF7AFBD51BA0}" destId="{537C250E-9468-FD41-9AA1-A93E601F829B}" srcOrd="0" destOrd="0" presId="urn:microsoft.com/office/officeart/2005/8/layout/hProcess4#1"/>
    <dgm:cxn modelId="{B7763305-B0BF-DE43-9847-8FDC958C8ABD}" type="presParOf" srcId="{0994FED0-4B15-EB4B-8990-FF7AFBD51BA0}" destId="{ADB4A64F-5408-EA4F-B500-12DF851C37CA}" srcOrd="1" destOrd="0" presId="urn:microsoft.com/office/officeart/2005/8/layout/hProcess4#1"/>
    <dgm:cxn modelId="{69E26A84-2119-D64C-B98C-ECC81CA0D5E7}" type="presParOf" srcId="{0994FED0-4B15-EB4B-8990-FF7AFBD51BA0}" destId="{F393402E-10AE-1549-B796-FCA918A091DE}" srcOrd="2" destOrd="0" presId="urn:microsoft.com/office/officeart/2005/8/layout/hProcess4#1"/>
    <dgm:cxn modelId="{C278B532-CA1D-3B47-B4D4-C7B93D24C954}" type="presParOf" srcId="{0994FED0-4B15-EB4B-8990-FF7AFBD51BA0}" destId="{8F0F1BC4-09EB-3748-953C-455F5E70CF95}" srcOrd="3" destOrd="0" presId="urn:microsoft.com/office/officeart/2005/8/layout/hProcess4#1"/>
    <dgm:cxn modelId="{BF0269D7-8218-2740-A9AA-8C6E851521EA}" type="presParOf" srcId="{0994FED0-4B15-EB4B-8990-FF7AFBD51BA0}" destId="{0767E2F6-C596-F544-8A9C-69222E4A0ADA}" srcOrd="4" destOrd="0" presId="urn:microsoft.com/office/officeart/2005/8/layout/hProcess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1CB5A9-78EF-1845-8D94-4820AFCD738A}" type="doc">
      <dgm:prSet loTypeId="urn:microsoft.com/office/officeart/2005/8/layout/hierarchy1#1" loCatId="" qsTypeId="urn:microsoft.com/office/officeart/2005/8/quickstyle/simple1#2" qsCatId="simple" csTypeId="urn:microsoft.com/office/officeart/2005/8/colors/accent1_2#2" csCatId="accent1" phldr="1"/>
      <dgm:spPr/>
      <dgm:t>
        <a:bodyPr/>
        <a:lstStyle/>
        <a:p>
          <a:endParaRPr lang="zh-CN" altLang="en-US"/>
        </a:p>
      </dgm:t>
    </dgm:pt>
    <dgm:pt modelId="{0E08531B-F612-7B49-8BC1-B8BC83711279}">
      <dgm:prSet phldrT="[文本]"/>
      <dgm:spPr/>
      <dgm:t>
        <a:bodyPr/>
        <a:lstStyle/>
        <a:p>
          <a:r>
            <a:rPr lang="zh-CN" altLang="en-US" dirty="0">
              <a:latin typeface="黑体" pitchFamily="49" charset="-122"/>
              <a:ea typeface="黑体" pitchFamily="49" charset="-122"/>
            </a:rPr>
            <a:t>密码算法</a:t>
          </a:r>
        </a:p>
      </dgm:t>
    </dgm:pt>
    <dgm:pt modelId="{2F929949-00E8-EB4F-8049-E686490821B8}" type="parTrans" cxnId="{BAC7167F-6F39-5D43-809A-EF141A5C7CC4}">
      <dgm:prSet/>
      <dgm:spPr/>
      <dgm:t>
        <a:bodyPr/>
        <a:lstStyle/>
        <a:p>
          <a:endParaRPr lang="zh-CN" altLang="en-US">
            <a:latin typeface="黑体" pitchFamily="49" charset="-122"/>
            <a:ea typeface="黑体" pitchFamily="49" charset="-122"/>
          </a:endParaRPr>
        </a:p>
      </dgm:t>
    </dgm:pt>
    <dgm:pt modelId="{11C2A51F-1185-2E41-9373-4FBB277A95E9}" type="sibTrans" cxnId="{BAC7167F-6F39-5D43-809A-EF141A5C7CC4}">
      <dgm:prSet/>
      <dgm:spPr/>
      <dgm:t>
        <a:bodyPr/>
        <a:lstStyle/>
        <a:p>
          <a:endParaRPr lang="zh-CN" altLang="en-US">
            <a:latin typeface="黑体" pitchFamily="49" charset="-122"/>
            <a:ea typeface="黑体" pitchFamily="49" charset="-122"/>
          </a:endParaRPr>
        </a:p>
      </dgm:t>
    </dgm:pt>
    <dgm:pt modelId="{10F08D6C-4D17-FF4E-86DA-8B86BD601082}">
      <dgm:prSet phldrT="[文本]"/>
      <dgm:spPr/>
      <dgm:t>
        <a:bodyPr/>
        <a:lstStyle/>
        <a:p>
          <a:r>
            <a:rPr lang="zh-CN" altLang="en-US" dirty="0">
              <a:latin typeface="黑体" pitchFamily="49" charset="-122"/>
              <a:ea typeface="黑体" pitchFamily="49" charset="-122"/>
            </a:rPr>
            <a:t>对称密码算法</a:t>
          </a:r>
        </a:p>
      </dgm:t>
    </dgm:pt>
    <dgm:pt modelId="{DC76BC56-53EC-8D4A-B73D-1389C56C6470}" type="parTrans" cxnId="{7BBE2205-A608-3249-9F1B-B93D7F54D1DE}">
      <dgm:prSet/>
      <dgm:spPr/>
      <dgm:t>
        <a:bodyPr/>
        <a:lstStyle/>
        <a:p>
          <a:endParaRPr lang="zh-CN" altLang="en-US">
            <a:latin typeface="黑体" pitchFamily="49" charset="-122"/>
            <a:ea typeface="黑体" pitchFamily="49" charset="-122"/>
          </a:endParaRPr>
        </a:p>
      </dgm:t>
    </dgm:pt>
    <dgm:pt modelId="{C04E3CAE-E924-EE40-BA79-7C306DD8476D}" type="sibTrans" cxnId="{7BBE2205-A608-3249-9F1B-B93D7F54D1DE}">
      <dgm:prSet/>
      <dgm:spPr/>
      <dgm:t>
        <a:bodyPr/>
        <a:lstStyle/>
        <a:p>
          <a:endParaRPr lang="zh-CN" altLang="en-US">
            <a:latin typeface="黑体" pitchFamily="49" charset="-122"/>
            <a:ea typeface="黑体" pitchFamily="49" charset="-122"/>
          </a:endParaRPr>
        </a:p>
      </dgm:t>
    </dgm:pt>
    <dgm:pt modelId="{1BC78BB5-2C62-AD46-9A33-C684EA4CDAA8}">
      <dgm:prSet phldrT="[文本]"/>
      <dgm:spPr/>
      <dgm:t>
        <a:bodyPr/>
        <a:lstStyle/>
        <a:p>
          <a:r>
            <a:rPr lang="zh-CN" altLang="en-US" dirty="0">
              <a:latin typeface="黑体" pitchFamily="49" charset="-122"/>
              <a:ea typeface="黑体" pitchFamily="49" charset="-122"/>
            </a:rPr>
            <a:t>对称加密</a:t>
          </a:r>
        </a:p>
      </dgm:t>
    </dgm:pt>
    <dgm:pt modelId="{E200E0F1-DB1A-8B46-AAB2-698B15751EB1}" type="parTrans" cxnId="{DF265CE0-31E1-B441-8CA9-872D18C6AA7F}">
      <dgm:prSet/>
      <dgm:spPr/>
      <dgm:t>
        <a:bodyPr/>
        <a:lstStyle/>
        <a:p>
          <a:endParaRPr lang="zh-CN" altLang="en-US">
            <a:latin typeface="黑体" pitchFamily="49" charset="-122"/>
            <a:ea typeface="黑体" pitchFamily="49" charset="-122"/>
          </a:endParaRPr>
        </a:p>
      </dgm:t>
    </dgm:pt>
    <dgm:pt modelId="{D03E7853-D733-8D4B-AEF7-32A69F1019C6}" type="sibTrans" cxnId="{DF265CE0-31E1-B441-8CA9-872D18C6AA7F}">
      <dgm:prSet/>
      <dgm:spPr/>
      <dgm:t>
        <a:bodyPr/>
        <a:lstStyle/>
        <a:p>
          <a:endParaRPr lang="zh-CN" altLang="en-US">
            <a:latin typeface="黑体" pitchFamily="49" charset="-122"/>
            <a:ea typeface="黑体" pitchFamily="49" charset="-122"/>
          </a:endParaRPr>
        </a:p>
      </dgm:t>
    </dgm:pt>
    <dgm:pt modelId="{1F47CB95-CF8A-EE44-9764-0475E4C845CE}">
      <dgm:prSet phldrT="[文本]"/>
      <dgm:spPr/>
      <dgm:t>
        <a:bodyPr/>
        <a:lstStyle/>
        <a:p>
          <a:r>
            <a:rPr lang="zh-CN" altLang="en-US" dirty="0">
              <a:latin typeface="黑体" pitchFamily="49" charset="-122"/>
              <a:ea typeface="黑体" pitchFamily="49" charset="-122"/>
            </a:rPr>
            <a:t>非对称密码算法</a:t>
          </a:r>
        </a:p>
      </dgm:t>
    </dgm:pt>
    <dgm:pt modelId="{0418F07F-8A16-E84F-9921-ECAB4F22FB3C}" type="parTrans" cxnId="{F681FECD-07B5-5D4A-A91C-E081D0F8EEA4}">
      <dgm:prSet/>
      <dgm:spPr/>
      <dgm:t>
        <a:bodyPr/>
        <a:lstStyle/>
        <a:p>
          <a:endParaRPr lang="zh-CN" altLang="en-US">
            <a:latin typeface="黑体" pitchFamily="49" charset="-122"/>
            <a:ea typeface="黑体" pitchFamily="49" charset="-122"/>
          </a:endParaRPr>
        </a:p>
      </dgm:t>
    </dgm:pt>
    <dgm:pt modelId="{93B37656-21B3-7C4A-BD98-7CF5CC6803B0}" type="sibTrans" cxnId="{F681FECD-07B5-5D4A-A91C-E081D0F8EEA4}">
      <dgm:prSet/>
      <dgm:spPr/>
      <dgm:t>
        <a:bodyPr/>
        <a:lstStyle/>
        <a:p>
          <a:endParaRPr lang="zh-CN" altLang="en-US">
            <a:latin typeface="黑体" pitchFamily="49" charset="-122"/>
            <a:ea typeface="黑体" pitchFamily="49" charset="-122"/>
          </a:endParaRPr>
        </a:p>
      </dgm:t>
    </dgm:pt>
    <dgm:pt modelId="{27D49641-698E-0B42-AEBC-97206BE1B052}">
      <dgm:prSet phldrT="[文本]"/>
      <dgm:spPr/>
      <dgm:t>
        <a:bodyPr/>
        <a:lstStyle/>
        <a:p>
          <a:r>
            <a:rPr lang="zh-CN" altLang="en-US" dirty="0">
              <a:latin typeface="黑体" pitchFamily="49" charset="-122"/>
              <a:ea typeface="黑体" pitchFamily="49" charset="-122"/>
            </a:rPr>
            <a:t>公钥加密</a:t>
          </a:r>
        </a:p>
      </dgm:t>
    </dgm:pt>
    <dgm:pt modelId="{5FA97FE2-676B-094D-9F87-7D6CBCC8B3D8}" type="parTrans" cxnId="{87ECDDC9-61F8-4B43-BE3C-6BFF81F5E75B}">
      <dgm:prSet/>
      <dgm:spPr/>
      <dgm:t>
        <a:bodyPr/>
        <a:lstStyle/>
        <a:p>
          <a:endParaRPr lang="zh-CN" altLang="en-US">
            <a:latin typeface="黑体" pitchFamily="49" charset="-122"/>
            <a:ea typeface="黑体" pitchFamily="49" charset="-122"/>
          </a:endParaRPr>
        </a:p>
      </dgm:t>
    </dgm:pt>
    <dgm:pt modelId="{4D937522-C4AB-A942-A791-28EB13A78443}" type="sibTrans" cxnId="{87ECDDC9-61F8-4B43-BE3C-6BFF81F5E75B}">
      <dgm:prSet/>
      <dgm:spPr/>
      <dgm:t>
        <a:bodyPr/>
        <a:lstStyle/>
        <a:p>
          <a:endParaRPr lang="zh-CN" altLang="en-US">
            <a:latin typeface="黑体" pitchFamily="49" charset="-122"/>
            <a:ea typeface="黑体" pitchFamily="49" charset="-122"/>
          </a:endParaRPr>
        </a:p>
      </dgm:t>
    </dgm:pt>
    <dgm:pt modelId="{CC9DD136-F56B-F94F-A51F-8BF7E3BEE405}">
      <dgm:prSet/>
      <dgm:spPr/>
      <dgm:t>
        <a:bodyPr/>
        <a:lstStyle/>
        <a:p>
          <a:r>
            <a:rPr lang="zh-CN" altLang="en-US" dirty="0">
              <a:latin typeface="黑体" pitchFamily="49" charset="-122"/>
              <a:ea typeface="黑体" pitchFamily="49" charset="-122"/>
            </a:rPr>
            <a:t>杂凑函数</a:t>
          </a:r>
        </a:p>
      </dgm:t>
    </dgm:pt>
    <dgm:pt modelId="{E9464F3D-6F53-0848-8518-B2AAA6337805}" type="parTrans" cxnId="{29D3E05D-E3DE-6648-A432-9BDED8445D31}">
      <dgm:prSet/>
      <dgm:spPr/>
      <dgm:t>
        <a:bodyPr/>
        <a:lstStyle/>
        <a:p>
          <a:endParaRPr lang="zh-CN" altLang="en-US">
            <a:latin typeface="黑体" pitchFamily="49" charset="-122"/>
            <a:ea typeface="黑体" pitchFamily="49" charset="-122"/>
          </a:endParaRPr>
        </a:p>
      </dgm:t>
    </dgm:pt>
    <dgm:pt modelId="{DB36BEF5-1953-E747-948D-AB27291C8B26}" type="sibTrans" cxnId="{29D3E05D-E3DE-6648-A432-9BDED8445D31}">
      <dgm:prSet/>
      <dgm:spPr/>
      <dgm:t>
        <a:bodyPr/>
        <a:lstStyle/>
        <a:p>
          <a:endParaRPr lang="zh-CN" altLang="en-US">
            <a:latin typeface="黑体" pitchFamily="49" charset="-122"/>
            <a:ea typeface="黑体" pitchFamily="49" charset="-122"/>
          </a:endParaRPr>
        </a:p>
      </dgm:t>
    </dgm:pt>
    <dgm:pt modelId="{3840A435-0690-1644-A84B-B6DBA36EC3C2}">
      <dgm:prSet/>
      <dgm:spPr/>
      <dgm:t>
        <a:bodyPr/>
        <a:lstStyle/>
        <a:p>
          <a:r>
            <a:rPr lang="zh-CN" altLang="en-US" dirty="0">
              <a:latin typeface="黑体" pitchFamily="49" charset="-122"/>
              <a:ea typeface="黑体" pitchFamily="49" charset="-122"/>
            </a:rPr>
            <a:t>消息认证码</a:t>
          </a:r>
        </a:p>
      </dgm:t>
    </dgm:pt>
    <dgm:pt modelId="{FB7AD620-6153-484F-83CF-A5CDA6948F2E}" type="parTrans" cxnId="{6D85AB93-A9EE-F74D-B363-54527869EE33}">
      <dgm:prSet/>
      <dgm:spPr/>
      <dgm:t>
        <a:bodyPr/>
        <a:lstStyle/>
        <a:p>
          <a:endParaRPr lang="zh-CN" altLang="en-US">
            <a:latin typeface="黑体" pitchFamily="49" charset="-122"/>
            <a:ea typeface="黑体" pitchFamily="49" charset="-122"/>
          </a:endParaRPr>
        </a:p>
      </dgm:t>
    </dgm:pt>
    <dgm:pt modelId="{B1A37F86-860F-F247-A92C-8AE74DE3E257}" type="sibTrans" cxnId="{6D85AB93-A9EE-F74D-B363-54527869EE33}">
      <dgm:prSet/>
      <dgm:spPr/>
      <dgm:t>
        <a:bodyPr/>
        <a:lstStyle/>
        <a:p>
          <a:endParaRPr lang="zh-CN" altLang="en-US">
            <a:latin typeface="黑体" pitchFamily="49" charset="-122"/>
            <a:ea typeface="黑体" pitchFamily="49" charset="-122"/>
          </a:endParaRPr>
        </a:p>
      </dgm:t>
    </dgm:pt>
    <dgm:pt modelId="{F2E58991-E758-9647-9FDD-5A88D0835F92}">
      <dgm:prSet/>
      <dgm:spPr/>
      <dgm:t>
        <a:bodyPr/>
        <a:lstStyle/>
        <a:p>
          <a:r>
            <a:rPr lang="zh-CN" altLang="en-US" dirty="0">
              <a:latin typeface="黑体" pitchFamily="49" charset="-122"/>
              <a:ea typeface="黑体" pitchFamily="49" charset="-122"/>
            </a:rPr>
            <a:t>数字签名</a:t>
          </a:r>
        </a:p>
      </dgm:t>
    </dgm:pt>
    <dgm:pt modelId="{CAB0B8EC-E489-AD45-A8E8-F0B10C57BEFF}" type="parTrans" cxnId="{FD379A41-5315-B040-93FB-D891EC493A63}">
      <dgm:prSet/>
      <dgm:spPr/>
      <dgm:t>
        <a:bodyPr/>
        <a:lstStyle/>
        <a:p>
          <a:endParaRPr lang="zh-CN" altLang="en-US">
            <a:latin typeface="黑体" pitchFamily="49" charset="-122"/>
            <a:ea typeface="黑体" pitchFamily="49" charset="-122"/>
          </a:endParaRPr>
        </a:p>
      </dgm:t>
    </dgm:pt>
    <dgm:pt modelId="{0407FC06-CF55-BC47-B0EA-60EE764CEA41}" type="sibTrans" cxnId="{FD379A41-5315-B040-93FB-D891EC493A63}">
      <dgm:prSet/>
      <dgm:spPr/>
      <dgm:t>
        <a:bodyPr/>
        <a:lstStyle/>
        <a:p>
          <a:endParaRPr lang="zh-CN" altLang="en-US">
            <a:latin typeface="黑体" pitchFamily="49" charset="-122"/>
            <a:ea typeface="黑体" pitchFamily="49" charset="-122"/>
          </a:endParaRPr>
        </a:p>
      </dgm:t>
    </dgm:pt>
    <dgm:pt modelId="{435DFFD4-9D1F-614A-8648-5A216F88A7B0}">
      <dgm:prSet phldrT="[文本]"/>
      <dgm:spPr/>
      <dgm:t>
        <a:bodyPr/>
        <a:lstStyle/>
        <a:p>
          <a:r>
            <a:rPr lang="zh-CN" altLang="en-US" dirty="0">
              <a:latin typeface="黑体" pitchFamily="49" charset="-122"/>
              <a:ea typeface="黑体" pitchFamily="49" charset="-122"/>
            </a:rPr>
            <a:t>流密码</a:t>
          </a:r>
        </a:p>
      </dgm:t>
    </dgm:pt>
    <dgm:pt modelId="{89FC9050-8A44-A840-8632-834CDAD02157}" type="parTrans" cxnId="{FF79E240-DF90-6146-9CE0-33E8E9742081}">
      <dgm:prSet/>
      <dgm:spPr/>
      <dgm:t>
        <a:bodyPr/>
        <a:lstStyle/>
        <a:p>
          <a:endParaRPr lang="zh-CN" altLang="en-US">
            <a:latin typeface="黑体" pitchFamily="49" charset="-122"/>
            <a:ea typeface="黑体" pitchFamily="49" charset="-122"/>
          </a:endParaRPr>
        </a:p>
      </dgm:t>
    </dgm:pt>
    <dgm:pt modelId="{BFE7E110-D900-E44C-A2BE-34E7EF4568BA}" type="sibTrans" cxnId="{FF79E240-DF90-6146-9CE0-33E8E9742081}">
      <dgm:prSet/>
      <dgm:spPr/>
      <dgm:t>
        <a:bodyPr/>
        <a:lstStyle/>
        <a:p>
          <a:endParaRPr lang="zh-CN" altLang="en-US">
            <a:latin typeface="黑体" pitchFamily="49" charset="-122"/>
            <a:ea typeface="黑体" pitchFamily="49" charset="-122"/>
          </a:endParaRPr>
        </a:p>
      </dgm:t>
    </dgm:pt>
    <dgm:pt modelId="{6EF954B1-EC46-F94C-A01B-62653EDEFA99}">
      <dgm:prSet phldrT="[文本]"/>
      <dgm:spPr/>
      <dgm:t>
        <a:bodyPr/>
        <a:lstStyle/>
        <a:p>
          <a:r>
            <a:rPr lang="zh-CN" altLang="en-US" dirty="0">
              <a:latin typeface="黑体" pitchFamily="49" charset="-122"/>
              <a:ea typeface="黑体" pitchFamily="49" charset="-122"/>
            </a:rPr>
            <a:t>分组密码</a:t>
          </a:r>
        </a:p>
      </dgm:t>
    </dgm:pt>
    <dgm:pt modelId="{2ED2F5B0-457E-0748-BD8C-DE9F52A898D9}" type="parTrans" cxnId="{0A4883DA-E8EE-A34B-9537-73C820FE7FEF}">
      <dgm:prSet/>
      <dgm:spPr/>
      <dgm:t>
        <a:bodyPr/>
        <a:lstStyle/>
        <a:p>
          <a:endParaRPr lang="zh-CN" altLang="en-US">
            <a:latin typeface="黑体" pitchFamily="49" charset="-122"/>
            <a:ea typeface="黑体" pitchFamily="49" charset="-122"/>
          </a:endParaRPr>
        </a:p>
      </dgm:t>
    </dgm:pt>
    <dgm:pt modelId="{30D6C084-B75F-8D43-9E5B-1D8658923838}" type="sibTrans" cxnId="{0A4883DA-E8EE-A34B-9537-73C820FE7FEF}">
      <dgm:prSet/>
      <dgm:spPr/>
      <dgm:t>
        <a:bodyPr/>
        <a:lstStyle/>
        <a:p>
          <a:endParaRPr lang="zh-CN" altLang="en-US">
            <a:latin typeface="黑体" pitchFamily="49" charset="-122"/>
            <a:ea typeface="黑体" pitchFamily="49" charset="-122"/>
          </a:endParaRPr>
        </a:p>
      </dgm:t>
    </dgm:pt>
    <dgm:pt modelId="{0DA1B18E-FAF5-4541-A2A6-F7CBA07B1517}" type="pres">
      <dgm:prSet presAssocID="{EA1CB5A9-78EF-1845-8D94-4820AFCD738A}" presName="hierChild1" presStyleCnt="0">
        <dgm:presLayoutVars>
          <dgm:chPref val="1"/>
          <dgm:dir/>
          <dgm:animOne val="branch"/>
          <dgm:animLvl val="lvl"/>
          <dgm:resizeHandles/>
        </dgm:presLayoutVars>
      </dgm:prSet>
      <dgm:spPr/>
    </dgm:pt>
    <dgm:pt modelId="{E480D7AE-E69B-4B45-BB08-0DEB50A5C0DA}" type="pres">
      <dgm:prSet presAssocID="{0E08531B-F612-7B49-8BC1-B8BC83711279}" presName="hierRoot1" presStyleCnt="0"/>
      <dgm:spPr/>
    </dgm:pt>
    <dgm:pt modelId="{F5FA5AF0-6D6B-C24E-8D12-99C40CF65709}" type="pres">
      <dgm:prSet presAssocID="{0E08531B-F612-7B49-8BC1-B8BC83711279}" presName="composite" presStyleCnt="0"/>
      <dgm:spPr/>
    </dgm:pt>
    <dgm:pt modelId="{9EBB2E17-48D6-2642-B242-105730B60869}" type="pres">
      <dgm:prSet presAssocID="{0E08531B-F612-7B49-8BC1-B8BC83711279}" presName="background" presStyleLbl="node0" presStyleIdx="0" presStyleCnt="1"/>
      <dgm:spPr/>
    </dgm:pt>
    <dgm:pt modelId="{21E17706-CDA0-7B49-AF28-FF600F2B088E}" type="pres">
      <dgm:prSet presAssocID="{0E08531B-F612-7B49-8BC1-B8BC83711279}" presName="text" presStyleLbl="fgAcc0" presStyleIdx="0" presStyleCnt="1">
        <dgm:presLayoutVars>
          <dgm:chPref val="3"/>
        </dgm:presLayoutVars>
      </dgm:prSet>
      <dgm:spPr/>
    </dgm:pt>
    <dgm:pt modelId="{9B94DF11-1090-FB45-A265-4EFF7F05CC43}" type="pres">
      <dgm:prSet presAssocID="{0E08531B-F612-7B49-8BC1-B8BC83711279}" presName="hierChild2" presStyleCnt="0"/>
      <dgm:spPr/>
    </dgm:pt>
    <dgm:pt modelId="{7885E503-5952-CB41-8512-923570B6DBA8}" type="pres">
      <dgm:prSet presAssocID="{DC76BC56-53EC-8D4A-B73D-1389C56C6470}" presName="Name10" presStyleLbl="parChTrans1D2" presStyleIdx="0" presStyleCnt="3"/>
      <dgm:spPr/>
    </dgm:pt>
    <dgm:pt modelId="{6F4FEC35-E526-5C42-95BF-22A2E8418FAD}" type="pres">
      <dgm:prSet presAssocID="{10F08D6C-4D17-FF4E-86DA-8B86BD601082}" presName="hierRoot2" presStyleCnt="0"/>
      <dgm:spPr/>
    </dgm:pt>
    <dgm:pt modelId="{ACCDA153-F9DF-574F-83AD-2D34C5868CA6}" type="pres">
      <dgm:prSet presAssocID="{10F08D6C-4D17-FF4E-86DA-8B86BD601082}" presName="composite2" presStyleCnt="0"/>
      <dgm:spPr/>
    </dgm:pt>
    <dgm:pt modelId="{05B28094-E1C1-1046-AF84-3680B7B79A00}" type="pres">
      <dgm:prSet presAssocID="{10F08D6C-4D17-FF4E-86DA-8B86BD601082}" presName="background2" presStyleLbl="node2" presStyleIdx="0" presStyleCnt="3"/>
      <dgm:spPr/>
    </dgm:pt>
    <dgm:pt modelId="{C071948E-56EB-2A41-B670-117BFE9568BC}" type="pres">
      <dgm:prSet presAssocID="{10F08D6C-4D17-FF4E-86DA-8B86BD601082}" presName="text2" presStyleLbl="fgAcc2" presStyleIdx="0" presStyleCnt="3">
        <dgm:presLayoutVars>
          <dgm:chPref val="3"/>
        </dgm:presLayoutVars>
      </dgm:prSet>
      <dgm:spPr/>
    </dgm:pt>
    <dgm:pt modelId="{93F9C994-FE54-034A-9D48-6EAA77BF185B}" type="pres">
      <dgm:prSet presAssocID="{10F08D6C-4D17-FF4E-86DA-8B86BD601082}" presName="hierChild3" presStyleCnt="0"/>
      <dgm:spPr/>
    </dgm:pt>
    <dgm:pt modelId="{B144CFA0-5E17-F14F-A54F-692BC5281252}" type="pres">
      <dgm:prSet presAssocID="{E200E0F1-DB1A-8B46-AAB2-698B15751EB1}" presName="Name17" presStyleLbl="parChTrans1D3" presStyleIdx="0" presStyleCnt="4"/>
      <dgm:spPr/>
    </dgm:pt>
    <dgm:pt modelId="{756B8C3B-A6D9-D944-9AD8-9AAFAF77F5EE}" type="pres">
      <dgm:prSet presAssocID="{1BC78BB5-2C62-AD46-9A33-C684EA4CDAA8}" presName="hierRoot3" presStyleCnt="0"/>
      <dgm:spPr/>
    </dgm:pt>
    <dgm:pt modelId="{A8F398F1-5DAF-F146-A318-757932CB2C83}" type="pres">
      <dgm:prSet presAssocID="{1BC78BB5-2C62-AD46-9A33-C684EA4CDAA8}" presName="composite3" presStyleCnt="0"/>
      <dgm:spPr/>
    </dgm:pt>
    <dgm:pt modelId="{BF5AA7F8-2EF8-8B4C-834A-F248B74808D2}" type="pres">
      <dgm:prSet presAssocID="{1BC78BB5-2C62-AD46-9A33-C684EA4CDAA8}" presName="background3" presStyleLbl="node3" presStyleIdx="0" presStyleCnt="4"/>
      <dgm:spPr/>
    </dgm:pt>
    <dgm:pt modelId="{86DCD712-2CB4-BB47-BD11-2782D1C2C34D}" type="pres">
      <dgm:prSet presAssocID="{1BC78BB5-2C62-AD46-9A33-C684EA4CDAA8}" presName="text3" presStyleLbl="fgAcc3" presStyleIdx="0" presStyleCnt="4">
        <dgm:presLayoutVars>
          <dgm:chPref val="3"/>
        </dgm:presLayoutVars>
      </dgm:prSet>
      <dgm:spPr/>
    </dgm:pt>
    <dgm:pt modelId="{485EB785-1552-9942-89D7-B68D250A65AB}" type="pres">
      <dgm:prSet presAssocID="{1BC78BB5-2C62-AD46-9A33-C684EA4CDAA8}" presName="hierChild4" presStyleCnt="0"/>
      <dgm:spPr/>
    </dgm:pt>
    <dgm:pt modelId="{7F0E6142-4704-EA43-94D8-F4C9FA4A18A3}" type="pres">
      <dgm:prSet presAssocID="{89FC9050-8A44-A840-8632-834CDAD02157}" presName="Name23" presStyleLbl="parChTrans1D4" presStyleIdx="0" presStyleCnt="2"/>
      <dgm:spPr/>
    </dgm:pt>
    <dgm:pt modelId="{8F3048C5-6649-8645-9C2F-02807C0C81B8}" type="pres">
      <dgm:prSet presAssocID="{435DFFD4-9D1F-614A-8648-5A216F88A7B0}" presName="hierRoot4" presStyleCnt="0"/>
      <dgm:spPr/>
    </dgm:pt>
    <dgm:pt modelId="{27732ACE-F824-A643-A3C4-B614B3773EA6}" type="pres">
      <dgm:prSet presAssocID="{435DFFD4-9D1F-614A-8648-5A216F88A7B0}" presName="composite4" presStyleCnt="0"/>
      <dgm:spPr/>
    </dgm:pt>
    <dgm:pt modelId="{2F9B84C0-3956-6E47-9012-508FB943F56E}" type="pres">
      <dgm:prSet presAssocID="{435DFFD4-9D1F-614A-8648-5A216F88A7B0}" presName="background4" presStyleLbl="node4" presStyleIdx="0" presStyleCnt="2"/>
      <dgm:spPr/>
    </dgm:pt>
    <dgm:pt modelId="{9DCFFDCB-4897-7140-A0EA-1077FBA1A665}" type="pres">
      <dgm:prSet presAssocID="{435DFFD4-9D1F-614A-8648-5A216F88A7B0}" presName="text4" presStyleLbl="fgAcc4" presStyleIdx="0" presStyleCnt="2">
        <dgm:presLayoutVars>
          <dgm:chPref val="3"/>
        </dgm:presLayoutVars>
      </dgm:prSet>
      <dgm:spPr/>
    </dgm:pt>
    <dgm:pt modelId="{1992DD41-F322-2B4A-8515-2D16229639F4}" type="pres">
      <dgm:prSet presAssocID="{435DFFD4-9D1F-614A-8648-5A216F88A7B0}" presName="hierChild5" presStyleCnt="0"/>
      <dgm:spPr/>
    </dgm:pt>
    <dgm:pt modelId="{5094A60B-FD99-C04A-8287-9D9DAC4322A7}" type="pres">
      <dgm:prSet presAssocID="{2ED2F5B0-457E-0748-BD8C-DE9F52A898D9}" presName="Name23" presStyleLbl="parChTrans1D4" presStyleIdx="1" presStyleCnt="2"/>
      <dgm:spPr/>
    </dgm:pt>
    <dgm:pt modelId="{7D4073D7-6516-C046-A62B-8CC70F4087E6}" type="pres">
      <dgm:prSet presAssocID="{6EF954B1-EC46-F94C-A01B-62653EDEFA99}" presName="hierRoot4" presStyleCnt="0"/>
      <dgm:spPr/>
    </dgm:pt>
    <dgm:pt modelId="{0EC51F13-FDFB-0342-8C9B-29D2CA3BB254}" type="pres">
      <dgm:prSet presAssocID="{6EF954B1-EC46-F94C-A01B-62653EDEFA99}" presName="composite4" presStyleCnt="0"/>
      <dgm:spPr/>
    </dgm:pt>
    <dgm:pt modelId="{94A1AEDA-BC52-CE4B-A1F9-FF69EAFA5BDC}" type="pres">
      <dgm:prSet presAssocID="{6EF954B1-EC46-F94C-A01B-62653EDEFA99}" presName="background4" presStyleLbl="node4" presStyleIdx="1" presStyleCnt="2"/>
      <dgm:spPr/>
    </dgm:pt>
    <dgm:pt modelId="{48FCF4E5-DDC0-794C-AA21-E0BB276E39D1}" type="pres">
      <dgm:prSet presAssocID="{6EF954B1-EC46-F94C-A01B-62653EDEFA99}" presName="text4" presStyleLbl="fgAcc4" presStyleIdx="1" presStyleCnt="2">
        <dgm:presLayoutVars>
          <dgm:chPref val="3"/>
        </dgm:presLayoutVars>
      </dgm:prSet>
      <dgm:spPr/>
    </dgm:pt>
    <dgm:pt modelId="{71157D35-5067-8140-867A-9C2F5EED43A7}" type="pres">
      <dgm:prSet presAssocID="{6EF954B1-EC46-F94C-A01B-62653EDEFA99}" presName="hierChild5" presStyleCnt="0"/>
      <dgm:spPr/>
    </dgm:pt>
    <dgm:pt modelId="{E686F682-5BEC-854A-9EC9-E7DD486E6086}" type="pres">
      <dgm:prSet presAssocID="{FB7AD620-6153-484F-83CF-A5CDA6948F2E}" presName="Name17" presStyleLbl="parChTrans1D3" presStyleIdx="1" presStyleCnt="4"/>
      <dgm:spPr/>
    </dgm:pt>
    <dgm:pt modelId="{CD6B8778-99A1-684F-8F9C-B20925F312C3}" type="pres">
      <dgm:prSet presAssocID="{3840A435-0690-1644-A84B-B6DBA36EC3C2}" presName="hierRoot3" presStyleCnt="0"/>
      <dgm:spPr/>
    </dgm:pt>
    <dgm:pt modelId="{649013D8-8DE2-FD48-9EC6-3CCE4FEF6835}" type="pres">
      <dgm:prSet presAssocID="{3840A435-0690-1644-A84B-B6DBA36EC3C2}" presName="composite3" presStyleCnt="0"/>
      <dgm:spPr/>
    </dgm:pt>
    <dgm:pt modelId="{4C8873BF-94A2-F840-83EE-874F1ABBB592}" type="pres">
      <dgm:prSet presAssocID="{3840A435-0690-1644-A84B-B6DBA36EC3C2}" presName="background3" presStyleLbl="node3" presStyleIdx="1" presStyleCnt="4"/>
      <dgm:spPr/>
    </dgm:pt>
    <dgm:pt modelId="{AF01E54E-FE94-7F46-B51C-DEA069FFA1A7}" type="pres">
      <dgm:prSet presAssocID="{3840A435-0690-1644-A84B-B6DBA36EC3C2}" presName="text3" presStyleLbl="fgAcc3" presStyleIdx="1" presStyleCnt="4">
        <dgm:presLayoutVars>
          <dgm:chPref val="3"/>
        </dgm:presLayoutVars>
      </dgm:prSet>
      <dgm:spPr/>
    </dgm:pt>
    <dgm:pt modelId="{BAC2DBB2-52E6-7F44-A768-269C90CAC54C}" type="pres">
      <dgm:prSet presAssocID="{3840A435-0690-1644-A84B-B6DBA36EC3C2}" presName="hierChild4" presStyleCnt="0"/>
      <dgm:spPr/>
    </dgm:pt>
    <dgm:pt modelId="{3A35CD08-F010-3745-9109-FC2B98AACD1D}" type="pres">
      <dgm:prSet presAssocID="{0418F07F-8A16-E84F-9921-ECAB4F22FB3C}" presName="Name10" presStyleLbl="parChTrans1D2" presStyleIdx="1" presStyleCnt="3"/>
      <dgm:spPr/>
    </dgm:pt>
    <dgm:pt modelId="{38510783-525A-6449-9C51-B281F6301A5A}" type="pres">
      <dgm:prSet presAssocID="{1F47CB95-CF8A-EE44-9764-0475E4C845CE}" presName="hierRoot2" presStyleCnt="0"/>
      <dgm:spPr/>
    </dgm:pt>
    <dgm:pt modelId="{5EAC637D-2F62-2F45-A31E-92CC8BBACF58}" type="pres">
      <dgm:prSet presAssocID="{1F47CB95-CF8A-EE44-9764-0475E4C845CE}" presName="composite2" presStyleCnt="0"/>
      <dgm:spPr/>
    </dgm:pt>
    <dgm:pt modelId="{7F594D12-0AEB-1344-8F69-774E956C6392}" type="pres">
      <dgm:prSet presAssocID="{1F47CB95-CF8A-EE44-9764-0475E4C845CE}" presName="background2" presStyleLbl="node2" presStyleIdx="1" presStyleCnt="3"/>
      <dgm:spPr/>
    </dgm:pt>
    <dgm:pt modelId="{381D56BC-DDCF-AE4C-9AC1-E5B261BAD841}" type="pres">
      <dgm:prSet presAssocID="{1F47CB95-CF8A-EE44-9764-0475E4C845CE}" presName="text2" presStyleLbl="fgAcc2" presStyleIdx="1" presStyleCnt="3">
        <dgm:presLayoutVars>
          <dgm:chPref val="3"/>
        </dgm:presLayoutVars>
      </dgm:prSet>
      <dgm:spPr/>
    </dgm:pt>
    <dgm:pt modelId="{0BD7F147-81C9-8E40-8C41-AB2DD908783F}" type="pres">
      <dgm:prSet presAssocID="{1F47CB95-CF8A-EE44-9764-0475E4C845CE}" presName="hierChild3" presStyleCnt="0"/>
      <dgm:spPr/>
    </dgm:pt>
    <dgm:pt modelId="{855D4579-4812-2444-9436-831E67FCD137}" type="pres">
      <dgm:prSet presAssocID="{5FA97FE2-676B-094D-9F87-7D6CBCC8B3D8}" presName="Name17" presStyleLbl="parChTrans1D3" presStyleIdx="2" presStyleCnt="4"/>
      <dgm:spPr/>
    </dgm:pt>
    <dgm:pt modelId="{368E2BC3-4F54-084B-AC34-523B60E7DA40}" type="pres">
      <dgm:prSet presAssocID="{27D49641-698E-0B42-AEBC-97206BE1B052}" presName="hierRoot3" presStyleCnt="0"/>
      <dgm:spPr/>
    </dgm:pt>
    <dgm:pt modelId="{48BB36EF-BF2F-5142-972C-36655E2AD354}" type="pres">
      <dgm:prSet presAssocID="{27D49641-698E-0B42-AEBC-97206BE1B052}" presName="composite3" presStyleCnt="0"/>
      <dgm:spPr/>
    </dgm:pt>
    <dgm:pt modelId="{3A079D2E-CD2A-3141-A7C5-B960C7E38A83}" type="pres">
      <dgm:prSet presAssocID="{27D49641-698E-0B42-AEBC-97206BE1B052}" presName="background3" presStyleLbl="node3" presStyleIdx="2" presStyleCnt="4"/>
      <dgm:spPr/>
    </dgm:pt>
    <dgm:pt modelId="{E01EE0DB-0508-B542-B37C-1DAD3CBD358F}" type="pres">
      <dgm:prSet presAssocID="{27D49641-698E-0B42-AEBC-97206BE1B052}" presName="text3" presStyleLbl="fgAcc3" presStyleIdx="2" presStyleCnt="4">
        <dgm:presLayoutVars>
          <dgm:chPref val="3"/>
        </dgm:presLayoutVars>
      </dgm:prSet>
      <dgm:spPr/>
    </dgm:pt>
    <dgm:pt modelId="{63362655-1659-6D44-9C9E-51C3595474B0}" type="pres">
      <dgm:prSet presAssocID="{27D49641-698E-0B42-AEBC-97206BE1B052}" presName="hierChild4" presStyleCnt="0"/>
      <dgm:spPr/>
    </dgm:pt>
    <dgm:pt modelId="{1EB57FA1-BCCB-BF40-9C78-16C5B183B265}" type="pres">
      <dgm:prSet presAssocID="{CAB0B8EC-E489-AD45-A8E8-F0B10C57BEFF}" presName="Name17" presStyleLbl="parChTrans1D3" presStyleIdx="3" presStyleCnt="4"/>
      <dgm:spPr/>
    </dgm:pt>
    <dgm:pt modelId="{0FC1CACC-B369-484E-894A-F9BD3FC11EF5}" type="pres">
      <dgm:prSet presAssocID="{F2E58991-E758-9647-9FDD-5A88D0835F92}" presName="hierRoot3" presStyleCnt="0"/>
      <dgm:spPr/>
    </dgm:pt>
    <dgm:pt modelId="{4CF6CC89-5409-D044-8FF8-BAE4096EF337}" type="pres">
      <dgm:prSet presAssocID="{F2E58991-E758-9647-9FDD-5A88D0835F92}" presName="composite3" presStyleCnt="0"/>
      <dgm:spPr/>
    </dgm:pt>
    <dgm:pt modelId="{8798FBAB-056A-B849-AD41-FF4AF939FC39}" type="pres">
      <dgm:prSet presAssocID="{F2E58991-E758-9647-9FDD-5A88D0835F92}" presName="background3" presStyleLbl="node3" presStyleIdx="3" presStyleCnt="4"/>
      <dgm:spPr/>
    </dgm:pt>
    <dgm:pt modelId="{48872903-90ED-9640-9DE4-769494901596}" type="pres">
      <dgm:prSet presAssocID="{F2E58991-E758-9647-9FDD-5A88D0835F92}" presName="text3" presStyleLbl="fgAcc3" presStyleIdx="3" presStyleCnt="4">
        <dgm:presLayoutVars>
          <dgm:chPref val="3"/>
        </dgm:presLayoutVars>
      </dgm:prSet>
      <dgm:spPr/>
    </dgm:pt>
    <dgm:pt modelId="{7642A236-9C49-534C-A58C-5AD0F91685B0}" type="pres">
      <dgm:prSet presAssocID="{F2E58991-E758-9647-9FDD-5A88D0835F92}" presName="hierChild4" presStyleCnt="0"/>
      <dgm:spPr/>
    </dgm:pt>
    <dgm:pt modelId="{314437DE-9429-5748-BADF-2248DA4E136A}" type="pres">
      <dgm:prSet presAssocID="{E9464F3D-6F53-0848-8518-B2AAA6337805}" presName="Name10" presStyleLbl="parChTrans1D2" presStyleIdx="2" presStyleCnt="3"/>
      <dgm:spPr/>
    </dgm:pt>
    <dgm:pt modelId="{94C331F2-465C-0141-BE70-A928107E99A6}" type="pres">
      <dgm:prSet presAssocID="{CC9DD136-F56B-F94F-A51F-8BF7E3BEE405}" presName="hierRoot2" presStyleCnt="0"/>
      <dgm:spPr/>
    </dgm:pt>
    <dgm:pt modelId="{8B4A0B37-0890-5B44-BE09-353B90A70B42}" type="pres">
      <dgm:prSet presAssocID="{CC9DD136-F56B-F94F-A51F-8BF7E3BEE405}" presName="composite2" presStyleCnt="0"/>
      <dgm:spPr/>
    </dgm:pt>
    <dgm:pt modelId="{FEBA0EAD-465A-894B-927E-2EAFCCF06EC4}" type="pres">
      <dgm:prSet presAssocID="{CC9DD136-F56B-F94F-A51F-8BF7E3BEE405}" presName="background2" presStyleLbl="node2" presStyleIdx="2" presStyleCnt="3"/>
      <dgm:spPr/>
    </dgm:pt>
    <dgm:pt modelId="{C422ED48-30E5-7B45-8392-B5FB0B0D931C}" type="pres">
      <dgm:prSet presAssocID="{CC9DD136-F56B-F94F-A51F-8BF7E3BEE405}" presName="text2" presStyleLbl="fgAcc2" presStyleIdx="2" presStyleCnt="3">
        <dgm:presLayoutVars>
          <dgm:chPref val="3"/>
        </dgm:presLayoutVars>
      </dgm:prSet>
      <dgm:spPr/>
    </dgm:pt>
    <dgm:pt modelId="{AB9C7315-34F2-5F44-B90D-D1E819C54800}" type="pres">
      <dgm:prSet presAssocID="{CC9DD136-F56B-F94F-A51F-8BF7E3BEE405}" presName="hierChild3" presStyleCnt="0"/>
      <dgm:spPr/>
    </dgm:pt>
  </dgm:ptLst>
  <dgm:cxnLst>
    <dgm:cxn modelId="{7BBE2205-A608-3249-9F1B-B93D7F54D1DE}" srcId="{0E08531B-F612-7B49-8BC1-B8BC83711279}" destId="{10F08D6C-4D17-FF4E-86DA-8B86BD601082}" srcOrd="0" destOrd="0" parTransId="{DC76BC56-53EC-8D4A-B73D-1389C56C6470}" sibTransId="{C04E3CAE-E924-EE40-BA79-7C306DD8476D}"/>
    <dgm:cxn modelId="{D6A7970F-6D4E-FF4B-9C9D-5BD28189F809}" type="presOf" srcId="{1BC78BB5-2C62-AD46-9A33-C684EA4CDAA8}" destId="{86DCD712-2CB4-BB47-BD11-2782D1C2C34D}" srcOrd="0" destOrd="0" presId="urn:microsoft.com/office/officeart/2005/8/layout/hierarchy1#1"/>
    <dgm:cxn modelId="{6ABCAD13-D7CC-5741-B0CE-5CCFC1F62A32}" type="presOf" srcId="{27D49641-698E-0B42-AEBC-97206BE1B052}" destId="{E01EE0DB-0508-B542-B37C-1DAD3CBD358F}" srcOrd="0" destOrd="0" presId="urn:microsoft.com/office/officeart/2005/8/layout/hierarchy1#1"/>
    <dgm:cxn modelId="{4358EF19-78C0-D64B-B0A8-7C9BCCF17F2C}" type="presOf" srcId="{10F08D6C-4D17-FF4E-86DA-8B86BD601082}" destId="{C071948E-56EB-2A41-B670-117BFE9568BC}" srcOrd="0" destOrd="0" presId="urn:microsoft.com/office/officeart/2005/8/layout/hierarchy1#1"/>
    <dgm:cxn modelId="{A62B4A1A-5EA7-4146-A1C7-14783843C093}" type="presOf" srcId="{0E08531B-F612-7B49-8BC1-B8BC83711279}" destId="{21E17706-CDA0-7B49-AF28-FF600F2B088E}" srcOrd="0" destOrd="0" presId="urn:microsoft.com/office/officeart/2005/8/layout/hierarchy1#1"/>
    <dgm:cxn modelId="{E03F5A1A-487F-494F-9912-E9EA491B41D2}" type="presOf" srcId="{0418F07F-8A16-E84F-9921-ECAB4F22FB3C}" destId="{3A35CD08-F010-3745-9109-FC2B98AACD1D}" srcOrd="0" destOrd="0" presId="urn:microsoft.com/office/officeart/2005/8/layout/hierarchy1#1"/>
    <dgm:cxn modelId="{277DFF2E-6B93-2D43-BB7A-E5BA4AF8173C}" type="presOf" srcId="{DC76BC56-53EC-8D4A-B73D-1389C56C6470}" destId="{7885E503-5952-CB41-8512-923570B6DBA8}" srcOrd="0" destOrd="0" presId="urn:microsoft.com/office/officeart/2005/8/layout/hierarchy1#1"/>
    <dgm:cxn modelId="{FF79E240-DF90-6146-9CE0-33E8E9742081}" srcId="{1BC78BB5-2C62-AD46-9A33-C684EA4CDAA8}" destId="{435DFFD4-9D1F-614A-8648-5A216F88A7B0}" srcOrd="0" destOrd="0" parTransId="{89FC9050-8A44-A840-8632-834CDAD02157}" sibTransId="{BFE7E110-D900-E44C-A2BE-34E7EF4568BA}"/>
    <dgm:cxn modelId="{6929865C-2CF3-FE41-8C0F-D984C3D53551}" type="presOf" srcId="{89FC9050-8A44-A840-8632-834CDAD02157}" destId="{7F0E6142-4704-EA43-94D8-F4C9FA4A18A3}" srcOrd="0" destOrd="0" presId="urn:microsoft.com/office/officeart/2005/8/layout/hierarchy1#1"/>
    <dgm:cxn modelId="{29D3E05D-E3DE-6648-A432-9BDED8445D31}" srcId="{0E08531B-F612-7B49-8BC1-B8BC83711279}" destId="{CC9DD136-F56B-F94F-A51F-8BF7E3BEE405}" srcOrd="2" destOrd="0" parTransId="{E9464F3D-6F53-0848-8518-B2AAA6337805}" sibTransId="{DB36BEF5-1953-E747-948D-AB27291C8B26}"/>
    <dgm:cxn modelId="{FD379A41-5315-B040-93FB-D891EC493A63}" srcId="{1F47CB95-CF8A-EE44-9764-0475E4C845CE}" destId="{F2E58991-E758-9647-9FDD-5A88D0835F92}" srcOrd="1" destOrd="0" parTransId="{CAB0B8EC-E489-AD45-A8E8-F0B10C57BEFF}" sibTransId="{0407FC06-CF55-BC47-B0EA-60EE764CEA41}"/>
    <dgm:cxn modelId="{59517462-2DA3-0043-9BE1-EBD1132C0E37}" type="presOf" srcId="{2ED2F5B0-457E-0748-BD8C-DE9F52A898D9}" destId="{5094A60B-FD99-C04A-8287-9D9DAC4322A7}" srcOrd="0" destOrd="0" presId="urn:microsoft.com/office/officeart/2005/8/layout/hierarchy1#1"/>
    <dgm:cxn modelId="{500BDD4B-7EB4-8341-8C63-D69C6287D148}" type="presOf" srcId="{CC9DD136-F56B-F94F-A51F-8BF7E3BEE405}" destId="{C422ED48-30E5-7B45-8392-B5FB0B0D931C}" srcOrd="0" destOrd="0" presId="urn:microsoft.com/office/officeart/2005/8/layout/hierarchy1#1"/>
    <dgm:cxn modelId="{BAC7167F-6F39-5D43-809A-EF141A5C7CC4}" srcId="{EA1CB5A9-78EF-1845-8D94-4820AFCD738A}" destId="{0E08531B-F612-7B49-8BC1-B8BC83711279}" srcOrd="0" destOrd="0" parTransId="{2F929949-00E8-EB4F-8049-E686490821B8}" sibTransId="{11C2A51F-1185-2E41-9373-4FBB277A95E9}"/>
    <dgm:cxn modelId="{EA6D8C88-CAFF-BE4D-A2FA-EAB18C628284}" type="presOf" srcId="{E9464F3D-6F53-0848-8518-B2AAA6337805}" destId="{314437DE-9429-5748-BADF-2248DA4E136A}" srcOrd="0" destOrd="0" presId="urn:microsoft.com/office/officeart/2005/8/layout/hierarchy1#1"/>
    <dgm:cxn modelId="{6D85AB93-A9EE-F74D-B363-54527869EE33}" srcId="{10F08D6C-4D17-FF4E-86DA-8B86BD601082}" destId="{3840A435-0690-1644-A84B-B6DBA36EC3C2}" srcOrd="1" destOrd="0" parTransId="{FB7AD620-6153-484F-83CF-A5CDA6948F2E}" sibTransId="{B1A37F86-860F-F247-A92C-8AE74DE3E257}"/>
    <dgm:cxn modelId="{7BF101A1-0CA4-9E48-B0AB-E99AC4CEB26F}" type="presOf" srcId="{CAB0B8EC-E489-AD45-A8E8-F0B10C57BEFF}" destId="{1EB57FA1-BCCB-BF40-9C78-16C5B183B265}" srcOrd="0" destOrd="0" presId="urn:microsoft.com/office/officeart/2005/8/layout/hierarchy1#1"/>
    <dgm:cxn modelId="{9B69BAAB-39E9-7947-BA26-841626C8FE97}" type="presOf" srcId="{F2E58991-E758-9647-9FDD-5A88D0835F92}" destId="{48872903-90ED-9640-9DE4-769494901596}" srcOrd="0" destOrd="0" presId="urn:microsoft.com/office/officeart/2005/8/layout/hierarchy1#1"/>
    <dgm:cxn modelId="{14F4B5B4-D969-4B49-B2B1-BD62809BB4BB}" type="presOf" srcId="{EA1CB5A9-78EF-1845-8D94-4820AFCD738A}" destId="{0DA1B18E-FAF5-4541-A2A6-F7CBA07B1517}" srcOrd="0" destOrd="0" presId="urn:microsoft.com/office/officeart/2005/8/layout/hierarchy1#1"/>
    <dgm:cxn modelId="{279031C0-8F79-A84F-AC41-801C398AA4C3}" type="presOf" srcId="{3840A435-0690-1644-A84B-B6DBA36EC3C2}" destId="{AF01E54E-FE94-7F46-B51C-DEA069FFA1A7}" srcOrd="0" destOrd="0" presId="urn:microsoft.com/office/officeart/2005/8/layout/hierarchy1#1"/>
    <dgm:cxn modelId="{DC21C8C5-535E-4741-BDDB-FA8F3C033C29}" type="presOf" srcId="{435DFFD4-9D1F-614A-8648-5A216F88A7B0}" destId="{9DCFFDCB-4897-7140-A0EA-1077FBA1A665}" srcOrd="0" destOrd="0" presId="urn:microsoft.com/office/officeart/2005/8/layout/hierarchy1#1"/>
    <dgm:cxn modelId="{87ECDDC9-61F8-4B43-BE3C-6BFF81F5E75B}" srcId="{1F47CB95-CF8A-EE44-9764-0475E4C845CE}" destId="{27D49641-698E-0B42-AEBC-97206BE1B052}" srcOrd="0" destOrd="0" parTransId="{5FA97FE2-676B-094D-9F87-7D6CBCC8B3D8}" sibTransId="{4D937522-C4AB-A942-A791-28EB13A78443}"/>
    <dgm:cxn modelId="{F681FECD-07B5-5D4A-A91C-E081D0F8EEA4}" srcId="{0E08531B-F612-7B49-8BC1-B8BC83711279}" destId="{1F47CB95-CF8A-EE44-9764-0475E4C845CE}" srcOrd="1" destOrd="0" parTransId="{0418F07F-8A16-E84F-9921-ECAB4F22FB3C}" sibTransId="{93B37656-21B3-7C4A-BD98-7CF5CC6803B0}"/>
    <dgm:cxn modelId="{0A4883DA-E8EE-A34B-9537-73C820FE7FEF}" srcId="{1BC78BB5-2C62-AD46-9A33-C684EA4CDAA8}" destId="{6EF954B1-EC46-F94C-A01B-62653EDEFA99}" srcOrd="1" destOrd="0" parTransId="{2ED2F5B0-457E-0748-BD8C-DE9F52A898D9}" sibTransId="{30D6C084-B75F-8D43-9E5B-1D8658923838}"/>
    <dgm:cxn modelId="{21E7CADF-7B8C-AF4D-B6B6-37EDF05AC2B8}" type="presOf" srcId="{6EF954B1-EC46-F94C-A01B-62653EDEFA99}" destId="{48FCF4E5-DDC0-794C-AA21-E0BB276E39D1}" srcOrd="0" destOrd="0" presId="urn:microsoft.com/office/officeart/2005/8/layout/hierarchy1#1"/>
    <dgm:cxn modelId="{DF265CE0-31E1-B441-8CA9-872D18C6AA7F}" srcId="{10F08D6C-4D17-FF4E-86DA-8B86BD601082}" destId="{1BC78BB5-2C62-AD46-9A33-C684EA4CDAA8}" srcOrd="0" destOrd="0" parTransId="{E200E0F1-DB1A-8B46-AAB2-698B15751EB1}" sibTransId="{D03E7853-D733-8D4B-AEF7-32A69F1019C6}"/>
    <dgm:cxn modelId="{473409E8-DC75-2443-9BC0-14E53CBEC6DE}" type="presOf" srcId="{1F47CB95-CF8A-EE44-9764-0475E4C845CE}" destId="{381D56BC-DDCF-AE4C-9AC1-E5B261BAD841}" srcOrd="0" destOrd="0" presId="urn:microsoft.com/office/officeart/2005/8/layout/hierarchy1#1"/>
    <dgm:cxn modelId="{857D8CE8-4ED9-984A-8F6A-127F99F4A178}" type="presOf" srcId="{FB7AD620-6153-484F-83CF-A5CDA6948F2E}" destId="{E686F682-5BEC-854A-9EC9-E7DD486E6086}" srcOrd="0" destOrd="0" presId="urn:microsoft.com/office/officeart/2005/8/layout/hierarchy1#1"/>
    <dgm:cxn modelId="{12765CF0-42CB-B146-9BB1-6B8FBA678987}" type="presOf" srcId="{5FA97FE2-676B-094D-9F87-7D6CBCC8B3D8}" destId="{855D4579-4812-2444-9436-831E67FCD137}" srcOrd="0" destOrd="0" presId="urn:microsoft.com/office/officeart/2005/8/layout/hierarchy1#1"/>
    <dgm:cxn modelId="{CBC956F2-4C8C-8243-919C-BB863925AEA3}" type="presOf" srcId="{E200E0F1-DB1A-8B46-AAB2-698B15751EB1}" destId="{B144CFA0-5E17-F14F-A54F-692BC5281252}" srcOrd="0" destOrd="0" presId="urn:microsoft.com/office/officeart/2005/8/layout/hierarchy1#1"/>
    <dgm:cxn modelId="{E029B396-652C-5148-91E1-4CAB5134EF9C}" type="presParOf" srcId="{0DA1B18E-FAF5-4541-A2A6-F7CBA07B1517}" destId="{E480D7AE-E69B-4B45-BB08-0DEB50A5C0DA}" srcOrd="0" destOrd="0" presId="urn:microsoft.com/office/officeart/2005/8/layout/hierarchy1#1"/>
    <dgm:cxn modelId="{18F5D3E8-A1C7-6B45-85E5-31A53DEF5211}" type="presParOf" srcId="{E480D7AE-E69B-4B45-BB08-0DEB50A5C0DA}" destId="{F5FA5AF0-6D6B-C24E-8D12-99C40CF65709}" srcOrd="0" destOrd="0" presId="urn:microsoft.com/office/officeart/2005/8/layout/hierarchy1#1"/>
    <dgm:cxn modelId="{A2B1EBE7-6011-024D-B494-0A7A9B2DA78A}" type="presParOf" srcId="{F5FA5AF0-6D6B-C24E-8D12-99C40CF65709}" destId="{9EBB2E17-48D6-2642-B242-105730B60869}" srcOrd="0" destOrd="0" presId="urn:microsoft.com/office/officeart/2005/8/layout/hierarchy1#1"/>
    <dgm:cxn modelId="{1B3F449B-8B36-A942-8867-F4DF78280711}" type="presParOf" srcId="{F5FA5AF0-6D6B-C24E-8D12-99C40CF65709}" destId="{21E17706-CDA0-7B49-AF28-FF600F2B088E}" srcOrd="1" destOrd="0" presId="urn:microsoft.com/office/officeart/2005/8/layout/hierarchy1#1"/>
    <dgm:cxn modelId="{7653D53E-FE72-C947-AFF1-4714DF574470}" type="presParOf" srcId="{E480D7AE-E69B-4B45-BB08-0DEB50A5C0DA}" destId="{9B94DF11-1090-FB45-A265-4EFF7F05CC43}" srcOrd="1" destOrd="0" presId="urn:microsoft.com/office/officeart/2005/8/layout/hierarchy1#1"/>
    <dgm:cxn modelId="{6F4D44B0-3F5A-9E4D-B11C-9BD90DE09862}" type="presParOf" srcId="{9B94DF11-1090-FB45-A265-4EFF7F05CC43}" destId="{7885E503-5952-CB41-8512-923570B6DBA8}" srcOrd="0" destOrd="0" presId="urn:microsoft.com/office/officeart/2005/8/layout/hierarchy1#1"/>
    <dgm:cxn modelId="{3CB78EFE-B9EE-8746-9D0E-1F156130B38F}" type="presParOf" srcId="{9B94DF11-1090-FB45-A265-4EFF7F05CC43}" destId="{6F4FEC35-E526-5C42-95BF-22A2E8418FAD}" srcOrd="1" destOrd="0" presId="urn:microsoft.com/office/officeart/2005/8/layout/hierarchy1#1"/>
    <dgm:cxn modelId="{523ED0B5-33D1-BF48-A83C-C859F02A578E}" type="presParOf" srcId="{6F4FEC35-E526-5C42-95BF-22A2E8418FAD}" destId="{ACCDA153-F9DF-574F-83AD-2D34C5868CA6}" srcOrd="0" destOrd="0" presId="urn:microsoft.com/office/officeart/2005/8/layout/hierarchy1#1"/>
    <dgm:cxn modelId="{EDAAF164-68ED-0E4A-89CA-D5577407447A}" type="presParOf" srcId="{ACCDA153-F9DF-574F-83AD-2D34C5868CA6}" destId="{05B28094-E1C1-1046-AF84-3680B7B79A00}" srcOrd="0" destOrd="0" presId="urn:microsoft.com/office/officeart/2005/8/layout/hierarchy1#1"/>
    <dgm:cxn modelId="{74C05200-D46E-6B4D-88D3-0FF885169CFB}" type="presParOf" srcId="{ACCDA153-F9DF-574F-83AD-2D34C5868CA6}" destId="{C071948E-56EB-2A41-B670-117BFE9568BC}" srcOrd="1" destOrd="0" presId="urn:microsoft.com/office/officeart/2005/8/layout/hierarchy1#1"/>
    <dgm:cxn modelId="{D1100CCB-3866-E246-9BFE-81BD9E20568B}" type="presParOf" srcId="{6F4FEC35-E526-5C42-95BF-22A2E8418FAD}" destId="{93F9C994-FE54-034A-9D48-6EAA77BF185B}" srcOrd="1" destOrd="0" presId="urn:microsoft.com/office/officeart/2005/8/layout/hierarchy1#1"/>
    <dgm:cxn modelId="{7E86C868-5BEA-6A4B-B941-77C5B3E8E0E3}" type="presParOf" srcId="{93F9C994-FE54-034A-9D48-6EAA77BF185B}" destId="{B144CFA0-5E17-F14F-A54F-692BC5281252}" srcOrd="0" destOrd="0" presId="urn:microsoft.com/office/officeart/2005/8/layout/hierarchy1#1"/>
    <dgm:cxn modelId="{CDAB4B1C-B165-A346-BF6B-5743214FDE98}" type="presParOf" srcId="{93F9C994-FE54-034A-9D48-6EAA77BF185B}" destId="{756B8C3B-A6D9-D944-9AD8-9AAFAF77F5EE}" srcOrd="1" destOrd="0" presId="urn:microsoft.com/office/officeart/2005/8/layout/hierarchy1#1"/>
    <dgm:cxn modelId="{D41E039F-EBBF-834E-A40C-E61E478ACEC9}" type="presParOf" srcId="{756B8C3B-A6D9-D944-9AD8-9AAFAF77F5EE}" destId="{A8F398F1-5DAF-F146-A318-757932CB2C83}" srcOrd="0" destOrd="0" presId="urn:microsoft.com/office/officeart/2005/8/layout/hierarchy1#1"/>
    <dgm:cxn modelId="{AD8DC00C-013D-0042-964A-46201E8AA700}" type="presParOf" srcId="{A8F398F1-5DAF-F146-A318-757932CB2C83}" destId="{BF5AA7F8-2EF8-8B4C-834A-F248B74808D2}" srcOrd="0" destOrd="0" presId="urn:microsoft.com/office/officeart/2005/8/layout/hierarchy1#1"/>
    <dgm:cxn modelId="{208D8118-0062-6D47-A770-E61F90A8DB3F}" type="presParOf" srcId="{A8F398F1-5DAF-F146-A318-757932CB2C83}" destId="{86DCD712-2CB4-BB47-BD11-2782D1C2C34D}" srcOrd="1" destOrd="0" presId="urn:microsoft.com/office/officeart/2005/8/layout/hierarchy1#1"/>
    <dgm:cxn modelId="{A1E9521B-BCAB-214B-9205-A4C44A25CBAC}" type="presParOf" srcId="{756B8C3B-A6D9-D944-9AD8-9AAFAF77F5EE}" destId="{485EB785-1552-9942-89D7-B68D250A65AB}" srcOrd="1" destOrd="0" presId="urn:microsoft.com/office/officeart/2005/8/layout/hierarchy1#1"/>
    <dgm:cxn modelId="{F714F19D-D4B4-F847-A84D-626618AC5DE1}" type="presParOf" srcId="{485EB785-1552-9942-89D7-B68D250A65AB}" destId="{7F0E6142-4704-EA43-94D8-F4C9FA4A18A3}" srcOrd="0" destOrd="0" presId="urn:microsoft.com/office/officeart/2005/8/layout/hierarchy1#1"/>
    <dgm:cxn modelId="{92CDCCFC-90E9-C046-8486-D8DE36C067FD}" type="presParOf" srcId="{485EB785-1552-9942-89D7-B68D250A65AB}" destId="{8F3048C5-6649-8645-9C2F-02807C0C81B8}" srcOrd="1" destOrd="0" presId="urn:microsoft.com/office/officeart/2005/8/layout/hierarchy1#1"/>
    <dgm:cxn modelId="{2B861EBA-187C-9644-B8B8-7F2E03BE6334}" type="presParOf" srcId="{8F3048C5-6649-8645-9C2F-02807C0C81B8}" destId="{27732ACE-F824-A643-A3C4-B614B3773EA6}" srcOrd="0" destOrd="0" presId="urn:microsoft.com/office/officeart/2005/8/layout/hierarchy1#1"/>
    <dgm:cxn modelId="{16F586F7-34C0-6A46-A0C0-9C02913FD86C}" type="presParOf" srcId="{27732ACE-F824-A643-A3C4-B614B3773EA6}" destId="{2F9B84C0-3956-6E47-9012-508FB943F56E}" srcOrd="0" destOrd="0" presId="urn:microsoft.com/office/officeart/2005/8/layout/hierarchy1#1"/>
    <dgm:cxn modelId="{3D90F3A7-213D-2B40-B237-8E939D1AF7CA}" type="presParOf" srcId="{27732ACE-F824-A643-A3C4-B614B3773EA6}" destId="{9DCFFDCB-4897-7140-A0EA-1077FBA1A665}" srcOrd="1" destOrd="0" presId="urn:microsoft.com/office/officeart/2005/8/layout/hierarchy1#1"/>
    <dgm:cxn modelId="{0E0147D5-CCE5-9D43-AFB7-2527BA4EC6F1}" type="presParOf" srcId="{8F3048C5-6649-8645-9C2F-02807C0C81B8}" destId="{1992DD41-F322-2B4A-8515-2D16229639F4}" srcOrd="1" destOrd="0" presId="urn:microsoft.com/office/officeart/2005/8/layout/hierarchy1#1"/>
    <dgm:cxn modelId="{15B91235-32F3-3A4E-ACFF-CA4B74D34145}" type="presParOf" srcId="{485EB785-1552-9942-89D7-B68D250A65AB}" destId="{5094A60B-FD99-C04A-8287-9D9DAC4322A7}" srcOrd="2" destOrd="0" presId="urn:microsoft.com/office/officeart/2005/8/layout/hierarchy1#1"/>
    <dgm:cxn modelId="{AF395B18-F537-0547-AAC0-B4DCBEF5F5A1}" type="presParOf" srcId="{485EB785-1552-9942-89D7-B68D250A65AB}" destId="{7D4073D7-6516-C046-A62B-8CC70F4087E6}" srcOrd="3" destOrd="0" presId="urn:microsoft.com/office/officeart/2005/8/layout/hierarchy1#1"/>
    <dgm:cxn modelId="{C5677AC0-C5E3-0840-9737-17D23F517BC3}" type="presParOf" srcId="{7D4073D7-6516-C046-A62B-8CC70F4087E6}" destId="{0EC51F13-FDFB-0342-8C9B-29D2CA3BB254}" srcOrd="0" destOrd="0" presId="urn:microsoft.com/office/officeart/2005/8/layout/hierarchy1#1"/>
    <dgm:cxn modelId="{D28523B6-4BCE-E048-8342-563FA64561AA}" type="presParOf" srcId="{0EC51F13-FDFB-0342-8C9B-29D2CA3BB254}" destId="{94A1AEDA-BC52-CE4B-A1F9-FF69EAFA5BDC}" srcOrd="0" destOrd="0" presId="urn:microsoft.com/office/officeart/2005/8/layout/hierarchy1#1"/>
    <dgm:cxn modelId="{97C872D5-D103-974C-BC4F-2B3488C7AC72}" type="presParOf" srcId="{0EC51F13-FDFB-0342-8C9B-29D2CA3BB254}" destId="{48FCF4E5-DDC0-794C-AA21-E0BB276E39D1}" srcOrd="1" destOrd="0" presId="urn:microsoft.com/office/officeart/2005/8/layout/hierarchy1#1"/>
    <dgm:cxn modelId="{A657CE74-9207-3B4F-8EEB-16716BD5CF46}" type="presParOf" srcId="{7D4073D7-6516-C046-A62B-8CC70F4087E6}" destId="{71157D35-5067-8140-867A-9C2F5EED43A7}" srcOrd="1" destOrd="0" presId="urn:microsoft.com/office/officeart/2005/8/layout/hierarchy1#1"/>
    <dgm:cxn modelId="{DB90E86F-9C6D-2A4B-AB12-68F1F8EB3E23}" type="presParOf" srcId="{93F9C994-FE54-034A-9D48-6EAA77BF185B}" destId="{E686F682-5BEC-854A-9EC9-E7DD486E6086}" srcOrd="2" destOrd="0" presId="urn:microsoft.com/office/officeart/2005/8/layout/hierarchy1#1"/>
    <dgm:cxn modelId="{E1639D43-9CB3-1B45-A633-C9B37C8C0F81}" type="presParOf" srcId="{93F9C994-FE54-034A-9D48-6EAA77BF185B}" destId="{CD6B8778-99A1-684F-8F9C-B20925F312C3}" srcOrd="3" destOrd="0" presId="urn:microsoft.com/office/officeart/2005/8/layout/hierarchy1#1"/>
    <dgm:cxn modelId="{4877424C-07C4-F04A-ACBF-8DA6FC884306}" type="presParOf" srcId="{CD6B8778-99A1-684F-8F9C-B20925F312C3}" destId="{649013D8-8DE2-FD48-9EC6-3CCE4FEF6835}" srcOrd="0" destOrd="0" presId="urn:microsoft.com/office/officeart/2005/8/layout/hierarchy1#1"/>
    <dgm:cxn modelId="{2B4CD395-3B08-7944-B05A-68720642D7A0}" type="presParOf" srcId="{649013D8-8DE2-FD48-9EC6-3CCE4FEF6835}" destId="{4C8873BF-94A2-F840-83EE-874F1ABBB592}" srcOrd="0" destOrd="0" presId="urn:microsoft.com/office/officeart/2005/8/layout/hierarchy1#1"/>
    <dgm:cxn modelId="{8121A4C6-C872-3F43-B60E-405BA17A07EC}" type="presParOf" srcId="{649013D8-8DE2-FD48-9EC6-3CCE4FEF6835}" destId="{AF01E54E-FE94-7F46-B51C-DEA069FFA1A7}" srcOrd="1" destOrd="0" presId="urn:microsoft.com/office/officeart/2005/8/layout/hierarchy1#1"/>
    <dgm:cxn modelId="{F9185D3F-9C9B-C64F-9F0C-F8ACA13ED7E2}" type="presParOf" srcId="{CD6B8778-99A1-684F-8F9C-B20925F312C3}" destId="{BAC2DBB2-52E6-7F44-A768-269C90CAC54C}" srcOrd="1" destOrd="0" presId="urn:microsoft.com/office/officeart/2005/8/layout/hierarchy1#1"/>
    <dgm:cxn modelId="{04D2A35F-0E7E-4149-B078-6DE78A3B59B4}" type="presParOf" srcId="{9B94DF11-1090-FB45-A265-4EFF7F05CC43}" destId="{3A35CD08-F010-3745-9109-FC2B98AACD1D}" srcOrd="2" destOrd="0" presId="urn:microsoft.com/office/officeart/2005/8/layout/hierarchy1#1"/>
    <dgm:cxn modelId="{68A2BFCE-1B7E-0740-8186-0A548CECE656}" type="presParOf" srcId="{9B94DF11-1090-FB45-A265-4EFF7F05CC43}" destId="{38510783-525A-6449-9C51-B281F6301A5A}" srcOrd="3" destOrd="0" presId="urn:microsoft.com/office/officeart/2005/8/layout/hierarchy1#1"/>
    <dgm:cxn modelId="{5AFC6503-6EBA-C54F-8EF3-514853EC2D44}" type="presParOf" srcId="{38510783-525A-6449-9C51-B281F6301A5A}" destId="{5EAC637D-2F62-2F45-A31E-92CC8BBACF58}" srcOrd="0" destOrd="0" presId="urn:microsoft.com/office/officeart/2005/8/layout/hierarchy1#1"/>
    <dgm:cxn modelId="{D03273FB-E860-994F-B3D0-C1D1FC9621A2}" type="presParOf" srcId="{5EAC637D-2F62-2F45-A31E-92CC8BBACF58}" destId="{7F594D12-0AEB-1344-8F69-774E956C6392}" srcOrd="0" destOrd="0" presId="urn:microsoft.com/office/officeart/2005/8/layout/hierarchy1#1"/>
    <dgm:cxn modelId="{45F6567F-91F9-354D-B5B9-2F1973BDC400}" type="presParOf" srcId="{5EAC637D-2F62-2F45-A31E-92CC8BBACF58}" destId="{381D56BC-DDCF-AE4C-9AC1-E5B261BAD841}" srcOrd="1" destOrd="0" presId="urn:microsoft.com/office/officeart/2005/8/layout/hierarchy1#1"/>
    <dgm:cxn modelId="{0611B7B5-5498-A94C-A675-DE586B7275E4}" type="presParOf" srcId="{38510783-525A-6449-9C51-B281F6301A5A}" destId="{0BD7F147-81C9-8E40-8C41-AB2DD908783F}" srcOrd="1" destOrd="0" presId="urn:microsoft.com/office/officeart/2005/8/layout/hierarchy1#1"/>
    <dgm:cxn modelId="{CDB2CD34-A4F1-B240-85F3-52B0B8636A3A}" type="presParOf" srcId="{0BD7F147-81C9-8E40-8C41-AB2DD908783F}" destId="{855D4579-4812-2444-9436-831E67FCD137}" srcOrd="0" destOrd="0" presId="urn:microsoft.com/office/officeart/2005/8/layout/hierarchy1#1"/>
    <dgm:cxn modelId="{026180D6-C7AB-0B4F-9124-7D3CDA2A44C3}" type="presParOf" srcId="{0BD7F147-81C9-8E40-8C41-AB2DD908783F}" destId="{368E2BC3-4F54-084B-AC34-523B60E7DA40}" srcOrd="1" destOrd="0" presId="urn:microsoft.com/office/officeart/2005/8/layout/hierarchy1#1"/>
    <dgm:cxn modelId="{C2DCB5D8-94B9-2348-8EC3-AD7AF3859B6E}" type="presParOf" srcId="{368E2BC3-4F54-084B-AC34-523B60E7DA40}" destId="{48BB36EF-BF2F-5142-972C-36655E2AD354}" srcOrd="0" destOrd="0" presId="urn:microsoft.com/office/officeart/2005/8/layout/hierarchy1#1"/>
    <dgm:cxn modelId="{04400204-430D-0B45-A1F8-BC75E2FF99AC}" type="presParOf" srcId="{48BB36EF-BF2F-5142-972C-36655E2AD354}" destId="{3A079D2E-CD2A-3141-A7C5-B960C7E38A83}" srcOrd="0" destOrd="0" presId="urn:microsoft.com/office/officeart/2005/8/layout/hierarchy1#1"/>
    <dgm:cxn modelId="{5FD61629-C5E6-254A-BFB3-B0B3DC7C235C}" type="presParOf" srcId="{48BB36EF-BF2F-5142-972C-36655E2AD354}" destId="{E01EE0DB-0508-B542-B37C-1DAD3CBD358F}" srcOrd="1" destOrd="0" presId="urn:microsoft.com/office/officeart/2005/8/layout/hierarchy1#1"/>
    <dgm:cxn modelId="{C17A008A-5C38-104C-9E21-13084D781EB5}" type="presParOf" srcId="{368E2BC3-4F54-084B-AC34-523B60E7DA40}" destId="{63362655-1659-6D44-9C9E-51C3595474B0}" srcOrd="1" destOrd="0" presId="urn:microsoft.com/office/officeart/2005/8/layout/hierarchy1#1"/>
    <dgm:cxn modelId="{B94E3EC1-593E-5542-AB08-AAA52373A287}" type="presParOf" srcId="{0BD7F147-81C9-8E40-8C41-AB2DD908783F}" destId="{1EB57FA1-BCCB-BF40-9C78-16C5B183B265}" srcOrd="2" destOrd="0" presId="urn:microsoft.com/office/officeart/2005/8/layout/hierarchy1#1"/>
    <dgm:cxn modelId="{7E9D2F05-659E-C249-8EC6-E6786DC23457}" type="presParOf" srcId="{0BD7F147-81C9-8E40-8C41-AB2DD908783F}" destId="{0FC1CACC-B369-484E-894A-F9BD3FC11EF5}" srcOrd="3" destOrd="0" presId="urn:microsoft.com/office/officeart/2005/8/layout/hierarchy1#1"/>
    <dgm:cxn modelId="{F5532461-379F-E942-975B-40E7BF88F3B9}" type="presParOf" srcId="{0FC1CACC-B369-484E-894A-F9BD3FC11EF5}" destId="{4CF6CC89-5409-D044-8FF8-BAE4096EF337}" srcOrd="0" destOrd="0" presId="urn:microsoft.com/office/officeart/2005/8/layout/hierarchy1#1"/>
    <dgm:cxn modelId="{A695A9BA-DCB9-9242-B147-373FA633FACF}" type="presParOf" srcId="{4CF6CC89-5409-D044-8FF8-BAE4096EF337}" destId="{8798FBAB-056A-B849-AD41-FF4AF939FC39}" srcOrd="0" destOrd="0" presId="urn:microsoft.com/office/officeart/2005/8/layout/hierarchy1#1"/>
    <dgm:cxn modelId="{BDF51D9B-7F21-2F4C-8066-5746D648C997}" type="presParOf" srcId="{4CF6CC89-5409-D044-8FF8-BAE4096EF337}" destId="{48872903-90ED-9640-9DE4-769494901596}" srcOrd="1" destOrd="0" presId="urn:microsoft.com/office/officeart/2005/8/layout/hierarchy1#1"/>
    <dgm:cxn modelId="{F453D006-1B48-0D49-B0A0-E70768577053}" type="presParOf" srcId="{0FC1CACC-B369-484E-894A-F9BD3FC11EF5}" destId="{7642A236-9C49-534C-A58C-5AD0F91685B0}" srcOrd="1" destOrd="0" presId="urn:microsoft.com/office/officeart/2005/8/layout/hierarchy1#1"/>
    <dgm:cxn modelId="{EECB6E13-BB00-D745-A4FD-1E5E22C9E43D}" type="presParOf" srcId="{9B94DF11-1090-FB45-A265-4EFF7F05CC43}" destId="{314437DE-9429-5748-BADF-2248DA4E136A}" srcOrd="4" destOrd="0" presId="urn:microsoft.com/office/officeart/2005/8/layout/hierarchy1#1"/>
    <dgm:cxn modelId="{6BA8E1A6-1C4B-8449-8630-170293E5AF2F}" type="presParOf" srcId="{9B94DF11-1090-FB45-A265-4EFF7F05CC43}" destId="{94C331F2-465C-0141-BE70-A928107E99A6}" srcOrd="5" destOrd="0" presId="urn:microsoft.com/office/officeart/2005/8/layout/hierarchy1#1"/>
    <dgm:cxn modelId="{DD428BCC-7598-094D-BEEF-2A95C481E2BF}" type="presParOf" srcId="{94C331F2-465C-0141-BE70-A928107E99A6}" destId="{8B4A0B37-0890-5B44-BE09-353B90A70B42}" srcOrd="0" destOrd="0" presId="urn:microsoft.com/office/officeart/2005/8/layout/hierarchy1#1"/>
    <dgm:cxn modelId="{5A82CDAF-DBE7-CD43-A917-5DC788437B82}" type="presParOf" srcId="{8B4A0B37-0890-5B44-BE09-353B90A70B42}" destId="{FEBA0EAD-465A-894B-927E-2EAFCCF06EC4}" srcOrd="0" destOrd="0" presId="urn:microsoft.com/office/officeart/2005/8/layout/hierarchy1#1"/>
    <dgm:cxn modelId="{42D49367-42D2-F345-A29D-E70B630582CA}" type="presParOf" srcId="{8B4A0B37-0890-5B44-BE09-353B90A70B42}" destId="{C422ED48-30E5-7B45-8392-B5FB0B0D931C}" srcOrd="1" destOrd="0" presId="urn:microsoft.com/office/officeart/2005/8/layout/hierarchy1#1"/>
    <dgm:cxn modelId="{F6CFC9FF-5A76-8F44-99A4-D2DB192AAF8C}" type="presParOf" srcId="{94C331F2-465C-0141-BE70-A928107E99A6}" destId="{AB9C7315-34F2-5F44-B90D-D1E819C54800}" srcOrd="1" destOrd="0" presId="urn:microsoft.com/office/officeart/2005/8/layout/hierarchy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7E61F8-13D4-6540-8EE0-4058F62EA2B1}" type="doc">
      <dgm:prSet loTypeId="urn:microsoft.com/office/officeart/2005/8/layout/process4" loCatId="" qsTypeId="urn:microsoft.com/office/officeart/2005/8/quickstyle/simple1#3" qsCatId="simple" csTypeId="urn:microsoft.com/office/officeart/2005/8/colors/accent1_2#3" csCatId="accent1" phldr="1"/>
      <dgm:spPr/>
      <dgm:t>
        <a:bodyPr/>
        <a:lstStyle/>
        <a:p>
          <a:endParaRPr lang="zh-CN" altLang="en-US"/>
        </a:p>
      </dgm:t>
    </dgm:pt>
    <dgm:pt modelId="{5AE54E62-8E95-9740-B493-C7FEF73EE330}">
      <dgm:prSet phldrT="[文本]" custT="1"/>
      <dgm:spPr/>
      <dgm:t>
        <a:bodyPr/>
        <a:lstStyle/>
        <a:p>
          <a:pPr marL="0" marR="0" lvl="0" indent="0" defTabSz="914400" eaLnBrk="1" fontAlgn="auto" latinLnBrk="0" hangingPunct="1">
            <a:lnSpc>
              <a:spcPct val="100000"/>
            </a:lnSpc>
            <a:spcBef>
              <a:spcPts val="0"/>
            </a:spcBef>
            <a:spcAft>
              <a:spcPts val="0"/>
            </a:spcAft>
            <a:buClrTx/>
            <a:buSzTx/>
            <a:buFontTx/>
            <a:buNone/>
          </a:pPr>
          <a:r>
            <a:rPr lang="zh-CN" altLang="en-US" sz="2800" dirty="0"/>
            <a:t>区分</a:t>
          </a:r>
        </a:p>
      </dgm:t>
    </dgm:pt>
    <dgm:pt modelId="{C7C9F086-4550-6B4C-920A-77A847C6CDC0}" type="parTrans" cxnId="{7598A2CE-1DD7-7646-92EA-8A1C2CC77EF7}">
      <dgm:prSet/>
      <dgm:spPr/>
      <dgm:t>
        <a:bodyPr/>
        <a:lstStyle/>
        <a:p>
          <a:endParaRPr lang="zh-CN" altLang="en-US"/>
        </a:p>
      </dgm:t>
    </dgm:pt>
    <dgm:pt modelId="{82CCB15B-FD12-C04D-AA16-EDB986FC79D1}" type="sibTrans" cxnId="{7598A2CE-1DD7-7646-92EA-8A1C2CC77EF7}">
      <dgm:prSet/>
      <dgm:spPr/>
      <dgm:t>
        <a:bodyPr/>
        <a:lstStyle/>
        <a:p>
          <a:endParaRPr lang="zh-CN" altLang="en-US"/>
        </a:p>
      </dgm:t>
    </dgm:pt>
    <dgm:pt modelId="{808ADA53-11AF-AD4B-BD88-68D70C9B255F}">
      <dgm:prSet phldrT="[文本]" custT="1">
        <dgm:style>
          <a:lnRef idx="2">
            <a:schemeClr val="accent1"/>
          </a:lnRef>
          <a:fillRef idx="1">
            <a:schemeClr val="lt1"/>
          </a:fillRef>
          <a:effectRef idx="0">
            <a:schemeClr val="accent1"/>
          </a:effectRef>
          <a:fontRef idx="minor">
            <a:schemeClr val="dk1"/>
          </a:fontRef>
        </dgm:style>
      </dgm:prSet>
      <dgm:spPr>
        <a:noFill/>
        <a:ln>
          <a:noFill/>
        </a:ln>
      </dgm:spPr>
      <dgm:t>
        <a:bodyPr/>
        <a:lstStyle/>
        <a:p>
          <a:r>
            <a:rPr lang="zh-CN" altLang="en-US" sz="2000" b="1" cap="none" spc="0" dirty="0">
              <a:ln w="0"/>
              <a:solidFill>
                <a:schemeClr val="accent1"/>
              </a:solidFill>
              <a:effectLst>
                <a:outerShdw blurRad="38100" dist="25400" dir="5400000" algn="ctr" rotWithShape="0">
                  <a:srgbClr val="6E747A">
                    <a:alpha val="43000"/>
                  </a:srgbClr>
                </a:outerShdw>
              </a:effectLst>
            </a:rPr>
            <a:t>恢复</a:t>
          </a:r>
          <a:endParaRPr lang="en-US" altLang="zh-CN" sz="2000" b="1" cap="none" spc="0" dirty="0">
            <a:ln w="0"/>
            <a:solidFill>
              <a:schemeClr val="accent1"/>
            </a:solidFill>
            <a:effectLst>
              <a:outerShdw blurRad="38100" dist="25400" dir="5400000" algn="ctr" rotWithShape="0">
                <a:srgbClr val="6E747A">
                  <a:alpha val="43000"/>
                </a:srgbClr>
              </a:outerShdw>
            </a:effectLst>
          </a:endParaRPr>
        </a:p>
        <a:p>
          <a:r>
            <a:rPr lang="zh-CN" altLang="en-US" sz="2000" b="1" cap="none" spc="0" dirty="0">
              <a:ln w="0"/>
              <a:solidFill>
                <a:schemeClr val="accent1"/>
              </a:solidFill>
              <a:effectLst>
                <a:outerShdw blurRad="38100" dist="25400" dir="5400000" algn="ctr" rotWithShape="0">
                  <a:srgbClr val="6E747A">
                    <a:alpha val="43000"/>
                  </a:srgbClr>
                </a:outerShdw>
              </a:effectLst>
            </a:rPr>
            <a:t>密钥</a:t>
          </a:r>
        </a:p>
      </dgm:t>
    </dgm:pt>
    <dgm:pt modelId="{59AC797E-996F-264C-A346-4D8712F831CE}" type="parTrans" cxnId="{BB579E46-D60B-6E44-9EF2-AFFE7C6AAE1C}">
      <dgm:prSet/>
      <dgm:spPr/>
      <dgm:t>
        <a:bodyPr/>
        <a:lstStyle/>
        <a:p>
          <a:endParaRPr lang="zh-CN" altLang="en-US"/>
        </a:p>
      </dgm:t>
    </dgm:pt>
    <dgm:pt modelId="{1D0ADE08-067B-9847-A638-755FB2C7BF2A}" type="sibTrans" cxnId="{BB579E46-D60B-6E44-9EF2-AFFE7C6AAE1C}">
      <dgm:prSet/>
      <dgm:spPr/>
      <dgm:t>
        <a:bodyPr/>
        <a:lstStyle/>
        <a:p>
          <a:endParaRPr lang="zh-CN" altLang="en-US"/>
        </a:p>
      </dgm:t>
    </dgm:pt>
    <dgm:pt modelId="{26EC6250-FCBF-8541-A1D7-C83E0CE3DAE6}">
      <dgm:prSet phldrT="[文本]" custT="1"/>
      <dgm:spPr/>
      <dgm:t>
        <a:bodyPr/>
        <a:lstStyle/>
        <a:p>
          <a:pPr marL="0" marR="0" lvl="0" indent="0" defTabSz="914400" eaLnBrk="1" fontAlgn="auto" latinLnBrk="0" hangingPunct="1">
            <a:lnSpc>
              <a:spcPct val="100000"/>
            </a:lnSpc>
            <a:spcBef>
              <a:spcPts val="0"/>
            </a:spcBef>
            <a:spcAft>
              <a:spcPts val="0"/>
            </a:spcAft>
            <a:buClrTx/>
            <a:buSzTx/>
            <a:buFontTx/>
            <a:buNone/>
          </a:pPr>
          <a:r>
            <a:rPr lang="zh-CN" altLang="en-US" sz="2800" dirty="0"/>
            <a:t>分割</a:t>
          </a:r>
        </a:p>
      </dgm:t>
    </dgm:pt>
    <dgm:pt modelId="{1B01F7DB-CAA2-5A48-99B3-5893AC1C522F}" type="parTrans" cxnId="{99D86FBB-5135-2F4E-8CC8-3453E5C48BA6}">
      <dgm:prSet/>
      <dgm:spPr/>
      <dgm:t>
        <a:bodyPr/>
        <a:lstStyle/>
        <a:p>
          <a:endParaRPr lang="zh-CN" altLang="en-US"/>
        </a:p>
      </dgm:t>
    </dgm:pt>
    <dgm:pt modelId="{6AE04323-6529-EC43-B066-8511FFADCCD5}" type="sibTrans" cxnId="{99D86FBB-5135-2F4E-8CC8-3453E5C48BA6}">
      <dgm:prSet/>
      <dgm:spPr/>
      <dgm:t>
        <a:bodyPr/>
        <a:lstStyle/>
        <a:p>
          <a:endParaRPr lang="zh-CN" altLang="en-US"/>
        </a:p>
      </dgm:t>
    </dgm:pt>
    <dgm:pt modelId="{B79F4961-3AAE-8445-95ED-9403E9224CB2}" type="pres">
      <dgm:prSet presAssocID="{477E61F8-13D4-6540-8EE0-4058F62EA2B1}" presName="Name0" presStyleCnt="0">
        <dgm:presLayoutVars>
          <dgm:dir/>
          <dgm:animLvl val="lvl"/>
          <dgm:resizeHandles val="exact"/>
        </dgm:presLayoutVars>
      </dgm:prSet>
      <dgm:spPr/>
    </dgm:pt>
    <dgm:pt modelId="{6FD12945-AC73-3F40-85F1-E53E87DAA826}" type="pres">
      <dgm:prSet presAssocID="{808ADA53-11AF-AD4B-BD88-68D70C9B255F}" presName="boxAndChildren" presStyleCnt="0"/>
      <dgm:spPr/>
    </dgm:pt>
    <dgm:pt modelId="{08D03C31-665C-4446-8FDF-08BAFAD9BF71}" type="pres">
      <dgm:prSet presAssocID="{808ADA53-11AF-AD4B-BD88-68D70C9B255F}" presName="parentTextBox" presStyleLbl="node1" presStyleIdx="0" presStyleCnt="3"/>
      <dgm:spPr/>
    </dgm:pt>
    <dgm:pt modelId="{C360A96B-6447-6348-A988-5DED587A0DB2}" type="pres">
      <dgm:prSet presAssocID="{6AE04323-6529-EC43-B066-8511FFADCCD5}" presName="sp" presStyleCnt="0"/>
      <dgm:spPr/>
    </dgm:pt>
    <dgm:pt modelId="{7662D019-2ED8-C347-9928-737FE414A3E0}" type="pres">
      <dgm:prSet presAssocID="{26EC6250-FCBF-8541-A1D7-C83E0CE3DAE6}" presName="arrowAndChildren" presStyleCnt="0"/>
      <dgm:spPr/>
    </dgm:pt>
    <dgm:pt modelId="{C28C42C6-405A-6849-B2CC-B918BA5BCF55}" type="pres">
      <dgm:prSet presAssocID="{26EC6250-FCBF-8541-A1D7-C83E0CE3DAE6}" presName="parentTextArrow" presStyleLbl="node1" presStyleIdx="1" presStyleCnt="3"/>
      <dgm:spPr/>
    </dgm:pt>
    <dgm:pt modelId="{537FD220-7CDB-5742-8E40-FE63AE50F577}" type="pres">
      <dgm:prSet presAssocID="{82CCB15B-FD12-C04D-AA16-EDB986FC79D1}" presName="sp" presStyleCnt="0"/>
      <dgm:spPr/>
    </dgm:pt>
    <dgm:pt modelId="{96C290E8-43AD-4446-9DD1-A77BBFDB1ABA}" type="pres">
      <dgm:prSet presAssocID="{5AE54E62-8E95-9740-B493-C7FEF73EE330}" presName="arrowAndChildren" presStyleCnt="0"/>
      <dgm:spPr/>
    </dgm:pt>
    <dgm:pt modelId="{C6328F63-A8D8-1D40-8DEA-B5EBBD50D062}" type="pres">
      <dgm:prSet presAssocID="{5AE54E62-8E95-9740-B493-C7FEF73EE330}" presName="parentTextArrow" presStyleLbl="node1" presStyleIdx="2" presStyleCnt="3"/>
      <dgm:spPr/>
    </dgm:pt>
  </dgm:ptLst>
  <dgm:cxnLst>
    <dgm:cxn modelId="{E1DFCE06-0C98-B84E-A493-804EF9B6E4EE}" type="presOf" srcId="{5AE54E62-8E95-9740-B493-C7FEF73EE330}" destId="{C6328F63-A8D8-1D40-8DEA-B5EBBD50D062}" srcOrd="0" destOrd="0" presId="urn:microsoft.com/office/officeart/2005/8/layout/process4"/>
    <dgm:cxn modelId="{BB579E46-D60B-6E44-9EF2-AFFE7C6AAE1C}" srcId="{477E61F8-13D4-6540-8EE0-4058F62EA2B1}" destId="{808ADA53-11AF-AD4B-BD88-68D70C9B255F}" srcOrd="2" destOrd="0" parTransId="{59AC797E-996F-264C-A346-4D8712F831CE}" sibTransId="{1D0ADE08-067B-9847-A638-755FB2C7BF2A}"/>
    <dgm:cxn modelId="{62772347-DECC-FC46-9C21-F8E15C241661}" type="presOf" srcId="{808ADA53-11AF-AD4B-BD88-68D70C9B255F}" destId="{08D03C31-665C-4446-8FDF-08BAFAD9BF71}" srcOrd="0" destOrd="0" presId="urn:microsoft.com/office/officeart/2005/8/layout/process4"/>
    <dgm:cxn modelId="{A3AB4E82-6E49-624A-AA7C-FCBF64D14B14}" type="presOf" srcId="{477E61F8-13D4-6540-8EE0-4058F62EA2B1}" destId="{B79F4961-3AAE-8445-95ED-9403E9224CB2}" srcOrd="0" destOrd="0" presId="urn:microsoft.com/office/officeart/2005/8/layout/process4"/>
    <dgm:cxn modelId="{CC14AAA9-7E9B-164D-B46E-F99EDA958C8C}" type="presOf" srcId="{26EC6250-FCBF-8541-A1D7-C83E0CE3DAE6}" destId="{C28C42C6-405A-6849-B2CC-B918BA5BCF55}" srcOrd="0" destOrd="0" presId="urn:microsoft.com/office/officeart/2005/8/layout/process4"/>
    <dgm:cxn modelId="{99D86FBB-5135-2F4E-8CC8-3453E5C48BA6}" srcId="{477E61F8-13D4-6540-8EE0-4058F62EA2B1}" destId="{26EC6250-FCBF-8541-A1D7-C83E0CE3DAE6}" srcOrd="1" destOrd="0" parTransId="{1B01F7DB-CAA2-5A48-99B3-5893AC1C522F}" sibTransId="{6AE04323-6529-EC43-B066-8511FFADCCD5}"/>
    <dgm:cxn modelId="{7598A2CE-1DD7-7646-92EA-8A1C2CC77EF7}" srcId="{477E61F8-13D4-6540-8EE0-4058F62EA2B1}" destId="{5AE54E62-8E95-9740-B493-C7FEF73EE330}" srcOrd="0" destOrd="0" parTransId="{C7C9F086-4550-6B4C-920A-77A847C6CDC0}" sibTransId="{82CCB15B-FD12-C04D-AA16-EDB986FC79D1}"/>
    <dgm:cxn modelId="{628D9E23-487C-4C42-97D0-2A6C8DCE302F}" type="presParOf" srcId="{B79F4961-3AAE-8445-95ED-9403E9224CB2}" destId="{6FD12945-AC73-3F40-85F1-E53E87DAA826}" srcOrd="0" destOrd="0" presId="urn:microsoft.com/office/officeart/2005/8/layout/process4"/>
    <dgm:cxn modelId="{C16B4BBB-FAE8-A74E-8B96-C60699AAE518}" type="presParOf" srcId="{6FD12945-AC73-3F40-85F1-E53E87DAA826}" destId="{08D03C31-665C-4446-8FDF-08BAFAD9BF71}" srcOrd="0" destOrd="0" presId="urn:microsoft.com/office/officeart/2005/8/layout/process4"/>
    <dgm:cxn modelId="{D699B649-8FE7-C34F-AB7E-C56A194307AD}" type="presParOf" srcId="{B79F4961-3AAE-8445-95ED-9403E9224CB2}" destId="{C360A96B-6447-6348-A988-5DED587A0DB2}" srcOrd="1" destOrd="0" presId="urn:microsoft.com/office/officeart/2005/8/layout/process4"/>
    <dgm:cxn modelId="{93A92B92-F8CD-0D46-9A49-CA0D5610C2F0}" type="presParOf" srcId="{B79F4961-3AAE-8445-95ED-9403E9224CB2}" destId="{7662D019-2ED8-C347-9928-737FE414A3E0}" srcOrd="2" destOrd="0" presId="urn:microsoft.com/office/officeart/2005/8/layout/process4"/>
    <dgm:cxn modelId="{3C2979DE-83C4-5E41-B568-6EB205708C1A}" type="presParOf" srcId="{7662D019-2ED8-C347-9928-737FE414A3E0}" destId="{C28C42C6-405A-6849-B2CC-B918BA5BCF55}" srcOrd="0" destOrd="0" presId="urn:microsoft.com/office/officeart/2005/8/layout/process4"/>
    <dgm:cxn modelId="{8208FFD8-8E70-E84A-B601-5862ADB066BD}" type="presParOf" srcId="{B79F4961-3AAE-8445-95ED-9403E9224CB2}" destId="{537FD220-7CDB-5742-8E40-FE63AE50F577}" srcOrd="3" destOrd="0" presId="urn:microsoft.com/office/officeart/2005/8/layout/process4"/>
    <dgm:cxn modelId="{6A9142FC-7B39-CE4F-851A-883AD3945F9C}" type="presParOf" srcId="{B79F4961-3AAE-8445-95ED-9403E9224CB2}" destId="{96C290E8-43AD-4446-9DD1-A77BBFDB1ABA}" srcOrd="4" destOrd="0" presId="urn:microsoft.com/office/officeart/2005/8/layout/process4"/>
    <dgm:cxn modelId="{E6D5E7BF-9F48-AA42-BE4B-7A6C6A8AE36F}" type="presParOf" srcId="{96C290E8-43AD-4446-9DD1-A77BBFDB1ABA}" destId="{C6328F63-A8D8-1D40-8DEA-B5EBBD50D06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36004A-8047-4646-986A-4421BC885F56}" type="doc">
      <dgm:prSet loTypeId="urn:microsoft.com/office/officeart/2005/8/layout/hierarchy3#1" loCatId="" qsTypeId="urn:microsoft.com/office/officeart/2005/8/quickstyle/simple1#4" qsCatId="simple" csTypeId="urn:microsoft.com/office/officeart/2005/8/colors/accent1_2#4" csCatId="accent1" phldr="1"/>
      <dgm:spPr/>
      <dgm:t>
        <a:bodyPr/>
        <a:lstStyle/>
        <a:p>
          <a:endParaRPr lang="zh-CN" altLang="en-US"/>
        </a:p>
      </dgm:t>
    </dgm:pt>
    <dgm:pt modelId="{F056FD2A-597E-3E4F-A100-31FD18FB5285}">
      <dgm:prSet phldrT="[文本]" custT="1"/>
      <dgm:spPr/>
      <dgm:t>
        <a:bodyPr/>
        <a:lstStyle/>
        <a:p>
          <a:r>
            <a:rPr lang="zh-CN" altLang="en-US" sz="1600" dirty="0">
              <a:latin typeface="Times New Roman" panose="02020603050405020304" pitchFamily="18" charset="0"/>
              <a:ea typeface="黑体" pitchFamily="49" charset="-122"/>
              <a:cs typeface="Times New Roman" panose="02020603050405020304" pitchFamily="18" charset="0"/>
            </a:rPr>
            <a:t>古典密码</a:t>
          </a:r>
        </a:p>
      </dgm:t>
    </dgm:pt>
    <dgm:pt modelId="{092358C3-D0CD-4C4F-93A3-C1FA0C6E53EF}" type="parTrans" cxnId="{DCEBCAB2-EB1D-8D4D-875C-7A3768C91434}">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9017D890-46DF-C946-83FE-D6D038CFCCA6}" type="sibTrans" cxnId="{DCEBCAB2-EB1D-8D4D-875C-7A3768C91434}">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CD1DBAD5-AEC3-004C-9139-F2A1CF7E3C5E}">
      <dgm:prSet phldrT="[文本]" custT="1"/>
      <dgm:spPr/>
      <dgm:t>
        <a:bodyPr/>
        <a:lstStyle/>
        <a:p>
          <a:r>
            <a:rPr lang="en-US" altLang="zh-CN" sz="1400" dirty="0">
              <a:latin typeface="Times New Roman" panose="02020603050405020304" pitchFamily="18" charset="0"/>
              <a:ea typeface="黑体" pitchFamily="49" charset="-122"/>
              <a:cs typeface="Times New Roman" panose="02020603050405020304" pitchFamily="18" charset="0"/>
            </a:rPr>
            <a:t>Enigma</a:t>
          </a:r>
          <a:r>
            <a:rPr lang="zh-CN" altLang="en-US" sz="1400" dirty="0">
              <a:latin typeface="Times New Roman" panose="02020603050405020304" pitchFamily="18" charset="0"/>
              <a:ea typeface="黑体" pitchFamily="49" charset="-122"/>
              <a:cs typeface="Times New Roman" panose="02020603050405020304" pitchFamily="18" charset="0"/>
            </a:rPr>
            <a:t>机的破解</a:t>
          </a:r>
        </a:p>
      </dgm:t>
    </dgm:pt>
    <dgm:pt modelId="{76DD8793-6831-7E47-9377-67E1767AA68E}" type="parTrans" cxnId="{B1F47FB4-39A6-B44B-94E9-4DD196197A70}">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24CBC104-6A80-FB4E-915F-FBDB3416900A}" type="sibTrans" cxnId="{B1F47FB4-39A6-B44B-94E9-4DD196197A70}">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BA974A04-8347-4549-8E7B-19D02E450FCC}">
      <dgm:prSet phldrT="[文本]" custT="1"/>
      <dgm:spPr/>
      <dgm:t>
        <a:bodyPr/>
        <a:lstStyle/>
        <a:p>
          <a:r>
            <a:rPr lang="zh-CN" altLang="en-US" sz="1600" dirty="0">
              <a:latin typeface="Times New Roman" panose="02020603050405020304" pitchFamily="18" charset="0"/>
              <a:ea typeface="黑体" pitchFamily="49" charset="-122"/>
              <a:cs typeface="Times New Roman" panose="02020603050405020304" pitchFamily="18" charset="0"/>
            </a:rPr>
            <a:t>差分类</a:t>
          </a:r>
        </a:p>
      </dgm:t>
    </dgm:pt>
    <dgm:pt modelId="{CFBC28AC-F5E4-8846-98B4-859A50728733}" type="parTrans" cxnId="{AB806F82-D755-634B-9C52-3A10BECC0EB3}">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C2805187-C4B2-B840-9B2B-1BCD1AEB72DA}" type="sibTrans" cxnId="{AB806F82-D755-634B-9C52-3A10BECC0EB3}">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DFADFE08-D234-9F47-AFA1-FE7FA19DDF5A}">
      <dgm:prSet phldrT="[文本]" custT="1"/>
      <dgm:spPr/>
      <dgm:t>
        <a:bodyPr/>
        <a:lstStyle/>
        <a:p>
          <a:r>
            <a:rPr lang="zh-CN" altLang="en-US" sz="1400" dirty="0">
              <a:latin typeface="Times New Roman" panose="02020603050405020304" pitchFamily="18" charset="0"/>
              <a:ea typeface="黑体" pitchFamily="49" charset="-122"/>
              <a:cs typeface="Times New Roman" panose="02020603050405020304" pitchFamily="18" charset="0"/>
            </a:rPr>
            <a:t>差分分析</a:t>
          </a:r>
        </a:p>
      </dgm:t>
    </dgm:pt>
    <dgm:pt modelId="{7B255694-2D9B-F449-AC50-AF35F575D9F1}" type="parTrans" cxnId="{911B019B-B025-E44B-823B-51C52DC13756}">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EA45A8A4-54CB-A049-BB33-8992DB4DB8FE}" type="sibTrans" cxnId="{911B019B-B025-E44B-823B-51C52DC13756}">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66A88A40-13D7-F34F-9277-F67D462FEBF4}">
      <dgm:prSet phldrT="[文本]" custT="1"/>
      <dgm:spPr/>
      <dgm:t>
        <a:bodyPr/>
        <a:lstStyle/>
        <a:p>
          <a:r>
            <a:rPr lang="zh-CN" altLang="en-US" sz="1400" dirty="0">
              <a:latin typeface="Times New Roman" panose="02020603050405020304" pitchFamily="18" charset="0"/>
              <a:ea typeface="黑体" pitchFamily="49" charset="-122"/>
              <a:cs typeface="Times New Roman" panose="02020603050405020304" pitchFamily="18" charset="0"/>
            </a:rPr>
            <a:t>截断差分攻击</a:t>
          </a:r>
        </a:p>
      </dgm:t>
    </dgm:pt>
    <dgm:pt modelId="{DC9854CD-5094-864F-B336-F6CA374A3B42}" type="parTrans" cxnId="{8DD10DC7-0BB6-474D-8339-E43F02F36ADF}">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9998ECB0-981C-C946-95EE-94BE31EBE291}" type="sibTrans" cxnId="{8DD10DC7-0BB6-474D-8339-E43F02F36ADF}">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991DF8B4-5F63-034E-BBA6-1D39C5535A9E}">
      <dgm:prSet phldrT="[文本]" custT="1"/>
      <dgm:spPr/>
      <dgm:t>
        <a:bodyPr/>
        <a:lstStyle/>
        <a:p>
          <a:r>
            <a:rPr lang="zh-CN" altLang="en-US" sz="1400" dirty="0">
              <a:latin typeface="Times New Roman" panose="02020603050405020304" pitchFamily="18" charset="0"/>
              <a:ea typeface="黑体" pitchFamily="49" charset="-122"/>
              <a:cs typeface="Times New Roman" panose="02020603050405020304" pitchFamily="18" charset="0"/>
            </a:rPr>
            <a:t>不可能差分攻击</a:t>
          </a:r>
        </a:p>
      </dgm:t>
    </dgm:pt>
    <dgm:pt modelId="{43C25176-AC54-6041-BC28-406DE857FA78}" type="parTrans" cxnId="{E265C3B8-6DD7-034E-90B0-A810619C1ABB}">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04CC05D4-23AC-AE40-A8F2-DE076CEFD9AE}" type="sibTrans" cxnId="{E265C3B8-6DD7-034E-90B0-A810619C1ABB}">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5B5B662D-26B5-784F-B6BE-A7CF925F881D}">
      <dgm:prSet phldrT="[文本]" custT="1"/>
      <dgm:spPr/>
      <dgm:t>
        <a:bodyPr/>
        <a:lstStyle/>
        <a:p>
          <a:r>
            <a:rPr lang="zh-CN" altLang="en-US" sz="1400" dirty="0">
              <a:latin typeface="Times New Roman" panose="02020603050405020304" pitchFamily="18" charset="0"/>
              <a:ea typeface="黑体" pitchFamily="49" charset="-122"/>
              <a:cs typeface="Times New Roman" panose="02020603050405020304" pitchFamily="18" charset="0"/>
            </a:rPr>
            <a:t>矩形攻击</a:t>
          </a:r>
        </a:p>
      </dgm:t>
    </dgm:pt>
    <dgm:pt modelId="{7BBB126D-C91E-F24C-B8DE-5818C50FB847}" type="parTrans" cxnId="{0ADB391C-0D6F-524C-86DD-C68277B914C0}">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461206F2-23E5-7849-BA17-7C3D21100D81}" type="sibTrans" cxnId="{0ADB391C-0D6F-524C-86DD-C68277B914C0}">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68A1022F-9175-1149-AA32-7E495AEC0873}">
      <dgm:prSet custT="1"/>
      <dgm:spPr/>
      <dgm:t>
        <a:bodyPr/>
        <a:lstStyle/>
        <a:p>
          <a:r>
            <a:rPr lang="zh-CN" altLang="en-US" sz="1600" dirty="0">
              <a:latin typeface="Times New Roman" panose="02020603050405020304" pitchFamily="18" charset="0"/>
              <a:ea typeface="黑体" pitchFamily="49" charset="-122"/>
              <a:cs typeface="Times New Roman" panose="02020603050405020304" pitchFamily="18" charset="0"/>
            </a:rPr>
            <a:t>线性分析</a:t>
          </a:r>
        </a:p>
      </dgm:t>
    </dgm:pt>
    <dgm:pt modelId="{F50471AD-2161-6647-80F7-4D2D3A5DC671}" type="parTrans" cxnId="{BE8BBE9C-AE9C-814F-9953-BD5E6BF95034}">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D4E2CABA-8154-694F-A107-D4482B889FDB}" type="sibTrans" cxnId="{BE8BBE9C-AE9C-814F-9953-BD5E6BF95034}">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29D2CFF0-81B3-1242-8BE2-72EA4E08F064}">
      <dgm:prSet phldrT="[文本]" custT="1"/>
      <dgm:spPr/>
      <dgm:t>
        <a:bodyPr/>
        <a:lstStyle/>
        <a:p>
          <a:r>
            <a:rPr lang="zh-CN" altLang="en-US" sz="1400" dirty="0">
              <a:latin typeface="Times New Roman" panose="02020603050405020304" pitchFamily="18" charset="0"/>
              <a:ea typeface="黑体" pitchFamily="49" charset="-122"/>
              <a:cs typeface="Times New Roman" panose="02020603050405020304" pitchFamily="18" charset="0"/>
            </a:rPr>
            <a:t>飞去来器攻击</a:t>
          </a:r>
        </a:p>
      </dgm:t>
    </dgm:pt>
    <dgm:pt modelId="{E988D458-6420-0346-808A-22560E92B82D}" type="parTrans" cxnId="{5D847FF6-0DCA-AB4C-8834-FD2D8E549132}">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83559D65-89EC-4C47-A014-75FBFD58A512}" type="sibTrans" cxnId="{5D847FF6-0DCA-AB4C-8834-FD2D8E549132}">
      <dgm:prSet/>
      <dgm:spPr/>
      <dgm:t>
        <a:bodyPr/>
        <a:lstStyle/>
        <a:p>
          <a:endParaRPr lang="zh-CN" altLang="en-US" sz="1600">
            <a:latin typeface="Times New Roman" panose="02020603050405020304" pitchFamily="18" charset="0"/>
            <a:ea typeface="黑体" pitchFamily="49" charset="-122"/>
            <a:cs typeface="Times New Roman" panose="02020603050405020304" pitchFamily="18" charset="0"/>
          </a:endParaRPr>
        </a:p>
      </dgm:t>
    </dgm:pt>
    <dgm:pt modelId="{F99E99BF-6E88-3D46-9882-7A98438EE621}" type="pres">
      <dgm:prSet presAssocID="{4236004A-8047-4646-986A-4421BC885F56}" presName="diagram" presStyleCnt="0">
        <dgm:presLayoutVars>
          <dgm:chPref val="1"/>
          <dgm:dir/>
          <dgm:animOne val="branch"/>
          <dgm:animLvl val="lvl"/>
          <dgm:resizeHandles/>
        </dgm:presLayoutVars>
      </dgm:prSet>
      <dgm:spPr/>
    </dgm:pt>
    <dgm:pt modelId="{59727311-DB88-0C48-A027-D9E539F2E682}" type="pres">
      <dgm:prSet presAssocID="{F056FD2A-597E-3E4F-A100-31FD18FB5285}" presName="root" presStyleCnt="0"/>
      <dgm:spPr/>
    </dgm:pt>
    <dgm:pt modelId="{92B7BDD2-D6F4-B546-8AD6-506F00CC22B4}" type="pres">
      <dgm:prSet presAssocID="{F056FD2A-597E-3E4F-A100-31FD18FB5285}" presName="rootComposite" presStyleCnt="0"/>
      <dgm:spPr/>
    </dgm:pt>
    <dgm:pt modelId="{49AEE171-F74D-2346-9654-58AB53917575}" type="pres">
      <dgm:prSet presAssocID="{F056FD2A-597E-3E4F-A100-31FD18FB5285}" presName="rootText" presStyleLbl="node1" presStyleIdx="0" presStyleCnt="3"/>
      <dgm:spPr/>
    </dgm:pt>
    <dgm:pt modelId="{8F20DF70-316D-154C-A85D-BA503FA63F12}" type="pres">
      <dgm:prSet presAssocID="{F056FD2A-597E-3E4F-A100-31FD18FB5285}" presName="rootConnector" presStyleLbl="node1" presStyleIdx="0" presStyleCnt="3"/>
      <dgm:spPr/>
    </dgm:pt>
    <dgm:pt modelId="{3A45EE7D-80ED-B84A-8F23-773E3EAF4D93}" type="pres">
      <dgm:prSet presAssocID="{F056FD2A-597E-3E4F-A100-31FD18FB5285}" presName="childShape" presStyleCnt="0"/>
      <dgm:spPr/>
    </dgm:pt>
    <dgm:pt modelId="{FF728C93-DAD9-9B45-B3F8-8854A7D980E0}" type="pres">
      <dgm:prSet presAssocID="{76DD8793-6831-7E47-9377-67E1767AA68E}" presName="Name13" presStyleLbl="parChTrans1D2" presStyleIdx="0" presStyleCnt="6"/>
      <dgm:spPr/>
    </dgm:pt>
    <dgm:pt modelId="{D97AC8FA-FE1E-F94A-8951-D8C9451FCB56}" type="pres">
      <dgm:prSet presAssocID="{CD1DBAD5-AEC3-004C-9139-F2A1CF7E3C5E}" presName="childText" presStyleLbl="bgAcc1" presStyleIdx="0" presStyleCnt="6">
        <dgm:presLayoutVars>
          <dgm:bulletEnabled val="1"/>
        </dgm:presLayoutVars>
      </dgm:prSet>
      <dgm:spPr/>
    </dgm:pt>
    <dgm:pt modelId="{8FF4E92A-35BF-0748-9CA3-1F86830A9B7A}" type="pres">
      <dgm:prSet presAssocID="{BA974A04-8347-4549-8E7B-19D02E450FCC}" presName="root" presStyleCnt="0"/>
      <dgm:spPr/>
    </dgm:pt>
    <dgm:pt modelId="{E0750BE8-26C5-D346-A0C9-C988489C637F}" type="pres">
      <dgm:prSet presAssocID="{BA974A04-8347-4549-8E7B-19D02E450FCC}" presName="rootComposite" presStyleCnt="0"/>
      <dgm:spPr/>
    </dgm:pt>
    <dgm:pt modelId="{0D7BE8E5-1A17-D341-AD32-B859ADC3E12C}" type="pres">
      <dgm:prSet presAssocID="{BA974A04-8347-4549-8E7B-19D02E450FCC}" presName="rootText" presStyleLbl="node1" presStyleIdx="1" presStyleCnt="3"/>
      <dgm:spPr/>
    </dgm:pt>
    <dgm:pt modelId="{BE3E4E67-59D9-9247-8CB4-3A2D8473F1F2}" type="pres">
      <dgm:prSet presAssocID="{BA974A04-8347-4549-8E7B-19D02E450FCC}" presName="rootConnector" presStyleLbl="node1" presStyleIdx="1" presStyleCnt="3"/>
      <dgm:spPr/>
    </dgm:pt>
    <dgm:pt modelId="{82715E1C-A610-9541-AFF8-ADE0DC2F50D2}" type="pres">
      <dgm:prSet presAssocID="{BA974A04-8347-4549-8E7B-19D02E450FCC}" presName="childShape" presStyleCnt="0"/>
      <dgm:spPr/>
    </dgm:pt>
    <dgm:pt modelId="{9E216225-7D19-FC43-B5E5-4F5AF80F5DB5}" type="pres">
      <dgm:prSet presAssocID="{7B255694-2D9B-F449-AC50-AF35F575D9F1}" presName="Name13" presStyleLbl="parChTrans1D2" presStyleIdx="1" presStyleCnt="6"/>
      <dgm:spPr/>
    </dgm:pt>
    <dgm:pt modelId="{E191250C-4321-3E40-9D40-1C4454CF58A9}" type="pres">
      <dgm:prSet presAssocID="{DFADFE08-D234-9F47-AFA1-FE7FA19DDF5A}" presName="childText" presStyleLbl="bgAcc1" presStyleIdx="1" presStyleCnt="6">
        <dgm:presLayoutVars>
          <dgm:bulletEnabled val="1"/>
        </dgm:presLayoutVars>
      </dgm:prSet>
      <dgm:spPr/>
    </dgm:pt>
    <dgm:pt modelId="{91A5EF2A-2D0D-E24D-8871-F68A3690BBF3}" type="pres">
      <dgm:prSet presAssocID="{DC9854CD-5094-864F-B336-F6CA374A3B42}" presName="Name13" presStyleLbl="parChTrans1D2" presStyleIdx="2" presStyleCnt="6"/>
      <dgm:spPr/>
    </dgm:pt>
    <dgm:pt modelId="{CB4446D2-CBD8-734C-852D-D51B554A7EA7}" type="pres">
      <dgm:prSet presAssocID="{66A88A40-13D7-F34F-9277-F67D462FEBF4}" presName="childText" presStyleLbl="bgAcc1" presStyleIdx="2" presStyleCnt="6">
        <dgm:presLayoutVars>
          <dgm:bulletEnabled val="1"/>
        </dgm:presLayoutVars>
      </dgm:prSet>
      <dgm:spPr/>
    </dgm:pt>
    <dgm:pt modelId="{36CFA452-1971-754A-B695-6A40365A463D}" type="pres">
      <dgm:prSet presAssocID="{43C25176-AC54-6041-BC28-406DE857FA78}" presName="Name13" presStyleLbl="parChTrans1D2" presStyleIdx="3" presStyleCnt="6"/>
      <dgm:spPr/>
    </dgm:pt>
    <dgm:pt modelId="{4B76222C-96B7-E142-B20D-B96B22569DCD}" type="pres">
      <dgm:prSet presAssocID="{991DF8B4-5F63-034E-BBA6-1D39C5535A9E}" presName="childText" presStyleLbl="bgAcc1" presStyleIdx="3" presStyleCnt="6">
        <dgm:presLayoutVars>
          <dgm:bulletEnabled val="1"/>
        </dgm:presLayoutVars>
      </dgm:prSet>
      <dgm:spPr/>
    </dgm:pt>
    <dgm:pt modelId="{E032F907-605B-B146-9400-FF1A9A18C021}" type="pres">
      <dgm:prSet presAssocID="{E988D458-6420-0346-808A-22560E92B82D}" presName="Name13" presStyleLbl="parChTrans1D2" presStyleIdx="4" presStyleCnt="6"/>
      <dgm:spPr/>
    </dgm:pt>
    <dgm:pt modelId="{05354D1A-F4A6-A74E-B9D1-74296743C95A}" type="pres">
      <dgm:prSet presAssocID="{29D2CFF0-81B3-1242-8BE2-72EA4E08F064}" presName="childText" presStyleLbl="bgAcc1" presStyleIdx="4" presStyleCnt="6">
        <dgm:presLayoutVars>
          <dgm:bulletEnabled val="1"/>
        </dgm:presLayoutVars>
      </dgm:prSet>
      <dgm:spPr/>
    </dgm:pt>
    <dgm:pt modelId="{57C4920C-EEE0-6946-BEAF-E64D1739DCFF}" type="pres">
      <dgm:prSet presAssocID="{7BBB126D-C91E-F24C-B8DE-5818C50FB847}" presName="Name13" presStyleLbl="parChTrans1D2" presStyleIdx="5" presStyleCnt="6"/>
      <dgm:spPr/>
    </dgm:pt>
    <dgm:pt modelId="{95267768-5853-BC4D-A27D-FF9B01E2F8DC}" type="pres">
      <dgm:prSet presAssocID="{5B5B662D-26B5-784F-B6BE-A7CF925F881D}" presName="childText" presStyleLbl="bgAcc1" presStyleIdx="5" presStyleCnt="6">
        <dgm:presLayoutVars>
          <dgm:bulletEnabled val="1"/>
        </dgm:presLayoutVars>
      </dgm:prSet>
      <dgm:spPr/>
    </dgm:pt>
    <dgm:pt modelId="{A3DF99C4-35E4-4D7C-9B4F-86E30495C04F}" type="pres">
      <dgm:prSet presAssocID="{68A1022F-9175-1149-AA32-7E495AEC0873}" presName="root" presStyleCnt="0"/>
      <dgm:spPr/>
    </dgm:pt>
    <dgm:pt modelId="{0C2BA016-FB6B-472B-A4F0-C2DA2ED31BDA}" type="pres">
      <dgm:prSet presAssocID="{68A1022F-9175-1149-AA32-7E495AEC0873}" presName="rootComposite" presStyleCnt="0"/>
      <dgm:spPr/>
    </dgm:pt>
    <dgm:pt modelId="{7C443E45-DC83-4112-A687-BD0D69ACA654}" type="pres">
      <dgm:prSet presAssocID="{68A1022F-9175-1149-AA32-7E495AEC0873}" presName="rootText" presStyleLbl="node1" presStyleIdx="2" presStyleCnt="3" custLinFactNeighborX="-8068" custLinFactNeighborY="-2880"/>
      <dgm:spPr/>
    </dgm:pt>
    <dgm:pt modelId="{4ACFB0BE-576E-428C-BAE3-DCCB095C7F3F}" type="pres">
      <dgm:prSet presAssocID="{68A1022F-9175-1149-AA32-7E495AEC0873}" presName="rootConnector" presStyleLbl="node1" presStyleIdx="2" presStyleCnt="3"/>
      <dgm:spPr/>
    </dgm:pt>
    <dgm:pt modelId="{9FDC9EFF-749B-4F19-93CE-D82A5E5CAA8E}" type="pres">
      <dgm:prSet presAssocID="{68A1022F-9175-1149-AA32-7E495AEC0873}" presName="childShape" presStyleCnt="0"/>
      <dgm:spPr/>
    </dgm:pt>
  </dgm:ptLst>
  <dgm:cxnLst>
    <dgm:cxn modelId="{0ADB391C-0D6F-524C-86DD-C68277B914C0}" srcId="{BA974A04-8347-4549-8E7B-19D02E450FCC}" destId="{5B5B662D-26B5-784F-B6BE-A7CF925F881D}" srcOrd="4" destOrd="0" parTransId="{7BBB126D-C91E-F24C-B8DE-5818C50FB847}" sibTransId="{461206F2-23E5-7849-BA17-7C3D21100D81}"/>
    <dgm:cxn modelId="{722C702D-0612-9648-BE4B-0172C7469320}" type="presOf" srcId="{7BBB126D-C91E-F24C-B8DE-5818C50FB847}" destId="{57C4920C-EEE0-6946-BEAF-E64D1739DCFF}" srcOrd="0" destOrd="0" presId="urn:microsoft.com/office/officeart/2005/8/layout/hierarchy3#1"/>
    <dgm:cxn modelId="{D3FB552F-07F2-A44A-985B-A63457F45E28}" type="presOf" srcId="{5B5B662D-26B5-784F-B6BE-A7CF925F881D}" destId="{95267768-5853-BC4D-A27D-FF9B01E2F8DC}" srcOrd="0" destOrd="0" presId="urn:microsoft.com/office/officeart/2005/8/layout/hierarchy3#1"/>
    <dgm:cxn modelId="{43358062-0E7C-4F43-95E4-D35E58272CF1}" type="presOf" srcId="{68A1022F-9175-1149-AA32-7E495AEC0873}" destId="{7C443E45-DC83-4112-A687-BD0D69ACA654}" srcOrd="0" destOrd="0" presId="urn:microsoft.com/office/officeart/2005/8/layout/hierarchy3#1"/>
    <dgm:cxn modelId="{3F439846-7CEA-7F42-8BA6-B0A7A2C504F4}" type="presOf" srcId="{29D2CFF0-81B3-1242-8BE2-72EA4E08F064}" destId="{05354D1A-F4A6-A74E-B9D1-74296743C95A}" srcOrd="0" destOrd="0" presId="urn:microsoft.com/office/officeart/2005/8/layout/hierarchy3#1"/>
    <dgm:cxn modelId="{48379E47-B4AA-424B-BA2E-9AD4E183F508}" type="presOf" srcId="{CD1DBAD5-AEC3-004C-9139-F2A1CF7E3C5E}" destId="{D97AC8FA-FE1E-F94A-8951-D8C9451FCB56}" srcOrd="0" destOrd="0" presId="urn:microsoft.com/office/officeart/2005/8/layout/hierarchy3#1"/>
    <dgm:cxn modelId="{C537414B-8ADD-D741-9B54-7A3F2F8D4DBE}" type="presOf" srcId="{DC9854CD-5094-864F-B336-F6CA374A3B42}" destId="{91A5EF2A-2D0D-E24D-8871-F68A3690BBF3}" srcOrd="0" destOrd="0" presId="urn:microsoft.com/office/officeart/2005/8/layout/hierarchy3#1"/>
    <dgm:cxn modelId="{7774094F-26F4-6A48-A3A2-A7ADBDF9A32E}" type="presOf" srcId="{4236004A-8047-4646-986A-4421BC885F56}" destId="{F99E99BF-6E88-3D46-9882-7A98438EE621}" srcOrd="0" destOrd="0" presId="urn:microsoft.com/office/officeart/2005/8/layout/hierarchy3#1"/>
    <dgm:cxn modelId="{8E720C75-ECF4-4E4B-8B6B-642DF143B971}" type="presOf" srcId="{66A88A40-13D7-F34F-9277-F67D462FEBF4}" destId="{CB4446D2-CBD8-734C-852D-D51B554A7EA7}" srcOrd="0" destOrd="0" presId="urn:microsoft.com/office/officeart/2005/8/layout/hierarchy3#1"/>
    <dgm:cxn modelId="{E0177F78-D6FE-5F40-AC54-392AB3A43050}" type="presOf" srcId="{E988D458-6420-0346-808A-22560E92B82D}" destId="{E032F907-605B-B146-9400-FF1A9A18C021}" srcOrd="0" destOrd="0" presId="urn:microsoft.com/office/officeart/2005/8/layout/hierarchy3#1"/>
    <dgm:cxn modelId="{AB806F82-D755-634B-9C52-3A10BECC0EB3}" srcId="{4236004A-8047-4646-986A-4421BC885F56}" destId="{BA974A04-8347-4549-8E7B-19D02E450FCC}" srcOrd="1" destOrd="0" parTransId="{CFBC28AC-F5E4-8846-98B4-859A50728733}" sibTransId="{C2805187-C4B2-B840-9B2B-1BCD1AEB72DA}"/>
    <dgm:cxn modelId="{911B019B-B025-E44B-823B-51C52DC13756}" srcId="{BA974A04-8347-4549-8E7B-19D02E450FCC}" destId="{DFADFE08-D234-9F47-AFA1-FE7FA19DDF5A}" srcOrd="0" destOrd="0" parTransId="{7B255694-2D9B-F449-AC50-AF35F575D9F1}" sibTransId="{EA45A8A4-54CB-A049-BB33-8992DB4DB8FE}"/>
    <dgm:cxn modelId="{0E0DB69B-E58D-A44C-9E9B-9C8612502D28}" type="presOf" srcId="{BA974A04-8347-4549-8E7B-19D02E450FCC}" destId="{BE3E4E67-59D9-9247-8CB4-3A2D8473F1F2}" srcOrd="1" destOrd="0" presId="urn:microsoft.com/office/officeart/2005/8/layout/hierarchy3#1"/>
    <dgm:cxn modelId="{BE8BBE9C-AE9C-814F-9953-BD5E6BF95034}" srcId="{4236004A-8047-4646-986A-4421BC885F56}" destId="{68A1022F-9175-1149-AA32-7E495AEC0873}" srcOrd="2" destOrd="0" parTransId="{F50471AD-2161-6647-80F7-4D2D3A5DC671}" sibTransId="{D4E2CABA-8154-694F-A107-D4482B889FDB}"/>
    <dgm:cxn modelId="{6E3183AE-458F-2C41-8384-CFE1661F6F74}" type="presOf" srcId="{7B255694-2D9B-F449-AC50-AF35F575D9F1}" destId="{9E216225-7D19-FC43-B5E5-4F5AF80F5DB5}" srcOrd="0" destOrd="0" presId="urn:microsoft.com/office/officeart/2005/8/layout/hierarchy3#1"/>
    <dgm:cxn modelId="{DCEBCAB2-EB1D-8D4D-875C-7A3768C91434}" srcId="{4236004A-8047-4646-986A-4421BC885F56}" destId="{F056FD2A-597E-3E4F-A100-31FD18FB5285}" srcOrd="0" destOrd="0" parTransId="{092358C3-D0CD-4C4F-93A3-C1FA0C6E53EF}" sibTransId="{9017D890-46DF-C946-83FE-D6D038CFCCA6}"/>
    <dgm:cxn modelId="{B1F47FB4-39A6-B44B-94E9-4DD196197A70}" srcId="{F056FD2A-597E-3E4F-A100-31FD18FB5285}" destId="{CD1DBAD5-AEC3-004C-9139-F2A1CF7E3C5E}" srcOrd="0" destOrd="0" parTransId="{76DD8793-6831-7E47-9377-67E1767AA68E}" sibTransId="{24CBC104-6A80-FB4E-915F-FBDB3416900A}"/>
    <dgm:cxn modelId="{0D7620B5-AE4A-814F-9F31-620DB73D20C7}" type="presOf" srcId="{991DF8B4-5F63-034E-BBA6-1D39C5535A9E}" destId="{4B76222C-96B7-E142-B20D-B96B22569DCD}" srcOrd="0" destOrd="0" presId="urn:microsoft.com/office/officeart/2005/8/layout/hierarchy3#1"/>
    <dgm:cxn modelId="{A17B49B5-A9EA-BC44-BD99-9D672D727CD7}" type="presOf" srcId="{43C25176-AC54-6041-BC28-406DE857FA78}" destId="{36CFA452-1971-754A-B695-6A40365A463D}" srcOrd="0" destOrd="0" presId="urn:microsoft.com/office/officeart/2005/8/layout/hierarchy3#1"/>
    <dgm:cxn modelId="{E265C3B8-6DD7-034E-90B0-A810619C1ABB}" srcId="{BA974A04-8347-4549-8E7B-19D02E450FCC}" destId="{991DF8B4-5F63-034E-BBA6-1D39C5535A9E}" srcOrd="2" destOrd="0" parTransId="{43C25176-AC54-6041-BC28-406DE857FA78}" sibTransId="{04CC05D4-23AC-AE40-A8F2-DE076CEFD9AE}"/>
    <dgm:cxn modelId="{0806AEBC-06E0-0141-BB88-F970CE2FB9FA}" type="presOf" srcId="{DFADFE08-D234-9F47-AFA1-FE7FA19DDF5A}" destId="{E191250C-4321-3E40-9D40-1C4454CF58A9}" srcOrd="0" destOrd="0" presId="urn:microsoft.com/office/officeart/2005/8/layout/hierarchy3#1"/>
    <dgm:cxn modelId="{DA85FFBF-EBFE-DF48-AAAA-B76208D7FCF5}" type="presOf" srcId="{F056FD2A-597E-3E4F-A100-31FD18FB5285}" destId="{8F20DF70-316D-154C-A85D-BA503FA63F12}" srcOrd="1" destOrd="0" presId="urn:microsoft.com/office/officeart/2005/8/layout/hierarchy3#1"/>
    <dgm:cxn modelId="{E49DB5C1-22BF-4182-9BF9-54B7A1758F6B}" type="presOf" srcId="{68A1022F-9175-1149-AA32-7E495AEC0873}" destId="{4ACFB0BE-576E-428C-BAE3-DCCB095C7F3F}" srcOrd="1" destOrd="0" presId="urn:microsoft.com/office/officeart/2005/8/layout/hierarchy3#1"/>
    <dgm:cxn modelId="{7DA96EC4-A16F-1948-9C9E-15F0E44DB16A}" type="presOf" srcId="{76DD8793-6831-7E47-9377-67E1767AA68E}" destId="{FF728C93-DAD9-9B45-B3F8-8854A7D980E0}" srcOrd="0" destOrd="0" presId="urn:microsoft.com/office/officeart/2005/8/layout/hierarchy3#1"/>
    <dgm:cxn modelId="{8DD10DC7-0BB6-474D-8339-E43F02F36ADF}" srcId="{BA974A04-8347-4549-8E7B-19D02E450FCC}" destId="{66A88A40-13D7-F34F-9277-F67D462FEBF4}" srcOrd="1" destOrd="0" parTransId="{DC9854CD-5094-864F-B336-F6CA374A3B42}" sibTransId="{9998ECB0-981C-C946-95EE-94BE31EBE291}"/>
    <dgm:cxn modelId="{079C2DD4-77EC-9B46-A17E-559A3EE5C134}" type="presOf" srcId="{F056FD2A-597E-3E4F-A100-31FD18FB5285}" destId="{49AEE171-F74D-2346-9654-58AB53917575}" srcOrd="0" destOrd="0" presId="urn:microsoft.com/office/officeart/2005/8/layout/hierarchy3#1"/>
    <dgm:cxn modelId="{B2BE7EE1-8155-5448-9DDD-14072700A694}" type="presOf" srcId="{BA974A04-8347-4549-8E7B-19D02E450FCC}" destId="{0D7BE8E5-1A17-D341-AD32-B859ADC3E12C}" srcOrd="0" destOrd="0" presId="urn:microsoft.com/office/officeart/2005/8/layout/hierarchy3#1"/>
    <dgm:cxn modelId="{5D847FF6-0DCA-AB4C-8834-FD2D8E549132}" srcId="{BA974A04-8347-4549-8E7B-19D02E450FCC}" destId="{29D2CFF0-81B3-1242-8BE2-72EA4E08F064}" srcOrd="3" destOrd="0" parTransId="{E988D458-6420-0346-808A-22560E92B82D}" sibTransId="{83559D65-89EC-4C47-A014-75FBFD58A512}"/>
    <dgm:cxn modelId="{BF8BC4B9-8906-004F-B6A0-BC207D684A10}" type="presParOf" srcId="{F99E99BF-6E88-3D46-9882-7A98438EE621}" destId="{59727311-DB88-0C48-A027-D9E539F2E682}" srcOrd="0" destOrd="0" presId="urn:microsoft.com/office/officeart/2005/8/layout/hierarchy3#1"/>
    <dgm:cxn modelId="{13145DC0-862E-564F-B8B5-DAE4C3AC574F}" type="presParOf" srcId="{59727311-DB88-0C48-A027-D9E539F2E682}" destId="{92B7BDD2-D6F4-B546-8AD6-506F00CC22B4}" srcOrd="0" destOrd="0" presId="urn:microsoft.com/office/officeart/2005/8/layout/hierarchy3#1"/>
    <dgm:cxn modelId="{33E47259-3FFC-774D-8AFC-F34A1843F935}" type="presParOf" srcId="{92B7BDD2-D6F4-B546-8AD6-506F00CC22B4}" destId="{49AEE171-F74D-2346-9654-58AB53917575}" srcOrd="0" destOrd="0" presId="urn:microsoft.com/office/officeart/2005/8/layout/hierarchy3#1"/>
    <dgm:cxn modelId="{8A1B63FF-0D6B-8545-856C-6295679CDB42}" type="presParOf" srcId="{92B7BDD2-D6F4-B546-8AD6-506F00CC22B4}" destId="{8F20DF70-316D-154C-A85D-BA503FA63F12}" srcOrd="1" destOrd="0" presId="urn:microsoft.com/office/officeart/2005/8/layout/hierarchy3#1"/>
    <dgm:cxn modelId="{B1DAE7E1-E518-AF4C-B3D7-4EBA419A32D2}" type="presParOf" srcId="{59727311-DB88-0C48-A027-D9E539F2E682}" destId="{3A45EE7D-80ED-B84A-8F23-773E3EAF4D93}" srcOrd="1" destOrd="0" presId="urn:microsoft.com/office/officeart/2005/8/layout/hierarchy3#1"/>
    <dgm:cxn modelId="{44046052-EC68-2A46-BA02-BA861A346030}" type="presParOf" srcId="{3A45EE7D-80ED-B84A-8F23-773E3EAF4D93}" destId="{FF728C93-DAD9-9B45-B3F8-8854A7D980E0}" srcOrd="0" destOrd="0" presId="urn:microsoft.com/office/officeart/2005/8/layout/hierarchy3#1"/>
    <dgm:cxn modelId="{53BF0F9B-EF39-FE48-9AE7-63D2A8218143}" type="presParOf" srcId="{3A45EE7D-80ED-B84A-8F23-773E3EAF4D93}" destId="{D97AC8FA-FE1E-F94A-8951-D8C9451FCB56}" srcOrd="1" destOrd="0" presId="urn:microsoft.com/office/officeart/2005/8/layout/hierarchy3#1"/>
    <dgm:cxn modelId="{16363745-4D24-A942-B0A2-AE3FCB32295B}" type="presParOf" srcId="{F99E99BF-6E88-3D46-9882-7A98438EE621}" destId="{8FF4E92A-35BF-0748-9CA3-1F86830A9B7A}" srcOrd="1" destOrd="0" presId="urn:microsoft.com/office/officeart/2005/8/layout/hierarchy3#1"/>
    <dgm:cxn modelId="{9D34FAA0-8AA8-624C-A2F5-11ACAE1E3DAE}" type="presParOf" srcId="{8FF4E92A-35BF-0748-9CA3-1F86830A9B7A}" destId="{E0750BE8-26C5-D346-A0C9-C988489C637F}" srcOrd="0" destOrd="0" presId="urn:microsoft.com/office/officeart/2005/8/layout/hierarchy3#1"/>
    <dgm:cxn modelId="{8B6D7E1D-13B7-F148-AE15-74409D3B57C8}" type="presParOf" srcId="{E0750BE8-26C5-D346-A0C9-C988489C637F}" destId="{0D7BE8E5-1A17-D341-AD32-B859ADC3E12C}" srcOrd="0" destOrd="0" presId="urn:microsoft.com/office/officeart/2005/8/layout/hierarchy3#1"/>
    <dgm:cxn modelId="{D85C381E-9694-E240-BAAA-61023AC42483}" type="presParOf" srcId="{E0750BE8-26C5-D346-A0C9-C988489C637F}" destId="{BE3E4E67-59D9-9247-8CB4-3A2D8473F1F2}" srcOrd="1" destOrd="0" presId="urn:microsoft.com/office/officeart/2005/8/layout/hierarchy3#1"/>
    <dgm:cxn modelId="{97F56DBE-150D-4D49-B18D-3E24CAD9C21B}" type="presParOf" srcId="{8FF4E92A-35BF-0748-9CA3-1F86830A9B7A}" destId="{82715E1C-A610-9541-AFF8-ADE0DC2F50D2}" srcOrd="1" destOrd="0" presId="urn:microsoft.com/office/officeart/2005/8/layout/hierarchy3#1"/>
    <dgm:cxn modelId="{04EB8E66-B1D6-E247-911D-8866A3F04C51}" type="presParOf" srcId="{82715E1C-A610-9541-AFF8-ADE0DC2F50D2}" destId="{9E216225-7D19-FC43-B5E5-4F5AF80F5DB5}" srcOrd="0" destOrd="0" presId="urn:microsoft.com/office/officeart/2005/8/layout/hierarchy3#1"/>
    <dgm:cxn modelId="{A128150E-10F5-F046-A3AE-D0E779331941}" type="presParOf" srcId="{82715E1C-A610-9541-AFF8-ADE0DC2F50D2}" destId="{E191250C-4321-3E40-9D40-1C4454CF58A9}" srcOrd="1" destOrd="0" presId="urn:microsoft.com/office/officeart/2005/8/layout/hierarchy3#1"/>
    <dgm:cxn modelId="{89061DAD-F7BB-1D4C-B431-BA1B0113D7D6}" type="presParOf" srcId="{82715E1C-A610-9541-AFF8-ADE0DC2F50D2}" destId="{91A5EF2A-2D0D-E24D-8871-F68A3690BBF3}" srcOrd="2" destOrd="0" presId="urn:microsoft.com/office/officeart/2005/8/layout/hierarchy3#1"/>
    <dgm:cxn modelId="{65E5E871-4032-824D-878C-7B6F0478D1ED}" type="presParOf" srcId="{82715E1C-A610-9541-AFF8-ADE0DC2F50D2}" destId="{CB4446D2-CBD8-734C-852D-D51B554A7EA7}" srcOrd="3" destOrd="0" presId="urn:microsoft.com/office/officeart/2005/8/layout/hierarchy3#1"/>
    <dgm:cxn modelId="{FB60205E-3706-4F47-BEF6-1749A71A5BB8}" type="presParOf" srcId="{82715E1C-A610-9541-AFF8-ADE0DC2F50D2}" destId="{36CFA452-1971-754A-B695-6A40365A463D}" srcOrd="4" destOrd="0" presId="urn:microsoft.com/office/officeart/2005/8/layout/hierarchy3#1"/>
    <dgm:cxn modelId="{0A87D3A1-8873-B840-859C-127ED6E3E015}" type="presParOf" srcId="{82715E1C-A610-9541-AFF8-ADE0DC2F50D2}" destId="{4B76222C-96B7-E142-B20D-B96B22569DCD}" srcOrd="5" destOrd="0" presId="urn:microsoft.com/office/officeart/2005/8/layout/hierarchy3#1"/>
    <dgm:cxn modelId="{B808C53E-7D77-9A44-9083-BF4DCFC02F57}" type="presParOf" srcId="{82715E1C-A610-9541-AFF8-ADE0DC2F50D2}" destId="{E032F907-605B-B146-9400-FF1A9A18C021}" srcOrd="6" destOrd="0" presId="urn:microsoft.com/office/officeart/2005/8/layout/hierarchy3#1"/>
    <dgm:cxn modelId="{B0B6E25C-EB5C-BF45-A7F1-C755B2847D2D}" type="presParOf" srcId="{82715E1C-A610-9541-AFF8-ADE0DC2F50D2}" destId="{05354D1A-F4A6-A74E-B9D1-74296743C95A}" srcOrd="7" destOrd="0" presId="urn:microsoft.com/office/officeart/2005/8/layout/hierarchy3#1"/>
    <dgm:cxn modelId="{35092752-6ECA-F045-ABD6-8FC1FFEBABFD}" type="presParOf" srcId="{82715E1C-A610-9541-AFF8-ADE0DC2F50D2}" destId="{57C4920C-EEE0-6946-BEAF-E64D1739DCFF}" srcOrd="8" destOrd="0" presId="urn:microsoft.com/office/officeart/2005/8/layout/hierarchy3#1"/>
    <dgm:cxn modelId="{B4720B8B-BBF3-3243-B893-CBD134654D86}" type="presParOf" srcId="{82715E1C-A610-9541-AFF8-ADE0DC2F50D2}" destId="{95267768-5853-BC4D-A27D-FF9B01E2F8DC}" srcOrd="9" destOrd="0" presId="urn:microsoft.com/office/officeart/2005/8/layout/hierarchy3#1"/>
    <dgm:cxn modelId="{19A4C646-9739-4049-9CB2-DFF114D1ED04}" type="presParOf" srcId="{F99E99BF-6E88-3D46-9882-7A98438EE621}" destId="{A3DF99C4-35E4-4D7C-9B4F-86E30495C04F}" srcOrd="2" destOrd="0" presId="urn:microsoft.com/office/officeart/2005/8/layout/hierarchy3#1"/>
    <dgm:cxn modelId="{4AF325C3-815D-4C0C-8466-B06DC365720D}" type="presParOf" srcId="{A3DF99C4-35E4-4D7C-9B4F-86E30495C04F}" destId="{0C2BA016-FB6B-472B-A4F0-C2DA2ED31BDA}" srcOrd="0" destOrd="0" presId="urn:microsoft.com/office/officeart/2005/8/layout/hierarchy3#1"/>
    <dgm:cxn modelId="{5801D40C-6BFE-429F-9E9C-CC562FA51161}" type="presParOf" srcId="{0C2BA016-FB6B-472B-A4F0-C2DA2ED31BDA}" destId="{7C443E45-DC83-4112-A687-BD0D69ACA654}" srcOrd="0" destOrd="0" presId="urn:microsoft.com/office/officeart/2005/8/layout/hierarchy3#1"/>
    <dgm:cxn modelId="{EFFE42A1-AEA3-457E-BBDB-EC77A8E54601}" type="presParOf" srcId="{0C2BA016-FB6B-472B-A4F0-C2DA2ED31BDA}" destId="{4ACFB0BE-576E-428C-BAE3-DCCB095C7F3F}" srcOrd="1" destOrd="0" presId="urn:microsoft.com/office/officeart/2005/8/layout/hierarchy3#1"/>
    <dgm:cxn modelId="{F9605E81-B6FD-434E-9E9D-F206B4662710}" type="presParOf" srcId="{A3DF99C4-35E4-4D7C-9B4F-86E30495C04F}" destId="{9FDC9EFF-749B-4F19-93CE-D82A5E5CAA8E}" srcOrd="1" destOrd="0" presId="urn:microsoft.com/office/officeart/2005/8/layout/hierarchy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0EF87-5700-5A40-9B43-DBCE4CD78DD7}">
      <dsp:nvSpPr>
        <dsp:cNvPr id="0" name=""/>
        <dsp:cNvSpPr/>
      </dsp:nvSpPr>
      <dsp:spPr>
        <a:xfrm>
          <a:off x="117901" y="1099574"/>
          <a:ext cx="2961405" cy="16260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solidFill>
                <a:schemeClr val="tx1"/>
              </a:solidFill>
              <a:latin typeface="楷体" panose="02010609060101010101" pitchFamily="49" charset="-122"/>
              <a:ea typeface="楷体" panose="02010609060101010101" pitchFamily="49" charset="-122"/>
              <a:cs typeface="+mn-cs"/>
            </a:rPr>
            <a:t>密码分析学的基本概念</a:t>
          </a:r>
        </a:p>
        <a:p>
          <a:pPr marL="171450" lvl="1" indent="-171450" algn="l" defTabSz="800100">
            <a:lnSpc>
              <a:spcPct val="90000"/>
            </a:lnSpc>
            <a:spcBef>
              <a:spcPct val="0"/>
            </a:spcBef>
            <a:spcAft>
              <a:spcPct val="15000"/>
            </a:spcAft>
            <a:buChar char="•"/>
          </a:pPr>
          <a:r>
            <a:rPr lang="zh-CN" altLang="en-US" sz="1800" b="1" kern="1200" dirty="0">
              <a:solidFill>
                <a:schemeClr val="tx1"/>
              </a:solidFill>
              <a:latin typeface="楷体" panose="02010609060101010101" pitchFamily="49" charset="-122"/>
              <a:ea typeface="楷体" panose="02010609060101010101" pitchFamily="49" charset="-122"/>
              <a:cs typeface="+mn-cs"/>
            </a:rPr>
            <a:t>各类算法的攻击目标</a:t>
          </a:r>
        </a:p>
        <a:p>
          <a:pPr marL="171450" lvl="1" indent="-171450" algn="l" defTabSz="800100">
            <a:lnSpc>
              <a:spcPct val="90000"/>
            </a:lnSpc>
            <a:spcBef>
              <a:spcPct val="0"/>
            </a:spcBef>
            <a:spcAft>
              <a:spcPct val="15000"/>
            </a:spcAft>
            <a:buChar char="•"/>
          </a:pPr>
          <a:r>
            <a:rPr lang="zh-CN" altLang="en-US" sz="1800" b="1" kern="1200" dirty="0">
              <a:solidFill>
                <a:schemeClr val="tx1"/>
              </a:solidFill>
              <a:latin typeface="楷体" panose="02010609060101010101" pitchFamily="49" charset="-122"/>
              <a:ea typeface="楷体" panose="02010609060101010101" pitchFamily="49" charset="-122"/>
              <a:cs typeface="+mn-cs"/>
            </a:rPr>
            <a:t>密钥恢复攻击的一般模型和攻击思想</a:t>
          </a:r>
        </a:p>
      </dsp:txBody>
      <dsp:txXfrm>
        <a:off x="155321" y="1136994"/>
        <a:ext cx="2886565" cy="1202771"/>
      </dsp:txXfrm>
    </dsp:sp>
    <dsp:sp modelId="{608EDC73-4B60-C042-9A03-E592B7FAC5DA}">
      <dsp:nvSpPr>
        <dsp:cNvPr id="0" name=""/>
        <dsp:cNvSpPr/>
      </dsp:nvSpPr>
      <dsp:spPr>
        <a:xfrm>
          <a:off x="1339560" y="746387"/>
          <a:ext cx="3228245" cy="3228245"/>
        </a:xfrm>
        <a:prstGeom prst="leftCircularArrow">
          <a:avLst>
            <a:gd name="adj1" fmla="val 2425"/>
            <a:gd name="adj2" fmla="val 293414"/>
            <a:gd name="adj3" fmla="val 2008482"/>
            <a:gd name="adj4" fmla="val 8964046"/>
            <a:gd name="adj5" fmla="val 28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04B9A0-01AB-4746-A62C-B74E2F9869CC}">
      <dsp:nvSpPr>
        <dsp:cNvPr id="0" name=""/>
        <dsp:cNvSpPr/>
      </dsp:nvSpPr>
      <dsp:spPr>
        <a:xfrm>
          <a:off x="761125" y="2442093"/>
          <a:ext cx="1752418" cy="696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zh-CN" altLang="en-US" sz="3700" kern="1200" dirty="0">
              <a:latin typeface="Times New Roman" panose="02020603050405020304" pitchFamily="18" charset="0"/>
              <a:ea typeface="SimSun" panose="02010600030101010101" pitchFamily="2" charset="-122"/>
              <a:cs typeface="Times New Roman" panose="02020603050405020304" pitchFamily="18" charset="0"/>
            </a:rPr>
            <a:t>知识</a:t>
          </a:r>
        </a:p>
      </dsp:txBody>
      <dsp:txXfrm>
        <a:off x="781536" y="2462504"/>
        <a:ext cx="1711596" cy="656056"/>
      </dsp:txXfrm>
    </dsp:sp>
    <dsp:sp modelId="{5BAF53A1-6AC9-9443-A69B-0EE86A547704}">
      <dsp:nvSpPr>
        <dsp:cNvPr id="0" name=""/>
        <dsp:cNvSpPr/>
      </dsp:nvSpPr>
      <dsp:spPr>
        <a:xfrm>
          <a:off x="3336068" y="1117721"/>
          <a:ext cx="2775337" cy="16260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solidFill>
                <a:schemeClr val="tx1"/>
              </a:solidFill>
              <a:latin typeface="楷体" panose="02010609060101010101" pitchFamily="49" charset="-122"/>
              <a:ea typeface="楷体" panose="02010609060101010101" pitchFamily="49" charset="-122"/>
              <a:cs typeface="+mn-cs"/>
            </a:rPr>
            <a:t>利用区分器建立方程恢复密钥的模型</a:t>
          </a:r>
        </a:p>
        <a:p>
          <a:pPr marL="171450" lvl="1" indent="-171450" algn="l" defTabSz="800100">
            <a:lnSpc>
              <a:spcPct val="90000"/>
            </a:lnSpc>
            <a:spcBef>
              <a:spcPct val="0"/>
            </a:spcBef>
            <a:spcAft>
              <a:spcPct val="15000"/>
            </a:spcAft>
            <a:buChar char="•"/>
          </a:pPr>
          <a:r>
            <a:rPr lang="zh-CN" altLang="en-US" sz="1800" b="1" kern="1200" dirty="0">
              <a:solidFill>
                <a:schemeClr val="tx1"/>
              </a:solidFill>
              <a:latin typeface="楷体" panose="02010609060101010101" pitchFamily="49" charset="-122"/>
              <a:ea typeface="楷体" panose="02010609060101010101" pitchFamily="49" charset="-122"/>
              <a:cs typeface="+mn-cs"/>
            </a:rPr>
            <a:t>理解区分</a:t>
          </a:r>
          <a:r>
            <a:rPr lang="en-US" altLang="zh-CN" sz="1800" b="1" kern="1200" dirty="0">
              <a:solidFill>
                <a:schemeClr val="tx1"/>
              </a:solidFill>
              <a:latin typeface="楷体" panose="02010609060101010101" pitchFamily="49" charset="-122"/>
              <a:ea typeface="楷体" panose="02010609060101010101" pitchFamily="49" charset="-122"/>
              <a:cs typeface="+mn-cs"/>
            </a:rPr>
            <a:t>-</a:t>
          </a:r>
          <a:r>
            <a:rPr lang="zh-CN" altLang="en-US" sz="1800" b="1" kern="1200" dirty="0">
              <a:solidFill>
                <a:schemeClr val="tx1"/>
              </a:solidFill>
              <a:latin typeface="楷体" panose="02010609060101010101" pitchFamily="49" charset="-122"/>
              <a:ea typeface="楷体" panose="02010609060101010101" pitchFamily="49" charset="-122"/>
              <a:cs typeface="+mn-cs"/>
            </a:rPr>
            <a:t>分割</a:t>
          </a:r>
          <a:r>
            <a:rPr lang="en-US" altLang="zh-CN" sz="1800" b="1" kern="1200" dirty="0">
              <a:solidFill>
                <a:schemeClr val="tx1"/>
              </a:solidFill>
              <a:latin typeface="楷体" panose="02010609060101010101" pitchFamily="49" charset="-122"/>
              <a:ea typeface="楷体" panose="02010609060101010101" pitchFamily="49" charset="-122"/>
              <a:cs typeface="+mn-cs"/>
            </a:rPr>
            <a:t>-</a:t>
          </a:r>
          <a:r>
            <a:rPr lang="zh-CN" altLang="en-US" sz="1800" b="1" kern="1200" dirty="0">
              <a:solidFill>
                <a:schemeClr val="tx1"/>
              </a:solidFill>
              <a:latin typeface="楷体" panose="02010609060101010101" pitchFamily="49" charset="-122"/>
              <a:ea typeface="楷体" panose="02010609060101010101" pitchFamily="49" charset="-122"/>
              <a:cs typeface="+mn-cs"/>
            </a:rPr>
            <a:t>密钥恢复的思想</a:t>
          </a:r>
        </a:p>
      </dsp:txBody>
      <dsp:txXfrm>
        <a:off x="3373488" y="1503581"/>
        <a:ext cx="2700497" cy="1202771"/>
      </dsp:txXfrm>
    </dsp:sp>
    <dsp:sp modelId="{B7BDC8B6-522F-2A45-A70F-AEC28BA56D44}">
      <dsp:nvSpPr>
        <dsp:cNvPr id="0" name=""/>
        <dsp:cNvSpPr/>
      </dsp:nvSpPr>
      <dsp:spPr>
        <a:xfrm>
          <a:off x="4543917" y="-36175"/>
          <a:ext cx="2980982" cy="2980982"/>
        </a:xfrm>
        <a:prstGeom prst="circularArrow">
          <a:avLst>
            <a:gd name="adj1" fmla="val 2626"/>
            <a:gd name="adj2" fmla="val 319239"/>
            <a:gd name="adj3" fmla="val 19530828"/>
            <a:gd name="adj4" fmla="val 12601088"/>
            <a:gd name="adj5"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5B63E1-F274-EC4E-8F13-1DA395A7D35A}">
      <dsp:nvSpPr>
        <dsp:cNvPr id="0" name=""/>
        <dsp:cNvSpPr/>
      </dsp:nvSpPr>
      <dsp:spPr>
        <a:xfrm>
          <a:off x="3941072" y="751093"/>
          <a:ext cx="1752418" cy="696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zh-CN" altLang="en-US" sz="3700" kern="1200" dirty="0">
              <a:latin typeface="Times New Roman" panose="02020603050405020304" pitchFamily="18" charset="0"/>
              <a:ea typeface="SimSun" panose="02010600030101010101" pitchFamily="2" charset="-122"/>
              <a:cs typeface="Times New Roman" panose="02020603050405020304" pitchFamily="18" charset="0"/>
            </a:rPr>
            <a:t>能力</a:t>
          </a:r>
        </a:p>
      </dsp:txBody>
      <dsp:txXfrm>
        <a:off x="3961483" y="771504"/>
        <a:ext cx="1711596" cy="656056"/>
      </dsp:txXfrm>
    </dsp:sp>
    <dsp:sp modelId="{ADB4A64F-5408-EA4F-B500-12DF851C37CA}">
      <dsp:nvSpPr>
        <dsp:cNvPr id="0" name=""/>
        <dsp:cNvSpPr/>
      </dsp:nvSpPr>
      <dsp:spPr>
        <a:xfrm>
          <a:off x="6484228" y="1117721"/>
          <a:ext cx="1971470" cy="16260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chemeClr val="tx1"/>
              </a:solidFill>
              <a:latin typeface="楷体" panose="02010609060101010101" pitchFamily="49" charset="-122"/>
              <a:ea typeface="楷体" panose="02010609060101010101" pitchFamily="49" charset="-122"/>
              <a:cs typeface="+mn-cs"/>
            </a:rPr>
            <a:t>密码分析中的数学模型</a:t>
          </a:r>
        </a:p>
      </dsp:txBody>
      <dsp:txXfrm>
        <a:off x="6521648" y="1155141"/>
        <a:ext cx="1896630" cy="1202771"/>
      </dsp:txXfrm>
    </dsp:sp>
    <dsp:sp modelId="{8F0F1BC4-09EB-3748-953C-455F5E70CF95}">
      <dsp:nvSpPr>
        <dsp:cNvPr id="0" name=""/>
        <dsp:cNvSpPr/>
      </dsp:nvSpPr>
      <dsp:spPr>
        <a:xfrm>
          <a:off x="6619200" y="2263260"/>
          <a:ext cx="1752418" cy="6968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zh-CN" altLang="en-US" sz="3700" kern="1200" dirty="0">
              <a:latin typeface="Times New Roman" panose="02020603050405020304" pitchFamily="18" charset="0"/>
              <a:ea typeface="SimSun" panose="02010600030101010101" pitchFamily="2" charset="-122"/>
              <a:cs typeface="Times New Roman" panose="02020603050405020304" pitchFamily="18" charset="0"/>
            </a:rPr>
            <a:t>素质</a:t>
          </a:r>
        </a:p>
      </dsp:txBody>
      <dsp:txXfrm>
        <a:off x="6639611" y="2283671"/>
        <a:ext cx="1711596" cy="656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437DE-9429-5748-BADF-2248DA4E136A}">
      <dsp:nvSpPr>
        <dsp:cNvPr id="0" name=""/>
        <dsp:cNvSpPr/>
      </dsp:nvSpPr>
      <dsp:spPr>
        <a:xfrm>
          <a:off x="3008012" y="753544"/>
          <a:ext cx="1550111" cy="245904"/>
        </a:xfrm>
        <a:custGeom>
          <a:avLst/>
          <a:gdLst/>
          <a:ahLst/>
          <a:cxnLst/>
          <a:rect l="0" t="0" r="0" b="0"/>
          <a:pathLst>
            <a:path>
              <a:moveTo>
                <a:pt x="0" y="0"/>
              </a:moveTo>
              <a:lnTo>
                <a:pt x="0" y="167576"/>
              </a:lnTo>
              <a:lnTo>
                <a:pt x="1550111" y="167576"/>
              </a:lnTo>
              <a:lnTo>
                <a:pt x="1550111" y="2459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B57FA1-BCCB-BF40-9C78-16C5B183B265}">
      <dsp:nvSpPr>
        <dsp:cNvPr id="0" name=""/>
        <dsp:cNvSpPr/>
      </dsp:nvSpPr>
      <dsp:spPr>
        <a:xfrm>
          <a:off x="3524716" y="1536351"/>
          <a:ext cx="516703" cy="245904"/>
        </a:xfrm>
        <a:custGeom>
          <a:avLst/>
          <a:gdLst/>
          <a:ahLst/>
          <a:cxnLst/>
          <a:rect l="0" t="0" r="0" b="0"/>
          <a:pathLst>
            <a:path>
              <a:moveTo>
                <a:pt x="0" y="0"/>
              </a:moveTo>
              <a:lnTo>
                <a:pt x="0" y="167576"/>
              </a:lnTo>
              <a:lnTo>
                <a:pt x="516703" y="167576"/>
              </a:lnTo>
              <a:lnTo>
                <a:pt x="516703" y="2459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5D4579-4812-2444-9436-831E67FCD137}">
      <dsp:nvSpPr>
        <dsp:cNvPr id="0" name=""/>
        <dsp:cNvSpPr/>
      </dsp:nvSpPr>
      <dsp:spPr>
        <a:xfrm>
          <a:off x="3008012" y="1536351"/>
          <a:ext cx="516703" cy="245904"/>
        </a:xfrm>
        <a:custGeom>
          <a:avLst/>
          <a:gdLst/>
          <a:ahLst/>
          <a:cxnLst/>
          <a:rect l="0" t="0" r="0" b="0"/>
          <a:pathLst>
            <a:path>
              <a:moveTo>
                <a:pt x="516703" y="0"/>
              </a:moveTo>
              <a:lnTo>
                <a:pt x="516703" y="167576"/>
              </a:lnTo>
              <a:lnTo>
                <a:pt x="0" y="167576"/>
              </a:lnTo>
              <a:lnTo>
                <a:pt x="0" y="2459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35CD08-F010-3745-9109-FC2B98AACD1D}">
      <dsp:nvSpPr>
        <dsp:cNvPr id="0" name=""/>
        <dsp:cNvSpPr/>
      </dsp:nvSpPr>
      <dsp:spPr>
        <a:xfrm>
          <a:off x="3008012" y="753544"/>
          <a:ext cx="516703" cy="245904"/>
        </a:xfrm>
        <a:custGeom>
          <a:avLst/>
          <a:gdLst/>
          <a:ahLst/>
          <a:cxnLst/>
          <a:rect l="0" t="0" r="0" b="0"/>
          <a:pathLst>
            <a:path>
              <a:moveTo>
                <a:pt x="0" y="0"/>
              </a:moveTo>
              <a:lnTo>
                <a:pt x="0" y="167576"/>
              </a:lnTo>
              <a:lnTo>
                <a:pt x="516703" y="167576"/>
              </a:lnTo>
              <a:lnTo>
                <a:pt x="516703" y="2459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6F682-5BEC-854A-9EC9-E7DD486E6086}">
      <dsp:nvSpPr>
        <dsp:cNvPr id="0" name=""/>
        <dsp:cNvSpPr/>
      </dsp:nvSpPr>
      <dsp:spPr>
        <a:xfrm>
          <a:off x="1457900" y="1536351"/>
          <a:ext cx="516703" cy="245904"/>
        </a:xfrm>
        <a:custGeom>
          <a:avLst/>
          <a:gdLst/>
          <a:ahLst/>
          <a:cxnLst/>
          <a:rect l="0" t="0" r="0" b="0"/>
          <a:pathLst>
            <a:path>
              <a:moveTo>
                <a:pt x="0" y="0"/>
              </a:moveTo>
              <a:lnTo>
                <a:pt x="0" y="167576"/>
              </a:lnTo>
              <a:lnTo>
                <a:pt x="516703" y="167576"/>
              </a:lnTo>
              <a:lnTo>
                <a:pt x="516703" y="2459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94A60B-FD99-C04A-8287-9D9DAC4322A7}">
      <dsp:nvSpPr>
        <dsp:cNvPr id="0" name=""/>
        <dsp:cNvSpPr/>
      </dsp:nvSpPr>
      <dsp:spPr>
        <a:xfrm>
          <a:off x="941196" y="2319158"/>
          <a:ext cx="516703" cy="245904"/>
        </a:xfrm>
        <a:custGeom>
          <a:avLst/>
          <a:gdLst/>
          <a:ahLst/>
          <a:cxnLst/>
          <a:rect l="0" t="0" r="0" b="0"/>
          <a:pathLst>
            <a:path>
              <a:moveTo>
                <a:pt x="0" y="0"/>
              </a:moveTo>
              <a:lnTo>
                <a:pt x="0" y="167576"/>
              </a:lnTo>
              <a:lnTo>
                <a:pt x="516703" y="167576"/>
              </a:lnTo>
              <a:lnTo>
                <a:pt x="516703" y="2459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0E6142-4704-EA43-94D8-F4C9FA4A18A3}">
      <dsp:nvSpPr>
        <dsp:cNvPr id="0" name=""/>
        <dsp:cNvSpPr/>
      </dsp:nvSpPr>
      <dsp:spPr>
        <a:xfrm>
          <a:off x="424492" y="2319158"/>
          <a:ext cx="516703" cy="245904"/>
        </a:xfrm>
        <a:custGeom>
          <a:avLst/>
          <a:gdLst/>
          <a:ahLst/>
          <a:cxnLst/>
          <a:rect l="0" t="0" r="0" b="0"/>
          <a:pathLst>
            <a:path>
              <a:moveTo>
                <a:pt x="516703" y="0"/>
              </a:moveTo>
              <a:lnTo>
                <a:pt x="516703" y="167576"/>
              </a:lnTo>
              <a:lnTo>
                <a:pt x="0" y="167576"/>
              </a:lnTo>
              <a:lnTo>
                <a:pt x="0" y="2459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44CFA0-5E17-F14F-A54F-692BC5281252}">
      <dsp:nvSpPr>
        <dsp:cNvPr id="0" name=""/>
        <dsp:cNvSpPr/>
      </dsp:nvSpPr>
      <dsp:spPr>
        <a:xfrm>
          <a:off x="941196" y="1536351"/>
          <a:ext cx="516703" cy="245904"/>
        </a:xfrm>
        <a:custGeom>
          <a:avLst/>
          <a:gdLst/>
          <a:ahLst/>
          <a:cxnLst/>
          <a:rect l="0" t="0" r="0" b="0"/>
          <a:pathLst>
            <a:path>
              <a:moveTo>
                <a:pt x="516703" y="0"/>
              </a:moveTo>
              <a:lnTo>
                <a:pt x="516703" y="167576"/>
              </a:lnTo>
              <a:lnTo>
                <a:pt x="0" y="167576"/>
              </a:lnTo>
              <a:lnTo>
                <a:pt x="0" y="2459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85E503-5952-CB41-8512-923570B6DBA8}">
      <dsp:nvSpPr>
        <dsp:cNvPr id="0" name=""/>
        <dsp:cNvSpPr/>
      </dsp:nvSpPr>
      <dsp:spPr>
        <a:xfrm>
          <a:off x="1457900" y="753544"/>
          <a:ext cx="1550111" cy="245904"/>
        </a:xfrm>
        <a:custGeom>
          <a:avLst/>
          <a:gdLst/>
          <a:ahLst/>
          <a:cxnLst/>
          <a:rect l="0" t="0" r="0" b="0"/>
          <a:pathLst>
            <a:path>
              <a:moveTo>
                <a:pt x="1550111" y="0"/>
              </a:moveTo>
              <a:lnTo>
                <a:pt x="1550111" y="167576"/>
              </a:lnTo>
              <a:lnTo>
                <a:pt x="0" y="167576"/>
              </a:lnTo>
              <a:lnTo>
                <a:pt x="0" y="2459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B2E17-48D6-2642-B242-105730B60869}">
      <dsp:nvSpPr>
        <dsp:cNvPr id="0" name=""/>
        <dsp:cNvSpPr/>
      </dsp:nvSpPr>
      <dsp:spPr>
        <a:xfrm>
          <a:off x="2585255" y="216642"/>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17706-CDA0-7B49-AF28-FF600F2B088E}">
      <dsp:nvSpPr>
        <dsp:cNvPr id="0" name=""/>
        <dsp:cNvSpPr/>
      </dsp:nvSpPr>
      <dsp:spPr bwMode="white">
        <a:xfrm>
          <a:off x="2679201" y="305891"/>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密码算法</a:t>
          </a:r>
        </a:p>
      </dsp:txBody>
      <dsp:txXfrm>
        <a:off x="2694926" y="321616"/>
        <a:ext cx="814065" cy="505452"/>
      </dsp:txXfrm>
    </dsp:sp>
    <dsp:sp modelId="{05B28094-E1C1-1046-AF84-3680B7B79A00}">
      <dsp:nvSpPr>
        <dsp:cNvPr id="0" name=""/>
        <dsp:cNvSpPr/>
      </dsp:nvSpPr>
      <dsp:spPr>
        <a:xfrm>
          <a:off x="1035143" y="999449"/>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1948E-56EB-2A41-B670-117BFE9568BC}">
      <dsp:nvSpPr>
        <dsp:cNvPr id="0" name=""/>
        <dsp:cNvSpPr/>
      </dsp:nvSpPr>
      <dsp:spPr bwMode="white">
        <a:xfrm>
          <a:off x="1129089" y="1088697"/>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对称密码算法</a:t>
          </a:r>
        </a:p>
      </dsp:txBody>
      <dsp:txXfrm>
        <a:off x="1144814" y="1104422"/>
        <a:ext cx="814065" cy="505452"/>
      </dsp:txXfrm>
    </dsp:sp>
    <dsp:sp modelId="{BF5AA7F8-2EF8-8B4C-834A-F248B74808D2}">
      <dsp:nvSpPr>
        <dsp:cNvPr id="0" name=""/>
        <dsp:cNvSpPr/>
      </dsp:nvSpPr>
      <dsp:spPr>
        <a:xfrm>
          <a:off x="518439" y="1782255"/>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DCD712-2CB4-BB47-BD11-2782D1C2C34D}">
      <dsp:nvSpPr>
        <dsp:cNvPr id="0" name=""/>
        <dsp:cNvSpPr/>
      </dsp:nvSpPr>
      <dsp:spPr bwMode="white">
        <a:xfrm>
          <a:off x="612385" y="1871504"/>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对称加密</a:t>
          </a:r>
        </a:p>
      </dsp:txBody>
      <dsp:txXfrm>
        <a:off x="628110" y="1887229"/>
        <a:ext cx="814065" cy="505452"/>
      </dsp:txXfrm>
    </dsp:sp>
    <dsp:sp modelId="{2F9B84C0-3956-6E47-9012-508FB943F56E}">
      <dsp:nvSpPr>
        <dsp:cNvPr id="0" name=""/>
        <dsp:cNvSpPr/>
      </dsp:nvSpPr>
      <dsp:spPr>
        <a:xfrm>
          <a:off x="1735" y="2565062"/>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CFFDCB-4897-7140-A0EA-1077FBA1A665}">
      <dsp:nvSpPr>
        <dsp:cNvPr id="0" name=""/>
        <dsp:cNvSpPr/>
      </dsp:nvSpPr>
      <dsp:spPr bwMode="white">
        <a:xfrm>
          <a:off x="95681" y="2654311"/>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流密码</a:t>
          </a:r>
        </a:p>
      </dsp:txBody>
      <dsp:txXfrm>
        <a:off x="111406" y="2670036"/>
        <a:ext cx="814065" cy="505452"/>
      </dsp:txXfrm>
    </dsp:sp>
    <dsp:sp modelId="{94A1AEDA-BC52-CE4B-A1F9-FF69EAFA5BDC}">
      <dsp:nvSpPr>
        <dsp:cNvPr id="0" name=""/>
        <dsp:cNvSpPr/>
      </dsp:nvSpPr>
      <dsp:spPr>
        <a:xfrm>
          <a:off x="1035143" y="2565062"/>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CF4E5-DDC0-794C-AA21-E0BB276E39D1}">
      <dsp:nvSpPr>
        <dsp:cNvPr id="0" name=""/>
        <dsp:cNvSpPr/>
      </dsp:nvSpPr>
      <dsp:spPr bwMode="white">
        <a:xfrm>
          <a:off x="1129089" y="2654311"/>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分组密码</a:t>
          </a:r>
        </a:p>
      </dsp:txBody>
      <dsp:txXfrm>
        <a:off x="1144814" y="2670036"/>
        <a:ext cx="814065" cy="505452"/>
      </dsp:txXfrm>
    </dsp:sp>
    <dsp:sp modelId="{4C8873BF-94A2-F840-83EE-874F1ABBB592}">
      <dsp:nvSpPr>
        <dsp:cNvPr id="0" name=""/>
        <dsp:cNvSpPr/>
      </dsp:nvSpPr>
      <dsp:spPr>
        <a:xfrm>
          <a:off x="1551847" y="1782255"/>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1E54E-FE94-7F46-B51C-DEA069FFA1A7}">
      <dsp:nvSpPr>
        <dsp:cNvPr id="0" name=""/>
        <dsp:cNvSpPr/>
      </dsp:nvSpPr>
      <dsp:spPr bwMode="white">
        <a:xfrm>
          <a:off x="1645793" y="1871504"/>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消息认证码</a:t>
          </a:r>
        </a:p>
      </dsp:txBody>
      <dsp:txXfrm>
        <a:off x="1661518" y="1887229"/>
        <a:ext cx="814065" cy="505452"/>
      </dsp:txXfrm>
    </dsp:sp>
    <dsp:sp modelId="{7F594D12-0AEB-1344-8F69-774E956C6392}">
      <dsp:nvSpPr>
        <dsp:cNvPr id="0" name=""/>
        <dsp:cNvSpPr/>
      </dsp:nvSpPr>
      <dsp:spPr>
        <a:xfrm>
          <a:off x="3101959" y="999449"/>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1D56BC-DDCF-AE4C-9AC1-E5B261BAD841}">
      <dsp:nvSpPr>
        <dsp:cNvPr id="0" name=""/>
        <dsp:cNvSpPr/>
      </dsp:nvSpPr>
      <dsp:spPr bwMode="white">
        <a:xfrm>
          <a:off x="3195905" y="1088697"/>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非对称密码算法</a:t>
          </a:r>
        </a:p>
      </dsp:txBody>
      <dsp:txXfrm>
        <a:off x="3211630" y="1104422"/>
        <a:ext cx="814065" cy="505452"/>
      </dsp:txXfrm>
    </dsp:sp>
    <dsp:sp modelId="{3A079D2E-CD2A-3141-A7C5-B960C7E38A83}">
      <dsp:nvSpPr>
        <dsp:cNvPr id="0" name=""/>
        <dsp:cNvSpPr/>
      </dsp:nvSpPr>
      <dsp:spPr>
        <a:xfrm>
          <a:off x="2585255" y="1782255"/>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EE0DB-0508-B542-B37C-1DAD3CBD358F}">
      <dsp:nvSpPr>
        <dsp:cNvPr id="0" name=""/>
        <dsp:cNvSpPr/>
      </dsp:nvSpPr>
      <dsp:spPr bwMode="white">
        <a:xfrm>
          <a:off x="2679201" y="1871504"/>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公钥加密</a:t>
          </a:r>
        </a:p>
      </dsp:txBody>
      <dsp:txXfrm>
        <a:off x="2694926" y="1887229"/>
        <a:ext cx="814065" cy="505452"/>
      </dsp:txXfrm>
    </dsp:sp>
    <dsp:sp modelId="{8798FBAB-056A-B849-AD41-FF4AF939FC39}">
      <dsp:nvSpPr>
        <dsp:cNvPr id="0" name=""/>
        <dsp:cNvSpPr/>
      </dsp:nvSpPr>
      <dsp:spPr>
        <a:xfrm>
          <a:off x="3618663" y="1782255"/>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872903-90ED-9640-9DE4-769494901596}">
      <dsp:nvSpPr>
        <dsp:cNvPr id="0" name=""/>
        <dsp:cNvSpPr/>
      </dsp:nvSpPr>
      <dsp:spPr bwMode="white">
        <a:xfrm>
          <a:off x="3712609" y="1871504"/>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数字签名</a:t>
          </a:r>
        </a:p>
      </dsp:txBody>
      <dsp:txXfrm>
        <a:off x="3728334" y="1887229"/>
        <a:ext cx="814065" cy="505452"/>
      </dsp:txXfrm>
    </dsp:sp>
    <dsp:sp modelId="{FEBA0EAD-465A-894B-927E-2EAFCCF06EC4}">
      <dsp:nvSpPr>
        <dsp:cNvPr id="0" name=""/>
        <dsp:cNvSpPr/>
      </dsp:nvSpPr>
      <dsp:spPr>
        <a:xfrm>
          <a:off x="4135367" y="999449"/>
          <a:ext cx="845515" cy="536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22ED48-30E5-7B45-8392-B5FB0B0D931C}">
      <dsp:nvSpPr>
        <dsp:cNvPr id="0" name=""/>
        <dsp:cNvSpPr/>
      </dsp:nvSpPr>
      <dsp:spPr bwMode="white">
        <a:xfrm>
          <a:off x="4229313" y="1088697"/>
          <a:ext cx="845515" cy="5369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latin typeface="黑体" pitchFamily="49" charset="-122"/>
              <a:ea typeface="黑体" pitchFamily="49" charset="-122"/>
            </a:rPr>
            <a:t>杂凑函数</a:t>
          </a:r>
        </a:p>
      </dsp:txBody>
      <dsp:txXfrm>
        <a:off x="4245038" y="1104422"/>
        <a:ext cx="814065" cy="505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03C31-665C-4446-8FDF-08BAFAD9BF71}">
      <dsp:nvSpPr>
        <dsp:cNvPr id="0" name=""/>
        <dsp:cNvSpPr/>
      </dsp:nvSpPr>
      <dsp:spPr>
        <a:xfrm>
          <a:off x="0" y="1689240"/>
          <a:ext cx="1134126" cy="554446"/>
        </a:xfrm>
        <a:prstGeom prst="rect">
          <a:avLst/>
        </a:prstGeom>
        <a:noFill/>
        <a:ln w="12700" cap="flat" cmpd="sng" algn="ctr">
          <a:no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cap="none" spc="0" dirty="0">
              <a:ln w="0"/>
              <a:solidFill>
                <a:schemeClr val="accent1"/>
              </a:solidFill>
              <a:effectLst>
                <a:outerShdw blurRad="38100" dist="25400" dir="5400000" algn="ctr" rotWithShape="0">
                  <a:srgbClr val="6E747A">
                    <a:alpha val="43000"/>
                  </a:srgbClr>
                </a:outerShdw>
              </a:effectLst>
            </a:rPr>
            <a:t>恢复</a:t>
          </a:r>
          <a:endParaRPr lang="en-US" altLang="zh-CN" sz="2000" b="1" kern="1200" cap="none" spc="0" dirty="0">
            <a:ln w="0"/>
            <a:solidFill>
              <a:schemeClr val="accent1"/>
            </a:solidFill>
            <a:effectLst>
              <a:outerShdw blurRad="38100" dist="25400" dir="5400000" algn="ctr" rotWithShape="0">
                <a:srgbClr val="6E747A">
                  <a:alpha val="43000"/>
                </a:srgbClr>
              </a:outerShdw>
            </a:effectLst>
          </a:endParaRPr>
        </a:p>
        <a:p>
          <a:pPr marL="0" lvl="0" indent="0" algn="ctr" defTabSz="889000">
            <a:lnSpc>
              <a:spcPct val="90000"/>
            </a:lnSpc>
            <a:spcBef>
              <a:spcPct val="0"/>
            </a:spcBef>
            <a:spcAft>
              <a:spcPct val="35000"/>
            </a:spcAft>
            <a:buNone/>
          </a:pPr>
          <a:r>
            <a:rPr lang="zh-CN" altLang="en-US" sz="2000" b="1" kern="1200" cap="none" spc="0" dirty="0">
              <a:ln w="0"/>
              <a:solidFill>
                <a:schemeClr val="accent1"/>
              </a:solidFill>
              <a:effectLst>
                <a:outerShdw blurRad="38100" dist="25400" dir="5400000" algn="ctr" rotWithShape="0">
                  <a:srgbClr val="6E747A">
                    <a:alpha val="43000"/>
                  </a:srgbClr>
                </a:outerShdw>
              </a:effectLst>
            </a:rPr>
            <a:t>密钥</a:t>
          </a:r>
        </a:p>
      </dsp:txBody>
      <dsp:txXfrm>
        <a:off x="0" y="1689240"/>
        <a:ext cx="1134126" cy="554446"/>
      </dsp:txXfrm>
    </dsp:sp>
    <dsp:sp modelId="{C28C42C6-405A-6849-B2CC-B918BA5BCF55}">
      <dsp:nvSpPr>
        <dsp:cNvPr id="0" name=""/>
        <dsp:cNvSpPr/>
      </dsp:nvSpPr>
      <dsp:spPr>
        <a:xfrm rot="10800000">
          <a:off x="0" y="844818"/>
          <a:ext cx="1134126" cy="85273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pPr>
          <a:r>
            <a:rPr lang="zh-CN" altLang="en-US" sz="2800" kern="1200" dirty="0"/>
            <a:t>分割</a:t>
          </a:r>
        </a:p>
      </dsp:txBody>
      <dsp:txXfrm rot="10800000">
        <a:off x="0" y="844818"/>
        <a:ext cx="1134126" cy="554084"/>
      </dsp:txXfrm>
    </dsp:sp>
    <dsp:sp modelId="{C6328F63-A8D8-1D40-8DEA-B5EBBD50D062}">
      <dsp:nvSpPr>
        <dsp:cNvPr id="0" name=""/>
        <dsp:cNvSpPr/>
      </dsp:nvSpPr>
      <dsp:spPr>
        <a:xfrm rot="10800000">
          <a:off x="0" y="396"/>
          <a:ext cx="1134126" cy="85273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pPr>
          <a:r>
            <a:rPr lang="zh-CN" altLang="en-US" sz="2800" kern="1200" dirty="0"/>
            <a:t>区分</a:t>
          </a:r>
        </a:p>
      </dsp:txBody>
      <dsp:txXfrm rot="10800000">
        <a:off x="0" y="396"/>
        <a:ext cx="1134126" cy="5540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EE171-F74D-2346-9654-58AB53917575}">
      <dsp:nvSpPr>
        <dsp:cNvPr id="0" name=""/>
        <dsp:cNvSpPr/>
      </dsp:nvSpPr>
      <dsp:spPr>
        <a:xfrm>
          <a:off x="1575522" y="52"/>
          <a:ext cx="1136499" cy="5682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Times New Roman" panose="02020603050405020304" pitchFamily="18" charset="0"/>
              <a:ea typeface="黑体" pitchFamily="49" charset="-122"/>
              <a:cs typeface="Times New Roman" panose="02020603050405020304" pitchFamily="18" charset="0"/>
            </a:rPr>
            <a:t>古典密码</a:t>
          </a:r>
        </a:p>
      </dsp:txBody>
      <dsp:txXfrm>
        <a:off x="1592165" y="16695"/>
        <a:ext cx="1103213" cy="534963"/>
      </dsp:txXfrm>
    </dsp:sp>
    <dsp:sp modelId="{FF728C93-DAD9-9B45-B3F8-8854A7D980E0}">
      <dsp:nvSpPr>
        <dsp:cNvPr id="0" name=""/>
        <dsp:cNvSpPr/>
      </dsp:nvSpPr>
      <dsp:spPr>
        <a:xfrm>
          <a:off x="1689172" y="568302"/>
          <a:ext cx="113649" cy="426187"/>
        </a:xfrm>
        <a:custGeom>
          <a:avLst/>
          <a:gdLst/>
          <a:ahLst/>
          <a:cxnLst/>
          <a:rect l="0" t="0" r="0" b="0"/>
          <a:pathLst>
            <a:path>
              <a:moveTo>
                <a:pt x="0" y="0"/>
              </a:moveTo>
              <a:lnTo>
                <a:pt x="0" y="426187"/>
              </a:lnTo>
              <a:lnTo>
                <a:pt x="113649" y="4261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7AC8FA-FE1E-F94A-8951-D8C9451FCB56}">
      <dsp:nvSpPr>
        <dsp:cNvPr id="0" name=""/>
        <dsp:cNvSpPr/>
      </dsp:nvSpPr>
      <dsp:spPr>
        <a:xfrm>
          <a:off x="1802822" y="710365"/>
          <a:ext cx="909199" cy="5682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atin typeface="Times New Roman" panose="02020603050405020304" pitchFamily="18" charset="0"/>
              <a:ea typeface="黑体" pitchFamily="49" charset="-122"/>
              <a:cs typeface="Times New Roman" panose="02020603050405020304" pitchFamily="18" charset="0"/>
            </a:rPr>
            <a:t>Enigma</a:t>
          </a:r>
          <a:r>
            <a:rPr lang="zh-CN" altLang="en-US" sz="1400" kern="1200" dirty="0">
              <a:latin typeface="Times New Roman" panose="02020603050405020304" pitchFamily="18" charset="0"/>
              <a:ea typeface="黑体" pitchFamily="49" charset="-122"/>
              <a:cs typeface="Times New Roman" panose="02020603050405020304" pitchFamily="18" charset="0"/>
            </a:rPr>
            <a:t>机的破解</a:t>
          </a:r>
        </a:p>
      </dsp:txBody>
      <dsp:txXfrm>
        <a:off x="1819465" y="727008"/>
        <a:ext cx="875913" cy="534963"/>
      </dsp:txXfrm>
    </dsp:sp>
    <dsp:sp modelId="{0D7BE8E5-1A17-D341-AD32-B859ADC3E12C}">
      <dsp:nvSpPr>
        <dsp:cNvPr id="0" name=""/>
        <dsp:cNvSpPr/>
      </dsp:nvSpPr>
      <dsp:spPr>
        <a:xfrm>
          <a:off x="2996146" y="52"/>
          <a:ext cx="1136499" cy="5682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Times New Roman" panose="02020603050405020304" pitchFamily="18" charset="0"/>
              <a:ea typeface="黑体" pitchFamily="49" charset="-122"/>
              <a:cs typeface="Times New Roman" panose="02020603050405020304" pitchFamily="18" charset="0"/>
            </a:rPr>
            <a:t>差分类</a:t>
          </a:r>
        </a:p>
      </dsp:txBody>
      <dsp:txXfrm>
        <a:off x="3012789" y="16695"/>
        <a:ext cx="1103213" cy="534963"/>
      </dsp:txXfrm>
    </dsp:sp>
    <dsp:sp modelId="{9E216225-7D19-FC43-B5E5-4F5AF80F5DB5}">
      <dsp:nvSpPr>
        <dsp:cNvPr id="0" name=""/>
        <dsp:cNvSpPr/>
      </dsp:nvSpPr>
      <dsp:spPr>
        <a:xfrm>
          <a:off x="3109796" y="568302"/>
          <a:ext cx="113649" cy="426187"/>
        </a:xfrm>
        <a:custGeom>
          <a:avLst/>
          <a:gdLst/>
          <a:ahLst/>
          <a:cxnLst/>
          <a:rect l="0" t="0" r="0" b="0"/>
          <a:pathLst>
            <a:path>
              <a:moveTo>
                <a:pt x="0" y="0"/>
              </a:moveTo>
              <a:lnTo>
                <a:pt x="0" y="426187"/>
              </a:lnTo>
              <a:lnTo>
                <a:pt x="113649" y="4261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91250C-4321-3E40-9D40-1C4454CF58A9}">
      <dsp:nvSpPr>
        <dsp:cNvPr id="0" name=""/>
        <dsp:cNvSpPr/>
      </dsp:nvSpPr>
      <dsp:spPr>
        <a:xfrm>
          <a:off x="3223446" y="710365"/>
          <a:ext cx="909199" cy="5682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Times New Roman" panose="02020603050405020304" pitchFamily="18" charset="0"/>
              <a:ea typeface="黑体" pitchFamily="49" charset="-122"/>
              <a:cs typeface="Times New Roman" panose="02020603050405020304" pitchFamily="18" charset="0"/>
            </a:rPr>
            <a:t>差分分析</a:t>
          </a:r>
        </a:p>
      </dsp:txBody>
      <dsp:txXfrm>
        <a:off x="3240089" y="727008"/>
        <a:ext cx="875913" cy="534963"/>
      </dsp:txXfrm>
    </dsp:sp>
    <dsp:sp modelId="{91A5EF2A-2D0D-E24D-8871-F68A3690BBF3}">
      <dsp:nvSpPr>
        <dsp:cNvPr id="0" name=""/>
        <dsp:cNvSpPr/>
      </dsp:nvSpPr>
      <dsp:spPr>
        <a:xfrm>
          <a:off x="3109796" y="568302"/>
          <a:ext cx="113649" cy="1136499"/>
        </a:xfrm>
        <a:custGeom>
          <a:avLst/>
          <a:gdLst/>
          <a:ahLst/>
          <a:cxnLst/>
          <a:rect l="0" t="0" r="0" b="0"/>
          <a:pathLst>
            <a:path>
              <a:moveTo>
                <a:pt x="0" y="0"/>
              </a:moveTo>
              <a:lnTo>
                <a:pt x="0" y="1136499"/>
              </a:lnTo>
              <a:lnTo>
                <a:pt x="113649" y="11364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4446D2-CBD8-734C-852D-D51B554A7EA7}">
      <dsp:nvSpPr>
        <dsp:cNvPr id="0" name=""/>
        <dsp:cNvSpPr/>
      </dsp:nvSpPr>
      <dsp:spPr>
        <a:xfrm>
          <a:off x="3223446" y="1420677"/>
          <a:ext cx="909199" cy="5682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Times New Roman" panose="02020603050405020304" pitchFamily="18" charset="0"/>
              <a:ea typeface="黑体" pitchFamily="49" charset="-122"/>
              <a:cs typeface="Times New Roman" panose="02020603050405020304" pitchFamily="18" charset="0"/>
            </a:rPr>
            <a:t>截断差分攻击</a:t>
          </a:r>
        </a:p>
      </dsp:txBody>
      <dsp:txXfrm>
        <a:off x="3240089" y="1437320"/>
        <a:ext cx="875913" cy="534963"/>
      </dsp:txXfrm>
    </dsp:sp>
    <dsp:sp modelId="{36CFA452-1971-754A-B695-6A40365A463D}">
      <dsp:nvSpPr>
        <dsp:cNvPr id="0" name=""/>
        <dsp:cNvSpPr/>
      </dsp:nvSpPr>
      <dsp:spPr>
        <a:xfrm>
          <a:off x="3109796" y="568302"/>
          <a:ext cx="113649" cy="1846811"/>
        </a:xfrm>
        <a:custGeom>
          <a:avLst/>
          <a:gdLst/>
          <a:ahLst/>
          <a:cxnLst/>
          <a:rect l="0" t="0" r="0" b="0"/>
          <a:pathLst>
            <a:path>
              <a:moveTo>
                <a:pt x="0" y="0"/>
              </a:moveTo>
              <a:lnTo>
                <a:pt x="0" y="1846811"/>
              </a:lnTo>
              <a:lnTo>
                <a:pt x="113649" y="18468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76222C-96B7-E142-B20D-B96B22569DCD}">
      <dsp:nvSpPr>
        <dsp:cNvPr id="0" name=""/>
        <dsp:cNvSpPr/>
      </dsp:nvSpPr>
      <dsp:spPr>
        <a:xfrm>
          <a:off x="3223446" y="2130989"/>
          <a:ext cx="909199" cy="5682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Times New Roman" panose="02020603050405020304" pitchFamily="18" charset="0"/>
              <a:ea typeface="黑体" pitchFamily="49" charset="-122"/>
              <a:cs typeface="Times New Roman" panose="02020603050405020304" pitchFamily="18" charset="0"/>
            </a:rPr>
            <a:t>不可能差分攻击</a:t>
          </a:r>
        </a:p>
      </dsp:txBody>
      <dsp:txXfrm>
        <a:off x="3240089" y="2147632"/>
        <a:ext cx="875913" cy="534963"/>
      </dsp:txXfrm>
    </dsp:sp>
    <dsp:sp modelId="{E032F907-605B-B146-9400-FF1A9A18C021}">
      <dsp:nvSpPr>
        <dsp:cNvPr id="0" name=""/>
        <dsp:cNvSpPr/>
      </dsp:nvSpPr>
      <dsp:spPr>
        <a:xfrm>
          <a:off x="3109796" y="568302"/>
          <a:ext cx="113649" cy="2557123"/>
        </a:xfrm>
        <a:custGeom>
          <a:avLst/>
          <a:gdLst/>
          <a:ahLst/>
          <a:cxnLst/>
          <a:rect l="0" t="0" r="0" b="0"/>
          <a:pathLst>
            <a:path>
              <a:moveTo>
                <a:pt x="0" y="0"/>
              </a:moveTo>
              <a:lnTo>
                <a:pt x="0" y="2557123"/>
              </a:lnTo>
              <a:lnTo>
                <a:pt x="113649" y="25571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354D1A-F4A6-A74E-B9D1-74296743C95A}">
      <dsp:nvSpPr>
        <dsp:cNvPr id="0" name=""/>
        <dsp:cNvSpPr/>
      </dsp:nvSpPr>
      <dsp:spPr>
        <a:xfrm>
          <a:off x="3223446" y="2841301"/>
          <a:ext cx="909199" cy="5682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Times New Roman" panose="02020603050405020304" pitchFamily="18" charset="0"/>
              <a:ea typeface="黑体" pitchFamily="49" charset="-122"/>
              <a:cs typeface="Times New Roman" panose="02020603050405020304" pitchFamily="18" charset="0"/>
            </a:rPr>
            <a:t>飞去来器攻击</a:t>
          </a:r>
        </a:p>
      </dsp:txBody>
      <dsp:txXfrm>
        <a:off x="3240089" y="2857944"/>
        <a:ext cx="875913" cy="534963"/>
      </dsp:txXfrm>
    </dsp:sp>
    <dsp:sp modelId="{57C4920C-EEE0-6946-BEAF-E64D1739DCFF}">
      <dsp:nvSpPr>
        <dsp:cNvPr id="0" name=""/>
        <dsp:cNvSpPr/>
      </dsp:nvSpPr>
      <dsp:spPr>
        <a:xfrm>
          <a:off x="3109796" y="568302"/>
          <a:ext cx="113649" cy="3267435"/>
        </a:xfrm>
        <a:custGeom>
          <a:avLst/>
          <a:gdLst/>
          <a:ahLst/>
          <a:cxnLst/>
          <a:rect l="0" t="0" r="0" b="0"/>
          <a:pathLst>
            <a:path>
              <a:moveTo>
                <a:pt x="0" y="0"/>
              </a:moveTo>
              <a:lnTo>
                <a:pt x="0" y="3267435"/>
              </a:lnTo>
              <a:lnTo>
                <a:pt x="113649" y="32674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267768-5853-BC4D-A27D-FF9B01E2F8DC}">
      <dsp:nvSpPr>
        <dsp:cNvPr id="0" name=""/>
        <dsp:cNvSpPr/>
      </dsp:nvSpPr>
      <dsp:spPr>
        <a:xfrm>
          <a:off x="3223446" y="3551613"/>
          <a:ext cx="909199" cy="5682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Times New Roman" panose="02020603050405020304" pitchFamily="18" charset="0"/>
              <a:ea typeface="黑体" pitchFamily="49" charset="-122"/>
              <a:cs typeface="Times New Roman" panose="02020603050405020304" pitchFamily="18" charset="0"/>
            </a:rPr>
            <a:t>矩形攻击</a:t>
          </a:r>
        </a:p>
      </dsp:txBody>
      <dsp:txXfrm>
        <a:off x="3240089" y="3568256"/>
        <a:ext cx="875913" cy="534963"/>
      </dsp:txXfrm>
    </dsp:sp>
    <dsp:sp modelId="{7C443E45-DC83-4112-A687-BD0D69ACA654}">
      <dsp:nvSpPr>
        <dsp:cNvPr id="0" name=""/>
        <dsp:cNvSpPr/>
      </dsp:nvSpPr>
      <dsp:spPr>
        <a:xfrm>
          <a:off x="4325077" y="0"/>
          <a:ext cx="1136499" cy="5682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Times New Roman" panose="02020603050405020304" pitchFamily="18" charset="0"/>
              <a:ea typeface="黑体" pitchFamily="49" charset="-122"/>
              <a:cs typeface="Times New Roman" panose="02020603050405020304" pitchFamily="18" charset="0"/>
            </a:rPr>
            <a:t>线性分析</a:t>
          </a:r>
        </a:p>
      </dsp:txBody>
      <dsp:txXfrm>
        <a:off x="4341720" y="16643"/>
        <a:ext cx="1103213" cy="53496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1">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0274" name="页眉占位符 310273">
            <a:extLst>
              <a:ext uri="{FF2B5EF4-FFF2-40B4-BE49-F238E27FC236}">
                <a16:creationId xmlns:a16="http://schemas.microsoft.com/office/drawing/2014/main" id="{91346C9E-07EB-41A3-8428-08B4C220573C}"/>
              </a:ext>
            </a:extLst>
          </p:cNvPr>
          <p:cNvSpPr>
            <a:spLocks noGrp="1"/>
          </p:cNvSpPr>
          <p:nvPr>
            <p:ph type="hdr" sz="quarter"/>
          </p:nvPr>
        </p:nvSpPr>
        <p:spPr>
          <a:xfrm>
            <a:off x="0" y="0"/>
            <a:ext cx="4300538" cy="333375"/>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310275" name="日期占位符 310274">
            <a:extLst>
              <a:ext uri="{FF2B5EF4-FFF2-40B4-BE49-F238E27FC236}">
                <a16:creationId xmlns:a16="http://schemas.microsoft.com/office/drawing/2014/main" id="{02CBBB72-0E03-4A92-B0B6-72882F4E8B25}"/>
              </a:ext>
            </a:extLst>
          </p:cNvPr>
          <p:cNvSpPr>
            <a:spLocks noGrp="1"/>
          </p:cNvSpPr>
          <p:nvPr>
            <p:ph type="dt" sz="quarter" idx="1"/>
          </p:nvPr>
        </p:nvSpPr>
        <p:spPr>
          <a:xfrm>
            <a:off x="5624513" y="0"/>
            <a:ext cx="4300537" cy="333375"/>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310276" name="页脚占位符 310275">
            <a:extLst>
              <a:ext uri="{FF2B5EF4-FFF2-40B4-BE49-F238E27FC236}">
                <a16:creationId xmlns:a16="http://schemas.microsoft.com/office/drawing/2014/main" id="{B4B4CEE4-FB70-4A05-A2B7-404F25C7E79B}"/>
              </a:ext>
            </a:extLst>
          </p:cNvPr>
          <p:cNvSpPr>
            <a:spLocks noGrp="1"/>
          </p:cNvSpPr>
          <p:nvPr>
            <p:ph type="ftr" sz="quarter" idx="2"/>
          </p:nvPr>
        </p:nvSpPr>
        <p:spPr>
          <a:xfrm>
            <a:off x="0" y="6334125"/>
            <a:ext cx="4300538" cy="333375"/>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310277" name="灯片编号占位符 310276">
            <a:extLst>
              <a:ext uri="{FF2B5EF4-FFF2-40B4-BE49-F238E27FC236}">
                <a16:creationId xmlns:a16="http://schemas.microsoft.com/office/drawing/2014/main" id="{2D377FE8-1DB6-4D57-B6A6-21A0ACBCB4C8}"/>
              </a:ext>
            </a:extLst>
          </p:cNvPr>
          <p:cNvSpPr>
            <a:spLocks noGrp="1"/>
          </p:cNvSpPr>
          <p:nvPr>
            <p:ph type="sldNum" sz="quarter" idx="3"/>
          </p:nvPr>
        </p:nvSpPr>
        <p:spPr>
          <a:xfrm>
            <a:off x="5624513" y="6334125"/>
            <a:ext cx="4300537" cy="333375"/>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15342898-3F19-43A8-9F3D-83AB380A6D21}"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3346" name="页眉占位符 313345">
            <a:extLst>
              <a:ext uri="{FF2B5EF4-FFF2-40B4-BE49-F238E27FC236}">
                <a16:creationId xmlns:a16="http://schemas.microsoft.com/office/drawing/2014/main" id="{0F4C233A-48A0-4F8B-B4CB-5D752C947FA0}"/>
              </a:ext>
            </a:extLst>
          </p:cNvPr>
          <p:cNvSpPr>
            <a:spLocks noGrp="1"/>
          </p:cNvSpPr>
          <p:nvPr>
            <p:ph type="hdr" sz="quarter"/>
          </p:nvPr>
        </p:nvSpPr>
        <p:spPr>
          <a:xfrm>
            <a:off x="0" y="0"/>
            <a:ext cx="4300538" cy="333375"/>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313347" name="日期占位符 313346">
            <a:extLst>
              <a:ext uri="{FF2B5EF4-FFF2-40B4-BE49-F238E27FC236}">
                <a16:creationId xmlns:a16="http://schemas.microsoft.com/office/drawing/2014/main" id="{59189991-1D30-4C70-B933-A51E1EB13F67}"/>
              </a:ext>
            </a:extLst>
          </p:cNvPr>
          <p:cNvSpPr>
            <a:spLocks noGrp="1"/>
          </p:cNvSpPr>
          <p:nvPr>
            <p:ph type="dt" idx="1"/>
          </p:nvPr>
        </p:nvSpPr>
        <p:spPr>
          <a:xfrm>
            <a:off x="5624513" y="0"/>
            <a:ext cx="4300537" cy="333375"/>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61444" name="幻灯片图像占位符 313347">
            <a:extLst>
              <a:ext uri="{FF2B5EF4-FFF2-40B4-BE49-F238E27FC236}">
                <a16:creationId xmlns:a16="http://schemas.microsoft.com/office/drawing/2014/main" id="{EB8A430E-F814-4C60-8E7F-4D516E9268BB}"/>
              </a:ext>
            </a:extLst>
          </p:cNvPr>
          <p:cNvSpPr>
            <a:spLocks noGrp="1" noRot="1" noChangeAspect="1" noChangeArrowheads="1" noTextEdit="1"/>
          </p:cNvSpPr>
          <p:nvPr>
            <p:ph type="sldImg" idx="4294967295"/>
          </p:nvPr>
        </p:nvSpPr>
        <p:spPr bwMode="auto">
          <a:xfrm>
            <a:off x="3295650" y="500063"/>
            <a:ext cx="3335338" cy="2501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文本占位符 313348">
            <a:extLst>
              <a:ext uri="{FF2B5EF4-FFF2-40B4-BE49-F238E27FC236}">
                <a16:creationId xmlns:a16="http://schemas.microsoft.com/office/drawing/2014/main" id="{D5FFC662-6B54-4947-BD53-AE62FDEC8BDD}"/>
              </a:ext>
            </a:extLst>
          </p:cNvPr>
          <p:cNvSpPr>
            <a:spLocks noGrp="1" noChangeArrowheads="1"/>
          </p:cNvSpPr>
          <p:nvPr>
            <p:ph type="body" sz="quarter" idx="4294967295"/>
          </p:nvPr>
        </p:nvSpPr>
        <p:spPr bwMode="auto">
          <a:xfrm>
            <a:off x="992188" y="3167063"/>
            <a:ext cx="7942262" cy="30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3350" name="页脚占位符 313349">
            <a:extLst>
              <a:ext uri="{FF2B5EF4-FFF2-40B4-BE49-F238E27FC236}">
                <a16:creationId xmlns:a16="http://schemas.microsoft.com/office/drawing/2014/main" id="{81D7A92A-D27C-4F6E-91D9-B399502869D8}"/>
              </a:ext>
            </a:extLst>
          </p:cNvPr>
          <p:cNvSpPr>
            <a:spLocks noGrp="1"/>
          </p:cNvSpPr>
          <p:nvPr>
            <p:ph type="ftr" sz="quarter" idx="4"/>
          </p:nvPr>
        </p:nvSpPr>
        <p:spPr>
          <a:xfrm>
            <a:off x="0" y="6334125"/>
            <a:ext cx="4300538" cy="333375"/>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313351" name="灯片编号占位符 313350">
            <a:extLst>
              <a:ext uri="{FF2B5EF4-FFF2-40B4-BE49-F238E27FC236}">
                <a16:creationId xmlns:a16="http://schemas.microsoft.com/office/drawing/2014/main" id="{6E31CF5A-D0DD-4086-A6D2-937E3CCAE14C}"/>
              </a:ext>
            </a:extLst>
          </p:cNvPr>
          <p:cNvSpPr>
            <a:spLocks noGrp="1"/>
          </p:cNvSpPr>
          <p:nvPr>
            <p:ph type="sldNum" sz="quarter" idx="5"/>
          </p:nvPr>
        </p:nvSpPr>
        <p:spPr>
          <a:xfrm>
            <a:off x="5624513" y="6334125"/>
            <a:ext cx="4300537" cy="333375"/>
          </a:xfrm>
          <a:prstGeom prst="rect">
            <a:avLst/>
          </a:prstGeom>
          <a:noFill/>
          <a:ln w="9525">
            <a:noFill/>
          </a:ln>
        </p:spPr>
        <p:txBody>
          <a:bodyPr anchor="b"/>
          <a:lstStyle>
            <a:lvl1pPr algn="r" eaLnBrk="1" hangingPunct="1">
              <a:buFont typeface="Arial" panose="020B0604020202020204" pitchFamily="34" charset="0"/>
              <a:buNone/>
              <a:defRPr sz="1200" noProof="1"/>
            </a:lvl1pPr>
          </a:lstStyle>
          <a:p>
            <a:pPr>
              <a:defRPr/>
            </a:pPr>
            <a:fld id="{05C2D7AF-8AB6-4AA7-8F47-7CED6B00AC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7DF5D2D-56AE-4F67-950D-D69200AD45BA}"/>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FD12B8A4-D61C-40AF-87C9-76FFD6929CE6}"/>
              </a:ext>
            </a:extLst>
          </p:cNvPr>
          <p:cNvSpPr>
            <a:spLocks noGrp="1" noChangeArrowheads="1"/>
          </p:cNvSpPr>
          <p:nvPr>
            <p:ph type="body" idx="1"/>
          </p:nvPr>
        </p:nvSpPr>
        <p:spPr>
          <a:noFill/>
        </p:spPr>
        <p:txBody>
          <a:bodyPr/>
          <a:lstStyle/>
          <a:p>
            <a:r>
              <a:rPr lang="en-US" altLang="zh-CN"/>
              <a:t>《</a:t>
            </a:r>
            <a:r>
              <a:rPr lang="zh-CN" altLang="en-US"/>
              <a:t>窃听风云</a:t>
            </a:r>
            <a:r>
              <a:rPr lang="en-US" altLang="zh-CN"/>
              <a:t>》</a:t>
            </a:r>
            <a:r>
              <a:rPr lang="zh-CN" altLang="en-US"/>
              <a:t>中安装窃听器，</a:t>
            </a:r>
          </a:p>
          <a:p>
            <a:r>
              <a:rPr lang="en-US" altLang="zh-CN"/>
              <a:t>《</a:t>
            </a:r>
            <a:r>
              <a:rPr lang="zh-CN" altLang="en-US"/>
              <a:t>潜伏</a:t>
            </a:r>
            <a:r>
              <a:rPr lang="en-US" altLang="zh-CN"/>
              <a:t>》</a:t>
            </a:r>
            <a:r>
              <a:rPr lang="zh-CN" altLang="en-US"/>
              <a:t>监听电话</a:t>
            </a:r>
          </a:p>
          <a:p>
            <a:r>
              <a:rPr lang="zh-CN" altLang="en-US"/>
              <a:t>钓鱼网站</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50FFC5B-2549-4A78-B05B-732E5ACA3F7E}"/>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20F0839F-1F9A-4721-AD70-EDB1C086C79C}"/>
              </a:ext>
            </a:extLst>
          </p:cNvPr>
          <p:cNvSpPr>
            <a:spLocks noGrp="1" noChangeArrowheads="1"/>
          </p:cNvSpPr>
          <p:nvPr>
            <p:ph type="body" idx="1"/>
          </p:nvPr>
        </p:nvSpPr>
        <p:spPr>
          <a:noFill/>
        </p:spPr>
        <p:txBody>
          <a:bodyPr/>
          <a:lstStyle/>
          <a:p>
            <a:r>
              <a:rPr lang="zh-CN" altLang="en-US"/>
              <a:t>稍有不甚，就有可能危及生命，例如”军机处“的影片里的情况</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52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10.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312926F6-EEA9-4702-ADC4-537D6A5D70E1}"/>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152176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07875409-2857-46F2-A437-D65C5BA6257E}"/>
              </a:ext>
            </a:extLst>
          </p:cNvPr>
          <p:cNvSpPr>
            <a:spLocks noGrp="1"/>
          </p:cNvSpPr>
          <p:nvPr>
            <p:ph type="dt" sz="half" idx="10"/>
          </p:nvPr>
        </p:nvSpPr>
        <p:spPr/>
        <p:txBody>
          <a:bodyPr/>
          <a:lstStyle>
            <a:lvl1pPr>
              <a:defRPr/>
            </a:lvl1pPr>
          </a:lstStyle>
          <a:p>
            <a:pPr>
              <a:defRPr/>
            </a:pPr>
            <a:fld id="{AC391E7F-869F-48DB-9EC4-ED9B83652008}"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25BF9DB7-CCF2-4F31-A88A-C41A9A9F185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269F025-46AE-4014-8069-7FB757CEB071}"/>
              </a:ext>
            </a:extLst>
          </p:cNvPr>
          <p:cNvSpPr>
            <a:spLocks noGrp="1"/>
          </p:cNvSpPr>
          <p:nvPr>
            <p:ph type="sldNum" sz="quarter" idx="12"/>
          </p:nvPr>
        </p:nvSpPr>
        <p:spPr/>
        <p:txBody>
          <a:bodyPr/>
          <a:lstStyle>
            <a:lvl1pPr>
              <a:defRPr/>
            </a:lvl1pPr>
          </a:lstStyle>
          <a:p>
            <a:pPr>
              <a:defRPr/>
            </a:pPr>
            <a:fld id="{FB3C8DB8-8057-4E2C-909E-7A02320EA987}" type="slidenum">
              <a:rPr lang="zh-CN" altLang="en-US"/>
              <a:pPr>
                <a:defRPr/>
              </a:pPr>
              <a:t>‹#›</a:t>
            </a:fld>
            <a:endParaRPr lang="zh-CN" altLang="en-US"/>
          </a:p>
        </p:txBody>
      </p:sp>
    </p:spTree>
    <p:extLst>
      <p:ext uri="{BB962C8B-B14F-4D97-AF65-F5344CB8AC3E}">
        <p14:creationId xmlns:p14="http://schemas.microsoft.com/office/powerpoint/2010/main" val="382407635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7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587540953"/>
      </p:ext>
    </p:extLst>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8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60309308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4D265D71-D1FA-4D4D-B588-990EABAEBAEF}"/>
              </a:ext>
            </a:extLst>
          </p:cNvPr>
          <p:cNvSpPr>
            <a:spLocks noGrp="1"/>
          </p:cNvSpPr>
          <p:nvPr>
            <p:ph type="dt" sz="half" idx="10"/>
          </p:nvPr>
        </p:nvSpPr>
        <p:spPr/>
        <p:txBody>
          <a:bodyPr/>
          <a:lstStyle>
            <a:lvl1pPr>
              <a:defRPr/>
            </a:lvl1pPr>
          </a:lstStyle>
          <a:p>
            <a:pPr>
              <a:defRPr/>
            </a:pPr>
            <a:fld id="{11F008BD-D788-4237-9090-FB86C460776E}"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E1386B82-561F-4405-AE75-F91C7BD52D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E81FDF3-EB6F-47C9-9074-877D906E3630}"/>
              </a:ext>
            </a:extLst>
          </p:cNvPr>
          <p:cNvSpPr>
            <a:spLocks noGrp="1"/>
          </p:cNvSpPr>
          <p:nvPr>
            <p:ph type="sldNum" sz="quarter" idx="12"/>
          </p:nvPr>
        </p:nvSpPr>
        <p:spPr/>
        <p:txBody>
          <a:bodyPr/>
          <a:lstStyle>
            <a:lvl1pPr>
              <a:defRPr/>
            </a:lvl1pPr>
          </a:lstStyle>
          <a:p>
            <a:pPr>
              <a:defRPr/>
            </a:pPr>
            <a:fld id="{2AC4A329-F218-46FC-85B7-6A62ED4B2E75}" type="slidenum">
              <a:rPr lang="zh-CN" altLang="en-US"/>
              <a:pPr>
                <a:defRPr/>
              </a:pPr>
              <a:t>‹#›</a:t>
            </a:fld>
            <a:endParaRPr lang="zh-CN" altLang="en-US"/>
          </a:p>
        </p:txBody>
      </p:sp>
    </p:spTree>
    <p:extLst>
      <p:ext uri="{BB962C8B-B14F-4D97-AF65-F5344CB8AC3E}">
        <p14:creationId xmlns:p14="http://schemas.microsoft.com/office/powerpoint/2010/main" val="2854111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39845CB-0FBE-467B-964D-6B48948DEB29}"/>
              </a:ext>
            </a:extLst>
          </p:cNvPr>
          <p:cNvSpPr>
            <a:spLocks noGrp="1"/>
          </p:cNvSpPr>
          <p:nvPr>
            <p:ph type="dt" sz="half" idx="10"/>
          </p:nvPr>
        </p:nvSpPr>
        <p:spPr/>
        <p:txBody>
          <a:bodyPr/>
          <a:lstStyle>
            <a:lvl1pPr>
              <a:defRPr/>
            </a:lvl1pPr>
          </a:lstStyle>
          <a:p>
            <a:pPr>
              <a:defRPr/>
            </a:pPr>
            <a:fld id="{C876955E-9D71-4A73-9B8C-2272C60239B2}" type="datetimeFigureOut">
              <a:rPr lang="zh-CN" altLang="en-US"/>
              <a:pPr>
                <a:defRPr/>
              </a:pPr>
              <a:t>2024/2/28</a:t>
            </a:fld>
            <a:endParaRPr lang="zh-CN" altLang="en-US"/>
          </a:p>
        </p:txBody>
      </p:sp>
      <p:sp>
        <p:nvSpPr>
          <p:cNvPr id="6" name="页脚占位符 4">
            <a:extLst>
              <a:ext uri="{FF2B5EF4-FFF2-40B4-BE49-F238E27FC236}">
                <a16:creationId xmlns:a16="http://schemas.microsoft.com/office/drawing/2014/main" id="{6D6646DC-6481-4142-AC9C-C1D1D1F5AC4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548058A-BC1A-4647-B6CE-731284C31C7E}"/>
              </a:ext>
            </a:extLst>
          </p:cNvPr>
          <p:cNvSpPr>
            <a:spLocks noGrp="1"/>
          </p:cNvSpPr>
          <p:nvPr>
            <p:ph type="sldNum" sz="quarter" idx="12"/>
          </p:nvPr>
        </p:nvSpPr>
        <p:spPr/>
        <p:txBody>
          <a:bodyPr/>
          <a:lstStyle>
            <a:lvl1pPr>
              <a:defRPr/>
            </a:lvl1pPr>
          </a:lstStyle>
          <a:p>
            <a:pPr>
              <a:defRPr/>
            </a:pPr>
            <a:fld id="{49F48F77-23F0-434E-8371-6283A4DFADB1}" type="slidenum">
              <a:rPr lang="zh-CN" altLang="en-US"/>
              <a:pPr>
                <a:defRPr/>
              </a:pPr>
              <a:t>‹#›</a:t>
            </a:fld>
            <a:endParaRPr lang="zh-CN" altLang="en-US"/>
          </a:p>
        </p:txBody>
      </p:sp>
    </p:spTree>
    <p:extLst>
      <p:ext uri="{BB962C8B-B14F-4D97-AF65-F5344CB8AC3E}">
        <p14:creationId xmlns:p14="http://schemas.microsoft.com/office/powerpoint/2010/main" val="12936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4C364AC7-4560-47BC-91EA-F893699EF16A}"/>
              </a:ext>
            </a:extLst>
          </p:cNvPr>
          <p:cNvSpPr>
            <a:spLocks noGrp="1"/>
          </p:cNvSpPr>
          <p:nvPr>
            <p:ph type="dt" sz="half" idx="10"/>
          </p:nvPr>
        </p:nvSpPr>
        <p:spPr/>
        <p:txBody>
          <a:bodyPr/>
          <a:lstStyle>
            <a:lvl1pPr>
              <a:defRPr/>
            </a:lvl1pPr>
          </a:lstStyle>
          <a:p>
            <a:pPr>
              <a:defRPr/>
            </a:pPr>
            <a:fld id="{18FF7271-0291-4E44-93F1-C97C6107ADBE}" type="datetimeFigureOut">
              <a:rPr lang="zh-CN" altLang="en-US"/>
              <a:pPr>
                <a:defRPr/>
              </a:pPr>
              <a:t>2024/2/28</a:t>
            </a:fld>
            <a:endParaRPr lang="zh-CN" altLang="en-US"/>
          </a:p>
        </p:txBody>
      </p:sp>
      <p:sp>
        <p:nvSpPr>
          <p:cNvPr id="8" name="页脚占位符 4">
            <a:extLst>
              <a:ext uri="{FF2B5EF4-FFF2-40B4-BE49-F238E27FC236}">
                <a16:creationId xmlns:a16="http://schemas.microsoft.com/office/drawing/2014/main" id="{46532D64-CF0C-42CC-80EF-63EF266DB40D}"/>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1A24B177-2017-4F0D-9A4A-C487DA282EBB}"/>
              </a:ext>
            </a:extLst>
          </p:cNvPr>
          <p:cNvSpPr>
            <a:spLocks noGrp="1"/>
          </p:cNvSpPr>
          <p:nvPr>
            <p:ph type="sldNum" sz="quarter" idx="12"/>
          </p:nvPr>
        </p:nvSpPr>
        <p:spPr/>
        <p:txBody>
          <a:bodyPr/>
          <a:lstStyle>
            <a:lvl1pPr>
              <a:defRPr/>
            </a:lvl1pPr>
          </a:lstStyle>
          <a:p>
            <a:pPr>
              <a:defRPr/>
            </a:pPr>
            <a:fld id="{802D231C-E923-4CFF-9655-BD834F3DE843}" type="slidenum">
              <a:rPr lang="zh-CN" altLang="en-US"/>
              <a:pPr>
                <a:defRPr/>
              </a:pPr>
              <a:t>‹#›</a:t>
            </a:fld>
            <a:endParaRPr lang="zh-CN" altLang="en-US"/>
          </a:p>
        </p:txBody>
      </p:sp>
    </p:spTree>
    <p:extLst>
      <p:ext uri="{BB962C8B-B14F-4D97-AF65-F5344CB8AC3E}">
        <p14:creationId xmlns:p14="http://schemas.microsoft.com/office/powerpoint/2010/main" val="376924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AA3A3A16-3B12-44A1-85D9-75415F7A5635}"/>
              </a:ext>
            </a:extLst>
          </p:cNvPr>
          <p:cNvSpPr>
            <a:spLocks noGrp="1"/>
          </p:cNvSpPr>
          <p:nvPr>
            <p:ph type="dt" sz="half" idx="10"/>
          </p:nvPr>
        </p:nvSpPr>
        <p:spPr/>
        <p:txBody>
          <a:bodyPr/>
          <a:lstStyle>
            <a:lvl1pPr>
              <a:defRPr/>
            </a:lvl1pPr>
          </a:lstStyle>
          <a:p>
            <a:pPr>
              <a:defRPr/>
            </a:pPr>
            <a:fld id="{2A65BE1E-F0ED-4776-BC2D-E93AD5676458}" type="datetimeFigureOut">
              <a:rPr lang="zh-CN" altLang="en-US"/>
              <a:pPr>
                <a:defRPr/>
              </a:pPr>
              <a:t>2024/2/28</a:t>
            </a:fld>
            <a:endParaRPr lang="zh-CN" altLang="en-US"/>
          </a:p>
        </p:txBody>
      </p:sp>
      <p:sp>
        <p:nvSpPr>
          <p:cNvPr id="4" name="页脚占位符 4">
            <a:extLst>
              <a:ext uri="{FF2B5EF4-FFF2-40B4-BE49-F238E27FC236}">
                <a16:creationId xmlns:a16="http://schemas.microsoft.com/office/drawing/2014/main" id="{385A9E8F-892E-4081-B346-FF70D409D21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AEE6985-3077-4D4A-A1FC-7B15067F3EB7}"/>
              </a:ext>
            </a:extLst>
          </p:cNvPr>
          <p:cNvSpPr>
            <a:spLocks noGrp="1"/>
          </p:cNvSpPr>
          <p:nvPr>
            <p:ph type="sldNum" sz="quarter" idx="12"/>
          </p:nvPr>
        </p:nvSpPr>
        <p:spPr/>
        <p:txBody>
          <a:bodyPr/>
          <a:lstStyle>
            <a:lvl1pPr>
              <a:defRPr/>
            </a:lvl1pPr>
          </a:lstStyle>
          <a:p>
            <a:pPr>
              <a:defRPr/>
            </a:pPr>
            <a:fld id="{3EDE8D35-89AD-4F88-BAB5-49078A6A5F34}" type="slidenum">
              <a:rPr lang="zh-CN" altLang="en-US"/>
              <a:pPr>
                <a:defRPr/>
              </a:pPr>
              <a:t>‹#›</a:t>
            </a:fld>
            <a:endParaRPr lang="zh-CN" altLang="en-US"/>
          </a:p>
        </p:txBody>
      </p:sp>
    </p:spTree>
    <p:extLst>
      <p:ext uri="{BB962C8B-B14F-4D97-AF65-F5344CB8AC3E}">
        <p14:creationId xmlns:p14="http://schemas.microsoft.com/office/powerpoint/2010/main" val="3100324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03219DB-EF1E-4741-B824-6C0B69B02258}"/>
              </a:ext>
            </a:extLst>
          </p:cNvPr>
          <p:cNvSpPr>
            <a:spLocks noGrp="1"/>
          </p:cNvSpPr>
          <p:nvPr>
            <p:ph type="dt" sz="half" idx="10"/>
          </p:nvPr>
        </p:nvSpPr>
        <p:spPr/>
        <p:txBody>
          <a:bodyPr/>
          <a:lstStyle>
            <a:lvl1pPr>
              <a:defRPr/>
            </a:lvl1pPr>
          </a:lstStyle>
          <a:p>
            <a:pPr>
              <a:defRPr/>
            </a:pPr>
            <a:fld id="{44F80BC3-E249-413B-B2B8-467D0EA8ABFD}" type="datetimeFigureOut">
              <a:rPr lang="zh-CN" altLang="en-US"/>
              <a:pPr>
                <a:defRPr/>
              </a:pPr>
              <a:t>2024/2/28</a:t>
            </a:fld>
            <a:endParaRPr lang="zh-CN" altLang="en-US"/>
          </a:p>
        </p:txBody>
      </p:sp>
      <p:sp>
        <p:nvSpPr>
          <p:cNvPr id="3" name="页脚占位符 4">
            <a:extLst>
              <a:ext uri="{FF2B5EF4-FFF2-40B4-BE49-F238E27FC236}">
                <a16:creationId xmlns:a16="http://schemas.microsoft.com/office/drawing/2014/main" id="{EC4AADB6-A5BE-421A-A7FF-E2E8F4A1159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21BB37A-AED1-4E15-838E-30E783B88BD4}"/>
              </a:ext>
            </a:extLst>
          </p:cNvPr>
          <p:cNvSpPr>
            <a:spLocks noGrp="1"/>
          </p:cNvSpPr>
          <p:nvPr>
            <p:ph type="sldNum" sz="quarter" idx="12"/>
          </p:nvPr>
        </p:nvSpPr>
        <p:spPr/>
        <p:txBody>
          <a:bodyPr/>
          <a:lstStyle>
            <a:lvl1pPr>
              <a:defRPr/>
            </a:lvl1pPr>
          </a:lstStyle>
          <a:p>
            <a:pPr>
              <a:defRPr/>
            </a:pPr>
            <a:fld id="{3ACE82DC-F5BF-4BF0-AA9E-EBC82AEE009D}" type="slidenum">
              <a:rPr lang="zh-CN" altLang="en-US"/>
              <a:pPr>
                <a:defRPr/>
              </a:pPr>
              <a:t>‹#›</a:t>
            </a:fld>
            <a:endParaRPr lang="zh-CN" altLang="en-US"/>
          </a:p>
        </p:txBody>
      </p:sp>
    </p:spTree>
    <p:extLst>
      <p:ext uri="{BB962C8B-B14F-4D97-AF65-F5344CB8AC3E}">
        <p14:creationId xmlns:p14="http://schemas.microsoft.com/office/powerpoint/2010/main" val="1337449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A2917D4D-4E11-4BCC-A1D0-F966F8CB7799}"/>
              </a:ext>
            </a:extLst>
          </p:cNvPr>
          <p:cNvSpPr>
            <a:spLocks noGrp="1"/>
          </p:cNvSpPr>
          <p:nvPr>
            <p:ph type="dt" sz="half" idx="10"/>
          </p:nvPr>
        </p:nvSpPr>
        <p:spPr/>
        <p:txBody>
          <a:bodyPr/>
          <a:lstStyle>
            <a:lvl1pPr>
              <a:defRPr/>
            </a:lvl1pPr>
          </a:lstStyle>
          <a:p>
            <a:pPr>
              <a:defRPr/>
            </a:pPr>
            <a:fld id="{ECC8C362-6A4D-4192-B53D-6B73C5A61625}" type="datetimeFigureOut">
              <a:rPr lang="zh-CN" altLang="en-US"/>
              <a:pPr>
                <a:defRPr/>
              </a:pPr>
              <a:t>2024/2/28</a:t>
            </a:fld>
            <a:endParaRPr lang="zh-CN" altLang="en-US"/>
          </a:p>
        </p:txBody>
      </p:sp>
      <p:sp>
        <p:nvSpPr>
          <p:cNvPr id="6" name="页脚占位符 4">
            <a:extLst>
              <a:ext uri="{FF2B5EF4-FFF2-40B4-BE49-F238E27FC236}">
                <a16:creationId xmlns:a16="http://schemas.microsoft.com/office/drawing/2014/main" id="{05A5B2CE-678B-40F7-88A3-F9FB2F3A0DE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2F67602-6098-4BC5-AF97-65D6F030F01A}"/>
              </a:ext>
            </a:extLst>
          </p:cNvPr>
          <p:cNvSpPr>
            <a:spLocks noGrp="1"/>
          </p:cNvSpPr>
          <p:nvPr>
            <p:ph type="sldNum" sz="quarter" idx="12"/>
          </p:nvPr>
        </p:nvSpPr>
        <p:spPr/>
        <p:txBody>
          <a:bodyPr/>
          <a:lstStyle>
            <a:lvl1pPr>
              <a:defRPr/>
            </a:lvl1pPr>
          </a:lstStyle>
          <a:p>
            <a:pPr>
              <a:defRPr/>
            </a:pPr>
            <a:fld id="{6C484832-7BB9-467E-BA27-2DE64E73A70B}" type="slidenum">
              <a:rPr lang="zh-CN" altLang="en-US"/>
              <a:pPr>
                <a:defRPr/>
              </a:pPr>
              <a:t>‹#›</a:t>
            </a:fld>
            <a:endParaRPr lang="zh-CN" altLang="en-US"/>
          </a:p>
        </p:txBody>
      </p:sp>
    </p:spTree>
    <p:extLst>
      <p:ext uri="{BB962C8B-B14F-4D97-AF65-F5344CB8AC3E}">
        <p14:creationId xmlns:p14="http://schemas.microsoft.com/office/powerpoint/2010/main" val="234505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4BA7DAF-4427-4EDC-A8DF-AC99D9FC20D0}"/>
              </a:ext>
            </a:extLst>
          </p:cNvPr>
          <p:cNvSpPr>
            <a:spLocks noGrp="1"/>
          </p:cNvSpPr>
          <p:nvPr>
            <p:ph type="dt" sz="half" idx="10"/>
          </p:nvPr>
        </p:nvSpPr>
        <p:spPr/>
        <p:txBody>
          <a:bodyPr/>
          <a:lstStyle>
            <a:lvl1pPr>
              <a:defRPr/>
            </a:lvl1pPr>
          </a:lstStyle>
          <a:p>
            <a:pPr>
              <a:defRPr/>
            </a:pPr>
            <a:fld id="{4D60DA76-F84C-4C0D-B5B8-9D9E19278E0B}"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54965C1E-9AEC-45CC-BD0D-01540C3F421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D6007F4-3C36-4F3F-9627-7A49CFCED5BA}"/>
              </a:ext>
            </a:extLst>
          </p:cNvPr>
          <p:cNvSpPr>
            <a:spLocks noGrp="1"/>
          </p:cNvSpPr>
          <p:nvPr>
            <p:ph type="sldNum" sz="quarter" idx="12"/>
          </p:nvPr>
        </p:nvSpPr>
        <p:spPr/>
        <p:txBody>
          <a:bodyPr/>
          <a:lstStyle>
            <a:lvl1pPr>
              <a:defRPr/>
            </a:lvl1pPr>
          </a:lstStyle>
          <a:p>
            <a:pPr>
              <a:defRPr/>
            </a:pPr>
            <a:fld id="{8851604D-9432-441C-B28B-70808B23A63D}" type="slidenum">
              <a:rPr lang="zh-CN" altLang="en-US"/>
              <a:pPr>
                <a:defRPr/>
              </a:pPr>
              <a:t>‹#›</a:t>
            </a:fld>
            <a:endParaRPr lang="zh-CN" altLang="en-US"/>
          </a:p>
        </p:txBody>
      </p:sp>
    </p:spTree>
    <p:extLst>
      <p:ext uri="{BB962C8B-B14F-4D97-AF65-F5344CB8AC3E}">
        <p14:creationId xmlns:p14="http://schemas.microsoft.com/office/powerpoint/2010/main" val="372152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766ADE6-279A-452B-8006-3FA507F655AB}"/>
              </a:ext>
            </a:extLst>
          </p:cNvPr>
          <p:cNvSpPr>
            <a:spLocks noGrp="1"/>
          </p:cNvSpPr>
          <p:nvPr>
            <p:ph type="dt" sz="half" idx="10"/>
          </p:nvPr>
        </p:nvSpPr>
        <p:spPr/>
        <p:txBody>
          <a:bodyPr/>
          <a:lstStyle>
            <a:lvl1pPr>
              <a:defRPr/>
            </a:lvl1pPr>
          </a:lstStyle>
          <a:p>
            <a:pPr>
              <a:defRPr/>
            </a:pPr>
            <a:fld id="{E1596FAD-B9B4-44EE-80D8-2B3BB9385F31}" type="datetimeFigureOut">
              <a:rPr lang="zh-CN" altLang="en-US"/>
              <a:pPr>
                <a:defRPr/>
              </a:pPr>
              <a:t>2024/2/28</a:t>
            </a:fld>
            <a:endParaRPr lang="zh-CN" altLang="en-US"/>
          </a:p>
        </p:txBody>
      </p:sp>
      <p:sp>
        <p:nvSpPr>
          <p:cNvPr id="4" name="页脚占位符 4">
            <a:extLst>
              <a:ext uri="{FF2B5EF4-FFF2-40B4-BE49-F238E27FC236}">
                <a16:creationId xmlns:a16="http://schemas.microsoft.com/office/drawing/2014/main" id="{277118ED-BBCF-4DF9-9BBD-A3224C569ADA}"/>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5AC70E8-2E0A-4AB1-8CD6-D782E69F3E04}"/>
              </a:ext>
            </a:extLst>
          </p:cNvPr>
          <p:cNvSpPr>
            <a:spLocks noGrp="1"/>
          </p:cNvSpPr>
          <p:nvPr>
            <p:ph type="sldNum" sz="quarter" idx="12"/>
          </p:nvPr>
        </p:nvSpPr>
        <p:spPr/>
        <p:txBody>
          <a:bodyPr/>
          <a:lstStyle>
            <a:lvl1pPr>
              <a:defRPr/>
            </a:lvl1pPr>
          </a:lstStyle>
          <a:p>
            <a:pPr>
              <a:defRPr/>
            </a:pPr>
            <a:fld id="{DB060855-ADD0-4B4C-8B71-206ECC72BF35}" type="slidenum">
              <a:rPr lang="zh-CN" altLang="en-US"/>
              <a:pPr>
                <a:defRPr/>
              </a:pPr>
              <a:t>‹#›</a:t>
            </a:fld>
            <a:endParaRPr lang="zh-CN" altLang="en-US"/>
          </a:p>
        </p:txBody>
      </p:sp>
    </p:spTree>
    <p:extLst>
      <p:ext uri="{BB962C8B-B14F-4D97-AF65-F5344CB8AC3E}">
        <p14:creationId xmlns:p14="http://schemas.microsoft.com/office/powerpoint/2010/main" val="3211607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EE20063-1DCC-4639-BAC4-5ED2B66A8148}"/>
              </a:ext>
            </a:extLst>
          </p:cNvPr>
          <p:cNvSpPr>
            <a:spLocks noGrp="1"/>
          </p:cNvSpPr>
          <p:nvPr>
            <p:ph type="dt" sz="half" idx="10"/>
          </p:nvPr>
        </p:nvSpPr>
        <p:spPr/>
        <p:txBody>
          <a:bodyPr/>
          <a:lstStyle>
            <a:lvl1pPr>
              <a:defRPr/>
            </a:lvl1pPr>
          </a:lstStyle>
          <a:p>
            <a:pPr>
              <a:defRPr/>
            </a:pPr>
            <a:fld id="{26126F68-0140-4D62-8F65-72EF1E2628F3}"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489FC43A-CEFE-4652-9D63-DE3EC716169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34D8815-3799-4133-ADB1-D20DE76E1970}"/>
              </a:ext>
            </a:extLst>
          </p:cNvPr>
          <p:cNvSpPr>
            <a:spLocks noGrp="1"/>
          </p:cNvSpPr>
          <p:nvPr>
            <p:ph type="sldNum" sz="quarter" idx="12"/>
          </p:nvPr>
        </p:nvSpPr>
        <p:spPr/>
        <p:txBody>
          <a:bodyPr/>
          <a:lstStyle>
            <a:lvl1pPr>
              <a:defRPr/>
            </a:lvl1pPr>
          </a:lstStyle>
          <a:p>
            <a:pPr>
              <a:defRPr/>
            </a:pPr>
            <a:fld id="{30EB10EB-B611-48E0-9A01-B51F6BBE321A}" type="slidenum">
              <a:rPr lang="zh-CN" altLang="en-US"/>
              <a:pPr>
                <a:defRPr/>
              </a:pPr>
              <a:t>‹#›</a:t>
            </a:fld>
            <a:endParaRPr lang="zh-CN" altLang="en-US"/>
          </a:p>
        </p:txBody>
      </p:sp>
    </p:spTree>
    <p:extLst>
      <p:ext uri="{BB962C8B-B14F-4D97-AF65-F5344CB8AC3E}">
        <p14:creationId xmlns:p14="http://schemas.microsoft.com/office/powerpoint/2010/main" val="267894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FCC41AE-5636-42FA-BED8-55367DEA2B3D}"/>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01480104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4463194-BEF4-4B8B-9FD6-140A32BB04AE}"/>
              </a:ext>
            </a:extLst>
          </p:cNvPr>
          <p:cNvSpPr>
            <a:spLocks noGrp="1"/>
          </p:cNvSpPr>
          <p:nvPr>
            <p:ph type="dt" sz="half" idx="10"/>
          </p:nvPr>
        </p:nvSpPr>
        <p:spPr/>
        <p:txBody>
          <a:bodyPr/>
          <a:lstStyle>
            <a:lvl1pPr>
              <a:defRPr/>
            </a:lvl1pPr>
          </a:lstStyle>
          <a:p>
            <a:pPr>
              <a:defRPr/>
            </a:pPr>
            <a:fld id="{CA79FE2E-24C4-4D95-820E-342B032C627A}"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E272CC19-8A4C-4562-BFBB-0F9B99E7B7E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091B783-7066-4E2C-B00C-EE970B098214}"/>
              </a:ext>
            </a:extLst>
          </p:cNvPr>
          <p:cNvSpPr>
            <a:spLocks noGrp="1"/>
          </p:cNvSpPr>
          <p:nvPr>
            <p:ph type="sldNum" sz="quarter" idx="12"/>
          </p:nvPr>
        </p:nvSpPr>
        <p:spPr/>
        <p:txBody>
          <a:bodyPr/>
          <a:lstStyle>
            <a:lvl1pPr>
              <a:defRPr/>
            </a:lvl1pPr>
          </a:lstStyle>
          <a:p>
            <a:pPr>
              <a:defRPr/>
            </a:pPr>
            <a:fld id="{B1EE4AAD-716F-41FB-AA1D-668CD1749F23}" type="slidenum">
              <a:rPr lang="zh-CN" altLang="en-US"/>
              <a:pPr>
                <a:defRPr/>
              </a:pPr>
              <a:t>‹#›</a:t>
            </a:fld>
            <a:endParaRPr lang="zh-CN" altLang="en-US"/>
          </a:p>
        </p:txBody>
      </p:sp>
    </p:spTree>
    <p:extLst>
      <p:ext uri="{BB962C8B-B14F-4D97-AF65-F5344CB8AC3E}">
        <p14:creationId xmlns:p14="http://schemas.microsoft.com/office/powerpoint/2010/main" val="988720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1343EA8A-255E-4C33-9B52-926D9D4922B4}"/>
              </a:ext>
            </a:extLst>
          </p:cNvPr>
          <p:cNvSpPr>
            <a:spLocks noGrp="1"/>
          </p:cNvSpPr>
          <p:nvPr>
            <p:ph type="dt" sz="half" idx="10"/>
          </p:nvPr>
        </p:nvSpPr>
        <p:spPr/>
        <p:txBody>
          <a:bodyPr/>
          <a:lstStyle>
            <a:lvl1pPr>
              <a:defRPr/>
            </a:lvl1pPr>
          </a:lstStyle>
          <a:p>
            <a:pPr>
              <a:defRPr/>
            </a:pPr>
            <a:fld id="{B218E050-E9F7-4500-9038-0C86E8700683}"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9D68A2D1-99D8-4088-8407-30D25BD0706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BD54E4C-FD9A-4A75-BA4C-5EE9D57E3A5D}"/>
              </a:ext>
            </a:extLst>
          </p:cNvPr>
          <p:cNvSpPr>
            <a:spLocks noGrp="1"/>
          </p:cNvSpPr>
          <p:nvPr>
            <p:ph type="sldNum" sz="quarter" idx="12"/>
          </p:nvPr>
        </p:nvSpPr>
        <p:spPr/>
        <p:txBody>
          <a:bodyPr/>
          <a:lstStyle>
            <a:lvl1pPr>
              <a:defRPr/>
            </a:lvl1pPr>
          </a:lstStyle>
          <a:p>
            <a:pPr>
              <a:defRPr/>
            </a:pPr>
            <a:fld id="{1028A666-559C-435A-BDCF-D2061408AD75}" type="slidenum">
              <a:rPr lang="zh-CN" altLang="en-US"/>
              <a:pPr>
                <a:defRPr/>
              </a:pPr>
              <a:t>‹#›</a:t>
            </a:fld>
            <a:endParaRPr lang="zh-CN" altLang="en-US"/>
          </a:p>
        </p:txBody>
      </p:sp>
    </p:spTree>
    <p:extLst>
      <p:ext uri="{BB962C8B-B14F-4D97-AF65-F5344CB8AC3E}">
        <p14:creationId xmlns:p14="http://schemas.microsoft.com/office/powerpoint/2010/main" val="895813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9E1EC42F-87D2-42C9-BAEC-7FCAEC88D3B3}"/>
              </a:ext>
            </a:extLst>
          </p:cNvPr>
          <p:cNvSpPr>
            <a:spLocks noGrp="1"/>
          </p:cNvSpPr>
          <p:nvPr>
            <p:ph type="dt" sz="half" idx="10"/>
          </p:nvPr>
        </p:nvSpPr>
        <p:spPr/>
        <p:txBody>
          <a:bodyPr/>
          <a:lstStyle>
            <a:lvl1pPr>
              <a:defRPr/>
            </a:lvl1pPr>
          </a:lstStyle>
          <a:p>
            <a:pPr>
              <a:defRPr/>
            </a:pPr>
            <a:fld id="{857E45F5-4F3E-4A6E-83AD-03B6E8494E77}" type="datetimeFigureOut">
              <a:rPr lang="zh-CN" altLang="en-US"/>
              <a:pPr>
                <a:defRPr/>
              </a:pPr>
              <a:t>2024/2/28</a:t>
            </a:fld>
            <a:endParaRPr lang="zh-CN" altLang="en-US"/>
          </a:p>
        </p:txBody>
      </p:sp>
      <p:sp>
        <p:nvSpPr>
          <p:cNvPr id="6" name="页脚占位符 4">
            <a:extLst>
              <a:ext uri="{FF2B5EF4-FFF2-40B4-BE49-F238E27FC236}">
                <a16:creationId xmlns:a16="http://schemas.microsoft.com/office/drawing/2014/main" id="{D5AB6260-3A8E-449E-BC1A-C9348FCDF2D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5FED1C0-ADB1-430C-8F36-0A7413400F20}"/>
              </a:ext>
            </a:extLst>
          </p:cNvPr>
          <p:cNvSpPr>
            <a:spLocks noGrp="1"/>
          </p:cNvSpPr>
          <p:nvPr>
            <p:ph type="sldNum" sz="quarter" idx="12"/>
          </p:nvPr>
        </p:nvSpPr>
        <p:spPr/>
        <p:txBody>
          <a:bodyPr/>
          <a:lstStyle>
            <a:lvl1pPr>
              <a:defRPr/>
            </a:lvl1pPr>
          </a:lstStyle>
          <a:p>
            <a:pPr>
              <a:defRPr/>
            </a:pPr>
            <a:fld id="{A44C628C-595A-4B10-8F15-77484F14DF61}" type="slidenum">
              <a:rPr lang="zh-CN" altLang="en-US"/>
              <a:pPr>
                <a:defRPr/>
              </a:pPr>
              <a:t>‹#›</a:t>
            </a:fld>
            <a:endParaRPr lang="zh-CN" altLang="en-US"/>
          </a:p>
        </p:txBody>
      </p:sp>
    </p:spTree>
    <p:extLst>
      <p:ext uri="{BB962C8B-B14F-4D97-AF65-F5344CB8AC3E}">
        <p14:creationId xmlns:p14="http://schemas.microsoft.com/office/powerpoint/2010/main" val="481287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7602D65D-BFDE-471E-9629-FF1A3DAC00BF}"/>
              </a:ext>
            </a:extLst>
          </p:cNvPr>
          <p:cNvSpPr>
            <a:spLocks noGrp="1"/>
          </p:cNvSpPr>
          <p:nvPr>
            <p:ph type="dt" sz="half" idx="10"/>
          </p:nvPr>
        </p:nvSpPr>
        <p:spPr/>
        <p:txBody>
          <a:bodyPr/>
          <a:lstStyle>
            <a:lvl1pPr>
              <a:defRPr/>
            </a:lvl1pPr>
          </a:lstStyle>
          <a:p>
            <a:pPr>
              <a:defRPr/>
            </a:pPr>
            <a:fld id="{757F3D04-BC9E-4CBC-A7FC-F4723ED215BA}" type="datetimeFigureOut">
              <a:rPr lang="zh-CN" altLang="en-US"/>
              <a:pPr>
                <a:defRPr/>
              </a:pPr>
              <a:t>2024/2/28</a:t>
            </a:fld>
            <a:endParaRPr lang="zh-CN" altLang="en-US"/>
          </a:p>
        </p:txBody>
      </p:sp>
      <p:sp>
        <p:nvSpPr>
          <p:cNvPr id="8" name="页脚占位符 4">
            <a:extLst>
              <a:ext uri="{FF2B5EF4-FFF2-40B4-BE49-F238E27FC236}">
                <a16:creationId xmlns:a16="http://schemas.microsoft.com/office/drawing/2014/main" id="{F4BF3967-1621-4BCE-B86B-8CCCB2E6E18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BCD78F22-F9E9-4E85-B7F6-B31C644DD740}"/>
              </a:ext>
            </a:extLst>
          </p:cNvPr>
          <p:cNvSpPr>
            <a:spLocks noGrp="1"/>
          </p:cNvSpPr>
          <p:nvPr>
            <p:ph type="sldNum" sz="quarter" idx="12"/>
          </p:nvPr>
        </p:nvSpPr>
        <p:spPr/>
        <p:txBody>
          <a:bodyPr/>
          <a:lstStyle>
            <a:lvl1pPr>
              <a:defRPr/>
            </a:lvl1pPr>
          </a:lstStyle>
          <a:p>
            <a:pPr>
              <a:defRPr/>
            </a:pPr>
            <a:fld id="{73FE2E2A-C4C4-4F5F-BF05-2BC678CB96CB}" type="slidenum">
              <a:rPr lang="zh-CN" altLang="en-US"/>
              <a:pPr>
                <a:defRPr/>
              </a:pPr>
              <a:t>‹#›</a:t>
            </a:fld>
            <a:endParaRPr lang="zh-CN" altLang="en-US"/>
          </a:p>
        </p:txBody>
      </p:sp>
    </p:spTree>
    <p:extLst>
      <p:ext uri="{BB962C8B-B14F-4D97-AF65-F5344CB8AC3E}">
        <p14:creationId xmlns:p14="http://schemas.microsoft.com/office/powerpoint/2010/main" val="3026197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53B96762-0B34-4AA6-AC27-4A9DACAC3615}"/>
              </a:ext>
            </a:extLst>
          </p:cNvPr>
          <p:cNvSpPr>
            <a:spLocks noGrp="1"/>
          </p:cNvSpPr>
          <p:nvPr>
            <p:ph type="dt" sz="half" idx="10"/>
          </p:nvPr>
        </p:nvSpPr>
        <p:spPr/>
        <p:txBody>
          <a:bodyPr/>
          <a:lstStyle>
            <a:lvl1pPr>
              <a:defRPr/>
            </a:lvl1pPr>
          </a:lstStyle>
          <a:p>
            <a:pPr>
              <a:defRPr/>
            </a:pPr>
            <a:fld id="{92000286-003C-4030-87A3-C62068A059CB}" type="datetimeFigureOut">
              <a:rPr lang="zh-CN" altLang="en-US"/>
              <a:pPr>
                <a:defRPr/>
              </a:pPr>
              <a:t>2024/2/28</a:t>
            </a:fld>
            <a:endParaRPr lang="zh-CN" altLang="en-US"/>
          </a:p>
        </p:txBody>
      </p:sp>
      <p:sp>
        <p:nvSpPr>
          <p:cNvPr id="4" name="页脚占位符 4">
            <a:extLst>
              <a:ext uri="{FF2B5EF4-FFF2-40B4-BE49-F238E27FC236}">
                <a16:creationId xmlns:a16="http://schemas.microsoft.com/office/drawing/2014/main" id="{967469E5-0AB5-458C-A02E-BB40A97C51A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88D27D5-218B-495F-8C6B-AD900AF095B8}"/>
              </a:ext>
            </a:extLst>
          </p:cNvPr>
          <p:cNvSpPr>
            <a:spLocks noGrp="1"/>
          </p:cNvSpPr>
          <p:nvPr>
            <p:ph type="sldNum" sz="quarter" idx="12"/>
          </p:nvPr>
        </p:nvSpPr>
        <p:spPr/>
        <p:txBody>
          <a:bodyPr/>
          <a:lstStyle>
            <a:lvl1pPr>
              <a:defRPr/>
            </a:lvl1pPr>
          </a:lstStyle>
          <a:p>
            <a:pPr>
              <a:defRPr/>
            </a:pPr>
            <a:fld id="{2073AB84-929C-4FB5-968A-88636B331AA7}" type="slidenum">
              <a:rPr lang="zh-CN" altLang="en-US"/>
              <a:pPr>
                <a:defRPr/>
              </a:pPr>
              <a:t>‹#›</a:t>
            </a:fld>
            <a:endParaRPr lang="zh-CN" altLang="en-US"/>
          </a:p>
        </p:txBody>
      </p:sp>
    </p:spTree>
    <p:extLst>
      <p:ext uri="{BB962C8B-B14F-4D97-AF65-F5344CB8AC3E}">
        <p14:creationId xmlns:p14="http://schemas.microsoft.com/office/powerpoint/2010/main" val="3823520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48A1B85-4721-4FCC-A49F-B540F7792B4D}"/>
              </a:ext>
            </a:extLst>
          </p:cNvPr>
          <p:cNvSpPr>
            <a:spLocks noGrp="1"/>
          </p:cNvSpPr>
          <p:nvPr>
            <p:ph type="dt" sz="half" idx="10"/>
          </p:nvPr>
        </p:nvSpPr>
        <p:spPr/>
        <p:txBody>
          <a:bodyPr/>
          <a:lstStyle>
            <a:lvl1pPr>
              <a:defRPr/>
            </a:lvl1pPr>
          </a:lstStyle>
          <a:p>
            <a:pPr>
              <a:defRPr/>
            </a:pPr>
            <a:fld id="{18FEBB38-6B06-4FD1-A7F6-5F1EB0E6B78F}" type="datetimeFigureOut">
              <a:rPr lang="zh-CN" altLang="en-US"/>
              <a:pPr>
                <a:defRPr/>
              </a:pPr>
              <a:t>2024/2/28</a:t>
            </a:fld>
            <a:endParaRPr lang="zh-CN" altLang="en-US"/>
          </a:p>
        </p:txBody>
      </p:sp>
      <p:sp>
        <p:nvSpPr>
          <p:cNvPr id="3" name="页脚占位符 4">
            <a:extLst>
              <a:ext uri="{FF2B5EF4-FFF2-40B4-BE49-F238E27FC236}">
                <a16:creationId xmlns:a16="http://schemas.microsoft.com/office/drawing/2014/main" id="{495A140C-9D0D-4B32-9466-6257CDC596E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24E1C62-FCB2-44D3-908C-03DC73D316D7}"/>
              </a:ext>
            </a:extLst>
          </p:cNvPr>
          <p:cNvSpPr>
            <a:spLocks noGrp="1"/>
          </p:cNvSpPr>
          <p:nvPr>
            <p:ph type="sldNum" sz="quarter" idx="12"/>
          </p:nvPr>
        </p:nvSpPr>
        <p:spPr/>
        <p:txBody>
          <a:bodyPr/>
          <a:lstStyle>
            <a:lvl1pPr>
              <a:defRPr/>
            </a:lvl1pPr>
          </a:lstStyle>
          <a:p>
            <a:pPr>
              <a:defRPr/>
            </a:pPr>
            <a:fld id="{D6CAB9F4-76A6-4BE3-8731-4430965B3D7C}" type="slidenum">
              <a:rPr lang="zh-CN" altLang="en-US"/>
              <a:pPr>
                <a:defRPr/>
              </a:pPr>
              <a:t>‹#›</a:t>
            </a:fld>
            <a:endParaRPr lang="zh-CN" altLang="en-US"/>
          </a:p>
        </p:txBody>
      </p:sp>
    </p:spTree>
    <p:extLst>
      <p:ext uri="{BB962C8B-B14F-4D97-AF65-F5344CB8AC3E}">
        <p14:creationId xmlns:p14="http://schemas.microsoft.com/office/powerpoint/2010/main" val="1744743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B68DC8-37BA-4AE1-9B5C-9B7DFAE01C3A}"/>
              </a:ext>
            </a:extLst>
          </p:cNvPr>
          <p:cNvSpPr>
            <a:spLocks noGrp="1"/>
          </p:cNvSpPr>
          <p:nvPr>
            <p:ph type="dt" sz="half" idx="10"/>
          </p:nvPr>
        </p:nvSpPr>
        <p:spPr/>
        <p:txBody>
          <a:bodyPr/>
          <a:lstStyle>
            <a:lvl1pPr>
              <a:defRPr/>
            </a:lvl1pPr>
          </a:lstStyle>
          <a:p>
            <a:pPr>
              <a:defRPr/>
            </a:pPr>
            <a:fld id="{E9BC08B5-EF87-4E06-BE97-ADB089AF5B24}" type="datetimeFigureOut">
              <a:rPr lang="zh-CN" altLang="en-US"/>
              <a:pPr>
                <a:defRPr/>
              </a:pPr>
              <a:t>2024/2/28</a:t>
            </a:fld>
            <a:endParaRPr lang="zh-CN" altLang="en-US"/>
          </a:p>
        </p:txBody>
      </p:sp>
      <p:sp>
        <p:nvSpPr>
          <p:cNvPr id="6" name="页脚占位符 4">
            <a:extLst>
              <a:ext uri="{FF2B5EF4-FFF2-40B4-BE49-F238E27FC236}">
                <a16:creationId xmlns:a16="http://schemas.microsoft.com/office/drawing/2014/main" id="{B2AA41A4-67C1-49F1-A8EE-0BD27056849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66B3E58-D665-410B-9076-8C8C4E9747DB}"/>
              </a:ext>
            </a:extLst>
          </p:cNvPr>
          <p:cNvSpPr>
            <a:spLocks noGrp="1"/>
          </p:cNvSpPr>
          <p:nvPr>
            <p:ph type="sldNum" sz="quarter" idx="12"/>
          </p:nvPr>
        </p:nvSpPr>
        <p:spPr/>
        <p:txBody>
          <a:bodyPr/>
          <a:lstStyle>
            <a:lvl1pPr>
              <a:defRPr/>
            </a:lvl1pPr>
          </a:lstStyle>
          <a:p>
            <a:pPr>
              <a:defRPr/>
            </a:pPr>
            <a:fld id="{38171A5D-3582-4BCF-B3A4-AEDAD6615C06}" type="slidenum">
              <a:rPr lang="zh-CN" altLang="en-US"/>
              <a:pPr>
                <a:defRPr/>
              </a:pPr>
              <a:t>‹#›</a:t>
            </a:fld>
            <a:endParaRPr lang="zh-CN" altLang="en-US"/>
          </a:p>
        </p:txBody>
      </p:sp>
    </p:spTree>
    <p:extLst>
      <p:ext uri="{BB962C8B-B14F-4D97-AF65-F5344CB8AC3E}">
        <p14:creationId xmlns:p14="http://schemas.microsoft.com/office/powerpoint/2010/main" val="10039850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B89331D-F930-4273-ADF3-E04B431B35C6}"/>
              </a:ext>
            </a:extLst>
          </p:cNvPr>
          <p:cNvSpPr>
            <a:spLocks noGrp="1"/>
          </p:cNvSpPr>
          <p:nvPr>
            <p:ph type="dt" sz="half" idx="10"/>
          </p:nvPr>
        </p:nvSpPr>
        <p:spPr/>
        <p:txBody>
          <a:bodyPr/>
          <a:lstStyle>
            <a:lvl1pPr>
              <a:defRPr/>
            </a:lvl1pPr>
          </a:lstStyle>
          <a:p>
            <a:pPr>
              <a:defRPr/>
            </a:pPr>
            <a:fld id="{3F90FA45-7B25-4AC2-8430-91EE2DCF9284}"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777D8B45-229D-4396-9011-00DBE46C10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9F35962-5058-47F6-A1B2-4F27C7ABDEB0}"/>
              </a:ext>
            </a:extLst>
          </p:cNvPr>
          <p:cNvSpPr>
            <a:spLocks noGrp="1"/>
          </p:cNvSpPr>
          <p:nvPr>
            <p:ph type="sldNum" sz="quarter" idx="12"/>
          </p:nvPr>
        </p:nvSpPr>
        <p:spPr/>
        <p:txBody>
          <a:bodyPr/>
          <a:lstStyle>
            <a:lvl1pPr>
              <a:defRPr/>
            </a:lvl1pPr>
          </a:lstStyle>
          <a:p>
            <a:pPr>
              <a:defRPr/>
            </a:pPr>
            <a:fld id="{EE2F812E-6BC5-46FF-8D3A-288CA25E4C91}" type="slidenum">
              <a:rPr lang="zh-CN" altLang="en-US"/>
              <a:pPr>
                <a:defRPr/>
              </a:pPr>
              <a:t>‹#›</a:t>
            </a:fld>
            <a:endParaRPr lang="zh-CN" altLang="en-US"/>
          </a:p>
        </p:txBody>
      </p:sp>
    </p:spTree>
    <p:extLst>
      <p:ext uri="{BB962C8B-B14F-4D97-AF65-F5344CB8AC3E}">
        <p14:creationId xmlns:p14="http://schemas.microsoft.com/office/powerpoint/2010/main" val="338303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E0C603E0-1192-472B-8DCA-C62DEDF2ACD8}"/>
              </a:ext>
            </a:extLst>
          </p:cNvPr>
          <p:cNvSpPr>
            <a:spLocks noGrp="1"/>
          </p:cNvSpPr>
          <p:nvPr>
            <p:ph type="dt" sz="half" idx="10"/>
          </p:nvPr>
        </p:nvSpPr>
        <p:spPr/>
        <p:txBody>
          <a:bodyPr/>
          <a:lstStyle>
            <a:lvl1pPr>
              <a:defRPr/>
            </a:lvl1pPr>
          </a:lstStyle>
          <a:p>
            <a:pPr>
              <a:defRPr/>
            </a:pPr>
            <a:fld id="{03AE914E-9395-4C87-854A-8ED7B8344857}" type="datetimeFigureOut">
              <a:rPr lang="zh-CN" altLang="en-US"/>
              <a:pPr>
                <a:defRPr/>
              </a:pPr>
              <a:t>2024/2/28</a:t>
            </a:fld>
            <a:endParaRPr lang="zh-CN" altLang="en-US"/>
          </a:p>
        </p:txBody>
      </p:sp>
      <p:sp>
        <p:nvSpPr>
          <p:cNvPr id="4" name="页脚占位符 4">
            <a:extLst>
              <a:ext uri="{FF2B5EF4-FFF2-40B4-BE49-F238E27FC236}">
                <a16:creationId xmlns:a16="http://schemas.microsoft.com/office/drawing/2014/main" id="{F7254952-8093-4EF8-ABB5-9B45A17AAE65}"/>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65DCF96-9FC0-42B7-AB41-7D36A57023FB}"/>
              </a:ext>
            </a:extLst>
          </p:cNvPr>
          <p:cNvSpPr>
            <a:spLocks noGrp="1"/>
          </p:cNvSpPr>
          <p:nvPr>
            <p:ph type="sldNum" sz="quarter" idx="12"/>
          </p:nvPr>
        </p:nvSpPr>
        <p:spPr/>
        <p:txBody>
          <a:bodyPr/>
          <a:lstStyle>
            <a:lvl1pPr>
              <a:defRPr/>
            </a:lvl1pPr>
          </a:lstStyle>
          <a:p>
            <a:pPr>
              <a:defRPr/>
            </a:pPr>
            <a:fld id="{4006D31F-2B0C-44E9-A030-DBE253AE505E}" type="slidenum">
              <a:rPr lang="zh-CN" altLang="en-US"/>
              <a:pPr>
                <a:defRPr/>
              </a:pPr>
              <a:t>‹#›</a:t>
            </a:fld>
            <a:endParaRPr lang="zh-CN" altLang="en-US"/>
          </a:p>
        </p:txBody>
      </p:sp>
    </p:spTree>
    <p:extLst>
      <p:ext uri="{BB962C8B-B14F-4D97-AF65-F5344CB8AC3E}">
        <p14:creationId xmlns:p14="http://schemas.microsoft.com/office/powerpoint/2010/main" val="2937790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913B1D9B-EC44-4850-88A6-D3255863F29B}"/>
              </a:ext>
            </a:extLst>
          </p:cNvPr>
          <p:cNvSpPr>
            <a:spLocks noGrp="1"/>
          </p:cNvSpPr>
          <p:nvPr>
            <p:ph type="dt" sz="half" idx="10"/>
          </p:nvPr>
        </p:nvSpPr>
        <p:spPr/>
        <p:txBody>
          <a:bodyPr/>
          <a:lstStyle>
            <a:lvl1pPr>
              <a:defRPr/>
            </a:lvl1pPr>
          </a:lstStyle>
          <a:p>
            <a:pPr>
              <a:defRPr/>
            </a:pPr>
            <a:fld id="{E8748991-24F9-428E-930E-FFD921C7B45A}" type="datetimeFigureOut">
              <a:rPr lang="zh-CN" altLang="en-US"/>
              <a:pPr>
                <a:defRPr/>
              </a:pPr>
              <a:t>2024/2/28</a:t>
            </a:fld>
            <a:endParaRPr lang="zh-CN" altLang="en-US"/>
          </a:p>
        </p:txBody>
      </p:sp>
      <p:sp>
        <p:nvSpPr>
          <p:cNvPr id="4" name="页脚占位符 4">
            <a:extLst>
              <a:ext uri="{FF2B5EF4-FFF2-40B4-BE49-F238E27FC236}">
                <a16:creationId xmlns:a16="http://schemas.microsoft.com/office/drawing/2014/main" id="{EEF4C4D9-4516-4505-BF91-DFC3FAB0126F}"/>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1FB49CD-0FF0-4B4E-8EB1-9587626E793F}"/>
              </a:ext>
            </a:extLst>
          </p:cNvPr>
          <p:cNvSpPr>
            <a:spLocks noGrp="1"/>
          </p:cNvSpPr>
          <p:nvPr>
            <p:ph type="sldNum" sz="quarter" idx="12"/>
          </p:nvPr>
        </p:nvSpPr>
        <p:spPr/>
        <p:txBody>
          <a:bodyPr/>
          <a:lstStyle>
            <a:lvl1pPr>
              <a:defRPr/>
            </a:lvl1pPr>
          </a:lstStyle>
          <a:p>
            <a:pPr>
              <a:defRPr/>
            </a:pPr>
            <a:fld id="{E235C56D-F15E-4ECF-B1B5-83FD3078D461}" type="slidenum">
              <a:rPr lang="zh-CN" altLang="en-US"/>
              <a:pPr>
                <a:defRPr/>
              </a:pPr>
              <a:t>‹#›</a:t>
            </a:fld>
            <a:endParaRPr lang="zh-CN" altLang="en-US"/>
          </a:p>
        </p:txBody>
      </p:sp>
    </p:spTree>
    <p:extLst>
      <p:ext uri="{BB962C8B-B14F-4D97-AF65-F5344CB8AC3E}">
        <p14:creationId xmlns:p14="http://schemas.microsoft.com/office/powerpoint/2010/main" val="82266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DB7C525-7422-4F5F-A507-2F12CA0BF74B}"/>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07ED41F0-7BE5-4813-802B-0930B26D7D94}"/>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FE4F750F-7864-4CAA-96AE-976D79E436CD}"/>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14E3D833-07AB-492C-9A1C-B9DF053FF404}"/>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F14971EB-5A9E-409D-B075-C4817D7D8135}"/>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123DEE14-3F48-4F90-B739-6657F658CEB1}"/>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48BC4A00-861B-42CE-9F8D-A1046DC91AB8}"/>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31DACA1B-F1BD-4ABC-9201-3C3963BE1CCF}"/>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0D673480-6BB4-4CEE-ADB4-EEC21D86DFEA}"/>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77A0AEE9-9FD2-496D-B491-F35FBE9628C5}"/>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0EBBAE8F-0000-4057-A6E0-C841B682CEDA}"/>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BBA2093B-1AC5-4F04-95D9-C1F882FAEF3F}"/>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FB0DF43D-7E28-4009-B71E-0D0C0EF87747}"/>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6F60CF25-DC27-4937-A9D9-877FFA5EE418}"/>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33845060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092E5F-1ABE-4FF0-A760-CA5F7DA8F724}"/>
              </a:ext>
            </a:extLst>
          </p:cNvPr>
          <p:cNvSpPr>
            <a:spLocks noGrp="1"/>
          </p:cNvSpPr>
          <p:nvPr>
            <p:ph type="dt" sz="half" idx="10"/>
          </p:nvPr>
        </p:nvSpPr>
        <p:spPr/>
        <p:txBody>
          <a:bodyPr/>
          <a:lstStyle>
            <a:lvl1pPr>
              <a:defRPr/>
            </a:lvl1pPr>
          </a:lstStyle>
          <a:p>
            <a:pPr>
              <a:defRPr/>
            </a:pPr>
            <a:fld id="{7FBC15C1-5A17-4539-8FCC-D8FE8CFCCC47}" type="datetimeFigureOut">
              <a:rPr lang="zh-CN" altLang="en-US"/>
              <a:pPr>
                <a:defRPr/>
              </a:pPr>
              <a:t>2024/2/28</a:t>
            </a:fld>
            <a:endParaRPr lang="zh-CN" altLang="en-US"/>
          </a:p>
        </p:txBody>
      </p:sp>
      <p:sp>
        <p:nvSpPr>
          <p:cNvPr id="4" name="页脚占位符 4">
            <a:extLst>
              <a:ext uri="{FF2B5EF4-FFF2-40B4-BE49-F238E27FC236}">
                <a16:creationId xmlns:a16="http://schemas.microsoft.com/office/drawing/2014/main" id="{4C11565A-02C4-498C-941B-680F40DD48B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1CBFEB1-C60C-46BE-B8BE-925A7F006155}"/>
              </a:ext>
            </a:extLst>
          </p:cNvPr>
          <p:cNvSpPr>
            <a:spLocks noGrp="1"/>
          </p:cNvSpPr>
          <p:nvPr>
            <p:ph type="sldNum" sz="quarter" idx="12"/>
          </p:nvPr>
        </p:nvSpPr>
        <p:spPr/>
        <p:txBody>
          <a:bodyPr/>
          <a:lstStyle>
            <a:lvl1pPr>
              <a:defRPr/>
            </a:lvl1pPr>
          </a:lstStyle>
          <a:p>
            <a:pPr>
              <a:defRPr/>
            </a:pPr>
            <a:fld id="{D2CF2EB0-A56F-40F9-865E-D1A06EB3E541}" type="slidenum">
              <a:rPr lang="zh-CN" altLang="en-US"/>
              <a:pPr>
                <a:defRPr/>
              </a:pPr>
              <a:t>‹#›</a:t>
            </a:fld>
            <a:endParaRPr lang="zh-CN" altLang="en-US"/>
          </a:p>
        </p:txBody>
      </p:sp>
    </p:spTree>
    <p:extLst>
      <p:ext uri="{BB962C8B-B14F-4D97-AF65-F5344CB8AC3E}">
        <p14:creationId xmlns:p14="http://schemas.microsoft.com/office/powerpoint/2010/main" val="3186060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B2B0222-F46B-48B1-9A35-B5FCB4FBABAC}"/>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23324981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AA190F-B8D3-4D3D-8377-79B71D3AEDB0}"/>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6250747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904F5D88-4760-48B8-A98B-7E6E5FF41326}"/>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26D0E8FB-C58D-4CDA-AB48-E0D911164FF1}"/>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55FDB2C9-2C03-481F-B934-3EDFB592F2DE}"/>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72B175D2-4EDE-4DF7-99A6-2763C5FC9AC3}"/>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8B164280-CE60-4DF6-B92D-CC60F62BAB74}"/>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B626F4C7-BC2D-4BC6-952B-81C734775013}"/>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D70984BF-3537-4641-B2EF-ABCF2F725DC0}"/>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83E0DBA8-26DA-4208-B36E-893F8F47485E}"/>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1F9DDE78-04F6-4DA4-A086-99C25B7C8426}"/>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240648EA-5B0C-4398-BD3C-DD269A45A1FF}"/>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8C48A70E-9C0A-4BC7-BCA8-73C10DE77A53}"/>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3D218EC6-C81C-4EC9-BF3C-6AA126CF8F1E}"/>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6CB8772B-3731-44C5-AEAE-615CF54579A6}"/>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E714231D-1A4F-4165-8198-C12B0F56B2EC}"/>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75581580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82214051-6616-4FBF-A92B-3F6A481935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D831BD79-B7AF-4122-873C-31BA52608FF8}"/>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0C880569-BF1E-4584-AF48-C6CD18461575}"/>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1224DFC7-BE46-47B5-AF47-AF4535BFFA2E}"/>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006D4C9E-EA97-4382-AC9C-D4A8F66D933F}"/>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F8BBB6F6-3B2E-4511-8122-1365ED17016D}" type="slidenum">
              <a:rPr lang="zh-CN" altLang="en-US"/>
              <a:pPr>
                <a:defRPr/>
              </a:pPr>
              <a:t>‹#›</a:t>
            </a:fld>
            <a:endParaRPr lang="zh-CN" altLang="en-US"/>
          </a:p>
        </p:txBody>
      </p:sp>
    </p:spTree>
    <p:extLst>
      <p:ext uri="{BB962C8B-B14F-4D97-AF65-F5344CB8AC3E}">
        <p14:creationId xmlns:p14="http://schemas.microsoft.com/office/powerpoint/2010/main" val="225685406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pPr lvl="0"/>
            <a:endParaRPr lang="en-US" noProof="1"/>
          </a:p>
        </p:txBody>
      </p:sp>
    </p:spTree>
    <p:extLst>
      <p:ext uri="{BB962C8B-B14F-4D97-AF65-F5344CB8AC3E}">
        <p14:creationId xmlns:p14="http://schemas.microsoft.com/office/powerpoint/2010/main" val="1842050344"/>
      </p:ext>
    </p:extLst>
  </p:cSld>
  <p:clrMapOvr>
    <a:masterClrMapping/>
  </p:clrMapOvr>
  <p:transition spd="slow" advClick="0" advTm="5000">
    <p:random/>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7CB1A144-F77F-4C8E-AACE-E2A0398A6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67E93B6B-3680-44D5-925A-D910167DB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23629"/>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B15E533F-FD50-4D70-96EB-F80739883592}"/>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998F2136-F9F9-48BF-B84D-84A25A5E9E93}"/>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F5E7C048-7F15-4041-9717-BFB434502FC1}" type="datetimeFigureOut">
              <a:rPr lang="zh-CN" altLang="en-US"/>
              <a:pPr>
                <a:defRPr/>
              </a:pPr>
              <a:t>2024/2/28</a:t>
            </a:fld>
            <a:endParaRPr lang="zh-CN" altLang="en-US"/>
          </a:p>
        </p:txBody>
      </p:sp>
      <p:sp>
        <p:nvSpPr>
          <p:cNvPr id="6" name="页脚占位符 2">
            <a:extLst>
              <a:ext uri="{FF2B5EF4-FFF2-40B4-BE49-F238E27FC236}">
                <a16:creationId xmlns:a16="http://schemas.microsoft.com/office/drawing/2014/main" id="{6A93CB03-FB21-477D-A73E-4A7521EC4966}"/>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D67D54EA-9C4D-45C9-B103-A064BCAF12AD}"/>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232D7BCF-7B1F-4046-ABCE-E78ACA1048F4}" type="slidenum">
              <a:rPr lang="zh-CN" altLang="en-US"/>
              <a:pPr>
                <a:defRPr/>
              </a:pPr>
              <a:t>‹#›</a:t>
            </a:fld>
            <a:endParaRPr lang="zh-CN" altLang="en-US"/>
          </a:p>
        </p:txBody>
      </p:sp>
    </p:spTree>
    <p:extLst>
      <p:ext uri="{BB962C8B-B14F-4D97-AF65-F5344CB8AC3E}">
        <p14:creationId xmlns:p14="http://schemas.microsoft.com/office/powerpoint/2010/main" val="120046142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A63EB79-10C5-46F2-AFF2-D6E8117EA0E6}"/>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156506058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127D55-45A9-4775-995B-DA160EEC5175}"/>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168964530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6F0CC81B-66E5-496E-9E32-92AFECDBDD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9FEAA802-AD0A-4B2D-947A-408E1740B19F}"/>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E51B578D-3A41-4CE8-AE82-DA67DCE9897B}"/>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560B07F0-C7D8-42FD-A14F-F251D92B7DF7}"/>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4171A4D6-8DBB-475E-89F9-BCB355678276}"/>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807EA3A8-E7DE-4C85-AE2D-20E194A65016}" type="slidenum">
              <a:rPr lang="zh-CN" altLang="en-US"/>
              <a:pPr>
                <a:defRPr/>
              </a:pPr>
              <a:t>‹#›</a:t>
            </a:fld>
            <a:endParaRPr lang="zh-CN" altLang="en-US"/>
          </a:p>
        </p:txBody>
      </p:sp>
    </p:spTree>
    <p:extLst>
      <p:ext uri="{BB962C8B-B14F-4D97-AF65-F5344CB8AC3E}">
        <p14:creationId xmlns:p14="http://schemas.microsoft.com/office/powerpoint/2010/main" val="61110252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E29D7803-B166-4270-98A7-391776DFE24D}"/>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B22EC6C4-37D2-4D3A-AB7B-065F036C14C4}"/>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C3A5BD2B-D08F-478F-AA00-B0E576EFC17F}"/>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5D67415A-1C43-4207-8FF9-709DCA9C83FB}"/>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AD15B556-0E68-48B7-A86D-27848850A235}"/>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386E87F9-7AFE-4871-A42F-B0B0FA8007A1}"/>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790229D6-082E-4ABE-B655-33E80F3C886C}"/>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3F3CB754-C787-4A39-A9B4-E0E9E36D963F}"/>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4D8DC06A-1EA4-4108-AD0E-39C2E2A5166C}"/>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191D9263-AA01-4735-91DD-1B5F9DFA90A3}"/>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C3FA72E8-68B9-4BA9-8297-1EDF593CDE36}"/>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751F523D-E61C-4F16-8D7D-2BA9F0F99E22}"/>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2CC7167B-8575-4AE2-B8B8-FE3A21082995}"/>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659E897E-822B-4ED2-A812-115D7BEE91C5}"/>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823816652"/>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7743054E-DB4B-4760-B2DA-DC17DBB5C4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8BC049EE-5FF7-4F11-96ED-0E5A31E3775E}"/>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32483E8F-8BB1-45AB-9C64-1C54B72C2B97}"/>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CB9D00FF-59D3-4AD7-B409-1EA351CCABFB}"/>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5A840A4F-133A-4792-8F44-229F6D873F38}"/>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2725777A-1F94-42FA-8005-0A3B36F602F0}" type="slidenum">
              <a:rPr lang="zh-CN" altLang="en-US"/>
              <a:pPr>
                <a:defRPr/>
              </a:pPr>
              <a:t>‹#›</a:t>
            </a:fld>
            <a:endParaRPr lang="zh-CN" altLang="en-US"/>
          </a:p>
        </p:txBody>
      </p:sp>
    </p:spTree>
    <p:extLst>
      <p:ext uri="{BB962C8B-B14F-4D97-AF65-F5344CB8AC3E}">
        <p14:creationId xmlns:p14="http://schemas.microsoft.com/office/powerpoint/2010/main" val="140122428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pPr lvl="0"/>
            <a:endParaRPr lang="en-US" noProof="1"/>
          </a:p>
        </p:txBody>
      </p:sp>
    </p:spTree>
    <p:extLst>
      <p:ext uri="{BB962C8B-B14F-4D97-AF65-F5344CB8AC3E}">
        <p14:creationId xmlns:p14="http://schemas.microsoft.com/office/powerpoint/2010/main" val="1583563825"/>
      </p:ext>
    </p:extLst>
  </p:cSld>
  <p:clrMapOvr>
    <a:masterClrMapping/>
  </p:clrMapOvr>
  <p:transition spd="slow" advClick="0" advTm="5000">
    <p:random/>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65D77CA6-C10A-4381-AFBD-63D53FE6A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BE7D45AC-27EB-453B-B4EB-0CFF83564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725933"/>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BD66EF79-D369-46BC-A901-5979CA973BE6}"/>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5EF645AC-455B-4455-9ACB-6424179491E1}"/>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5D0AFC62-8CBA-448F-9F12-25257AD3D8D1}" type="datetimeFigureOut">
              <a:rPr lang="zh-CN" altLang="en-US"/>
              <a:pPr>
                <a:defRPr/>
              </a:pPr>
              <a:t>2024/2/28</a:t>
            </a:fld>
            <a:endParaRPr lang="zh-CN" altLang="en-US"/>
          </a:p>
        </p:txBody>
      </p:sp>
      <p:sp>
        <p:nvSpPr>
          <p:cNvPr id="6" name="页脚占位符 2">
            <a:extLst>
              <a:ext uri="{FF2B5EF4-FFF2-40B4-BE49-F238E27FC236}">
                <a16:creationId xmlns:a16="http://schemas.microsoft.com/office/drawing/2014/main" id="{1BEEB771-5129-462C-B0DA-E2659483635D}"/>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D135FF5F-9901-40AC-8742-45614275D27A}"/>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C6521A5C-7A37-4726-A429-E5089B2E288D}" type="slidenum">
              <a:rPr lang="zh-CN" altLang="en-US"/>
              <a:pPr>
                <a:defRPr/>
              </a:pPr>
              <a:t>‹#›</a:t>
            </a:fld>
            <a:endParaRPr lang="zh-CN" altLang="en-US"/>
          </a:p>
        </p:txBody>
      </p:sp>
    </p:spTree>
    <p:extLst>
      <p:ext uri="{BB962C8B-B14F-4D97-AF65-F5344CB8AC3E}">
        <p14:creationId xmlns:p14="http://schemas.microsoft.com/office/powerpoint/2010/main" val="239291037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2F05EC9-CE88-455D-9E9D-EA80B72D8C69}"/>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5376633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607002-0ED6-4F25-AB04-77083F2D1FF1}"/>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3926186226"/>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28FEBE41-E86C-4524-8C66-963781CCCD49}"/>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382CC5F0-A716-4309-B68C-7B11794B9231}"/>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C079BCAA-CCB8-4502-A6A1-0AE95C635543}"/>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514D819A-FC91-4A4A-9E56-AE318C7B17FE}"/>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3E0BCF83-E4CD-436C-90EA-B5A0CCF08EDD}"/>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BC676F98-2BB7-4196-8163-AE5083233D7E}"/>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788E19C7-0C7A-437C-971F-F7C091EC2D0A}"/>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B15A635F-5AD6-4278-A885-2A3C07FDBB4C}"/>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273D7C77-287F-49DE-B3A2-6DFB331D6699}"/>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8D452CA1-BE04-456D-9405-3472A9EE4E7C}"/>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883A1BE0-360D-4990-8C12-345D3DD85354}"/>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BBAED329-0A0C-40FE-B158-239C01E2BDAE}"/>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D9769F6B-23D8-4789-9551-0B9287F83ADC}"/>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DF3E4A85-F8D7-4DA1-90C7-65AFA302E75C}"/>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043234382"/>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0DCEBD75-EB3E-4970-A0A1-587184B4F6A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4CFAF9AA-29A0-4178-803E-387A34ECFBDF}"/>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24A318D4-B0E9-4AA9-9328-48816FA8768F}"/>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05D50022-9E19-438C-B8D5-5567DFB8A536}"/>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06F49130-423E-4699-B00F-FD588C171B00}"/>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BED0A5C7-1B34-4C01-90DB-FC420BDBBB38}" type="slidenum">
              <a:rPr lang="zh-CN" altLang="en-US"/>
              <a:pPr>
                <a:defRPr/>
              </a:pPr>
              <a:t>‹#›</a:t>
            </a:fld>
            <a:endParaRPr lang="zh-CN" altLang="en-US"/>
          </a:p>
        </p:txBody>
      </p:sp>
    </p:spTree>
    <p:extLst>
      <p:ext uri="{BB962C8B-B14F-4D97-AF65-F5344CB8AC3E}">
        <p14:creationId xmlns:p14="http://schemas.microsoft.com/office/powerpoint/2010/main" val="472483156"/>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B67F83EE-AFCD-4E2B-8977-216928D0D11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E125AF1F-8865-49B4-9502-529A6894710F}"/>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E007BEEF-84FB-4F3B-8BB0-24849DCB6DA5}"/>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E6CA7CDC-1A7A-4CC5-A347-C8E80FB90F26}"/>
              </a:ext>
            </a:extLst>
          </p:cNvPr>
          <p:cNvCxnSpPr/>
          <p:nvPr/>
        </p:nvCxnSpPr>
        <p:spPr>
          <a:xfrm flipV="1">
            <a:off x="1115693" y="593723"/>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969095"/>
      </p:ext>
    </p:extLst>
  </p:cSld>
  <p:clrMapOvr>
    <a:masterClrMapping/>
  </p:clrMapOvr>
  <p:transition spd="slow" advClick="0" advTm="5000">
    <p:random/>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94B82778-FF9C-4BBA-951E-A6ED959104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A9B7F315-637E-4672-A7A5-70C515A0C9ED}"/>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4A4703F6-A7E5-40E0-850C-73592DC5F751}"/>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EB00163B-27AD-403A-875B-3CDE284D68D5}"/>
              </a:ext>
            </a:extLst>
          </p:cNvPr>
          <p:cNvCxnSpPr/>
          <p:nvPr/>
        </p:nvCxnSpPr>
        <p:spPr>
          <a:xfrm flipV="1">
            <a:off x="1115692" y="593722"/>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51920766"/>
      </p:ext>
    </p:extLst>
  </p:cSld>
  <p:clrMapOvr>
    <a:masterClrMapping/>
  </p:clrMapOvr>
  <p:transition spd="slow" advClick="0" advTm="5000">
    <p:random/>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ECE02C87-10AB-4A74-8E60-81449991E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9852EEA3-7CB9-47A5-AF38-FA522945B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74733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658D6AEF-6A77-4834-9234-69ECE4044A77}"/>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740643A3-9FB3-4D83-B2A5-1C2E0D117517}"/>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6163BB9F-7FA8-4C41-A2B6-49DF9B7742D2}" type="datetimeFigureOut">
              <a:rPr lang="zh-CN" altLang="en-US"/>
              <a:pPr>
                <a:defRPr/>
              </a:pPr>
              <a:t>2024/2/28</a:t>
            </a:fld>
            <a:endParaRPr lang="zh-CN" altLang="en-US"/>
          </a:p>
        </p:txBody>
      </p:sp>
      <p:sp>
        <p:nvSpPr>
          <p:cNvPr id="6" name="页脚占位符 2">
            <a:extLst>
              <a:ext uri="{FF2B5EF4-FFF2-40B4-BE49-F238E27FC236}">
                <a16:creationId xmlns:a16="http://schemas.microsoft.com/office/drawing/2014/main" id="{6100FBB7-588B-41F9-A131-415466D8E512}"/>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A3133C9C-E43E-42B4-852F-B86CE7739A24}"/>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E176BC0B-FC2A-4FDF-9725-C171DE792142}" type="slidenum">
              <a:rPr lang="zh-CN" altLang="en-US"/>
              <a:pPr>
                <a:defRPr/>
              </a:pPr>
              <a:t>‹#›</a:t>
            </a:fld>
            <a:endParaRPr lang="zh-CN" altLang="en-US"/>
          </a:p>
        </p:txBody>
      </p:sp>
    </p:spTree>
    <p:extLst>
      <p:ext uri="{BB962C8B-B14F-4D97-AF65-F5344CB8AC3E}">
        <p14:creationId xmlns:p14="http://schemas.microsoft.com/office/powerpoint/2010/main" val="3030070978"/>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C64C6AD-10CC-4850-8363-91FC1C84F019}"/>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FB5E55B5-C691-40E4-B507-3C479D197D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67445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EDC5CCC8-5AD9-457F-BD1B-4D88A177DC09}"/>
              </a:ext>
            </a:extLst>
          </p:cNvPr>
          <p:cNvSpPr>
            <a:spLocks noChangeArrowheads="1"/>
          </p:cNvSpPr>
          <p:nvPr/>
        </p:nvSpPr>
        <p:spPr bwMode="auto">
          <a:xfrm>
            <a:off x="9147175" y="3490913"/>
            <a:ext cx="13604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微软雅黑粗体</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32-3</a:t>
            </a:r>
            <a:r>
              <a:rPr lang="en-US" altLang="ja-JP" sz="700">
                <a:solidFill>
                  <a:schemeClr val="bg1"/>
                </a:solidFill>
                <a:latin typeface="微软雅黑" panose="020B0503020204020204" pitchFamily="34" charset="-122"/>
                <a:ea typeface="微软雅黑" panose="020B0503020204020204" pitchFamily="34" charset="-122"/>
              </a:rPr>
              <a:t>6</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副标题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zh-CN" altLang="ja-JP" sz="700">
                <a:solidFill>
                  <a:schemeClr val="bg1"/>
                </a:solidFill>
                <a:latin typeface="微软雅黑" panose="020B0503020204020204" pitchFamily="34" charset="-122"/>
                <a:ea typeface="微软雅黑" panose="020B0503020204020204" pitchFamily="34" charset="-122"/>
              </a:rPr>
              <a:t>2</a:t>
            </a:r>
            <a:r>
              <a:rPr lang="en-US" altLang="ja-JP" sz="700">
                <a:solidFill>
                  <a:schemeClr val="bg1"/>
                </a:solidFill>
                <a:latin typeface="微软雅黑" panose="020B0503020204020204" pitchFamily="34" charset="-122"/>
                <a:ea typeface="微软雅黑" panose="020B0503020204020204" pitchFamily="34" charset="-122"/>
              </a:rPr>
              <a:t>4</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主题灰色</a:t>
            </a:r>
            <a:endParaRPr lang="zh-CN" altLang="ja-JP" sz="700">
              <a:solidFill>
                <a:schemeClr val="bg1"/>
              </a:solidFill>
              <a:latin typeface="微软雅黑" panose="020B0503020204020204" pitchFamily="34" charset="-122"/>
              <a:ea typeface="微软雅黑" panose="020B0503020204020204" pitchFamily="34" charset="-122"/>
            </a:endParaRPr>
          </a:p>
        </p:txBody>
      </p:sp>
      <p:sp>
        <p:nvSpPr>
          <p:cNvPr id="8" name="标题 1"/>
          <p:cNvSpPr>
            <a:spLocks noGrp="1"/>
          </p:cNvSpPr>
          <p:nvPr>
            <p:ph type="ctrTitle"/>
          </p:nvPr>
        </p:nvSpPr>
        <p:spPr>
          <a:xfrm>
            <a:off x="685800" y="1434585"/>
            <a:ext cx="7772400" cy="1470025"/>
          </a:xfrm>
        </p:spPr>
        <p:txBody>
          <a:bodyPr>
            <a:normAutofit/>
          </a:bodyPr>
          <a:lstStyle>
            <a:lvl1pPr algn="ctr">
              <a:defRPr sz="3600" b="1" i="0">
                <a:solidFill>
                  <a:srgbClr val="005BAA"/>
                </a:solidFill>
                <a:latin typeface="Arial" panose="020B0604020202020204"/>
                <a:ea typeface="微软雅黑" panose="020B0503020204020204" charset="-122"/>
                <a:cs typeface="Arial" panose="020B0604020202020204"/>
              </a:defRPr>
            </a:lvl1pPr>
          </a:lstStyle>
          <a:p>
            <a:r>
              <a:rPr lang="zh-CN" altLang="en-US" noProof="1"/>
              <a:t>单击此处编辑母版标题样式</a:t>
            </a:r>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Tree>
    <p:extLst>
      <p:ext uri="{BB962C8B-B14F-4D97-AF65-F5344CB8AC3E}">
        <p14:creationId xmlns:p14="http://schemas.microsoft.com/office/powerpoint/2010/main" val="311530794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170DA67-9845-4295-A4E4-ED83C04EA834}"/>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a:xfrm>
            <a:off x="1758611" y="619256"/>
            <a:ext cx="4528051" cy="1143000"/>
          </a:xfrm>
        </p:spPr>
        <p:txBody>
          <a:bodyPr/>
          <a:lstStyle/>
          <a:p>
            <a:r>
              <a:rPr lang="zh-CN" altLang="en-US" noProof="1"/>
              <a:t>单击此处编辑母版标题样式</a:t>
            </a:r>
          </a:p>
        </p:txBody>
      </p:sp>
      <p:sp>
        <p:nvSpPr>
          <p:cNvPr id="6" name="文本占位符 5"/>
          <p:cNvSpPr>
            <a:spLocks noGrp="1"/>
          </p:cNvSpPr>
          <p:nvPr>
            <p:ph type="body" sz="quarter" idx="10"/>
          </p:nvPr>
        </p:nvSpPr>
        <p:spPr>
          <a:xfrm>
            <a:off x="1758611" y="2002452"/>
            <a:ext cx="7062787" cy="4197351"/>
          </a:xfrm>
        </p:spPr>
        <p:txBody>
          <a:bodyPr>
            <a:normAutofit/>
          </a:bodyPr>
          <a:lstStyle>
            <a:lvl1pPr marL="0" indent="0">
              <a:buNone/>
              <a:defRPr sz="2400"/>
            </a:lvl1pPr>
          </a:lstStyle>
          <a:p>
            <a:pPr lvl="0"/>
            <a:r>
              <a:rPr lang="zh-CN" altLang="en-US" noProof="1"/>
              <a:t>单击此处编辑母版文本样式</a:t>
            </a:r>
          </a:p>
          <a:p>
            <a:pPr lvl="1"/>
            <a:r>
              <a:rPr lang="zh-CN" altLang="en-US" noProof="1"/>
              <a:t>第二级</a:t>
            </a:r>
          </a:p>
          <a:p>
            <a:pPr lvl="2"/>
            <a:r>
              <a:rPr lang="zh-CN" altLang="en-US" noProof="1"/>
              <a:t>第三级</a:t>
            </a:r>
          </a:p>
        </p:txBody>
      </p:sp>
    </p:spTree>
    <p:extLst>
      <p:ext uri="{BB962C8B-B14F-4D97-AF65-F5344CB8AC3E}">
        <p14:creationId xmlns:p14="http://schemas.microsoft.com/office/powerpoint/2010/main" val="4132400104"/>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9A0188C-C0DE-4792-965F-291B12DE990B}"/>
              </a:ext>
            </a:extLst>
          </p:cNvPr>
          <p:cNvSpPr>
            <a:spLocks noChangeArrowheads="1"/>
          </p:cNvSpPr>
          <p:nvPr/>
        </p:nvSpPr>
        <p:spPr bwMode="auto">
          <a:xfrm>
            <a:off x="9145588" y="2905125"/>
            <a:ext cx="13604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93442" bIns="46725"/>
          <a:lstStyle>
            <a:lvl1pPr defTabSz="935038">
              <a:defRPr sz="2400">
                <a:solidFill>
                  <a:srgbClr val="FF0066"/>
                </a:solidFill>
                <a:latin typeface="Times New Roman" panose="02020603050405020304" pitchFamily="18" charset="0"/>
                <a:ea typeface="宋体" panose="02010600030101010101" pitchFamily="2" charset="-122"/>
              </a:defRPr>
            </a:lvl1pPr>
            <a:lvl2pPr defTabSz="935038">
              <a:defRPr sz="2400">
                <a:solidFill>
                  <a:srgbClr val="FF0066"/>
                </a:solidFill>
                <a:latin typeface="Times New Roman" panose="02020603050405020304" pitchFamily="18" charset="0"/>
                <a:ea typeface="宋体" panose="02010600030101010101" pitchFamily="2" charset="-122"/>
              </a:defRPr>
            </a:lvl2pPr>
            <a:lvl3pPr defTabSz="935038">
              <a:defRPr sz="2400">
                <a:solidFill>
                  <a:srgbClr val="FF0066"/>
                </a:solidFill>
                <a:latin typeface="Times New Roman" panose="02020603050405020304" pitchFamily="18" charset="0"/>
                <a:ea typeface="宋体" panose="02010600030101010101" pitchFamily="2" charset="-122"/>
              </a:defRPr>
            </a:lvl3pPr>
            <a:lvl4pPr defTabSz="935038">
              <a:defRPr sz="2400">
                <a:solidFill>
                  <a:srgbClr val="FF0066"/>
                </a:solidFill>
                <a:latin typeface="Times New Roman" panose="02020603050405020304" pitchFamily="18" charset="0"/>
                <a:ea typeface="宋体" panose="02010600030101010101" pitchFamily="2" charset="-122"/>
              </a:defRPr>
            </a:lvl4pPr>
            <a:lvl5pPr defTabSz="935038">
              <a:defRPr sz="2400">
                <a:solidFill>
                  <a:srgbClr val="FF0066"/>
                </a:solidFill>
                <a:latin typeface="Times New Roman" panose="02020603050405020304" pitchFamily="18" charset="0"/>
                <a:ea typeface="宋体" panose="02010600030101010101" pitchFamily="2" charset="-122"/>
              </a:defRPr>
            </a:lvl5pPr>
            <a:lvl6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defTabSz="935038"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标题</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zh-CN" altLang="ja-JP"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30-32pt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主题蓝色</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正文 </a:t>
            </a:r>
            <a:r>
              <a:rPr lang="en-US" altLang="zh-CN" sz="700">
                <a:solidFill>
                  <a:schemeClr val="bg1"/>
                </a:solidFill>
                <a:latin typeface="微软雅黑" panose="020B0503020204020204" pitchFamily="34" charset="-122"/>
                <a:ea typeface="微软雅黑" panose="020B0503020204020204" pitchFamily="34" charset="-122"/>
              </a:rPr>
              <a:t>(1-5</a:t>
            </a:r>
            <a:r>
              <a:rPr lang="zh-CN" altLang="en-US" sz="700">
                <a:solidFill>
                  <a:schemeClr val="bg1"/>
                </a:solidFill>
                <a:latin typeface="微软雅黑" panose="020B0503020204020204" pitchFamily="34" charset="-122"/>
                <a:ea typeface="微软雅黑" panose="020B0503020204020204" pitchFamily="34" charset="-122"/>
              </a:rPr>
              <a:t>级</a:t>
            </a:r>
            <a:r>
              <a:rPr lang="en-US" altLang="zh-CN" sz="700">
                <a:solidFill>
                  <a:schemeClr val="bg1"/>
                </a:solidFill>
                <a:latin typeface="微软雅黑" panose="020B0503020204020204" pitchFamily="34" charset="-122"/>
                <a:ea typeface="微软雅黑" panose="020B0503020204020204" pitchFamily="34" charset="-122"/>
              </a:rPr>
              <a:t>)</a:t>
            </a:r>
            <a:r>
              <a:rPr lang="zh-CN" altLang="zh-CN" sz="700">
                <a:solidFill>
                  <a:schemeClr val="bg1"/>
                </a:solidFill>
                <a:latin typeface="微软雅黑" panose="020B0503020204020204" pitchFamily="34" charset="-122"/>
                <a:ea typeface="微软雅黑" panose="020B0503020204020204" pitchFamily="34" charset="-122"/>
              </a:rPr>
              <a:t>:</a:t>
            </a:r>
            <a:endParaRPr lang="zh-CN" altLang="ja-JP"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字体</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微软雅黑</a:t>
            </a:r>
            <a:endParaRPr lang="en-US" altLang="zh-CN" sz="700">
              <a:solidFill>
                <a:schemeClr val="bg1"/>
              </a:solidFill>
              <a:latin typeface="微软雅黑" panose="020B0503020204020204" pitchFamily="34" charset="-122"/>
              <a:ea typeface="微软雅黑" panose="020B0503020204020204" pitchFamily="34" charset="-122"/>
            </a:endParaRP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字号</a:t>
            </a:r>
            <a:r>
              <a:rPr lang="en-US" altLang="zh-CN" sz="700">
                <a:solidFill>
                  <a:schemeClr val="bg1"/>
                </a:solidFill>
                <a:latin typeface="微软雅黑" panose="020B0503020204020204" pitchFamily="34" charset="-122"/>
                <a:ea typeface="微软雅黑" panose="020B0503020204020204" pitchFamily="34" charset="-122"/>
              </a:rPr>
              <a:t>: </a:t>
            </a:r>
            <a:r>
              <a:rPr lang="en-US" altLang="ja-JP" sz="700">
                <a:solidFill>
                  <a:schemeClr val="bg1"/>
                </a:solidFill>
                <a:latin typeface="微软雅黑" panose="020B0503020204020204" pitchFamily="34" charset="-122"/>
                <a:ea typeface="微软雅黑" panose="020B0503020204020204" pitchFamily="34" charset="-122"/>
              </a:rPr>
              <a:t>28-12</a:t>
            </a:r>
            <a:r>
              <a:rPr lang="zh-CN" altLang="ja-JP" sz="700">
                <a:solidFill>
                  <a:schemeClr val="bg1"/>
                </a:solidFill>
                <a:latin typeface="微软雅黑" panose="020B0503020204020204" pitchFamily="34" charset="-122"/>
                <a:ea typeface="微软雅黑" panose="020B0503020204020204" pitchFamily="34" charset="-122"/>
              </a:rPr>
              <a:t>pt</a:t>
            </a:r>
          </a:p>
          <a:p>
            <a:pPr eaLnBrk="1" hangingPunct="1">
              <a:lnSpc>
                <a:spcPct val="120000"/>
              </a:lnSpc>
              <a:buFont typeface="Arial" panose="020B0604020202020204" pitchFamily="34" charset="0"/>
              <a:buNone/>
              <a:defRPr/>
            </a:pPr>
            <a:r>
              <a:rPr lang="zh-CN" altLang="en-US" sz="700">
                <a:solidFill>
                  <a:schemeClr val="bg1"/>
                </a:solidFill>
                <a:latin typeface="微软雅黑" panose="020B0503020204020204" pitchFamily="34" charset="-122"/>
                <a:ea typeface="微软雅黑" panose="020B0503020204020204" pitchFamily="34" charset="-122"/>
              </a:rPr>
              <a:t>颜色</a:t>
            </a:r>
            <a:r>
              <a:rPr lang="en-US" altLang="zh-CN" sz="700">
                <a:solidFill>
                  <a:schemeClr val="bg1"/>
                </a:solidFill>
                <a:latin typeface="微软雅黑" panose="020B0503020204020204" pitchFamily="34" charset="-122"/>
                <a:ea typeface="微软雅黑" panose="020B0503020204020204" pitchFamily="34" charset="-122"/>
              </a:rPr>
              <a:t>: </a:t>
            </a:r>
            <a:r>
              <a:rPr lang="zh-CN" altLang="en-US" sz="700">
                <a:solidFill>
                  <a:schemeClr val="bg1"/>
                </a:solidFill>
                <a:latin typeface="微软雅黑" panose="020B0503020204020204" pitchFamily="34" charset="-122"/>
                <a:ea typeface="微软雅黑" panose="020B0503020204020204" pitchFamily="34" charset="-122"/>
              </a:rPr>
              <a:t>黑色</a:t>
            </a:r>
            <a:endParaRPr lang="zh-CN" altLang="ja-JP" sz="700">
              <a:solidFill>
                <a:schemeClr val="bg1"/>
              </a:solidFill>
              <a:latin typeface="微软雅黑" panose="020B0503020204020204" pitchFamily="34" charset="-122"/>
              <a:ea typeface="微软雅黑" panose="020B0503020204020204" pitchFamily="34" charset="-122"/>
            </a:endParaRPr>
          </a:p>
        </p:txBody>
      </p:sp>
      <p:grpSp>
        <p:nvGrpSpPr>
          <p:cNvPr id="5" name="组 27">
            <a:extLst>
              <a:ext uri="{FF2B5EF4-FFF2-40B4-BE49-F238E27FC236}">
                <a16:creationId xmlns:a16="http://schemas.microsoft.com/office/drawing/2014/main" id="{0997132C-4F55-4048-8EE5-9024B899A453}"/>
              </a:ext>
            </a:extLst>
          </p:cNvPr>
          <p:cNvGrpSpPr>
            <a:grpSpLocks/>
          </p:cNvGrpSpPr>
          <p:nvPr/>
        </p:nvGrpSpPr>
        <p:grpSpPr bwMode="auto">
          <a:xfrm>
            <a:off x="9264650" y="4729163"/>
            <a:ext cx="935038" cy="1735137"/>
            <a:chOff x="9286278" y="1725515"/>
            <a:chExt cx="935158" cy="1301749"/>
          </a:xfrm>
        </p:grpSpPr>
        <p:grpSp>
          <p:nvGrpSpPr>
            <p:cNvPr id="6" name="组 28">
              <a:extLst>
                <a:ext uri="{FF2B5EF4-FFF2-40B4-BE49-F238E27FC236}">
                  <a16:creationId xmlns:a16="http://schemas.microsoft.com/office/drawing/2014/main" id="{ADBFEFC2-658B-4F27-9A36-C71A5E9118C9}"/>
                </a:ext>
              </a:extLst>
            </p:cNvPr>
            <p:cNvGrpSpPr>
              <a:grpSpLocks/>
            </p:cNvGrpSpPr>
            <p:nvPr userDrawn="1"/>
          </p:nvGrpSpPr>
          <p:grpSpPr bwMode="auto">
            <a:xfrm>
              <a:off x="9286278" y="1725515"/>
              <a:ext cx="795145" cy="254390"/>
              <a:chOff x="9286278" y="1725515"/>
              <a:chExt cx="795145" cy="254390"/>
            </a:xfrm>
          </p:grpSpPr>
          <p:sp>
            <p:nvSpPr>
              <p:cNvPr id="17" name="矩形 16">
                <a:extLst>
                  <a:ext uri="{FF2B5EF4-FFF2-40B4-BE49-F238E27FC236}">
                    <a16:creationId xmlns:a16="http://schemas.microsoft.com/office/drawing/2014/main" id="{FA50F9E5-9DFF-4403-A4CD-F9275C64175E}"/>
                  </a:ext>
                </a:extLst>
              </p:cNvPr>
              <p:cNvSpPr/>
              <p:nvPr userDrawn="1"/>
            </p:nvSpPr>
            <p:spPr>
              <a:xfrm>
                <a:off x="9286278" y="1725515"/>
                <a:ext cx="254033" cy="254872"/>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8" name="文本框 38">
                <a:extLst>
                  <a:ext uri="{FF2B5EF4-FFF2-40B4-BE49-F238E27FC236}">
                    <a16:creationId xmlns:a16="http://schemas.microsoft.com/office/drawing/2014/main" id="{FD771218-45A3-4342-8ABC-3BBA43A5D23D}"/>
                  </a:ext>
                </a:extLst>
              </p:cNvPr>
              <p:cNvSpPr txBox="1">
                <a:spLocks noChangeArrowheads="1"/>
              </p:cNvSpPr>
              <p:nvPr userDrawn="1"/>
            </p:nvSpPr>
            <p:spPr bwMode="auto">
              <a:xfrm>
                <a:off x="9503794" y="1756481"/>
                <a:ext cx="577924"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G91, B170</a:t>
                </a:r>
                <a:endParaRPr lang="zh-CN" altLang="en-US" sz="700" i="1">
                  <a:solidFill>
                    <a:schemeClr val="bg1"/>
                  </a:solidFill>
                  <a:latin typeface="Times" panose="02020603050405020304" pitchFamily="18" charset="0"/>
                </a:endParaRPr>
              </a:p>
            </p:txBody>
          </p:sp>
        </p:grpSp>
        <p:grpSp>
          <p:nvGrpSpPr>
            <p:cNvPr id="7" name="组 29">
              <a:extLst>
                <a:ext uri="{FF2B5EF4-FFF2-40B4-BE49-F238E27FC236}">
                  <a16:creationId xmlns:a16="http://schemas.microsoft.com/office/drawing/2014/main" id="{54D4C786-ED91-46D2-84BD-8749A8DDE8C5}"/>
                </a:ext>
              </a:extLst>
            </p:cNvPr>
            <p:cNvGrpSpPr>
              <a:grpSpLocks/>
            </p:cNvGrpSpPr>
            <p:nvPr userDrawn="1"/>
          </p:nvGrpSpPr>
          <p:grpSpPr bwMode="auto">
            <a:xfrm>
              <a:off x="9286278" y="2062596"/>
              <a:ext cx="935158" cy="254390"/>
              <a:chOff x="9286278" y="2062596"/>
              <a:chExt cx="935158" cy="254390"/>
            </a:xfrm>
          </p:grpSpPr>
          <p:sp>
            <p:nvSpPr>
              <p:cNvPr id="15" name="矩形 14">
                <a:extLst>
                  <a:ext uri="{FF2B5EF4-FFF2-40B4-BE49-F238E27FC236}">
                    <a16:creationId xmlns:a16="http://schemas.microsoft.com/office/drawing/2014/main" id="{696957CA-A2A4-488E-90AF-9CC794CDA3BA}"/>
                  </a:ext>
                </a:extLst>
              </p:cNvPr>
              <p:cNvSpPr/>
              <p:nvPr userDrawn="1"/>
            </p:nvSpPr>
            <p:spPr>
              <a:xfrm>
                <a:off x="9286278" y="2062564"/>
                <a:ext cx="254033" cy="254872"/>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6" name="文本框 36">
                <a:extLst>
                  <a:ext uri="{FF2B5EF4-FFF2-40B4-BE49-F238E27FC236}">
                    <a16:creationId xmlns:a16="http://schemas.microsoft.com/office/drawing/2014/main" id="{B5AE5C49-0EAD-4680-8D36-C582B26F1B56}"/>
                  </a:ext>
                </a:extLst>
              </p:cNvPr>
              <p:cNvSpPr txBox="1">
                <a:spLocks noChangeArrowheads="1"/>
              </p:cNvSpPr>
              <p:nvPr userDrawn="1"/>
            </p:nvSpPr>
            <p:spPr bwMode="auto">
              <a:xfrm>
                <a:off x="9503794" y="2093529"/>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G137, B207</a:t>
                </a:r>
                <a:endParaRPr lang="zh-CN" altLang="en-US" sz="700" i="1">
                  <a:solidFill>
                    <a:schemeClr val="bg1"/>
                  </a:solidFill>
                  <a:latin typeface="Times" panose="02020603050405020304" pitchFamily="18" charset="0"/>
                </a:endParaRPr>
              </a:p>
            </p:txBody>
          </p:sp>
        </p:grpSp>
        <p:grpSp>
          <p:nvGrpSpPr>
            <p:cNvPr id="8" name="组 30">
              <a:extLst>
                <a:ext uri="{FF2B5EF4-FFF2-40B4-BE49-F238E27FC236}">
                  <a16:creationId xmlns:a16="http://schemas.microsoft.com/office/drawing/2014/main" id="{BB9615A1-D866-491A-A1EA-16D822741DD8}"/>
                </a:ext>
              </a:extLst>
            </p:cNvPr>
            <p:cNvGrpSpPr>
              <a:grpSpLocks/>
            </p:cNvGrpSpPr>
            <p:nvPr userDrawn="1"/>
          </p:nvGrpSpPr>
          <p:grpSpPr bwMode="auto">
            <a:xfrm>
              <a:off x="9286278" y="2411716"/>
              <a:ext cx="935158" cy="254390"/>
              <a:chOff x="9286278" y="2411716"/>
              <a:chExt cx="935158" cy="254390"/>
            </a:xfrm>
          </p:grpSpPr>
          <p:sp>
            <p:nvSpPr>
              <p:cNvPr id="12" name="矩形 11">
                <a:extLst>
                  <a:ext uri="{FF2B5EF4-FFF2-40B4-BE49-F238E27FC236}">
                    <a16:creationId xmlns:a16="http://schemas.microsoft.com/office/drawing/2014/main" id="{D4CBA6B1-4E1D-4C2C-B0E6-AEE7666C00A0}"/>
                  </a:ext>
                </a:extLst>
              </p:cNvPr>
              <p:cNvSpPr/>
              <p:nvPr userDrawn="1"/>
            </p:nvSpPr>
            <p:spPr>
              <a:xfrm>
                <a:off x="9286278" y="2411524"/>
                <a:ext cx="254033" cy="254872"/>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3" name="文本框 34">
                <a:extLst>
                  <a:ext uri="{FF2B5EF4-FFF2-40B4-BE49-F238E27FC236}">
                    <a16:creationId xmlns:a16="http://schemas.microsoft.com/office/drawing/2014/main" id="{EA76F927-1943-4639-8B4E-67F5D1C5B173}"/>
                  </a:ext>
                </a:extLst>
              </p:cNvPr>
              <p:cNvSpPr txBox="1">
                <a:spLocks noChangeArrowheads="1"/>
              </p:cNvSpPr>
              <p:nvPr userDrawn="1"/>
            </p:nvSpPr>
            <p:spPr bwMode="auto">
              <a:xfrm>
                <a:off x="9503794" y="2442490"/>
                <a:ext cx="717642" cy="1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G174, B239</a:t>
                </a:r>
                <a:endParaRPr lang="zh-CN" altLang="en-US" sz="700" i="1">
                  <a:solidFill>
                    <a:schemeClr val="bg1"/>
                  </a:solidFill>
                  <a:latin typeface="Times" panose="02020603050405020304" pitchFamily="18" charset="0"/>
                </a:endParaRPr>
              </a:p>
            </p:txBody>
          </p:sp>
        </p:grpSp>
        <p:sp>
          <p:nvSpPr>
            <p:cNvPr id="10" name="矩形 9">
              <a:extLst>
                <a:ext uri="{FF2B5EF4-FFF2-40B4-BE49-F238E27FC236}">
                  <a16:creationId xmlns:a16="http://schemas.microsoft.com/office/drawing/2014/main" id="{ECE91AD4-3DD3-499C-AAD4-30CC0E3F8C30}"/>
                </a:ext>
              </a:extLst>
            </p:cNvPr>
            <p:cNvSpPr/>
            <p:nvPr userDrawn="1"/>
          </p:nvSpPr>
          <p:spPr>
            <a:xfrm>
              <a:off x="9286278" y="2772393"/>
              <a:ext cx="254033" cy="254871"/>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buFont typeface="Arial" panose="020B0604020202020204" pitchFamily="34" charset="0"/>
                <a:buNone/>
                <a:defRPr/>
              </a:pPr>
              <a:endParaRPr kumimoji="1" lang="zh-CN" altLang="en-US" noProof="1"/>
            </a:p>
          </p:txBody>
        </p:sp>
        <p:sp>
          <p:nvSpPr>
            <p:cNvPr id="11" name="文本框 32">
              <a:extLst>
                <a:ext uri="{FF2B5EF4-FFF2-40B4-BE49-F238E27FC236}">
                  <a16:creationId xmlns:a16="http://schemas.microsoft.com/office/drawing/2014/main" id="{06D82CC7-CE02-4A72-8674-71E6BE7B324D}"/>
                </a:ext>
              </a:extLst>
            </p:cNvPr>
            <p:cNvSpPr txBox="1">
              <a:spLocks noChangeArrowheads="1"/>
            </p:cNvSpPr>
            <p:nvPr userDrawn="1"/>
          </p:nvSpPr>
          <p:spPr bwMode="auto">
            <a:xfrm>
              <a:off x="9503794" y="2804550"/>
              <a:ext cx="717642" cy="14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700" i="1">
                  <a:solidFill>
                    <a:schemeClr val="bg1"/>
                  </a:solidFill>
                  <a:latin typeface="Times" panose="02020603050405020304" pitchFamily="18" charset="0"/>
                </a:rPr>
                <a:t>G171, B189</a:t>
              </a:r>
              <a:endParaRPr lang="zh-CN" altLang="en-US" sz="700" i="1">
                <a:solidFill>
                  <a:schemeClr val="bg1"/>
                </a:solidFill>
                <a:latin typeface="Times" panose="02020603050405020304" pitchFamily="18" charset="0"/>
              </a:endParaRPr>
            </a:p>
          </p:txBody>
        </p:sp>
      </p:grpSp>
      <p:sp>
        <p:nvSpPr>
          <p:cNvPr id="19" name="矩形 19">
            <a:extLst>
              <a:ext uri="{FF2B5EF4-FFF2-40B4-BE49-F238E27FC236}">
                <a16:creationId xmlns:a16="http://schemas.microsoft.com/office/drawing/2014/main" id="{A0CFD81F-F475-470E-A8CF-0773929376FD}"/>
              </a:ext>
            </a:extLst>
          </p:cNvPr>
          <p:cNvSpPr>
            <a:spLocks noChangeArrowheads="1"/>
          </p:cNvSpPr>
          <p:nvPr/>
        </p:nvSpPr>
        <p:spPr bwMode="auto">
          <a:xfrm>
            <a:off x="8375650" y="200025"/>
            <a:ext cx="6159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r>
              <a:rPr lang="en-US" altLang="zh-CN" sz="700">
                <a:solidFill>
                  <a:srgbClr val="8C8C8C"/>
                </a:solidFill>
                <a:latin typeface="Arial" panose="020B0604020202020204" pitchFamily="34" charset="0"/>
                <a:ea typeface="微软雅黑" panose="020B0503020204020204" pitchFamily="34" charset="-122"/>
              </a:rPr>
              <a:t>&gt; </a:t>
            </a:r>
            <a:r>
              <a:rPr lang="zh-CN" altLang="en-US" sz="700">
                <a:solidFill>
                  <a:srgbClr val="8C8C8C"/>
                </a:solidFill>
                <a:latin typeface="Arial" panose="020B0604020202020204" pitchFamily="34" charset="0"/>
                <a:ea typeface="微软雅黑" panose="020B0503020204020204" pitchFamily="34" charset="-122"/>
              </a:rPr>
              <a:t>内部</a:t>
            </a:r>
            <a:r>
              <a:rPr lang="zh-CN" altLang="en-US" sz="700">
                <a:solidFill>
                  <a:srgbClr val="666666"/>
                </a:solidFill>
                <a:latin typeface="Arial" panose="020B0604020202020204" pitchFamily="34" charset="0"/>
                <a:ea typeface="微软雅黑" panose="020B0503020204020204" pitchFamily="34" charset="-122"/>
              </a:rPr>
              <a:t>公开</a:t>
            </a:r>
            <a:endParaRPr lang="zh-CN" altLang="en-US" sz="600">
              <a:solidFill>
                <a:srgbClr val="666666"/>
              </a:solidFill>
              <a:latin typeface="Arial" panose="020B0604020202020204" pitchFamily="34" charset="0"/>
              <a:ea typeface="微软雅黑" panose="020B0503020204020204" pitchFamily="34" charset="-122"/>
            </a:endParaRPr>
          </a:p>
        </p:txBody>
      </p:sp>
      <p:sp>
        <p:nvSpPr>
          <p:cNvPr id="9" name="文本占位符 2"/>
          <p:cNvSpPr>
            <a:spLocks noGrp="1"/>
          </p:cNvSpPr>
          <p:nvPr>
            <p:ph idx="1"/>
          </p:nvPr>
        </p:nvSpPr>
        <p:spPr>
          <a:xfrm>
            <a:off x="457200" y="1600201"/>
            <a:ext cx="8229600" cy="4525963"/>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14" name="标题 13"/>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416592"/>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BE8F2B02-AAAF-4E1D-8974-5CE43A1DD9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013" y="131763"/>
            <a:ext cx="23415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0A585487-58A0-4054-8B31-1AA51FE8CC34}"/>
              </a:ext>
            </a:extLst>
          </p:cNvPr>
          <p:cNvSpPr>
            <a:spLocks noChangeArrowheads="1"/>
          </p:cNvSpPr>
          <p:nvPr userDrawn="1"/>
        </p:nvSpPr>
        <p:spPr bwMode="auto">
          <a:xfrm>
            <a:off x="0" y="950913"/>
            <a:ext cx="9110663"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
        <p:nvSpPr>
          <p:cNvPr id="4" name="日期占位符 1">
            <a:extLst>
              <a:ext uri="{FF2B5EF4-FFF2-40B4-BE49-F238E27FC236}">
                <a16:creationId xmlns:a16="http://schemas.microsoft.com/office/drawing/2014/main" id="{12B4F979-2905-48D4-A692-56CB67EF943B}"/>
              </a:ext>
            </a:extLst>
          </p:cNvPr>
          <p:cNvSpPr>
            <a:spLocks noGrp="1"/>
          </p:cNvSpPr>
          <p:nvPr>
            <p:ph type="dt" sz="half" idx="10"/>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5" name="页脚占位符 2">
            <a:extLst>
              <a:ext uri="{FF2B5EF4-FFF2-40B4-BE49-F238E27FC236}">
                <a16:creationId xmlns:a16="http://schemas.microsoft.com/office/drawing/2014/main" id="{0F61EE24-63D0-4319-8FFA-75A4E4B6ADEB}"/>
              </a:ext>
            </a:extLst>
          </p:cNvPr>
          <p:cNvSpPr>
            <a:spLocks noGrp="1"/>
          </p:cNvSpPr>
          <p:nvPr>
            <p:ph type="ftr" sz="quarter" idx="11"/>
          </p:nvPr>
        </p:nvSpPr>
        <p:spPr>
          <a:xfrm>
            <a:off x="0" y="0"/>
            <a:ext cx="0" cy="0"/>
          </a:xfrm>
        </p:spPr>
        <p:txBody>
          <a:bodyPr/>
          <a:lstStyle>
            <a:lvl1pPr eaLnBrk="1" hangingPunct="1">
              <a:buFont typeface="Arial" panose="020B0604020202020204" pitchFamily="34" charset="0"/>
              <a:buNone/>
              <a:defRPr noProof="1"/>
            </a:lvl1pPr>
          </a:lstStyle>
          <a:p>
            <a:pPr>
              <a:defRPr/>
            </a:pPr>
            <a:endParaRPr lang="zh-CN" altLang="en-US"/>
          </a:p>
        </p:txBody>
      </p:sp>
      <p:sp>
        <p:nvSpPr>
          <p:cNvPr id="6" name="灯片编号占位符 3">
            <a:extLst>
              <a:ext uri="{FF2B5EF4-FFF2-40B4-BE49-F238E27FC236}">
                <a16:creationId xmlns:a16="http://schemas.microsoft.com/office/drawing/2014/main" id="{E38A58C1-5538-4C8E-8059-A7947A5F0369}"/>
              </a:ext>
            </a:extLst>
          </p:cNvPr>
          <p:cNvSpPr>
            <a:spLocks noGrp="1"/>
          </p:cNvSpPr>
          <p:nvPr>
            <p:ph type="sldNum" sz="quarter" idx="12"/>
          </p:nvPr>
        </p:nvSpPr>
        <p:spPr>
          <a:xfrm>
            <a:off x="0" y="0"/>
            <a:ext cx="0" cy="0"/>
          </a:xfrm>
        </p:spPr>
        <p:txBody>
          <a:bodyPr/>
          <a:lstStyle>
            <a:lvl1pPr eaLnBrk="1" hangingPunct="1">
              <a:buFont typeface="Arial" panose="020B0604020202020204" pitchFamily="34" charset="0"/>
              <a:buNone/>
              <a:defRPr noProof="1"/>
            </a:lvl1pPr>
          </a:lstStyle>
          <a:p>
            <a:pPr>
              <a:defRPr/>
            </a:pPr>
            <a:fld id="{E7BF7C4D-F115-488B-94FE-1FA96DDE301A}" type="slidenum">
              <a:rPr lang="zh-CN" altLang="en-US"/>
              <a:pPr>
                <a:defRPr/>
              </a:pPr>
              <a:t>‹#›</a:t>
            </a:fld>
            <a:endParaRPr lang="zh-CN" altLang="en-US"/>
          </a:p>
        </p:txBody>
      </p:sp>
    </p:spTree>
    <p:extLst>
      <p:ext uri="{BB962C8B-B14F-4D97-AF65-F5344CB8AC3E}">
        <p14:creationId xmlns:p14="http://schemas.microsoft.com/office/powerpoint/2010/main" val="1665320856"/>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A0F3AE74-15BD-4FDC-B0C5-D5ACD4260F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5413" y="618648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5">
            <a:extLst>
              <a:ext uri="{FF2B5EF4-FFF2-40B4-BE49-F238E27FC236}">
                <a16:creationId xmlns:a16="http://schemas.microsoft.com/office/drawing/2014/main" id="{49BC325D-A703-4738-BE2D-EE263B969159}"/>
              </a:ext>
            </a:extLst>
          </p:cNvPr>
          <p:cNvSpPr txBox="1">
            <a:spLocks noChangeArrowheads="1"/>
          </p:cNvSpPr>
          <p:nvPr userDrawn="1"/>
        </p:nvSpPr>
        <p:spPr bwMode="auto">
          <a:xfrm>
            <a:off x="34925" y="85725"/>
            <a:ext cx="3074988" cy="460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b="1">
                <a:solidFill>
                  <a:srgbClr val="990000"/>
                </a:solidFill>
                <a:latin typeface="黑体" panose="02010609060101010101" pitchFamily="49" charset="-122"/>
                <a:ea typeface="黑体" panose="02010609060101010101" pitchFamily="49" charset="-122"/>
              </a:rPr>
              <a:t>现代密码学（第四版）</a:t>
            </a:r>
          </a:p>
        </p:txBody>
      </p:sp>
      <p:cxnSp>
        <p:nvCxnSpPr>
          <p:cNvPr id="4" name="直接连接符 3">
            <a:extLst>
              <a:ext uri="{FF2B5EF4-FFF2-40B4-BE49-F238E27FC236}">
                <a16:creationId xmlns:a16="http://schemas.microsoft.com/office/drawing/2014/main" id="{1BD35871-E27D-41BB-92C4-0A1289218148}"/>
              </a:ext>
            </a:extLst>
          </p:cNvPr>
          <p:cNvCxnSpPr/>
          <p:nvPr/>
        </p:nvCxnSpPr>
        <p:spPr>
          <a:xfrm flipV="1">
            <a:off x="35560" y="6525895"/>
            <a:ext cx="6480810" cy="2095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cxnSp>
        <p:nvCxnSpPr>
          <p:cNvPr id="5" name="直接连接符 4">
            <a:extLst>
              <a:ext uri="{FF2B5EF4-FFF2-40B4-BE49-F238E27FC236}">
                <a16:creationId xmlns:a16="http://schemas.microsoft.com/office/drawing/2014/main" id="{11005EBD-924F-4E8E-9DA8-7608DCDBEC8A}"/>
              </a:ext>
            </a:extLst>
          </p:cNvPr>
          <p:cNvCxnSpPr/>
          <p:nvPr/>
        </p:nvCxnSpPr>
        <p:spPr>
          <a:xfrm flipV="1">
            <a:off x="1115694" y="593724"/>
            <a:ext cx="8028305" cy="27305"/>
          </a:xfrm>
          <a:prstGeom prst="line">
            <a:avLst/>
          </a:prstGeom>
          <a:ln w="63500">
            <a:gradFill>
              <a:gsLst>
                <a:gs pos="84000">
                  <a:srgbClr val="C00000"/>
                </a:gs>
                <a:gs pos="100000">
                  <a:schemeClr val="accent1">
                    <a:tint val="23500"/>
                    <a:satMod val="160000"/>
                  </a:schemeClr>
                </a:gs>
              </a:gsLst>
              <a:lin ang="5400000" scaled="0"/>
            </a:gra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42265203"/>
      </p:ext>
    </p:extLst>
  </p:cSld>
  <p:clrMapOvr>
    <a:masterClrMapping/>
  </p:clrMapOvr>
  <p:transition spd="slow" advClick="0" advTm="5000">
    <p:random/>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57011810-9ABE-4230-A2EF-101CBC6BE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0B736711-75E0-4CAB-AC7C-CA879DC4B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65204"/>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56DC332B-BED0-4BAE-887B-D2E9B9D5E495}"/>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71A484FA-17D3-4C61-B4AC-B709835BD201}"/>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42351C4F-89DB-4F64-9F02-EE878A3CB51F}" type="datetimeFigureOut">
              <a:rPr lang="zh-CN" altLang="en-US"/>
              <a:pPr>
                <a:defRPr/>
              </a:pPr>
              <a:t>2024/2/28</a:t>
            </a:fld>
            <a:endParaRPr lang="zh-CN" altLang="en-US"/>
          </a:p>
        </p:txBody>
      </p:sp>
      <p:sp>
        <p:nvSpPr>
          <p:cNvPr id="6" name="页脚占位符 2">
            <a:extLst>
              <a:ext uri="{FF2B5EF4-FFF2-40B4-BE49-F238E27FC236}">
                <a16:creationId xmlns:a16="http://schemas.microsoft.com/office/drawing/2014/main" id="{106F2497-A8B6-46C1-A7D7-0B8EADCAE8C9}"/>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EE51D66A-FEF8-4BA2-95C1-F2FDA9FA180A}"/>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7268BB0A-11FC-4B9D-8455-F3B53125DFD0}" type="slidenum">
              <a:rPr lang="zh-CN" altLang="en-US"/>
              <a:pPr>
                <a:defRPr/>
              </a:pPr>
              <a:t>‹#›</a:t>
            </a:fld>
            <a:endParaRPr lang="zh-CN" altLang="en-US"/>
          </a:p>
        </p:txBody>
      </p:sp>
    </p:spTree>
    <p:extLst>
      <p:ext uri="{BB962C8B-B14F-4D97-AF65-F5344CB8AC3E}">
        <p14:creationId xmlns:p14="http://schemas.microsoft.com/office/powerpoint/2010/main" val="2150212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pic>
        <p:nvPicPr>
          <p:cNvPr id="2" name="图片 4">
            <a:extLst>
              <a:ext uri="{FF2B5EF4-FFF2-40B4-BE49-F238E27FC236}">
                <a16:creationId xmlns:a16="http://schemas.microsoft.com/office/drawing/2014/main" id="{4D3C2A10-104D-4DCD-B93B-C1C7443A3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285750"/>
            <a:ext cx="24098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6">
            <a:extLst>
              <a:ext uri="{FF2B5EF4-FFF2-40B4-BE49-F238E27FC236}">
                <a16:creationId xmlns:a16="http://schemas.microsoft.com/office/drawing/2014/main" id="{DAD39177-4374-4BF3-8A04-4C73550AB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238"/>
            <a:ext cx="987425" cy="192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977813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B95605A-9BDC-467A-9A1C-FC2ABBA214E2}"/>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0F327AD5-3E8C-4D3B-9CCB-7899650E4C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51936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C3749E1-3628-421F-8957-E91F15F71CFC}"/>
              </a:ext>
            </a:extLst>
          </p:cNvPr>
          <p:cNvSpPr>
            <a:spLocks noGrp="1"/>
          </p:cNvSpPr>
          <p:nvPr>
            <p:ph type="dt" sz="half" idx="10"/>
          </p:nvPr>
        </p:nvSpPr>
        <p:spPr>
          <a:xfrm>
            <a:off x="762000" y="6391275"/>
            <a:ext cx="2057400" cy="457200"/>
          </a:xfrm>
        </p:spPr>
        <p:txBody>
          <a:bodyPr/>
          <a:lstStyle>
            <a:lvl1pPr>
              <a:defRPr/>
            </a:lvl1pPr>
          </a:lstStyle>
          <a:p>
            <a:pPr>
              <a:defRPr/>
            </a:pPr>
            <a:fld id="{48EB2A0B-EE16-4873-BD35-1240C9B401A6}" type="datetime1">
              <a:rPr lang="zh-CN" altLang="en-US"/>
              <a:pPr>
                <a:defRPr/>
              </a:pPr>
              <a:t>2024/2/28</a:t>
            </a:fld>
            <a:endParaRPr lang="en-US" altLang="zh-CN"/>
          </a:p>
        </p:txBody>
      </p:sp>
      <p:sp>
        <p:nvSpPr>
          <p:cNvPr id="6" name="页脚占位符 5">
            <a:extLst>
              <a:ext uri="{FF2B5EF4-FFF2-40B4-BE49-F238E27FC236}">
                <a16:creationId xmlns:a16="http://schemas.microsoft.com/office/drawing/2014/main" id="{5C79C21E-BDC9-4D34-805A-2C4AB50129BC}"/>
              </a:ext>
            </a:extLst>
          </p:cNvPr>
          <p:cNvSpPr>
            <a:spLocks noGrp="1"/>
          </p:cNvSpPr>
          <p:nvPr>
            <p:ph type="ftr" sz="quarter" idx="11"/>
          </p:nvPr>
        </p:nvSpPr>
        <p:spPr>
          <a:xfrm>
            <a:off x="3352800" y="6403975"/>
            <a:ext cx="2895600" cy="457200"/>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0EA72596-9588-450D-8483-791B6812F739}"/>
              </a:ext>
            </a:extLst>
          </p:cNvPr>
          <p:cNvSpPr>
            <a:spLocks noGrp="1"/>
          </p:cNvSpPr>
          <p:nvPr>
            <p:ph type="sldNum" sz="quarter" idx="12"/>
          </p:nvPr>
        </p:nvSpPr>
        <p:spPr>
          <a:xfrm>
            <a:off x="6858000" y="6400800"/>
            <a:ext cx="1600200" cy="457200"/>
          </a:xfrm>
        </p:spPr>
        <p:txBody>
          <a:bodyPr/>
          <a:lstStyle>
            <a:lvl1pPr>
              <a:defRPr/>
            </a:lvl1pPr>
          </a:lstStyle>
          <a:p>
            <a:pPr>
              <a:defRPr/>
            </a:pPr>
            <a:fld id="{D389E93E-BEF5-4A9B-A366-A6EA7FC9B118}" type="slidenum">
              <a:rPr lang="zh-CN" altLang="en-US"/>
              <a:pPr>
                <a:defRPr/>
              </a:pPr>
              <a:t>‹#›</a:t>
            </a:fld>
            <a:endParaRPr lang="en-US" altLang="zh-CN"/>
          </a:p>
        </p:txBody>
      </p:sp>
    </p:spTree>
    <p:extLst>
      <p:ext uri="{BB962C8B-B14F-4D97-AF65-F5344CB8AC3E}">
        <p14:creationId xmlns:p14="http://schemas.microsoft.com/office/powerpoint/2010/main" val="219555360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524000"/>
            <a:ext cx="40767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524000"/>
            <a:ext cx="40767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4038600"/>
            <a:ext cx="40767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3D243FD7-357D-441D-9829-DF3668B0D42B}"/>
              </a:ext>
            </a:extLst>
          </p:cNvPr>
          <p:cNvSpPr>
            <a:spLocks noGrp="1"/>
          </p:cNvSpPr>
          <p:nvPr>
            <p:ph type="dt" sz="half" idx="10"/>
          </p:nvPr>
        </p:nvSpPr>
        <p:spPr>
          <a:xfrm>
            <a:off x="0" y="0"/>
            <a:ext cx="0" cy="0"/>
          </a:xfrm>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ED9A642D-5B42-4D6B-BDD7-39D1DFAFD79D}"/>
              </a:ext>
            </a:extLst>
          </p:cNvPr>
          <p:cNvSpPr>
            <a:spLocks noGrp="1"/>
          </p:cNvSpPr>
          <p:nvPr>
            <p:ph type="ftr" sz="quarter" idx="11"/>
          </p:nvPr>
        </p:nvSpPr>
        <p:spPr>
          <a:xfrm>
            <a:off x="0" y="0"/>
            <a:ext cx="0" cy="0"/>
          </a:xfrm>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912DCBA8-BE5B-475A-B90A-F564797F2D91}"/>
              </a:ext>
            </a:extLst>
          </p:cNvPr>
          <p:cNvSpPr>
            <a:spLocks noGrp="1"/>
          </p:cNvSpPr>
          <p:nvPr>
            <p:ph type="sldNum" sz="quarter" idx="12"/>
          </p:nvPr>
        </p:nvSpPr>
        <p:spPr>
          <a:xfrm>
            <a:off x="0" y="0"/>
            <a:ext cx="0" cy="0"/>
          </a:xfrm>
        </p:spPr>
        <p:txBody>
          <a:bodyPr/>
          <a:lstStyle>
            <a:lvl1pPr>
              <a:defRPr/>
            </a:lvl1pPr>
          </a:lstStyle>
          <a:p>
            <a:pPr>
              <a:defRPr/>
            </a:pPr>
            <a:fld id="{298B1CE3-C985-455A-A7F2-17644D66F443}" type="slidenum">
              <a:rPr lang="en-US" altLang="zh-CN"/>
              <a:pPr>
                <a:defRPr/>
              </a:pPr>
              <a:t>‹#›</a:t>
            </a:fld>
            <a:endParaRPr lang="en-US" altLang="zh-CN"/>
          </a:p>
        </p:txBody>
      </p:sp>
    </p:spTree>
    <p:extLst>
      <p:ext uri="{BB962C8B-B14F-4D97-AF65-F5344CB8AC3E}">
        <p14:creationId xmlns:p14="http://schemas.microsoft.com/office/powerpoint/2010/main" val="770191540"/>
      </p:ext>
    </p:extLst>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0985337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978632091"/>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578660610"/>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2017091611"/>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71161399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253654394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8492759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KSO_Shape">
            <a:extLst>
              <a:ext uri="{FF2B5EF4-FFF2-40B4-BE49-F238E27FC236}">
                <a16:creationId xmlns:a16="http://schemas.microsoft.com/office/drawing/2014/main" id="{A07BE5C6-EC0A-4877-A190-170088D4D88A}"/>
              </a:ext>
            </a:extLst>
          </p:cNvPr>
          <p:cNvSpPr/>
          <p:nvPr/>
        </p:nvSpPr>
        <p:spPr bwMode="auto">
          <a:xfrm>
            <a:off x="392483" y="244368"/>
            <a:ext cx="472334" cy="742371"/>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14300" dist="63500" dir="6600000" sx="103000" sy="103000" algn="tr" rotWithShape="0">
              <a:srgbClr val="4A97BE"/>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 typeface="Arial" panose="020B0604020202020204" pitchFamily="34" charset="0"/>
              <a:buNone/>
              <a:defRPr/>
            </a:pPr>
            <a:endParaRPr lang="zh-CN" altLang="en-US" sz="760" noProof="1">
              <a:solidFill>
                <a:schemeClr val="lt1"/>
              </a:solidFill>
              <a:latin typeface="微软雅黑" panose="020B0503020204020204" charset="-122"/>
              <a:ea typeface="微软雅黑" panose="020B0503020204020204" charset="-122"/>
            </a:endParaRPr>
          </a:p>
        </p:txBody>
      </p:sp>
      <p:sp>
        <p:nvSpPr>
          <p:cNvPr id="5" name="文本占位符 6"/>
          <p:cNvSpPr>
            <a:spLocks noGrp="1"/>
          </p:cNvSpPr>
          <p:nvPr>
            <p:ph type="body" sz="quarter" idx="13"/>
          </p:nvPr>
        </p:nvSpPr>
        <p:spPr>
          <a:xfrm>
            <a:off x="606879" y="516839"/>
            <a:ext cx="3552825" cy="469900"/>
          </a:xfrm>
        </p:spPr>
        <p:txBody>
          <a:bodyPr>
            <a:noAutofit/>
          </a:bodyPr>
          <a:lstStyle>
            <a:lvl1pPr marL="0" indent="0">
              <a:buNone/>
              <a:defRPr sz="2400">
                <a:solidFill>
                  <a:schemeClr val="bg1"/>
                </a:solidFill>
                <a:latin typeface="+mj-ea"/>
                <a:ea typeface="+mj-ea"/>
              </a:defRPr>
            </a:lvl1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F14AF625-FC01-4C2A-B248-7DE246C7B700}"/>
              </a:ext>
            </a:extLst>
          </p:cNvPr>
          <p:cNvSpPr>
            <a:spLocks noGrp="1"/>
          </p:cNvSpPr>
          <p:nvPr>
            <p:ph type="dt" sz="half" idx="14"/>
          </p:nvPr>
        </p:nvSpPr>
        <p:spPr>
          <a:xfrm>
            <a:off x="628650" y="6356350"/>
            <a:ext cx="2057400" cy="365125"/>
          </a:xfrm>
        </p:spPr>
        <p:txBody>
          <a:bodyPr/>
          <a:lstStyle>
            <a:lvl1pPr eaLnBrk="1" hangingPunct="1">
              <a:buFont typeface="Arial" panose="020B0604020202020204" pitchFamily="34" charset="0"/>
              <a:buNone/>
              <a:defRPr noProof="1"/>
            </a:lvl1pPr>
          </a:lstStyle>
          <a:p>
            <a:pPr>
              <a:defRPr/>
            </a:pPr>
            <a:fld id="{F370FC5E-5F28-43EF-8C76-A7C0107991AC}" type="datetimeFigureOut">
              <a:rPr lang="zh-CN" altLang="en-US"/>
              <a:pPr>
                <a:defRPr/>
              </a:pPr>
              <a:t>2024/2/28</a:t>
            </a:fld>
            <a:endParaRPr lang="zh-CN" altLang="en-US"/>
          </a:p>
        </p:txBody>
      </p:sp>
      <p:sp>
        <p:nvSpPr>
          <p:cNvPr id="6" name="页脚占位符 2">
            <a:extLst>
              <a:ext uri="{FF2B5EF4-FFF2-40B4-BE49-F238E27FC236}">
                <a16:creationId xmlns:a16="http://schemas.microsoft.com/office/drawing/2014/main" id="{2D11ED72-0C91-4E9A-9F0C-A17C4F6EE9A9}"/>
              </a:ext>
            </a:extLst>
          </p:cNvPr>
          <p:cNvSpPr>
            <a:spLocks noGrp="1"/>
          </p:cNvSpPr>
          <p:nvPr>
            <p:ph type="ftr" sz="quarter" idx="15"/>
          </p:nvPr>
        </p:nvSpPr>
        <p:spPr>
          <a:xfrm>
            <a:off x="3028950" y="6356350"/>
            <a:ext cx="3086100" cy="365125"/>
          </a:xfrm>
        </p:spPr>
        <p:txBody>
          <a:bodyPr/>
          <a:lstStyle>
            <a:lvl1pPr eaLnBrk="1" hangingPunct="1">
              <a:buFont typeface="Arial" panose="020B0604020202020204" pitchFamily="34" charset="0"/>
              <a:buNone/>
              <a:defRPr noProof="1"/>
            </a:lvl1pPr>
          </a:lstStyle>
          <a:p>
            <a:pPr>
              <a:defRPr/>
            </a:pPr>
            <a:endParaRPr lang="zh-CN" altLang="en-US"/>
          </a:p>
        </p:txBody>
      </p:sp>
      <p:sp>
        <p:nvSpPr>
          <p:cNvPr id="7" name="灯片编号占位符 3">
            <a:extLst>
              <a:ext uri="{FF2B5EF4-FFF2-40B4-BE49-F238E27FC236}">
                <a16:creationId xmlns:a16="http://schemas.microsoft.com/office/drawing/2014/main" id="{0C26D85A-5A35-43CC-B0AD-AD9F3B299CC4}"/>
              </a:ext>
            </a:extLst>
          </p:cNvPr>
          <p:cNvSpPr>
            <a:spLocks noGrp="1"/>
          </p:cNvSpPr>
          <p:nvPr>
            <p:ph type="sldNum" sz="quarter" idx="16"/>
          </p:nvPr>
        </p:nvSpPr>
        <p:spPr>
          <a:xfrm>
            <a:off x="6457950" y="6356350"/>
            <a:ext cx="2057400" cy="365125"/>
          </a:xfrm>
        </p:spPr>
        <p:txBody>
          <a:bodyPr/>
          <a:lstStyle>
            <a:lvl1pPr eaLnBrk="1" hangingPunct="1">
              <a:buFont typeface="Arial" panose="020B0604020202020204" pitchFamily="34" charset="0"/>
              <a:buNone/>
              <a:defRPr noProof="1"/>
            </a:lvl1pPr>
          </a:lstStyle>
          <a:p>
            <a:pPr>
              <a:defRPr/>
            </a:pPr>
            <a:fld id="{48980DA9-81D3-403E-BD76-2E35A5149B13}" type="slidenum">
              <a:rPr lang="zh-CN" altLang="en-US"/>
              <a:pPr>
                <a:defRPr/>
              </a:pPr>
              <a:t>‹#›</a:t>
            </a:fld>
            <a:endParaRPr lang="zh-CN" altLang="en-US"/>
          </a:p>
        </p:txBody>
      </p:sp>
    </p:spTree>
    <p:extLst>
      <p:ext uri="{BB962C8B-B14F-4D97-AF65-F5344CB8AC3E}">
        <p14:creationId xmlns:p14="http://schemas.microsoft.com/office/powerpoint/2010/main" val="1035852201"/>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45829001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278213178"/>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574854417"/>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3181228811"/>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13" name="矩形 12"/>
          <p:cNvSpPr/>
          <p:nvPr userDrawn="1"/>
        </p:nvSpPr>
        <p:spPr>
          <a:xfrm>
            <a:off x="0" y="6211330"/>
            <a:ext cx="9144000" cy="6466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 name="灯片编号占位符 3"/>
          <p:cNvSpPr>
            <a:spLocks noGrp="1"/>
          </p:cNvSpPr>
          <p:nvPr>
            <p:ph type="sldNum" sz="quarter" idx="12"/>
          </p:nvPr>
        </p:nvSpPr>
        <p:spPr>
          <a:xfrm>
            <a:off x="6929180" y="6356357"/>
            <a:ext cx="2057400" cy="365125"/>
          </a:xfrm>
        </p:spPr>
        <p:txBody>
          <a:bodyPr/>
          <a:lstStyle>
            <a:lvl1pPr>
              <a:defRPr sz="1050" b="1">
                <a:solidFill>
                  <a:schemeClr val="bg1"/>
                </a:solidFill>
                <a:latin typeface="黑体" panose="02010609060101010101" pitchFamily="49" charset="-122"/>
                <a:ea typeface="黑体" panose="02010609060101010101" pitchFamily="49" charset="-122"/>
              </a:defRPr>
            </a:lvl1pPr>
          </a:lstStyle>
          <a:p>
            <a:fld id="{3FA3B7B3-45F1-4F78-8C74-FDB527C9F76D}" type="slidenum">
              <a:rPr lang="zh-CN" altLang="en-US" smtClean="0"/>
              <a:pPr/>
              <a:t>‹#›</a:t>
            </a:fld>
            <a:endParaRPr lang="zh-CN" altLang="en-US" dirty="0"/>
          </a:p>
        </p:txBody>
      </p:sp>
      <p:sp>
        <p:nvSpPr>
          <p:cNvPr id="5" name="矩形 4"/>
          <p:cNvSpPr/>
          <p:nvPr userDrawn="1"/>
        </p:nvSpPr>
        <p:spPr>
          <a:xfrm>
            <a:off x="0"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文本占位符 11"/>
          <p:cNvSpPr>
            <a:spLocks noGrp="1"/>
          </p:cNvSpPr>
          <p:nvPr>
            <p:ph type="body" sz="quarter" idx="13" hasCustomPrompt="1"/>
          </p:nvPr>
        </p:nvSpPr>
        <p:spPr>
          <a:xfrm>
            <a:off x="140497" y="102958"/>
            <a:ext cx="5776913" cy="560215"/>
          </a:xfrm>
        </p:spPr>
        <p:txBody>
          <a:bodyPr/>
          <a:lstStyle>
            <a:lvl1pPr marL="0" indent="0">
              <a:lnSpc>
                <a:spcPct val="100000"/>
              </a:lnSpc>
              <a:buNone/>
              <a:defRPr b="1">
                <a:solidFill>
                  <a:schemeClr val="bg1"/>
                </a:solidFill>
                <a:latin typeface="黑体" panose="02010609060101010101" pitchFamily="49" charset="-122"/>
                <a:ea typeface="黑体" panose="02010609060101010101" pitchFamily="49" charset="-122"/>
              </a:defRPr>
            </a:lvl1pPr>
          </a:lstStyle>
          <a:p>
            <a:pPr lvl="0"/>
            <a:r>
              <a:rPr lang="zh-CN" altLang="en-US" dirty="0"/>
              <a:t>标题</a:t>
            </a:r>
          </a:p>
        </p:txBody>
      </p:sp>
      <p:sp>
        <p:nvSpPr>
          <p:cNvPr id="16" name="文本框 15"/>
          <p:cNvSpPr txBox="1"/>
          <p:nvPr userDrawn="1"/>
        </p:nvSpPr>
        <p:spPr>
          <a:xfrm>
            <a:off x="2140398" y="6265132"/>
            <a:ext cx="2002471" cy="248209"/>
          </a:xfrm>
          <a:prstGeom prst="rect">
            <a:avLst/>
          </a:prstGeom>
          <a:noFill/>
        </p:spPr>
        <p:txBody>
          <a:bodyPr wrap="none" rtlCol="0">
            <a:spAutoFit/>
          </a:bodyPr>
          <a:lstStyle/>
          <a:p>
            <a:r>
              <a:rPr lang="zh-CN" altLang="en-US" sz="1013" dirty="0">
                <a:solidFill>
                  <a:schemeClr val="bg1"/>
                </a:solidFill>
                <a:latin typeface="微软雅黑" panose="020B0503020204020204" pitchFamily="34" charset="-122"/>
                <a:ea typeface="微软雅黑" panose="020B0503020204020204" pitchFamily="34" charset="-122"/>
              </a:rPr>
              <a:t>网络空间安全学院（密码</a:t>
            </a:r>
            <a:r>
              <a:rPr lang="zh-CN" altLang="en-US" sz="1013" b="0" dirty="0">
                <a:solidFill>
                  <a:schemeClr val="bg1"/>
                </a:solidFill>
                <a:latin typeface="微软雅黑" panose="020B0503020204020204" pitchFamily="34" charset="-122"/>
                <a:ea typeface="微软雅黑" panose="020B0503020204020204" pitchFamily="34" charset="-122"/>
              </a:rPr>
              <a:t>学院</a:t>
            </a:r>
            <a:r>
              <a:rPr lang="zh-CN" altLang="en-US" sz="1013" dirty="0">
                <a:solidFill>
                  <a:schemeClr val="bg1"/>
                </a:solidFill>
                <a:latin typeface="微软雅黑" panose="020B0503020204020204" pitchFamily="34" charset="-122"/>
                <a:ea typeface="微软雅黑" panose="020B0503020204020204" pitchFamily="34" charset="-122"/>
              </a:rPr>
              <a:t>）</a:t>
            </a:r>
          </a:p>
        </p:txBody>
      </p:sp>
      <p:sp>
        <p:nvSpPr>
          <p:cNvPr id="17" name="文本框 16"/>
          <p:cNvSpPr txBox="1"/>
          <p:nvPr userDrawn="1"/>
        </p:nvSpPr>
        <p:spPr>
          <a:xfrm>
            <a:off x="2140399" y="6546822"/>
            <a:ext cx="2089033" cy="196208"/>
          </a:xfrm>
          <a:prstGeom prst="rect">
            <a:avLst/>
          </a:prstGeom>
          <a:noFill/>
        </p:spPr>
        <p:txBody>
          <a:bodyPr wrap="none" rtlCol="0">
            <a:spAutoFit/>
          </a:bodyPr>
          <a:lstStyle/>
          <a:p>
            <a:r>
              <a:rPr lang="en-US" altLang="zh-CN" sz="675" dirty="0">
                <a:solidFill>
                  <a:schemeClr val="bg1"/>
                </a:solidFill>
                <a:latin typeface="Times New Roman" panose="02020603050405020304" pitchFamily="18" charset="0"/>
                <a:cs typeface="Times New Roman" panose="02020603050405020304" pitchFamily="18" charset="0"/>
              </a:rPr>
              <a:t>School of Cyberspace Security (School of Cryptology)</a:t>
            </a:r>
            <a:endParaRPr lang="zh-CN" altLang="en-US" sz="675" dirty="0">
              <a:solidFill>
                <a:schemeClr val="bg1"/>
              </a:solidFill>
              <a:latin typeface="Times New Roman" panose="02020603050405020304" pitchFamily="18" charset="0"/>
              <a:cs typeface="Times New Roman" panose="02020603050405020304" pitchFamily="18" charset="0"/>
            </a:endParaRPr>
          </a:p>
        </p:txBody>
      </p:sp>
      <p:cxnSp>
        <p:nvCxnSpPr>
          <p:cNvPr id="19" name="直接连接符 18"/>
          <p:cNvCxnSpPr/>
          <p:nvPr userDrawn="1"/>
        </p:nvCxnSpPr>
        <p:spPr>
          <a:xfrm>
            <a:off x="2140398" y="6283840"/>
            <a:ext cx="0" cy="5016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userDrawn="1"/>
        </p:nvPicPr>
        <p:blipFill rotWithShape="1">
          <a:blip r:embed="rId2"/>
          <a:srcRect t="27732" b="29452"/>
          <a:stretch>
            <a:fillRect/>
          </a:stretch>
        </p:blipFill>
        <p:spPr>
          <a:xfrm>
            <a:off x="4635621" y="951"/>
            <a:ext cx="4508383" cy="765175"/>
          </a:xfrm>
          <a:prstGeom prst="rect">
            <a:avLst/>
          </a:prstGeom>
        </p:spPr>
      </p:pic>
      <p:pic>
        <p:nvPicPr>
          <p:cNvPr id="22"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0218" b="10316"/>
          <a:stretch>
            <a:fillRect/>
          </a:stretch>
        </p:blipFill>
        <p:spPr bwMode="auto">
          <a:xfrm>
            <a:off x="4" y="-1"/>
            <a:ext cx="2541665" cy="765175"/>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FB67534B-9D72-4B29-AF95-EF3BECF51BC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7399" y="6277288"/>
            <a:ext cx="1791903" cy="539068"/>
          </a:xfrm>
          <a:prstGeom prst="rect">
            <a:avLst/>
          </a:prstGeom>
        </p:spPr>
      </p:pic>
    </p:spTree>
    <p:extLst>
      <p:ext uri="{BB962C8B-B14F-4D97-AF65-F5344CB8AC3E}">
        <p14:creationId xmlns:p14="http://schemas.microsoft.com/office/powerpoint/2010/main" val="20025739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486938822"/>
      </p:ext>
    </p:extLst>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411786199"/>
      </p:ext>
    </p:extLst>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4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294828290"/>
      </p:ext>
    </p:extLst>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58423910"/>
      </p:ext>
    </p:extLst>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6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46594466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E193E7B-F540-4C2C-81EE-3D59537CCA89}"/>
              </a:ext>
            </a:extLst>
          </p:cNvPr>
          <p:cNvSpPr>
            <a:spLocks noChangeArrowheads="1"/>
          </p:cNvSpPr>
          <p:nvPr userDrawn="1"/>
        </p:nvSpPr>
        <p:spPr bwMode="auto">
          <a:xfrm>
            <a:off x="0" y="836613"/>
            <a:ext cx="9144000" cy="96837"/>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sz="3200">
              <a:solidFill>
                <a:srgbClr val="CC3300"/>
              </a:solidFill>
              <a:latin typeface="Arial" panose="020B0604020202020204" pitchFamily="34" charset="0"/>
            </a:endParaRPr>
          </a:p>
        </p:txBody>
      </p:sp>
      <p:pic>
        <p:nvPicPr>
          <p:cNvPr id="3" name="图片 4">
            <a:extLst>
              <a:ext uri="{FF2B5EF4-FFF2-40B4-BE49-F238E27FC236}">
                <a16:creationId xmlns:a16="http://schemas.microsoft.com/office/drawing/2014/main" id="{A3C9791A-75A2-489E-94CC-6D2480B2D55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46038"/>
            <a:ext cx="24193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589991"/>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7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411191740"/>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8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019498209"/>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9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511264493"/>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0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723624678"/>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684243799"/>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893741021"/>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3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510179170"/>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4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405053637"/>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5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7751644"/>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6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50782589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EF0766FB-7D0A-4401-B537-C5152BA4A41E}"/>
              </a:ext>
            </a:extLst>
          </p:cNvPr>
          <p:cNvSpPr>
            <a:spLocks noGrp="1"/>
          </p:cNvSpPr>
          <p:nvPr>
            <p:ph type="dt" sz="half" idx="10"/>
          </p:nvPr>
        </p:nvSpPr>
        <p:spPr/>
        <p:txBody>
          <a:bodyPr/>
          <a:lstStyle>
            <a:lvl1pPr>
              <a:defRPr/>
            </a:lvl1pPr>
          </a:lstStyle>
          <a:p>
            <a:pPr>
              <a:defRPr/>
            </a:pPr>
            <a:fld id="{D6E3BF9C-0B2D-4CC1-80D0-11CFD3B568D1}"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DFBAFA56-DE83-4657-A559-202401BB712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5DA0E3A-5845-4A37-BA90-BF70A86B5BFA}"/>
              </a:ext>
            </a:extLst>
          </p:cNvPr>
          <p:cNvSpPr>
            <a:spLocks noGrp="1"/>
          </p:cNvSpPr>
          <p:nvPr>
            <p:ph type="sldNum" sz="quarter" idx="12"/>
          </p:nvPr>
        </p:nvSpPr>
        <p:spPr/>
        <p:txBody>
          <a:bodyPr/>
          <a:lstStyle>
            <a:lvl1pPr>
              <a:defRPr/>
            </a:lvl1pPr>
          </a:lstStyle>
          <a:p>
            <a:pPr>
              <a:defRPr/>
            </a:pPr>
            <a:fld id="{ACD8E82C-5E7C-47B3-8AB5-254269B9C6AE}" type="slidenum">
              <a:rPr lang="zh-CN" altLang="en-US"/>
              <a:pPr>
                <a:defRPr/>
              </a:pPr>
              <a:t>‹#›</a:t>
            </a:fld>
            <a:endParaRPr lang="zh-CN" altLang="en-US"/>
          </a:p>
        </p:txBody>
      </p:sp>
    </p:spTree>
    <p:extLst>
      <p:ext uri="{BB962C8B-B14F-4D97-AF65-F5344CB8AC3E}">
        <p14:creationId xmlns:p14="http://schemas.microsoft.com/office/powerpoint/2010/main" val="342267132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7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136284136"/>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8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165635223"/>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9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924587897"/>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0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436511446"/>
      </p:ext>
    </p:extLst>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2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556121262"/>
      </p:ext>
    </p:extLst>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092217266"/>
      </p:ext>
    </p:extLst>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23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63931015"/>
      </p:ext>
    </p:extLst>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24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3321462956"/>
      </p:ext>
    </p:extLst>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25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579652676"/>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6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9144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sp>
        <p:nvSpPr>
          <p:cNvPr id="4" name="灯片编号占位符 3"/>
          <p:cNvSpPr>
            <a:spLocks noGrp="1"/>
          </p:cNvSpPr>
          <p:nvPr>
            <p:ph type="sldNum" sz="quarter" idx="12"/>
          </p:nvPr>
        </p:nvSpPr>
        <p:spPr>
          <a:xfrm>
            <a:off x="6962093" y="6420144"/>
            <a:ext cx="2057400" cy="365125"/>
          </a:xfrm>
        </p:spPr>
        <p:txBody>
          <a:bodyPr/>
          <a:lstStyle>
            <a:lvl1pPr>
              <a:defRPr sz="12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5" y="7"/>
            <a:ext cx="9144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宋体" panose="02010600030101010101" pitchFamily="2" charset="-122"/>
            </a:endParaRPr>
          </a:p>
        </p:txBody>
      </p:sp>
      <p:pic>
        <p:nvPicPr>
          <p:cNvPr id="21" name="图片 20"/>
          <p:cNvPicPr>
            <a:picLocks noChangeAspect="1"/>
          </p:cNvPicPr>
          <p:nvPr userDrawn="1"/>
        </p:nvPicPr>
        <p:blipFill rotWithShape="1">
          <a:blip r:embed="rId2"/>
          <a:srcRect t="27732" b="29452"/>
          <a:stretch>
            <a:fillRect/>
          </a:stretch>
        </p:blipFill>
        <p:spPr>
          <a:xfrm>
            <a:off x="5443538" y="951"/>
            <a:ext cx="3700466" cy="765175"/>
          </a:xfrm>
          <a:prstGeom prst="rect">
            <a:avLst/>
          </a:prstGeom>
        </p:spPr>
      </p:pic>
      <p:sp>
        <p:nvSpPr>
          <p:cNvPr id="15" name="文本占位符 11"/>
          <p:cNvSpPr>
            <a:spLocks noGrp="1"/>
          </p:cNvSpPr>
          <p:nvPr>
            <p:ph type="body" sz="quarter" idx="14" hasCustomPrompt="1"/>
          </p:nvPr>
        </p:nvSpPr>
        <p:spPr>
          <a:xfrm>
            <a:off x="148959" y="926153"/>
            <a:ext cx="8846084" cy="566694"/>
          </a:xfrm>
        </p:spPr>
        <p:txBody>
          <a:bodyPr>
            <a:noAutofit/>
          </a:bodyPr>
          <a:lstStyle>
            <a:lvl1pPr marL="0" indent="0">
              <a:lnSpc>
                <a:spcPct val="100000"/>
              </a:lnSpc>
              <a:buNone/>
              <a:defRPr sz="21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48959" y="1558807"/>
            <a:ext cx="8846084" cy="4516005"/>
          </a:xfrm>
        </p:spPr>
        <p:txBody>
          <a:bodyPr>
            <a:normAutofit/>
          </a:bodyPr>
          <a:lstStyle>
            <a:lvl1pPr marL="0" indent="0" algn="just">
              <a:lnSpc>
                <a:spcPct val="100000"/>
              </a:lnSpc>
              <a:spcBef>
                <a:spcPts val="0"/>
              </a:spcBef>
              <a:buNone/>
              <a:defRPr sz="1800" b="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stStyle>
          <a:p>
            <a:pPr lvl="0"/>
            <a:r>
              <a:rPr lang="zh-CN" altLang="en-US" dirty="0"/>
              <a:t>内容</a:t>
            </a:r>
          </a:p>
        </p:txBody>
      </p:sp>
      <p:sp>
        <p:nvSpPr>
          <p:cNvPr id="20" name="文本框 19"/>
          <p:cNvSpPr txBox="1"/>
          <p:nvPr userDrawn="1"/>
        </p:nvSpPr>
        <p:spPr>
          <a:xfrm>
            <a:off x="1337197" y="6403157"/>
            <a:ext cx="1800493" cy="230832"/>
          </a:xfrm>
          <a:prstGeom prst="rect">
            <a:avLst/>
          </a:prstGeom>
          <a:noFill/>
        </p:spPr>
        <p:txBody>
          <a:bodyPr wrap="none" rtlCol="0">
            <a:spAutoFit/>
          </a:bodyPr>
          <a:lstStyle/>
          <a:p>
            <a:r>
              <a:rPr lang="zh-CN" altLang="en-US" sz="900" b="0" dirty="0">
                <a:solidFill>
                  <a:schemeClr val="bg1"/>
                </a:solidFill>
                <a:latin typeface="微软雅黑" panose="020B0503020204020204" pitchFamily="34" charset="-122"/>
                <a:ea typeface="微软雅黑" panose="020B0503020204020204" pitchFamily="34" charset="-122"/>
              </a:rPr>
              <a:t>网络空间安全学院（密码学院）</a:t>
            </a:r>
          </a:p>
        </p:txBody>
      </p:sp>
      <p:sp>
        <p:nvSpPr>
          <p:cNvPr id="23" name="文本框 22"/>
          <p:cNvSpPr txBox="1"/>
          <p:nvPr userDrawn="1"/>
        </p:nvSpPr>
        <p:spPr>
          <a:xfrm>
            <a:off x="1337199" y="6596076"/>
            <a:ext cx="2170787" cy="196208"/>
          </a:xfrm>
          <a:prstGeom prst="rect">
            <a:avLst/>
          </a:prstGeom>
          <a:noFill/>
        </p:spPr>
        <p:txBody>
          <a:bodyPr wrap="none" rtlCol="0">
            <a:spAutoFit/>
          </a:bodyPr>
          <a:lstStyle/>
          <a:p>
            <a:r>
              <a:rPr lang="en-US" altLang="zh-CN"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lang="zh-CN" altLang="en-US" sz="675"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userDrawn="1"/>
        </p:nvCxnSpPr>
        <p:spPr>
          <a:xfrm>
            <a:off x="1066797"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507" y="6431564"/>
            <a:ext cx="875618" cy="351222"/>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4631" y="6424778"/>
            <a:ext cx="273596" cy="364794"/>
          </a:xfrm>
          <a:prstGeom prst="rect">
            <a:avLst/>
          </a:prstGeom>
        </p:spPr>
      </p:pic>
      <p:sp>
        <p:nvSpPr>
          <p:cNvPr id="17" name="矩形 16"/>
          <p:cNvSpPr/>
          <p:nvPr userDrawn="1"/>
        </p:nvSpPr>
        <p:spPr>
          <a:xfrm>
            <a:off x="0"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6" name="矩形 65"/>
          <p:cNvSpPr/>
          <p:nvPr userDrawn="1"/>
        </p:nvSpPr>
        <p:spPr>
          <a:xfrm>
            <a:off x="1721644" y="-1719"/>
            <a:ext cx="1721644"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65" name="矩形 64"/>
          <p:cNvSpPr/>
          <p:nvPr userDrawn="1"/>
        </p:nvSpPr>
        <p:spPr>
          <a:xfrm>
            <a:off x="0" y="-5020"/>
            <a:ext cx="3480298"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ea typeface="宋体" panose="02010600030101010101" pitchFamily="2" charset="-122"/>
            </a:endParaRPr>
          </a:p>
        </p:txBody>
      </p:sp>
      <p:sp>
        <p:nvSpPr>
          <p:cNvPr id="12" name="文本占位符 11"/>
          <p:cNvSpPr>
            <a:spLocks noGrp="1"/>
          </p:cNvSpPr>
          <p:nvPr>
            <p:ph type="body" sz="quarter" idx="13" hasCustomPrompt="1"/>
          </p:nvPr>
        </p:nvSpPr>
        <p:spPr>
          <a:xfrm>
            <a:off x="148958" y="104374"/>
            <a:ext cx="5776913"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422636021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theme" Target="../theme/theme7.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theme" Target="../theme/theme8.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8" Type="http://schemas.openxmlformats.org/officeDocument/2006/relationships/slideLayout" Target="../slideLayouts/slideLayout70.xml"/><Relationship Id="rId3"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6185B8B-AEF9-4ED4-8E17-8EEF4487C99E}"/>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EA70941-1EFF-45EF-AE88-E2DAD5621BBA}"/>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28" name="文本框 9">
            <a:extLst>
              <a:ext uri="{FF2B5EF4-FFF2-40B4-BE49-F238E27FC236}">
                <a16:creationId xmlns:a16="http://schemas.microsoft.com/office/drawing/2014/main" id="{018B97DB-2AA3-4EE6-BEAD-FD0B92AD1D4A}"/>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36" r:id="rId1"/>
    <p:sldLayoutId id="2147485137" r:id="rId2"/>
    <p:sldLayoutId id="2147485138" r:id="rId3"/>
    <p:sldLayoutId id="2147485139" r:id="rId4"/>
    <p:sldLayoutId id="2147485140" r:id="rId5"/>
    <p:sldLayoutId id="2147485141" r:id="rId6"/>
    <p:sldLayoutId id="2147485142" r:id="rId7"/>
    <p:sldLayoutId id="2147485143" r:id="rId8"/>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DDB1120F-EF1E-434E-A5BB-519204FDAC57}"/>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9B1ABB47-4713-41FC-83FE-E1E54526DF00}"/>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E87E16BE-47BF-4B43-85B7-608305F0B91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defRPr>
            </a:lvl1pPr>
          </a:lstStyle>
          <a:p>
            <a:pPr>
              <a:defRPr/>
            </a:pPr>
            <a:fld id="{080727F1-7508-47B6-97E2-0A5982C8C021}"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939AE712-1374-4AA6-ADD1-9E1CA61EDA2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1ED00D6C-98DB-45AB-9259-F0E2EEA684A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noProof="1">
                <a:solidFill>
                  <a:schemeClr val="tx1">
                    <a:tint val="75000"/>
                  </a:schemeClr>
                </a:solidFill>
              </a:defRPr>
            </a:lvl1pPr>
          </a:lstStyle>
          <a:p>
            <a:pPr>
              <a:defRPr/>
            </a:pPr>
            <a:fld id="{7C1B1CE2-E135-4287-8913-1297D37EDE5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126" r:id="rId1"/>
    <p:sldLayoutId id="2147485127" r:id="rId2"/>
    <p:sldLayoutId id="2147485128" r:id="rId3"/>
    <p:sldLayoutId id="2147485129" r:id="rId4"/>
    <p:sldLayoutId id="2147485130" r:id="rId5"/>
    <p:sldLayoutId id="2147485131" r:id="rId6"/>
    <p:sldLayoutId id="2147485132" r:id="rId7"/>
    <p:sldLayoutId id="2147485133" r:id="rId8"/>
    <p:sldLayoutId id="2147485134" r:id="rId9"/>
    <p:sldLayoutId id="2147485135" r:id="rId10"/>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55C6082-AC73-4E7B-BCE6-305F609D353E}"/>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FD1F955C-22C6-4D6B-A49A-17023222576B}"/>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7E3CDA0-25E4-4BC9-884E-1FCAB88D30B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defRPr>
            </a:lvl1pPr>
          </a:lstStyle>
          <a:p>
            <a:pPr>
              <a:defRPr/>
            </a:pPr>
            <a:fld id="{1D0441A3-C016-4C79-88E5-5E2B24AD6B68}" type="datetimeFigureOut">
              <a:rPr lang="zh-CN" altLang="en-US"/>
              <a:pPr>
                <a:defRPr/>
              </a:pPr>
              <a:t>2024/2/28</a:t>
            </a:fld>
            <a:endParaRPr lang="zh-CN" altLang="en-US"/>
          </a:p>
        </p:txBody>
      </p:sp>
      <p:sp>
        <p:nvSpPr>
          <p:cNvPr id="5" name="页脚占位符 4">
            <a:extLst>
              <a:ext uri="{FF2B5EF4-FFF2-40B4-BE49-F238E27FC236}">
                <a16:creationId xmlns:a16="http://schemas.microsoft.com/office/drawing/2014/main" id="{FAC732EE-0A9C-4D3B-AF76-4F39F4447AD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14FBF75E-D146-4E01-ADC7-F3EA5FFD56F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noProof="1">
                <a:solidFill>
                  <a:schemeClr val="tx1">
                    <a:tint val="75000"/>
                  </a:schemeClr>
                </a:solidFill>
              </a:defRPr>
            </a:lvl1pPr>
          </a:lstStyle>
          <a:p>
            <a:pPr>
              <a:defRPr/>
            </a:pPr>
            <a:fld id="{2FB61546-9F19-43AC-B06D-69B0CCFB0C8E}" type="slidenum">
              <a:rPr lang="zh-CN" altLang="en-US"/>
              <a:pPr>
                <a:defRPr/>
              </a:pPr>
              <a:t>‹#›</a:t>
            </a:fld>
            <a:endParaRPr lang="zh-CN" altLang="en-US"/>
          </a:p>
        </p:txBody>
      </p:sp>
      <p:sp>
        <p:nvSpPr>
          <p:cNvPr id="3079" name="Rectangle 3">
            <a:extLst>
              <a:ext uri="{FF2B5EF4-FFF2-40B4-BE49-F238E27FC236}">
                <a16:creationId xmlns:a16="http://schemas.microsoft.com/office/drawing/2014/main" id="{A647AE5B-002D-4BFD-82C0-3D970C7E7211}"/>
              </a:ext>
            </a:extLst>
          </p:cNvPr>
          <p:cNvSpPr>
            <a:spLocks noChangeArrowheads="1"/>
          </p:cNvSpPr>
          <p:nvPr userDrawn="1"/>
        </p:nvSpPr>
        <p:spPr bwMode="auto">
          <a:xfrm flipV="1">
            <a:off x="0" y="927100"/>
            <a:ext cx="9147175" cy="76200"/>
          </a:xfrm>
          <a:prstGeom prst="rect">
            <a:avLst/>
          </a:prstGeom>
          <a:solidFill>
            <a:srgbClr val="CC3300"/>
          </a:solidFill>
          <a:ln w="9525">
            <a:solidFill>
              <a:srgbClr val="CC3300"/>
            </a:solidFill>
            <a:miter lim="800000"/>
            <a:headEnd/>
            <a:tailEnd/>
          </a:ln>
        </p:spPr>
        <p:txBody>
          <a:bodyPr wrap="none" anchor="ct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CC33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5144" r:id="rId1"/>
    <p:sldLayoutId id="2147485145" r:id="rId2"/>
    <p:sldLayoutId id="2147485146" r:id="rId3"/>
    <p:sldLayoutId id="2147485147" r:id="rId4"/>
    <p:sldLayoutId id="2147485148" r:id="rId5"/>
    <p:sldLayoutId id="2147485149" r:id="rId6"/>
    <p:sldLayoutId id="2147485150" r:id="rId7"/>
    <p:sldLayoutId id="2147485151" r:id="rId8"/>
    <p:sldLayoutId id="2147485152" r:id="rId9"/>
    <p:sldLayoutId id="2147485153" r:id="rId10"/>
    <p:sldLayoutId id="2147485154" r:id="rId11"/>
    <p:sldLayoutId id="2147485155" r:id="rId12"/>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65435583-B73B-4AE7-90C7-A0312A55352D}"/>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B35AF23F-A297-4103-B40E-4B5C98DB763F}"/>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100" name="文本框 9">
            <a:extLst>
              <a:ext uri="{FF2B5EF4-FFF2-40B4-BE49-F238E27FC236}">
                <a16:creationId xmlns:a16="http://schemas.microsoft.com/office/drawing/2014/main" id="{D5F7A24F-FAB0-4611-B261-9788C5071F63}"/>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56" r:id="rId1"/>
    <p:sldLayoutId id="2147485157" r:id="rId2"/>
    <p:sldLayoutId id="2147485158" r:id="rId3"/>
    <p:sldLayoutId id="2147485159" r:id="rId4"/>
    <p:sldLayoutId id="2147485160" r:id="rId5"/>
    <p:sldLayoutId id="2147485161" r:id="rId6"/>
    <p:sldLayoutId id="2147485162" r:id="rId7"/>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0D896D3B-8DC3-4960-BA8C-74F5AD3C7D19}"/>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05DE7BA8-B155-48DB-A745-23FA3F4386A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124" name="文本框 9">
            <a:extLst>
              <a:ext uri="{FF2B5EF4-FFF2-40B4-BE49-F238E27FC236}">
                <a16:creationId xmlns:a16="http://schemas.microsoft.com/office/drawing/2014/main" id="{751E2C60-4219-4A0B-B87A-266D1BCD8A51}"/>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8D731B5E-BE8D-49D9-95CF-AFD05CC0E27F}"/>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文本占位符 2">
            <a:extLst>
              <a:ext uri="{FF2B5EF4-FFF2-40B4-BE49-F238E27FC236}">
                <a16:creationId xmlns:a16="http://schemas.microsoft.com/office/drawing/2014/main" id="{A70BB2B1-A5EA-4B2E-8587-FBC00854724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148" name="文本框 9">
            <a:extLst>
              <a:ext uri="{FF2B5EF4-FFF2-40B4-BE49-F238E27FC236}">
                <a16:creationId xmlns:a16="http://schemas.microsoft.com/office/drawing/2014/main" id="{74DB5A8C-21C6-4816-A582-957501FB5D79}"/>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70" r:id="rId1"/>
    <p:sldLayoutId id="2147485171" r:id="rId2"/>
    <p:sldLayoutId id="2147485172" r:id="rId3"/>
    <p:sldLayoutId id="2147485173" r:id="rId4"/>
    <p:sldLayoutId id="2147485174" r:id="rId5"/>
    <p:sldLayoutId id="2147485175" r:id="rId6"/>
    <p:sldLayoutId id="2147485176" r:id="rId7"/>
    <p:sldLayoutId id="2147485177" r:id="rId8"/>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6A9A78E2-C3F1-483A-81E1-0C18F4FAEBD7}"/>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文本占位符 2">
            <a:extLst>
              <a:ext uri="{FF2B5EF4-FFF2-40B4-BE49-F238E27FC236}">
                <a16:creationId xmlns:a16="http://schemas.microsoft.com/office/drawing/2014/main" id="{C71506D6-0050-4715-A440-AA090B95BBC2}"/>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172" name="文本框 9">
            <a:extLst>
              <a:ext uri="{FF2B5EF4-FFF2-40B4-BE49-F238E27FC236}">
                <a16:creationId xmlns:a16="http://schemas.microsoft.com/office/drawing/2014/main" id="{52156972-005F-4E17-9DFF-9C5C751258C4}"/>
              </a:ext>
            </a:extLst>
          </p:cNvPr>
          <p:cNvSpPr txBox="1">
            <a:spLocks noChangeArrowheads="1"/>
          </p:cNvSpPr>
          <p:nvPr/>
        </p:nvSpPr>
        <p:spPr bwMode="auto">
          <a:xfrm>
            <a:off x="7235825" y="142875"/>
            <a:ext cx="98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0066"/>
                </a:solidFill>
                <a:latin typeface="Times New Roman" panose="02020603050405020304" pitchFamily="18" charset="0"/>
                <a:ea typeface="宋体" panose="02010600030101010101" pitchFamily="2" charset="-122"/>
              </a:defRPr>
            </a:lvl1pPr>
            <a:lvl2pPr>
              <a:defRPr sz="2400">
                <a:solidFill>
                  <a:srgbClr val="FF0066"/>
                </a:solidFill>
                <a:latin typeface="Times New Roman" panose="02020603050405020304" pitchFamily="18" charset="0"/>
                <a:ea typeface="宋体" panose="02010600030101010101" pitchFamily="2" charset="-122"/>
              </a:defRPr>
            </a:lvl2pPr>
            <a:lvl3pPr>
              <a:defRPr sz="2400">
                <a:solidFill>
                  <a:srgbClr val="FF0066"/>
                </a:solidFill>
                <a:latin typeface="Times New Roman" panose="02020603050405020304" pitchFamily="18" charset="0"/>
                <a:ea typeface="宋体" panose="02010600030101010101" pitchFamily="2" charset="-122"/>
              </a:defRPr>
            </a:lvl3pPr>
            <a:lvl4pPr>
              <a:defRPr sz="2400">
                <a:solidFill>
                  <a:srgbClr val="FF0066"/>
                </a:solidFill>
                <a:latin typeface="Times New Roman" panose="02020603050405020304" pitchFamily="18" charset="0"/>
                <a:ea typeface="宋体" panose="02010600030101010101" pitchFamily="2" charset="-122"/>
              </a:defRPr>
            </a:lvl4pPr>
            <a:lvl5pPr>
              <a:defRPr sz="2400">
                <a:solidFill>
                  <a:srgbClr val="FF0066"/>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FF0066"/>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5178"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Lst>
  <p:txStyles>
    <p:titleStyle>
      <a:lvl1pPr algn="l" defTabSz="457200" rtl="0" eaLnBrk="0" fontAlgn="base" hangingPunct="0">
        <a:spcBef>
          <a:spcPct val="0"/>
        </a:spcBef>
        <a:spcAft>
          <a:spcPct val="0"/>
        </a:spcAft>
        <a:defRPr sz="3200" kern="1200">
          <a:solidFill>
            <a:srgbClr val="005BAA"/>
          </a:solidFill>
          <a:latin typeface="Arial" panose="020B0604020202020204"/>
          <a:ea typeface="微软雅黑" panose="020B0503020204020204" charset="-122"/>
          <a:cs typeface="+mj-cs"/>
        </a:defRPr>
      </a:lvl1pPr>
      <a:lvl2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2pPr>
      <a:lvl3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3pPr>
      <a:lvl4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4pPr>
      <a:lvl5pPr algn="l" defTabSz="457200" rtl="0" eaLnBrk="0" fontAlgn="base" hangingPunct="0">
        <a:spcBef>
          <a:spcPct val="0"/>
        </a:spcBef>
        <a:spcAft>
          <a:spcPct val="0"/>
        </a:spcAft>
        <a:defRPr sz="3200">
          <a:solidFill>
            <a:srgbClr val="005BAA"/>
          </a:solidFill>
          <a:latin typeface="Arial" panose="020B0604020202020204" pitchFamily="34" charset="0"/>
          <a:ea typeface="微软雅黑" panose="020B0503020204020204" pitchFamily="34" charset="-122"/>
        </a:defRPr>
      </a:lvl5pPr>
      <a:lvl6pPr marL="4572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6pPr>
      <a:lvl7pPr marL="9144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7pPr>
      <a:lvl8pPr marL="13716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8pPr>
      <a:lvl9pPr marL="1828800" algn="l" defTabSz="457200" rtl="0" fontAlgn="base">
        <a:spcBef>
          <a:spcPct val="0"/>
        </a:spcBef>
        <a:spcAft>
          <a:spcPct val="0"/>
        </a:spcAft>
        <a:defRPr sz="3200">
          <a:solidFill>
            <a:srgbClr val="005BAA"/>
          </a:solidFill>
          <a:latin typeface="Arial" panose="020B060402020202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charset="-122"/>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charset="-122"/>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charset="-122"/>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微软雅黑" panose="020B0503020204020204" charset="-122"/>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chemeClr val="tx1"/>
          </a:solidFill>
          <a:latin typeface="+mn-lt"/>
          <a:ea typeface="微软雅黑" panose="020B050302020402020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A3B7B3-45F1-4F78-8C74-FDB527C9F76D}" type="slidenum">
              <a:rPr lang="zh-CN" altLang="en-US" smtClean="0"/>
              <a:t>‹#›</a:t>
            </a:fld>
            <a:endParaRPr lang="zh-CN" altLang="en-US"/>
          </a:p>
        </p:txBody>
      </p:sp>
    </p:spTree>
    <p:extLst>
      <p:ext uri="{BB962C8B-B14F-4D97-AF65-F5344CB8AC3E}">
        <p14:creationId xmlns:p14="http://schemas.microsoft.com/office/powerpoint/2010/main" val="1422070951"/>
      </p:ext>
    </p:extLst>
  </p:cSld>
  <p:clrMap bg1="lt1" tx1="dk1" bg2="lt2" tx2="dk2" accent1="accent1" accent2="accent2" accent3="accent3" accent4="accent4" accent5="accent5" accent6="accent6" hlink="hlink" folHlink="folHlink"/>
  <p:sldLayoutIdLst>
    <p:sldLayoutId id="2147485189" r:id="rId1"/>
    <p:sldLayoutId id="2147485190" r:id="rId2"/>
    <p:sldLayoutId id="2147485191" r:id="rId3"/>
    <p:sldLayoutId id="2147485192" r:id="rId4"/>
    <p:sldLayoutId id="2147485193" r:id="rId5"/>
    <p:sldLayoutId id="2147485194" r:id="rId6"/>
    <p:sldLayoutId id="2147485195" r:id="rId7"/>
    <p:sldLayoutId id="2147485196" r:id="rId8"/>
    <p:sldLayoutId id="2147485197" r:id="rId9"/>
    <p:sldLayoutId id="2147485198" r:id="rId10"/>
    <p:sldLayoutId id="2147485199" r:id="rId11"/>
    <p:sldLayoutId id="2147485200" r:id="rId12"/>
    <p:sldLayoutId id="2147485201" r:id="rId13"/>
    <p:sldLayoutId id="2147485202" r:id="rId14"/>
    <p:sldLayoutId id="2147485203" r:id="rId15"/>
    <p:sldLayoutId id="2147485204" r:id="rId16"/>
    <p:sldLayoutId id="2147485205" r:id="rId17"/>
    <p:sldLayoutId id="2147485206" r:id="rId18"/>
    <p:sldLayoutId id="2147485207" r:id="rId19"/>
    <p:sldLayoutId id="2147485208" r:id="rId20"/>
    <p:sldLayoutId id="2147485209" r:id="rId21"/>
    <p:sldLayoutId id="2147485210" r:id="rId22"/>
    <p:sldLayoutId id="2147485211" r:id="rId23"/>
    <p:sldLayoutId id="2147485212" r:id="rId24"/>
    <p:sldLayoutId id="2147485213" r:id="rId25"/>
    <p:sldLayoutId id="2147485214" r:id="rId26"/>
    <p:sldLayoutId id="2147485215" r:id="rId27"/>
    <p:sldLayoutId id="2147485216" r:id="rId28"/>
    <p:sldLayoutId id="2147485217" r:id="rId29"/>
    <p:sldLayoutId id="2147485218" r:id="rId30"/>
    <p:sldLayoutId id="2147485219" r:id="rId31"/>
    <p:sldLayoutId id="2147485220" r:id="rId32"/>
    <p:sldLayoutId id="2147485221" r:id="rId33"/>
    <p:sldLayoutId id="2147485222" r:id="rId34"/>
    <p:sldLayoutId id="2147485223" r:id="rId35"/>
    <p:sldLayoutId id="2147485224" r:id="rId36"/>
    <p:sldLayoutId id="2147485225" r:id="rId37"/>
    <p:sldLayoutId id="2147485226" r:id="rId38"/>
    <p:sldLayoutId id="2147485227" r:id="rId3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u@hainanu.edu.cn" TargetMode="External"/><Relationship Id="rId1" Type="http://schemas.openxmlformats.org/officeDocument/2006/relationships/slideLayout" Target="../slideLayouts/slideLayout74.xml"/></Relationships>
</file>

<file path=ppt/slides/_rels/slide10.xml.rels><?xml version="1.0" encoding="UTF-8" standalone="yes"?>
<Relationships xmlns="http://schemas.openxmlformats.org/package/2006/relationships"><Relationship Id="rId3" Type="http://schemas.openxmlformats.org/officeDocument/2006/relationships/hyperlink" Target="http://web.any2000.com/sucai/images.asp?SubCataID=17&amp;SubCataName=&#19968;&#33324;&#21160;&#30011;&amp;pid=1086&amp;pname=&#21098;&#20992;&amp;num=4&amp;ext=.gif&amp;pnumber=6&amp;forestr=gif" TargetMode="External"/><Relationship Id="rId2" Type="http://schemas.openxmlformats.org/officeDocument/2006/relationships/notesSlide" Target="../notesSlides/notesSlide2.xml"/><Relationship Id="rId1" Type="http://schemas.openxmlformats.org/officeDocument/2006/relationships/slideLayout" Target="../slideLayouts/slideLayout74.xml"/><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80.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13.wmf"/><Relationship Id="rId9"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8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4.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4.xml"/></Relationships>
</file>

<file path=ppt/slides/_rels/slide3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0.xml"/></Relationships>
</file>

<file path=ppt/slides/_rels/slide4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7.png"/><Relationship Id="rId1" Type="http://schemas.openxmlformats.org/officeDocument/2006/relationships/slideLayout" Target="../slideLayouts/slideLayout91.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2.xml"/><Relationship Id="rId4" Type="http://schemas.openxmlformats.org/officeDocument/2006/relationships/image" Target="../media/image300.png"/></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2.png"/><Relationship Id="rId2" Type="http://schemas.openxmlformats.org/officeDocument/2006/relationships/diagramData" Target="../diagrams/data3.xml"/><Relationship Id="rId1" Type="http://schemas.openxmlformats.org/officeDocument/2006/relationships/slideLayout" Target="../slideLayouts/slideLayout9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7.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8.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0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DADF11-31BE-45BC-82C8-7282D2FF077F}"/>
              </a:ext>
            </a:extLst>
          </p:cNvPr>
          <p:cNvSpPr txBox="1"/>
          <p:nvPr/>
        </p:nvSpPr>
        <p:spPr>
          <a:xfrm>
            <a:off x="1377387" y="1164384"/>
            <a:ext cx="6389225" cy="1015663"/>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6000" b="1" dirty="0">
                <a:solidFill>
                  <a:prstClr val="black"/>
                </a:solidFill>
                <a:latin typeface="华文楷体" panose="02010600040101010101" pitchFamily="2" charset="-122"/>
                <a:ea typeface="华文楷体" panose="02010600040101010101" pitchFamily="2" charset="-122"/>
              </a:rPr>
              <a:t>密码分析与应用</a:t>
            </a:r>
          </a:p>
        </p:txBody>
      </p:sp>
      <p:sp>
        <p:nvSpPr>
          <p:cNvPr id="2" name="文本框 1">
            <a:extLst>
              <a:ext uri="{FF2B5EF4-FFF2-40B4-BE49-F238E27FC236}">
                <a16:creationId xmlns:a16="http://schemas.microsoft.com/office/drawing/2014/main" id="{0F4581E8-EE7F-42A4-ADD1-6B80FFCAC7E7}"/>
              </a:ext>
            </a:extLst>
          </p:cNvPr>
          <p:cNvSpPr txBox="1"/>
          <p:nvPr/>
        </p:nvSpPr>
        <p:spPr>
          <a:xfrm>
            <a:off x="2987824" y="2886226"/>
            <a:ext cx="2997200" cy="707886"/>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4000" b="1" dirty="0">
                <a:solidFill>
                  <a:prstClr val="black"/>
                </a:solidFill>
                <a:latin typeface="华文楷体" panose="02010600040101010101" pitchFamily="2" charset="-122"/>
                <a:ea typeface="华文楷体" panose="02010600040101010101" pitchFamily="2" charset="-122"/>
              </a:rPr>
              <a:t>胡昌慧</a:t>
            </a:r>
          </a:p>
        </p:txBody>
      </p:sp>
      <p:sp>
        <p:nvSpPr>
          <p:cNvPr id="5" name="文本框 4">
            <a:extLst>
              <a:ext uri="{FF2B5EF4-FFF2-40B4-BE49-F238E27FC236}">
                <a16:creationId xmlns:a16="http://schemas.microsoft.com/office/drawing/2014/main" id="{BB17E3A9-31DE-4255-9F77-09847362398A}"/>
              </a:ext>
            </a:extLst>
          </p:cNvPr>
          <p:cNvSpPr txBox="1"/>
          <p:nvPr/>
        </p:nvSpPr>
        <p:spPr>
          <a:xfrm>
            <a:off x="1187624" y="4288079"/>
            <a:ext cx="7416824" cy="1323439"/>
          </a:xfrm>
          <a:prstGeom prst="rect">
            <a:avLst/>
          </a:prstGeom>
          <a:noFill/>
        </p:spPr>
        <p:txBody>
          <a:bodyPr wrap="square" rtlCol="0">
            <a:spAutoFit/>
          </a:bodyPr>
          <a:lstStyle/>
          <a:p>
            <a:pPr defTabSz="685800" eaLnBrk="1" fontAlgn="auto" hangingPunct="1">
              <a:spcBef>
                <a:spcPts val="0"/>
              </a:spcBef>
              <a:spcAft>
                <a:spcPts val="0"/>
              </a:spcAft>
            </a:pPr>
            <a:r>
              <a:rPr lang="zh-CN" altLang="en-US" sz="4000" b="1" dirty="0">
                <a:solidFill>
                  <a:prstClr val="black"/>
                </a:solidFill>
                <a:latin typeface="华文楷体" panose="02010600040101010101" pitchFamily="2" charset="-122"/>
                <a:ea typeface="华文楷体" panose="02010600040101010101" pitchFamily="2" charset="-122"/>
              </a:rPr>
              <a:t>联系方式：</a:t>
            </a:r>
            <a:r>
              <a:rPr lang="en-US" altLang="zh-CN" sz="4000" b="1" dirty="0">
                <a:solidFill>
                  <a:prstClr val="black"/>
                </a:solidFill>
                <a:latin typeface="华文楷体" panose="02010600040101010101" pitchFamily="2" charset="-122"/>
                <a:ea typeface="华文楷体" panose="02010600040101010101" pitchFamily="2" charset="-122"/>
                <a:hlinkClick r:id="rId2"/>
              </a:rPr>
              <a:t>chu@hainanu.edu.cn</a:t>
            </a:r>
            <a:endParaRPr lang="en-US" altLang="zh-CN" sz="4000" b="1" dirty="0">
              <a:solidFill>
                <a:prstClr val="black"/>
              </a:solidFill>
              <a:latin typeface="华文楷体" panose="02010600040101010101" pitchFamily="2" charset="-122"/>
              <a:ea typeface="华文楷体" panose="02010600040101010101" pitchFamily="2" charset="-122"/>
            </a:endParaRPr>
          </a:p>
          <a:p>
            <a:pPr defTabSz="685800" eaLnBrk="1" fontAlgn="auto" hangingPunct="1">
              <a:spcBef>
                <a:spcPts val="0"/>
              </a:spcBef>
              <a:spcAft>
                <a:spcPts val="0"/>
              </a:spcAft>
            </a:pPr>
            <a:r>
              <a:rPr lang="zh-CN" altLang="en-US" sz="4000" b="1" dirty="0">
                <a:solidFill>
                  <a:prstClr val="black"/>
                </a:solidFill>
                <a:latin typeface="华文楷体" panose="02010600040101010101" pitchFamily="2" charset="-122"/>
                <a:ea typeface="华文楷体" panose="02010600040101010101" pitchFamily="2" charset="-122"/>
              </a:rPr>
              <a:t>课程</a:t>
            </a:r>
            <a:r>
              <a:rPr lang="en-US" altLang="zh-CN" sz="4000" b="1" dirty="0">
                <a:solidFill>
                  <a:prstClr val="black"/>
                </a:solidFill>
                <a:latin typeface="华文楷体" panose="02010600040101010101" pitchFamily="2" charset="-122"/>
                <a:ea typeface="华文楷体" panose="02010600040101010101" pitchFamily="2" charset="-122"/>
              </a:rPr>
              <a:t>QQ</a:t>
            </a:r>
            <a:r>
              <a:rPr lang="zh-CN" altLang="en-US" sz="4000" b="1" dirty="0">
                <a:solidFill>
                  <a:prstClr val="black"/>
                </a:solidFill>
                <a:latin typeface="华文楷体" panose="02010600040101010101" pitchFamily="2" charset="-122"/>
                <a:ea typeface="华文楷体" panose="02010600040101010101" pitchFamily="2" charset="-122"/>
              </a:rPr>
              <a:t>群：</a:t>
            </a:r>
            <a:r>
              <a:rPr lang="en-US" altLang="zh-CN" sz="4000" b="1" dirty="0">
                <a:solidFill>
                  <a:prstClr val="black"/>
                </a:solidFill>
                <a:latin typeface="华文楷体" panose="02010600040101010101" pitchFamily="2" charset="-122"/>
                <a:ea typeface="华文楷体" panose="02010600040101010101" pitchFamily="2" charset="-122"/>
              </a:rPr>
              <a:t>535238942</a:t>
            </a:r>
            <a:endParaRPr lang="zh-CN" altLang="en-US" sz="4000" b="1"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8734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1DA5DED2-C91B-41C8-A485-5D22606658B2}"/>
              </a:ext>
            </a:extLst>
          </p:cNvPr>
          <p:cNvSpPr>
            <a:spLocks noGrp="1" noChangeArrowheads="1"/>
          </p:cNvSpPr>
          <p:nvPr>
            <p:ph type="body" sz="quarter" idx="13"/>
          </p:nvPr>
        </p:nvSpPr>
        <p:spPr>
          <a:xfrm>
            <a:off x="61857" y="2289313"/>
            <a:ext cx="5988574" cy="1066793"/>
          </a:xfrm>
        </p:spPr>
        <p:txBody>
          <a:bodyPr>
            <a:noAutofit/>
          </a:bodyPr>
          <a:lstStyle/>
          <a:p>
            <a:pPr>
              <a:buFont typeface="Wingdings" panose="05000000000000000000" pitchFamily="2" charset="2"/>
              <a:buNone/>
            </a:pPr>
            <a:r>
              <a:rPr lang="zh-CN" altLang="zh-CN" sz="2800" dirty="0">
                <a:solidFill>
                  <a:schemeClr val="tx1"/>
                </a:solidFill>
                <a:latin typeface="楷体" panose="02010609060101010101" pitchFamily="49" charset="-122"/>
                <a:ea typeface="楷体" panose="02010609060101010101" pitchFamily="49" charset="-122"/>
              </a:rPr>
              <a:t>被动攻击：窃听（监听）信道传输的信息，主要危害信息系统的保密性</a:t>
            </a:r>
          </a:p>
          <a:p>
            <a:pPr>
              <a:buFont typeface="Wingdings" panose="05000000000000000000" pitchFamily="2" charset="2"/>
              <a:buNone/>
            </a:pPr>
            <a:endParaRPr lang="zh-CN" altLang="zh-CN" sz="2800" dirty="0">
              <a:solidFill>
                <a:schemeClr val="tx1"/>
              </a:solidFill>
              <a:ea typeface="微软雅黑" panose="020B0503020204020204" pitchFamily="34" charset="-122"/>
            </a:endParaRPr>
          </a:p>
        </p:txBody>
      </p:sp>
      <p:sp>
        <p:nvSpPr>
          <p:cNvPr id="65538" name="Rectangle 2">
            <a:extLst>
              <a:ext uri="{FF2B5EF4-FFF2-40B4-BE49-F238E27FC236}">
                <a16:creationId xmlns:a16="http://schemas.microsoft.com/office/drawing/2014/main" id="{F82B2632-D396-4976-8435-63FF66A331D2}"/>
              </a:ext>
            </a:extLst>
          </p:cNvPr>
          <p:cNvSpPr>
            <a:spLocks noGrp="1" noChangeArrowheads="1"/>
          </p:cNvSpPr>
          <p:nvPr>
            <p:ph type="title" idx="4294967295"/>
          </p:nvPr>
        </p:nvSpPr>
        <p:spPr>
          <a:xfrm>
            <a:off x="8654" y="952500"/>
            <a:ext cx="8229600" cy="1143000"/>
          </a:xfrm>
        </p:spPr>
        <p:txBody>
          <a:bodyPr/>
          <a:lstStyle/>
          <a:p>
            <a:r>
              <a:rPr lang="zh-CN" altLang="en-US" b="1" dirty="0">
                <a:latin typeface="Arial" panose="020B0604020202020204" pitchFamily="34" charset="0"/>
                <a:ea typeface="华文楷体" panose="02010600040101010101" pitchFamily="2" charset="-122"/>
              </a:rPr>
              <a:t>密码分析</a:t>
            </a:r>
            <a:endParaRPr lang="en-US" altLang="zh-CN" b="1" dirty="0">
              <a:latin typeface="Arial" panose="020B0604020202020204" pitchFamily="34" charset="0"/>
              <a:ea typeface="华文楷体" panose="02010600040101010101" pitchFamily="2" charset="-122"/>
            </a:endParaRPr>
          </a:p>
        </p:txBody>
      </p:sp>
      <p:sp>
        <p:nvSpPr>
          <p:cNvPr id="21508" name="Rectangle 4">
            <a:extLst>
              <a:ext uri="{FF2B5EF4-FFF2-40B4-BE49-F238E27FC236}">
                <a16:creationId xmlns:a16="http://schemas.microsoft.com/office/drawing/2014/main" id="{9F0A7FE2-AC59-4C04-B867-346720659E00}"/>
              </a:ext>
            </a:extLst>
          </p:cNvPr>
          <p:cNvSpPr>
            <a:spLocks noChangeArrowheads="1"/>
          </p:cNvSpPr>
          <p:nvPr/>
        </p:nvSpPr>
        <p:spPr bwMode="auto">
          <a:xfrm>
            <a:off x="8654" y="4360448"/>
            <a:ext cx="5455174" cy="144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a:buClr>
                <a:schemeClr val="folHlink"/>
              </a:buClr>
              <a:buSzPct val="60000"/>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主动攻击：删除、插入、篡改、信道信息，危害完整性、认证性、不可否认性</a:t>
            </a:r>
            <a:endParaRPr lang="en-US" altLang="zh-CN" b="1" dirty="0">
              <a:latin typeface="华文楷体" panose="02010600040101010101" pitchFamily="2" charset="-122"/>
              <a:ea typeface="华文楷体" panose="02010600040101010101" pitchFamily="2" charset="-122"/>
            </a:endParaRPr>
          </a:p>
          <a:p>
            <a:pPr>
              <a:buClr>
                <a:schemeClr val="folHlink"/>
              </a:buClr>
              <a:buSzPct val="60000"/>
              <a:buFont typeface="Wingdings" panose="05000000000000000000" pitchFamily="2" charset="2"/>
              <a:buNone/>
            </a:pPr>
            <a:endParaRPr lang="zh-CN" altLang="en-US" sz="3200" b="1" dirty="0">
              <a:latin typeface="Tahoma" panose="020B0604030504040204" pitchFamily="34" charset="0"/>
              <a:ea typeface="宋体" panose="02010600030101010101" pitchFamily="2" charset="-122"/>
            </a:endParaRPr>
          </a:p>
        </p:txBody>
      </p:sp>
      <p:sp>
        <p:nvSpPr>
          <p:cNvPr id="21509" name="Line 5">
            <a:extLst>
              <a:ext uri="{FF2B5EF4-FFF2-40B4-BE49-F238E27FC236}">
                <a16:creationId xmlns:a16="http://schemas.microsoft.com/office/drawing/2014/main" id="{73CBF5D9-5C67-4348-B0AE-F302B92E24C1}"/>
              </a:ext>
            </a:extLst>
          </p:cNvPr>
          <p:cNvSpPr>
            <a:spLocks noChangeShapeType="1"/>
          </p:cNvSpPr>
          <p:nvPr/>
        </p:nvSpPr>
        <p:spPr bwMode="auto">
          <a:xfrm>
            <a:off x="6050431" y="2138890"/>
            <a:ext cx="30480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dirty="0">
              <a:solidFill>
                <a:schemeClr val="tx1"/>
              </a:solidFill>
            </a:endParaRPr>
          </a:p>
        </p:txBody>
      </p:sp>
      <p:sp>
        <p:nvSpPr>
          <p:cNvPr id="21510" name="Line 6">
            <a:extLst>
              <a:ext uri="{FF2B5EF4-FFF2-40B4-BE49-F238E27FC236}">
                <a16:creationId xmlns:a16="http://schemas.microsoft.com/office/drawing/2014/main" id="{E79E3086-A4F9-4852-83A6-F0B009673029}"/>
              </a:ext>
            </a:extLst>
          </p:cNvPr>
          <p:cNvSpPr>
            <a:spLocks noChangeShapeType="1"/>
          </p:cNvSpPr>
          <p:nvPr/>
        </p:nvSpPr>
        <p:spPr bwMode="auto">
          <a:xfrm flipH="1">
            <a:off x="7002931" y="2138890"/>
            <a:ext cx="838200" cy="1219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511" name="Line 7">
            <a:extLst>
              <a:ext uri="{FF2B5EF4-FFF2-40B4-BE49-F238E27FC236}">
                <a16:creationId xmlns:a16="http://schemas.microsoft.com/office/drawing/2014/main" id="{5A718DD7-D8A3-4DF7-ACF8-31E94BBEF3F8}"/>
              </a:ext>
            </a:extLst>
          </p:cNvPr>
          <p:cNvSpPr>
            <a:spLocks noChangeShapeType="1"/>
          </p:cNvSpPr>
          <p:nvPr/>
        </p:nvSpPr>
        <p:spPr bwMode="auto">
          <a:xfrm>
            <a:off x="5898031" y="472969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512" name="Line 8">
            <a:extLst>
              <a:ext uri="{FF2B5EF4-FFF2-40B4-BE49-F238E27FC236}">
                <a16:creationId xmlns:a16="http://schemas.microsoft.com/office/drawing/2014/main" id="{2A385F0B-4EC0-402A-AEC5-EFF3EDABE0C2}"/>
              </a:ext>
            </a:extLst>
          </p:cNvPr>
          <p:cNvSpPr>
            <a:spLocks noChangeShapeType="1"/>
          </p:cNvSpPr>
          <p:nvPr/>
        </p:nvSpPr>
        <p:spPr bwMode="auto">
          <a:xfrm>
            <a:off x="5898031" y="4805890"/>
            <a:ext cx="1143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21513" name="Line 9">
            <a:extLst>
              <a:ext uri="{FF2B5EF4-FFF2-40B4-BE49-F238E27FC236}">
                <a16:creationId xmlns:a16="http://schemas.microsoft.com/office/drawing/2014/main" id="{B715EA20-D5C1-4E82-9F7B-C0FC0A620C7E}"/>
              </a:ext>
            </a:extLst>
          </p:cNvPr>
          <p:cNvSpPr>
            <a:spLocks noChangeShapeType="1"/>
          </p:cNvSpPr>
          <p:nvPr/>
        </p:nvSpPr>
        <p:spPr bwMode="auto">
          <a:xfrm flipV="1">
            <a:off x="7422031" y="4805890"/>
            <a:ext cx="12954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pic>
        <p:nvPicPr>
          <p:cNvPr id="21514" name="Picture 10" descr="剪刀之4">
            <a:hlinkClick r:id="rId3"/>
            <a:extLst>
              <a:ext uri="{FF2B5EF4-FFF2-40B4-BE49-F238E27FC236}">
                <a16:creationId xmlns:a16="http://schemas.microsoft.com/office/drawing/2014/main" id="{10A50901-899E-4227-9F5F-731C29228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631" y="4805890"/>
            <a:ext cx="68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21510"/>
                                        </p:tgtEl>
                                        <p:attrNameLst>
                                          <p:attrName>style.visibility</p:attrName>
                                        </p:attrNameLst>
                                      </p:cBhvr>
                                      <p:to>
                                        <p:strVal val="visible"/>
                                      </p:to>
                                    </p:set>
                                    <p:anim calcmode="lin" valueType="num">
                                      <p:cBhvr additive="base">
                                        <p:cTn id="15" dur="500" fill="hold"/>
                                        <p:tgtEl>
                                          <p:spTgt spid="21510"/>
                                        </p:tgtEl>
                                        <p:attrNameLst>
                                          <p:attrName>ppt_x</p:attrName>
                                        </p:attrNameLst>
                                      </p:cBhvr>
                                      <p:tavLst>
                                        <p:tav tm="0">
                                          <p:val>
                                            <p:strVal val="1+#ppt_w/2"/>
                                          </p:val>
                                        </p:tav>
                                        <p:tav tm="100000">
                                          <p:val>
                                            <p:strVal val="#ppt_x"/>
                                          </p:val>
                                        </p:tav>
                                      </p:tavLst>
                                    </p:anim>
                                    <p:anim calcmode="lin" valueType="num">
                                      <p:cBhvr additive="base">
                                        <p:cTn id="16"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15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2151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nodeType="clickEffect">
                                  <p:stCondLst>
                                    <p:cond delay="0"/>
                                  </p:stCondLst>
                                  <p:childTnLst>
                                    <p:set>
                                      <p:cBhvr>
                                        <p:cTn id="36" dur="1" fill="hold">
                                          <p:stCondLst>
                                            <p:cond delay="0"/>
                                          </p:stCondLst>
                                        </p:cTn>
                                        <p:tgtEl>
                                          <p:spTgt spid="21512"/>
                                        </p:tgtEl>
                                        <p:attrNameLst>
                                          <p:attrName>style.visibility</p:attrName>
                                        </p:attrNameLst>
                                      </p:cBhvr>
                                      <p:to>
                                        <p:strVal val="visible"/>
                                      </p:to>
                                    </p:set>
                                    <p:animEffect transition="in" filter="barn(inHorizontal)">
                                      <p:cBhvr>
                                        <p:cTn id="37" dur="500"/>
                                        <p:tgtEl>
                                          <p:spTgt spid="21512"/>
                                        </p:tgtEl>
                                      </p:cBhvr>
                                    </p:animEffect>
                                  </p:childTnLst>
                                </p:cTn>
                              </p:par>
                              <p:par>
                                <p:cTn id="38" presetID="16" presetClass="entr" presetSubtype="26" fill="hold" nodeType="withEffect">
                                  <p:stCondLst>
                                    <p:cond delay="0"/>
                                  </p:stCondLst>
                                  <p:childTnLst>
                                    <p:set>
                                      <p:cBhvr>
                                        <p:cTn id="39" dur="1" fill="hold">
                                          <p:stCondLst>
                                            <p:cond delay="0"/>
                                          </p:stCondLst>
                                        </p:cTn>
                                        <p:tgtEl>
                                          <p:spTgt spid="21513"/>
                                        </p:tgtEl>
                                        <p:attrNameLst>
                                          <p:attrName>style.visibility</p:attrName>
                                        </p:attrNameLst>
                                      </p:cBhvr>
                                      <p:to>
                                        <p:strVal val="visible"/>
                                      </p:to>
                                    </p:set>
                                    <p:animEffect transition="in" filter="barn(inHorizontal)">
                                      <p:cBhvr>
                                        <p:cTn id="40"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P spid="2150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a:extLst>
              <a:ext uri="{FF2B5EF4-FFF2-40B4-BE49-F238E27FC236}">
                <a16:creationId xmlns:a16="http://schemas.microsoft.com/office/drawing/2014/main" id="{ABE12260-9955-47B2-A900-B6B0DE056749}"/>
              </a:ext>
            </a:extLst>
          </p:cNvPr>
          <p:cNvSpPr>
            <a:spLocks noGrp="1" noChangeArrowheads="1"/>
          </p:cNvSpPr>
          <p:nvPr>
            <p:ph type="body" sz="quarter" idx="13"/>
          </p:nvPr>
        </p:nvSpPr>
        <p:spPr>
          <a:xfrm>
            <a:off x="251520" y="1988840"/>
            <a:ext cx="8496944" cy="3672408"/>
          </a:xfrm>
        </p:spPr>
        <p:txBody>
          <a:bodyPr>
            <a:noAutofit/>
          </a:bodyPr>
          <a:lstStyle/>
          <a:p>
            <a:pPr lvl="1" algn="just">
              <a:spcAft>
                <a:spcPts val="600"/>
              </a:spcAft>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系统即使达不到理论上是不可破的，也应当为实际上不可破的。就是说，从截获的密文或某些已知明文密文对，要决定密钥或任意明文在计算上是不可行的。</a:t>
            </a:r>
          </a:p>
          <a:p>
            <a:pPr lvl="1" algn="just">
              <a:spcAft>
                <a:spcPts val="600"/>
              </a:spcAft>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系统的保密性不依赖于对加密体制或算法的保密，而依赖于密钥。这是著名的</a:t>
            </a:r>
            <a:r>
              <a:rPr lang="en-US" altLang="zh-CN" sz="2800" b="1" dirty="0" err="1">
                <a:latin typeface="华文楷体" panose="02010600040101010101" pitchFamily="2" charset="-122"/>
                <a:ea typeface="华文楷体" panose="02010600040101010101" pitchFamily="2" charset="-122"/>
              </a:rPr>
              <a:t>Kerckhoff</a:t>
            </a:r>
            <a:r>
              <a:rPr lang="zh-CN" altLang="en-US" sz="2800" b="1" dirty="0">
                <a:latin typeface="华文楷体" panose="02010600040101010101" pitchFamily="2" charset="-122"/>
                <a:ea typeface="华文楷体" panose="02010600040101010101" pitchFamily="2" charset="-122"/>
              </a:rPr>
              <a:t>原则。</a:t>
            </a:r>
          </a:p>
          <a:p>
            <a:pPr lvl="1" algn="just">
              <a:spcAft>
                <a:spcPts val="600"/>
              </a:spcAft>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加密和解密算法适用于所有密钥空间中的元素。</a:t>
            </a:r>
          </a:p>
          <a:p>
            <a:pPr lvl="1" algn="just">
              <a:spcAft>
                <a:spcPts val="600"/>
              </a:spcAft>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系统便于实现和使用。</a:t>
            </a:r>
          </a:p>
        </p:txBody>
      </p:sp>
      <p:sp>
        <p:nvSpPr>
          <p:cNvPr id="79875" name="矩形 1">
            <a:extLst>
              <a:ext uri="{FF2B5EF4-FFF2-40B4-BE49-F238E27FC236}">
                <a16:creationId xmlns:a16="http://schemas.microsoft.com/office/drawing/2014/main" id="{54EBB7E9-6004-48EC-9A4F-3DF076BA178F}"/>
              </a:ext>
            </a:extLst>
          </p:cNvPr>
          <p:cNvSpPr>
            <a:spLocks noChangeArrowheads="1"/>
          </p:cNvSpPr>
          <p:nvPr/>
        </p:nvSpPr>
        <p:spPr bwMode="auto">
          <a:xfrm>
            <a:off x="323528" y="823309"/>
            <a:ext cx="849694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FF0066"/>
                </a:solidFill>
                <a:latin typeface="Times New Roman" panose="02020603050405020304" pitchFamily="18" charset="0"/>
                <a:ea typeface="宋体" panose="02010600030101010101" pitchFamily="2" charset="-122"/>
              </a:defRPr>
            </a:lvl1pPr>
            <a:lvl2pPr marL="742950" indent="-285750">
              <a:defRPr sz="2400">
                <a:solidFill>
                  <a:srgbClr val="FF0066"/>
                </a:solidFill>
                <a:latin typeface="Times New Roman" panose="02020603050405020304" pitchFamily="18" charset="0"/>
                <a:ea typeface="宋体" panose="02010600030101010101" pitchFamily="2" charset="-122"/>
              </a:defRPr>
            </a:lvl2pPr>
            <a:lvl3pPr marL="1143000" indent="-228600">
              <a:defRPr sz="2400">
                <a:solidFill>
                  <a:srgbClr val="FF0066"/>
                </a:solidFill>
                <a:latin typeface="Times New Roman" panose="02020603050405020304" pitchFamily="18" charset="0"/>
                <a:ea typeface="宋体" panose="02010600030101010101" pitchFamily="2" charset="-122"/>
              </a:defRPr>
            </a:lvl3pPr>
            <a:lvl4pPr marL="1600200" indent="-228600">
              <a:defRPr sz="2400">
                <a:solidFill>
                  <a:srgbClr val="FF0066"/>
                </a:solidFill>
                <a:latin typeface="Times New Roman" panose="02020603050405020304" pitchFamily="18" charset="0"/>
                <a:ea typeface="宋体" panose="02010600030101010101" pitchFamily="2" charset="-122"/>
              </a:defRPr>
            </a:lvl4pPr>
            <a:lvl5pPr marL="2057400" indent="-228600">
              <a:defRPr sz="2400">
                <a:solidFill>
                  <a:srgbClr val="FF0066"/>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rgbClr val="FF0066"/>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rgbClr val="FF0066"/>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rgbClr val="FF0066"/>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rgbClr val="FF0066"/>
                </a:solidFill>
                <a:latin typeface="Times New Roman" panose="02020603050405020304" pitchFamily="18" charset="0"/>
                <a:ea typeface="宋体" panose="02010600030101010101" pitchFamily="2" charset="-122"/>
              </a:defRPr>
            </a:lvl9pPr>
          </a:lstStyle>
          <a:p>
            <a:r>
              <a:rPr lang="zh-CN" altLang="en-US" sz="2800" b="1" dirty="0">
                <a:solidFill>
                  <a:schemeClr val="tx1"/>
                </a:solidFill>
                <a:latin typeface="华文楷体" panose="02010600040101010101" pitchFamily="2" charset="-122"/>
                <a:ea typeface="华文楷体" panose="02010600040101010101" pitchFamily="2" charset="-122"/>
              </a:rPr>
              <a:t>为了保护信息的保密性，抗击密码分析，保密系统应当满足下述要求：</a:t>
            </a:r>
          </a:p>
        </p:txBody>
      </p:sp>
    </p:spTree>
    <p:extLst>
      <p:ext uri="{BB962C8B-B14F-4D97-AF65-F5344CB8AC3E}">
        <p14:creationId xmlns:p14="http://schemas.microsoft.com/office/powerpoint/2010/main" val="28889505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8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46D97492-F64B-4CC3-BC3B-442F6D57B93D}"/>
              </a:ext>
            </a:extLst>
          </p:cNvPr>
          <p:cNvSpPr>
            <a:spLocks noGrp="1" noChangeArrowheads="1"/>
          </p:cNvSpPr>
          <p:nvPr>
            <p:ph type="body" sz="quarter" idx="13"/>
          </p:nvPr>
        </p:nvSpPr>
        <p:spPr/>
        <p:txBody>
          <a:bodyPr/>
          <a:lstStyle/>
          <a:p>
            <a:pPr>
              <a:spcAft>
                <a:spcPts val="600"/>
              </a:spcAft>
              <a:buFont typeface="Wingdings" panose="05000000000000000000" pitchFamily="2" charset="2"/>
              <a:buNone/>
            </a:pPr>
            <a:r>
              <a:rPr lang="zh-CN" altLang="en-US" sz="2200" b="1">
                <a:solidFill>
                  <a:srgbClr val="FF9900"/>
                </a:solidFill>
                <a:ea typeface="微软雅黑" panose="020B0503020204020204" pitchFamily="34" charset="-122"/>
              </a:rPr>
              <a:t>  </a:t>
            </a:r>
            <a:endParaRPr lang="zh-CN" altLang="en-US" sz="2200">
              <a:solidFill>
                <a:srgbClr val="0066FF"/>
              </a:solidFill>
              <a:ea typeface="微软雅黑" panose="020B0503020204020204" pitchFamily="34" charset="-122"/>
            </a:endParaRPr>
          </a:p>
        </p:txBody>
      </p:sp>
      <p:sp>
        <p:nvSpPr>
          <p:cNvPr id="80898" name="Rectangle 2">
            <a:extLst>
              <a:ext uri="{FF2B5EF4-FFF2-40B4-BE49-F238E27FC236}">
                <a16:creationId xmlns:a16="http://schemas.microsoft.com/office/drawing/2014/main" id="{E3E72BA3-03C8-41FC-9F5C-94DE23CAEFE9}"/>
              </a:ext>
            </a:extLst>
          </p:cNvPr>
          <p:cNvSpPr>
            <a:spLocks noGrp="1" noChangeArrowheads="1"/>
          </p:cNvSpPr>
          <p:nvPr>
            <p:ph type="title" idx="4294967295"/>
          </p:nvPr>
        </p:nvSpPr>
        <p:spPr>
          <a:xfrm>
            <a:off x="126465" y="801662"/>
            <a:ext cx="7772400" cy="762000"/>
          </a:xfrm>
        </p:spPr>
        <p:txBody>
          <a:bodyPr/>
          <a:lstStyle/>
          <a:p>
            <a:r>
              <a:rPr lang="zh-CN" altLang="en-US" b="1" dirty="0">
                <a:latin typeface="楷体" panose="02010609060101010101" pitchFamily="49" charset="-122"/>
                <a:ea typeface="楷体" panose="02010609060101010101" pitchFamily="49" charset="-122"/>
              </a:rPr>
              <a:t>无条件安全和计算安全</a:t>
            </a:r>
          </a:p>
        </p:txBody>
      </p:sp>
      <p:sp>
        <p:nvSpPr>
          <p:cNvPr id="80900" name="Text Box 4">
            <a:extLst>
              <a:ext uri="{FF2B5EF4-FFF2-40B4-BE49-F238E27FC236}">
                <a16:creationId xmlns:a16="http://schemas.microsoft.com/office/drawing/2014/main" id="{4CB740D3-191D-4DC3-A1A1-5B49A0EDA066}"/>
              </a:ext>
            </a:extLst>
          </p:cNvPr>
          <p:cNvSpPr txBox="1">
            <a:spLocks noChangeArrowheads="1"/>
          </p:cNvSpPr>
          <p:nvPr/>
        </p:nvSpPr>
        <p:spPr bwMode="auto">
          <a:xfrm>
            <a:off x="2498725" y="5507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307205" name="Text Box 5">
            <a:extLst>
              <a:ext uri="{FF2B5EF4-FFF2-40B4-BE49-F238E27FC236}">
                <a16:creationId xmlns:a16="http://schemas.microsoft.com/office/drawing/2014/main" id="{848F02BC-279C-454A-BA9E-6345F16A0B50}"/>
              </a:ext>
            </a:extLst>
          </p:cNvPr>
          <p:cNvSpPr txBox="1">
            <a:spLocks noChangeArrowheads="1"/>
          </p:cNvSpPr>
          <p:nvPr/>
        </p:nvSpPr>
        <p:spPr bwMode="auto">
          <a:xfrm>
            <a:off x="800100" y="1702151"/>
            <a:ext cx="754380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sym typeface="Monotype Sorts"/>
              </a:rPr>
              <a:t>无条件安全</a:t>
            </a:r>
          </a:p>
          <a:p>
            <a:pPr eaLnBrk="1" hangingPunct="1">
              <a:spcBef>
                <a:spcPct val="0"/>
              </a:spcBef>
              <a:spcAft>
                <a:spcPts val="600"/>
              </a:spcAft>
              <a:buFontTx/>
              <a:buNone/>
            </a:pPr>
            <a:r>
              <a:rPr lang="zh-CN" altLang="en-US" b="1" dirty="0">
                <a:latin typeface="楷体" panose="02010609060101010101" pitchFamily="49" charset="-122"/>
                <a:ea typeface="楷体" panose="02010609060101010101" pitchFamily="49" charset="-122"/>
                <a:sym typeface="Monotype Sorts"/>
              </a:rPr>
              <a:t>密文与明文间的互信息量为零</a:t>
            </a:r>
          </a:p>
          <a:p>
            <a:pPr eaLnBrk="1" hangingPunct="1">
              <a:spcBef>
                <a:spcPct val="0"/>
              </a:spcBef>
              <a:spcAft>
                <a:spcPts val="600"/>
              </a:spcAft>
              <a:buFontTx/>
              <a:buNone/>
            </a:pPr>
            <a:r>
              <a:rPr lang="en-US" altLang="zh-CN" b="1" dirty="0">
                <a:latin typeface="楷体" panose="02010609060101010101" pitchFamily="49" charset="-122"/>
                <a:ea typeface="楷体" panose="02010609060101010101" pitchFamily="49" charset="-122"/>
              </a:rPr>
              <a:t>Shannon</a:t>
            </a:r>
            <a:r>
              <a:rPr lang="zh-CN" altLang="en-US" b="1" dirty="0">
                <a:latin typeface="楷体" panose="02010609060101010101" pitchFamily="49" charset="-122"/>
                <a:ea typeface="楷体" panose="02010609060101010101" pitchFamily="49" charset="-122"/>
              </a:rPr>
              <a:t>指出，仅当密钥至少和明文一样长时达到无条件安全（即一次一密）</a:t>
            </a:r>
          </a:p>
        </p:txBody>
      </p:sp>
      <p:sp>
        <p:nvSpPr>
          <p:cNvPr id="6" name="文本框 5">
            <a:extLst>
              <a:ext uri="{FF2B5EF4-FFF2-40B4-BE49-F238E27FC236}">
                <a16:creationId xmlns:a16="http://schemas.microsoft.com/office/drawing/2014/main" id="{91D7E9AD-19B2-4158-9F48-09158B107AFF}"/>
              </a:ext>
            </a:extLst>
          </p:cNvPr>
          <p:cNvSpPr txBox="1"/>
          <p:nvPr/>
        </p:nvSpPr>
        <p:spPr>
          <a:xfrm>
            <a:off x="395536" y="3825696"/>
            <a:ext cx="8424936" cy="2246769"/>
          </a:xfrm>
          <a:prstGeom prst="rect">
            <a:avLst/>
          </a:prstGeom>
          <a:noFill/>
        </p:spPr>
        <p:txBody>
          <a:bodyPr wrap="square">
            <a:spAutoFit/>
          </a:bodyPr>
          <a:lstStyle/>
          <a:p>
            <a:pPr marL="457200" indent="-457200">
              <a:buFont typeface="+mj-ea"/>
              <a:buAutoNum type="circleNumDbPlain"/>
              <a:defRPr/>
            </a:pPr>
            <a:r>
              <a:rPr lang="zh-CN" altLang="en-US" sz="2800" b="1" dirty="0">
                <a:solidFill>
                  <a:schemeClr val="tx1"/>
                </a:solidFill>
                <a:latin typeface="楷体" panose="02010609060101010101" pitchFamily="49" charset="-122"/>
                <a:ea typeface="楷体" panose="02010609060101010101" pitchFamily="49" charset="-122"/>
              </a:rPr>
              <a:t>一个加密算法是无条件安全的，如果算法产生的密文不能给出惟一决定相应明文的足够信息。此时无论敌手截获多少密文、花费多少时间，都不能解密密文。</a:t>
            </a:r>
            <a:endParaRPr lang="en-US" altLang="zh-CN" sz="2800" b="1" dirty="0">
              <a:solidFill>
                <a:schemeClr val="tx1"/>
              </a:solidFill>
              <a:latin typeface="楷体" panose="02010609060101010101" pitchFamily="49" charset="-122"/>
              <a:ea typeface="楷体" panose="02010609060101010101" pitchFamily="49" charset="-122"/>
            </a:endParaRPr>
          </a:p>
          <a:p>
            <a:pPr marL="457200" indent="-457200">
              <a:buFont typeface="+mj-ea"/>
              <a:buAutoNum type="circleNumDbPlain"/>
              <a:defRPr/>
            </a:pPr>
            <a:r>
              <a:rPr lang="zh-CN" altLang="en-US" sz="2800" b="1" dirty="0">
                <a:solidFill>
                  <a:schemeClr val="tx1"/>
                </a:solidFill>
                <a:latin typeface="楷体" panose="02010609060101010101" pitchFamily="49" charset="-122"/>
                <a:ea typeface="楷体" panose="02010609060101010101" pitchFamily="49" charset="-122"/>
              </a:rPr>
              <a:t>量子密码</a:t>
            </a:r>
            <a:endParaRPr lang="en-US" altLang="zh-CN" sz="28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039948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05">
                                            <p:txEl>
                                              <p:pRg st="0" end="0"/>
                                            </p:txEl>
                                          </p:spTgt>
                                        </p:tgtEl>
                                        <p:attrNameLst>
                                          <p:attrName>style.visibility</p:attrName>
                                        </p:attrNameLst>
                                      </p:cBhvr>
                                      <p:to>
                                        <p:strVal val="visible"/>
                                      </p:to>
                                    </p:set>
                                    <p:animEffect transition="in" filter="blinds(horizontal)">
                                      <p:cBhvr>
                                        <p:cTn id="7" dur="500"/>
                                        <p:tgtEl>
                                          <p:spTgt spid="30720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05">
                                            <p:txEl>
                                              <p:pRg st="1" end="1"/>
                                            </p:txEl>
                                          </p:spTgt>
                                        </p:tgtEl>
                                        <p:attrNameLst>
                                          <p:attrName>style.visibility</p:attrName>
                                        </p:attrNameLst>
                                      </p:cBhvr>
                                      <p:to>
                                        <p:strVal val="visible"/>
                                      </p:to>
                                    </p:set>
                                    <p:animEffect transition="in" filter="blinds(horizontal)">
                                      <p:cBhvr>
                                        <p:cTn id="10" dur="500"/>
                                        <p:tgtEl>
                                          <p:spTgt spid="30720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05">
                                            <p:txEl>
                                              <p:pRg st="2" end="2"/>
                                            </p:txEl>
                                          </p:spTgt>
                                        </p:tgtEl>
                                        <p:attrNameLst>
                                          <p:attrName>style.visibility</p:attrName>
                                        </p:attrNameLst>
                                      </p:cBhvr>
                                      <p:to>
                                        <p:strVal val="visible"/>
                                      </p:to>
                                    </p:set>
                                    <p:animEffect transition="in" filter="blinds(horizontal)">
                                      <p:cBhvr>
                                        <p:cTn id="13" dur="500"/>
                                        <p:tgtEl>
                                          <p:spTgt spid="30720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156104-7398-40BF-8ECE-29F952A1563B}"/>
              </a:ext>
            </a:extLst>
          </p:cNvPr>
          <p:cNvSpPr>
            <a:spLocks noGrp="1"/>
          </p:cNvSpPr>
          <p:nvPr>
            <p:ph type="sldNum" sz="quarter" idx="12"/>
          </p:nvPr>
        </p:nvSpPr>
        <p:spPr/>
        <p:txBody>
          <a:bodyPr/>
          <a:lstStyle/>
          <a:p>
            <a:fld id="{3FA3B7B3-45F1-4F78-8C74-FDB527C9F76D}" type="slidenum">
              <a:rPr lang="zh-CN" altLang="en-US" smtClean="0"/>
              <a:pPr/>
              <a:t>13</a:t>
            </a:fld>
            <a:endParaRPr lang="zh-CN" altLang="en-US" dirty="0"/>
          </a:p>
        </p:txBody>
      </p:sp>
      <p:sp>
        <p:nvSpPr>
          <p:cNvPr id="3" name="文本占位符 2">
            <a:extLst>
              <a:ext uri="{FF2B5EF4-FFF2-40B4-BE49-F238E27FC236}">
                <a16:creationId xmlns:a16="http://schemas.microsoft.com/office/drawing/2014/main" id="{07602B05-455F-40E9-B33A-E49511770F30}"/>
              </a:ext>
            </a:extLst>
          </p:cNvPr>
          <p:cNvSpPr>
            <a:spLocks noGrp="1"/>
          </p:cNvSpPr>
          <p:nvPr>
            <p:ph type="body" sz="quarter" idx="13"/>
          </p:nvPr>
        </p:nvSpPr>
        <p:spPr/>
        <p:txBody>
          <a:bodyPr/>
          <a:lstStyle/>
          <a:p>
            <a:endParaRPr lang="zh-CN" altLang="en-US"/>
          </a:p>
        </p:txBody>
      </p:sp>
      <p:sp>
        <p:nvSpPr>
          <p:cNvPr id="4" name="Text Box 5">
            <a:extLst>
              <a:ext uri="{FF2B5EF4-FFF2-40B4-BE49-F238E27FC236}">
                <a16:creationId xmlns:a16="http://schemas.microsoft.com/office/drawing/2014/main" id="{EAED77D1-BAA5-494C-99B5-97B61FB610D7}"/>
              </a:ext>
            </a:extLst>
          </p:cNvPr>
          <p:cNvSpPr txBox="1">
            <a:spLocks noChangeArrowheads="1"/>
          </p:cNvSpPr>
          <p:nvPr/>
        </p:nvSpPr>
        <p:spPr bwMode="auto">
          <a:xfrm>
            <a:off x="899592" y="2420888"/>
            <a:ext cx="75438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计算安全</a:t>
            </a:r>
          </a:p>
          <a:p>
            <a:pPr lvl="1" eaLnBrk="1" hangingPunct="1">
              <a:spcBef>
                <a:spcPct val="0"/>
              </a:spcBef>
              <a:spcAft>
                <a:spcPts val="600"/>
              </a:spcAft>
              <a:buFontTx/>
              <a:buBlip>
                <a:blip r:embed="rId2"/>
              </a:buBlip>
            </a:pPr>
            <a:r>
              <a:rPr lang="zh-CN" altLang="en-US" sz="2800" b="1" dirty="0">
                <a:latin typeface="楷体" panose="02010609060101010101" pitchFamily="49" charset="-122"/>
                <a:ea typeface="楷体" panose="02010609060101010101" pitchFamily="49" charset="-122"/>
              </a:rPr>
              <a:t> 破译密文的代价超过被加密信息的价值</a:t>
            </a:r>
          </a:p>
          <a:p>
            <a:pPr lvl="1" eaLnBrk="1" hangingPunct="1">
              <a:spcBef>
                <a:spcPct val="0"/>
              </a:spcBef>
              <a:spcAft>
                <a:spcPts val="600"/>
              </a:spcAft>
              <a:buFontTx/>
              <a:buBlip>
                <a:blip r:embed="rId2"/>
              </a:buBlip>
            </a:pPr>
            <a:r>
              <a:rPr lang="zh-CN" altLang="en-US" sz="2800" b="1" dirty="0">
                <a:latin typeface="楷体" panose="02010609060101010101" pitchFamily="49" charset="-122"/>
                <a:ea typeface="楷体" panose="02010609060101010101" pitchFamily="49" charset="-122"/>
              </a:rPr>
              <a:t> 破译密文所花时间超过信息的有效期</a:t>
            </a:r>
          </a:p>
        </p:txBody>
      </p:sp>
    </p:spTree>
    <p:extLst>
      <p:ext uri="{BB962C8B-B14F-4D97-AF65-F5344CB8AC3E}">
        <p14:creationId xmlns:p14="http://schemas.microsoft.com/office/powerpoint/2010/main" val="153988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AutoShape 3">
            <a:extLst>
              <a:ext uri="{FF2B5EF4-FFF2-40B4-BE49-F238E27FC236}">
                <a16:creationId xmlns:a16="http://schemas.microsoft.com/office/drawing/2014/main" id="{4A993BDF-EA56-4B36-B836-1CF46CA1C9F9}"/>
              </a:ext>
            </a:extLst>
          </p:cNvPr>
          <p:cNvSpPr>
            <a:spLocks noGrp="1" noChangeArrowheads="1"/>
          </p:cNvSpPr>
          <p:nvPr>
            <p:ph type="body" sz="quarter" idx="13"/>
          </p:nvPr>
        </p:nvSpPr>
        <p:spPr>
          <a:xfrm>
            <a:off x="0" y="1628800"/>
            <a:ext cx="9289032" cy="720080"/>
          </a:xfrm>
          <a:prstGeom prst="irregularSeal2">
            <a:avLst/>
          </a:prstGeom>
          <a:solidFill>
            <a:schemeClr val="accent1"/>
          </a:solidFill>
          <a:ln>
            <a:solidFill>
              <a:schemeClr val="tx1"/>
            </a:solidFill>
            <a:miter lim="800000"/>
            <a:headEnd/>
            <a:tailEnd/>
          </a:ln>
        </p:spPr>
        <p:txBody>
          <a:bodyPr>
            <a:noAutofit/>
          </a:bodyPr>
          <a:lstStyle/>
          <a:p>
            <a:pPr>
              <a:buFont typeface="Wingdings" panose="05000000000000000000" pitchFamily="2" charset="2"/>
              <a:buNone/>
              <a:defRPr/>
            </a:pPr>
            <a:r>
              <a:rPr lang="zh-CN" altLang="zh-CN" sz="2400" dirty="0">
                <a:latin typeface="华文楷体" panose="02010600040101010101" pitchFamily="2" charset="-122"/>
                <a:ea typeface="华文楷体" panose="02010600040101010101" pitchFamily="2" charset="-122"/>
              </a:rPr>
              <a:t>世界上最有用的攻击和应用最广泛的攻击？</a:t>
            </a:r>
          </a:p>
        </p:txBody>
      </p:sp>
      <p:sp>
        <p:nvSpPr>
          <p:cNvPr id="68610" name="Rectangle 2">
            <a:extLst>
              <a:ext uri="{FF2B5EF4-FFF2-40B4-BE49-F238E27FC236}">
                <a16:creationId xmlns:a16="http://schemas.microsoft.com/office/drawing/2014/main" id="{3D0F95EB-1334-4715-86B5-4667A02EFD03}"/>
              </a:ext>
            </a:extLst>
          </p:cNvPr>
          <p:cNvSpPr>
            <a:spLocks noGrp="1" noChangeArrowheads="1"/>
          </p:cNvSpPr>
          <p:nvPr>
            <p:ph type="title" idx="4294967295"/>
          </p:nvPr>
        </p:nvSpPr>
        <p:spPr>
          <a:xfrm>
            <a:off x="0" y="697260"/>
            <a:ext cx="8229600" cy="1143000"/>
          </a:xfrm>
        </p:spPr>
        <p:txBody>
          <a:bodyPr/>
          <a:lstStyle/>
          <a:p>
            <a:r>
              <a:rPr lang="zh-CN" altLang="zh-CN" dirty="0">
                <a:solidFill>
                  <a:srgbClr val="FF0000"/>
                </a:solidFill>
                <a:latin typeface="华文楷体" panose="02010600040101010101" pitchFamily="2" charset="-122"/>
                <a:ea typeface="华文楷体" panose="02010600040101010101" pitchFamily="2" charset="-122"/>
              </a:rPr>
              <a:t>密码分析</a:t>
            </a:r>
          </a:p>
        </p:txBody>
      </p:sp>
      <p:sp>
        <p:nvSpPr>
          <p:cNvPr id="24580" name="AutoShape 4">
            <a:extLst>
              <a:ext uri="{FF2B5EF4-FFF2-40B4-BE49-F238E27FC236}">
                <a16:creationId xmlns:a16="http://schemas.microsoft.com/office/drawing/2014/main" id="{562B54CA-15DC-4F2E-B7DA-D4D9963190A5}"/>
              </a:ext>
            </a:extLst>
          </p:cNvPr>
          <p:cNvSpPr>
            <a:spLocks noChangeArrowheads="1"/>
          </p:cNvSpPr>
          <p:nvPr/>
        </p:nvSpPr>
        <p:spPr bwMode="auto">
          <a:xfrm>
            <a:off x="384175" y="2708920"/>
            <a:ext cx="8375650" cy="2709863"/>
          </a:xfrm>
          <a:prstGeom prst="horizontalScroll">
            <a:avLst>
              <a:gd name="adj" fmla="val 12500"/>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对人的攻击</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威逼利诱</a:t>
            </a:r>
          </a:p>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例</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：抢劫银行，逼迫职员打开保险箱</a:t>
            </a:r>
          </a:p>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例</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：”力拓门 “，行业秘密信息泄露，导致中</a:t>
            </a:r>
          </a:p>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         国铁矿石谈判惨败。</a:t>
            </a:r>
          </a:p>
          <a:p>
            <a:pPr eaLnBrk="1" hangingPunct="1">
              <a:spcBef>
                <a:spcPct val="0"/>
              </a:spcBef>
              <a:buFontTx/>
              <a:buNone/>
            </a:pPr>
            <a:r>
              <a:rPr lang="zh-CN" altLang="en-US" dirty="0">
                <a:latin typeface="华文楷体" panose="02010600040101010101" pitchFamily="2" charset="-122"/>
                <a:ea typeface="华文楷体" panose="02010600040101010101" pitchFamily="2" charset="-122"/>
              </a:rPr>
              <a:t>例</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：”美人计“：美女间谍案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nimBg="1" autoUpdateAnimBg="0"/>
      <p:bldP spid="2458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3" name="文本占位符 2"/>
          <p:cNvSpPr>
            <a:spLocks noGrp="1"/>
          </p:cNvSpPr>
          <p:nvPr>
            <p:ph type="body" sz="quarter" idx="14"/>
          </p:nvPr>
        </p:nvSpPr>
        <p:spPr>
          <a:xfrm>
            <a:off x="84421" y="768761"/>
            <a:ext cx="8846084" cy="566694"/>
          </a:xfrm>
        </p:spPr>
        <p:txBody>
          <a:bodyPr/>
          <a:lstStyle/>
          <a:p>
            <a:r>
              <a:rPr kumimoji="1" lang="zh-CN" altLang="en-US" dirty="0">
                <a:latin typeface="楷体" panose="02010609060101010101" pitchFamily="49" charset="-122"/>
                <a:ea typeface="楷体" panose="02010609060101010101" pitchFamily="49" charset="-122"/>
              </a:rPr>
              <a:t>根据攻击环境的不同划分</a:t>
            </a:r>
            <a:endParaRPr lang="zh-CN" altLang="en-US" dirty="0">
              <a:latin typeface="楷体" panose="02010609060101010101" pitchFamily="49" charset="-122"/>
              <a:ea typeface="楷体" panose="02010609060101010101" pitchFamily="49" charset="-122"/>
            </a:endParaRPr>
          </a:p>
        </p:txBody>
      </p:sp>
      <p:sp>
        <p:nvSpPr>
          <p:cNvPr id="5" name="文本占位符 4"/>
          <p:cNvSpPr>
            <a:spLocks noGrp="1"/>
          </p:cNvSpPr>
          <p:nvPr>
            <p:ph type="body" sz="quarter" idx="13"/>
          </p:nvPr>
        </p:nvSpPr>
        <p:spPr/>
        <p:txBody>
          <a:bodyPr/>
          <a:lstStyle/>
          <a:p>
            <a:r>
              <a:rPr kumimoji="1" lang="zh-CN" altLang="en-US" dirty="0"/>
              <a:t>攻击类型</a:t>
            </a:r>
            <a:endParaRPr lang="zh-CN" altLang="en-US" dirty="0"/>
          </a:p>
        </p:txBody>
      </p:sp>
      <p:sp>
        <p:nvSpPr>
          <p:cNvPr id="7" name="文本框 6">
            <a:extLst>
              <a:ext uri="{FF2B5EF4-FFF2-40B4-BE49-F238E27FC236}">
                <a16:creationId xmlns:a16="http://schemas.microsoft.com/office/drawing/2014/main" id="{A87FFCFC-CA19-4F43-8417-721DEBE6FEEE}"/>
              </a:ext>
            </a:extLst>
          </p:cNvPr>
          <p:cNvSpPr txBox="1"/>
          <p:nvPr/>
        </p:nvSpPr>
        <p:spPr>
          <a:xfrm>
            <a:off x="251520" y="1340768"/>
            <a:ext cx="8640960" cy="4411464"/>
          </a:xfrm>
          <a:prstGeom prst="rect">
            <a:avLst/>
          </a:prstGeom>
          <a:noFill/>
        </p:spPr>
        <p:txBody>
          <a:bodyPr wrap="square">
            <a:spAutoFit/>
          </a:bodyPr>
          <a:lstStyle/>
          <a:p>
            <a:pPr indent="-308610">
              <a:spcBef>
                <a:spcPts val="300"/>
              </a:spcBef>
              <a:spcAft>
                <a:spcPts val="150"/>
              </a:spcAft>
              <a:buClr>
                <a:srgbClr val="D34817">
                  <a:lumMod val="75000"/>
                </a:srgbClr>
              </a:buClr>
              <a:buSzPct val="85000"/>
              <a:buFont typeface="Wingdings" panose="05000000000000000000" pitchFamily="2" charset="2"/>
              <a:buChar char="§"/>
            </a:pPr>
            <a:r>
              <a:rPr kumimoji="1" lang="zh-CN" altLang="en-US" sz="2400" b="1" dirty="0">
                <a:solidFill>
                  <a:srgbClr val="FF0000"/>
                </a:solidFill>
                <a:latin typeface="楷体" panose="02010609060101010101" pitchFamily="49" charset="-122"/>
                <a:ea typeface="楷体" panose="02010609060101010101" pitchFamily="49" charset="-122"/>
              </a:rPr>
              <a:t>唯密文攻击</a:t>
            </a:r>
            <a:r>
              <a:rPr kumimoji="1" lang="en-US" altLang="zh-CN" sz="2400" b="1" dirty="0">
                <a:solidFill>
                  <a:srgbClr val="FF0000"/>
                </a:solidFill>
                <a:latin typeface="楷体" panose="02010609060101010101" pitchFamily="49" charset="-122"/>
                <a:ea typeface="楷体" panose="02010609060101010101" pitchFamily="49" charset="-122"/>
              </a:rPr>
              <a:t>(Ciphertext-only attack)</a:t>
            </a:r>
            <a:r>
              <a:rPr kumimoji="1" lang="zh-CN" altLang="en-US" sz="2400" b="1" dirty="0">
                <a:solidFill>
                  <a:prstClr val="black"/>
                </a:solidFill>
                <a:latin typeface="楷体" panose="02010609060101010101" pitchFamily="49" charset="-122"/>
                <a:ea typeface="楷体" panose="02010609060101010101" pitchFamily="49" charset="-122"/>
              </a:rPr>
              <a:t>：密码分析者能利用的资源仅为同一密钥加密的一个或多个密文，这是对密码分析者最不利的情况。</a:t>
            </a:r>
          </a:p>
          <a:p>
            <a:pPr indent="-308610">
              <a:spcBef>
                <a:spcPts val="300"/>
              </a:spcBef>
              <a:spcAft>
                <a:spcPts val="150"/>
              </a:spcAft>
              <a:buClr>
                <a:srgbClr val="D34817">
                  <a:lumMod val="75000"/>
                </a:srgbClr>
              </a:buClr>
              <a:buSzPct val="85000"/>
              <a:buFont typeface="Wingdings" panose="05000000000000000000" pitchFamily="2" charset="2"/>
              <a:buChar char="§"/>
            </a:pPr>
            <a:r>
              <a:rPr kumimoji="1" lang="zh-CN" altLang="en-US" sz="2400" b="1" dirty="0">
                <a:solidFill>
                  <a:srgbClr val="FF0000"/>
                </a:solidFill>
                <a:latin typeface="楷体" panose="02010609060101010101" pitchFamily="49" charset="-122"/>
                <a:ea typeface="楷体" panose="02010609060101010101" pitchFamily="49" charset="-122"/>
              </a:rPr>
              <a:t>已知明文攻击</a:t>
            </a:r>
            <a:r>
              <a:rPr kumimoji="1" lang="en-US" altLang="zh-CN" sz="2400" b="1" dirty="0">
                <a:solidFill>
                  <a:srgbClr val="FF0000"/>
                </a:solidFill>
                <a:latin typeface="楷体" panose="02010609060101010101" pitchFamily="49" charset="-122"/>
                <a:ea typeface="楷体" panose="02010609060101010101" pitchFamily="49" charset="-122"/>
              </a:rPr>
              <a:t>(Known-plaintext attack)</a:t>
            </a:r>
            <a:r>
              <a:rPr kumimoji="1" lang="zh-CN" altLang="en-US" sz="2400" b="1" dirty="0">
                <a:solidFill>
                  <a:prstClr val="black"/>
                </a:solidFill>
                <a:latin typeface="楷体" panose="02010609060101010101" pitchFamily="49" charset="-122"/>
                <a:ea typeface="楷体" panose="02010609060101010101" pitchFamily="49" charset="-122"/>
              </a:rPr>
              <a:t>：密码分析者根据已经知道的某些明密文对来恢复密钥。</a:t>
            </a:r>
            <a:endParaRPr kumimoji="1" lang="en-US" altLang="zh-CN" sz="2400" b="1" dirty="0">
              <a:solidFill>
                <a:prstClr val="black"/>
              </a:solidFill>
              <a:latin typeface="楷体" panose="02010609060101010101" pitchFamily="49" charset="-122"/>
              <a:ea typeface="楷体" panose="02010609060101010101" pitchFamily="49" charset="-122"/>
            </a:endParaRPr>
          </a:p>
          <a:p>
            <a:pPr indent="-308610">
              <a:spcBef>
                <a:spcPts val="300"/>
              </a:spcBef>
              <a:spcAft>
                <a:spcPts val="150"/>
              </a:spcAft>
              <a:buClr>
                <a:srgbClr val="D34817">
                  <a:lumMod val="75000"/>
                </a:srgbClr>
              </a:buClr>
              <a:buSzPct val="85000"/>
              <a:buFont typeface="Wingdings" panose="05000000000000000000" pitchFamily="2" charset="2"/>
              <a:buChar char="§"/>
            </a:pPr>
            <a:r>
              <a:rPr lang="zh-CN" altLang="en-US" sz="2400" b="1" dirty="0">
                <a:solidFill>
                  <a:srgbClr val="FF0000"/>
                </a:solidFill>
                <a:latin typeface="楷体" panose="02010609060101010101" pitchFamily="49" charset="-122"/>
                <a:ea typeface="楷体" panose="02010609060101010101" pitchFamily="49" charset="-122"/>
              </a:rPr>
              <a:t>选择明文攻击</a:t>
            </a:r>
            <a:r>
              <a:rPr lang="en-US" altLang="zh-CN" sz="2400" b="1" dirty="0">
                <a:solidFill>
                  <a:srgbClr val="FF0000"/>
                </a:solidFill>
                <a:latin typeface="楷体" panose="02010609060101010101" pitchFamily="49" charset="-122"/>
                <a:ea typeface="楷体" panose="02010609060101010101" pitchFamily="49" charset="-122"/>
              </a:rPr>
              <a:t>(Chosen-plaintext attack)</a:t>
            </a:r>
            <a:r>
              <a:rPr lang="zh-CN" altLang="en-US" sz="2400" b="1" dirty="0">
                <a:solidFill>
                  <a:prstClr val="black"/>
                </a:solidFill>
                <a:latin typeface="楷体" panose="02010609060101010101" pitchFamily="49" charset="-122"/>
                <a:ea typeface="楷体" panose="02010609060101010101" pitchFamily="49" charset="-122"/>
              </a:rPr>
              <a:t>：密码分析者能够选择明文并获得相应的密文。</a:t>
            </a:r>
            <a:endParaRPr lang="en-US" altLang="zh-CN" sz="2400" b="1" dirty="0">
              <a:solidFill>
                <a:prstClr val="black"/>
              </a:solidFill>
              <a:latin typeface="楷体" panose="02010609060101010101" pitchFamily="49" charset="-122"/>
              <a:ea typeface="楷体" panose="02010609060101010101" pitchFamily="49" charset="-122"/>
            </a:endParaRPr>
          </a:p>
          <a:p>
            <a:pPr indent="-308610">
              <a:spcBef>
                <a:spcPts val="300"/>
              </a:spcBef>
              <a:spcAft>
                <a:spcPts val="150"/>
              </a:spcAft>
              <a:buClr>
                <a:srgbClr val="D34817">
                  <a:lumMod val="75000"/>
                </a:srgbClr>
              </a:buClr>
              <a:buSzPct val="85000"/>
              <a:buFont typeface="Wingdings" panose="05000000000000000000" pitchFamily="2" charset="2"/>
              <a:buChar char="§"/>
            </a:pPr>
            <a:r>
              <a:rPr lang="zh-CN" altLang="en-US" sz="2400" b="1" dirty="0">
                <a:solidFill>
                  <a:srgbClr val="FF0000"/>
                </a:solidFill>
                <a:latin typeface="楷体" panose="02010609060101010101" pitchFamily="49" charset="-122"/>
                <a:ea typeface="楷体" panose="02010609060101010101" pitchFamily="49" charset="-122"/>
              </a:rPr>
              <a:t>选择密文攻击</a:t>
            </a:r>
            <a:r>
              <a:rPr lang="en-US" altLang="zh-CN" sz="2400" b="1" dirty="0">
                <a:solidFill>
                  <a:srgbClr val="FF0000"/>
                </a:solidFill>
                <a:latin typeface="楷体" panose="02010609060101010101" pitchFamily="49" charset="-122"/>
                <a:ea typeface="楷体" panose="02010609060101010101" pitchFamily="49" charset="-122"/>
              </a:rPr>
              <a:t>(Chosen-ciphertext attack)</a:t>
            </a:r>
            <a:r>
              <a:rPr lang="zh-CN" altLang="en-US" sz="2400" b="1" dirty="0">
                <a:solidFill>
                  <a:prstClr val="black"/>
                </a:solidFill>
                <a:latin typeface="楷体" panose="02010609060101010101" pitchFamily="49" charset="-122"/>
                <a:ea typeface="楷体" panose="02010609060101010101" pitchFamily="49" charset="-122"/>
              </a:rPr>
              <a:t>：密码分析者能够选择密文并获得相应的明文。</a:t>
            </a:r>
            <a:endParaRPr lang="en-US" altLang="zh-CN" sz="2400" b="1" dirty="0">
              <a:solidFill>
                <a:prstClr val="black"/>
              </a:solidFill>
              <a:latin typeface="楷体" panose="02010609060101010101" pitchFamily="49" charset="-122"/>
              <a:ea typeface="楷体" panose="02010609060101010101" pitchFamily="49" charset="-122"/>
            </a:endParaRPr>
          </a:p>
          <a:p>
            <a:pPr indent="-308610">
              <a:spcBef>
                <a:spcPts val="300"/>
              </a:spcBef>
              <a:spcAft>
                <a:spcPts val="150"/>
              </a:spcAft>
              <a:buClr>
                <a:srgbClr val="D34817">
                  <a:lumMod val="75000"/>
                </a:srgbClr>
              </a:buClr>
              <a:buSzPct val="85000"/>
              <a:buFont typeface="Wingdings" panose="05000000000000000000" pitchFamily="2" charset="2"/>
              <a:buChar char="§"/>
            </a:pPr>
            <a:r>
              <a:rPr lang="zh-CN" altLang="en-US" sz="2400" b="1" dirty="0">
                <a:solidFill>
                  <a:srgbClr val="FF0000"/>
                </a:solidFill>
                <a:latin typeface="楷体" panose="02010609060101010101" pitchFamily="49" charset="-122"/>
                <a:ea typeface="楷体" panose="02010609060101010101" pitchFamily="49" charset="-122"/>
              </a:rPr>
              <a:t>选择文本攻击</a:t>
            </a:r>
            <a:r>
              <a:rPr lang="en-US" altLang="zh-CN" sz="2400" b="1" dirty="0">
                <a:solidFill>
                  <a:srgbClr val="FF0000"/>
                </a:solidFill>
                <a:latin typeface="楷体" panose="02010609060101010101" pitchFamily="49" charset="-122"/>
                <a:ea typeface="楷体" panose="02010609060101010101" pitchFamily="49" charset="-122"/>
              </a:rPr>
              <a:t>(Chosen text attack)</a:t>
            </a:r>
            <a:r>
              <a:rPr lang="zh-CN" altLang="en-US" sz="2400" b="1" dirty="0">
                <a:solidFill>
                  <a:prstClr val="black"/>
                </a:solidFill>
                <a:latin typeface="楷体" panose="02010609060101010101" pitchFamily="49" charset="-122"/>
                <a:ea typeface="楷体" panose="02010609060101010101" pitchFamily="49" charset="-122"/>
              </a:rPr>
              <a:t>：密码分析者能够选择明文并获得相应的密文也能够选择密文并获得相应的明文。</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9A49809C-B713-49FF-8ACD-8D7FBCC38F98}"/>
              </a:ext>
            </a:extLst>
          </p:cNvPr>
          <p:cNvSpPr>
            <a:spLocks noGrp="1" noChangeArrowheads="1"/>
          </p:cNvSpPr>
          <p:nvPr>
            <p:ph type="body" sz="quarter" idx="13"/>
          </p:nvPr>
        </p:nvSpPr>
        <p:spPr>
          <a:xfrm>
            <a:off x="827585" y="1196752"/>
            <a:ext cx="8064896" cy="3686082"/>
          </a:xfrm>
        </p:spPr>
        <p:txBody>
          <a:bodyPr>
            <a:noAutofit/>
          </a:bodyPr>
          <a:lstStyle/>
          <a:p>
            <a:r>
              <a:rPr lang="zh-CN" altLang="en-US" sz="2800" dirty="0">
                <a:solidFill>
                  <a:schemeClr val="tx1"/>
                </a:solidFill>
                <a:latin typeface="楷体" panose="02010609060101010101" pitchFamily="49" charset="-122"/>
                <a:ea typeface="楷体" panose="02010609060101010101" pitchFamily="49" charset="-122"/>
              </a:rPr>
              <a:t>上述攻击的目的是确定所使用的</a:t>
            </a:r>
            <a:r>
              <a:rPr lang="zh-CN" altLang="en-US" sz="2800" b="1" dirty="0">
                <a:solidFill>
                  <a:srgbClr val="FF0000"/>
                </a:solidFill>
                <a:latin typeface="楷体" panose="02010609060101010101" pitchFamily="49" charset="-122"/>
                <a:ea typeface="楷体" panose="02010609060101010101" pitchFamily="49" charset="-122"/>
              </a:rPr>
              <a:t>密钥</a:t>
            </a:r>
            <a:r>
              <a:rPr lang="zh-CN" altLang="en-US" sz="2800" dirty="0">
                <a:solidFill>
                  <a:schemeClr val="tx1"/>
                </a:solidFill>
                <a:latin typeface="楷体" panose="02010609060101010101" pitchFamily="49" charset="-122"/>
                <a:ea typeface="楷体" panose="02010609060101010101" pitchFamily="49" charset="-122"/>
              </a:rPr>
              <a:t>。</a:t>
            </a:r>
            <a:endParaRPr lang="en-US" altLang="zh-CN" sz="2800" dirty="0">
              <a:solidFill>
                <a:schemeClr val="tx1"/>
              </a:solidFill>
              <a:latin typeface="楷体" panose="02010609060101010101" pitchFamily="49" charset="-122"/>
              <a:ea typeface="楷体" panose="02010609060101010101" pitchFamily="49" charset="-122"/>
            </a:endParaRPr>
          </a:p>
          <a:p>
            <a:endParaRPr lang="zh-CN" altLang="en-US" sz="2800" dirty="0">
              <a:solidFill>
                <a:schemeClr val="tx1"/>
              </a:solidFill>
              <a:latin typeface="楷体" panose="02010609060101010101" pitchFamily="49" charset="-122"/>
              <a:ea typeface="楷体" panose="02010609060101010101" pitchFamily="49" charset="-122"/>
            </a:endParaRPr>
          </a:p>
          <a:p>
            <a:r>
              <a:rPr lang="zh-CN" altLang="en-US" sz="2800" dirty="0">
                <a:solidFill>
                  <a:schemeClr val="tx1"/>
                </a:solidFill>
                <a:latin typeface="楷体" panose="02010609060101010101" pitchFamily="49" charset="-122"/>
                <a:ea typeface="楷体" panose="02010609060101010101" pitchFamily="49" charset="-122"/>
              </a:rPr>
              <a:t>这几种攻击类型的强度按序递增，</a:t>
            </a:r>
            <a:r>
              <a:rPr lang="zh-CN" altLang="en-US" sz="2800" b="1" dirty="0">
                <a:solidFill>
                  <a:schemeClr val="tx1"/>
                </a:solidFill>
                <a:latin typeface="楷体" panose="02010609060101010101" pitchFamily="49" charset="-122"/>
                <a:ea typeface="楷体" panose="02010609060101010101" pitchFamily="49" charset="-122"/>
              </a:rPr>
              <a:t>惟密文</a:t>
            </a:r>
            <a:r>
              <a:rPr lang="zh-CN" altLang="en-US" sz="2800" dirty="0">
                <a:solidFill>
                  <a:schemeClr val="tx1"/>
                </a:solidFill>
                <a:latin typeface="楷体" panose="02010609060101010101" pitchFamily="49" charset="-122"/>
                <a:ea typeface="楷体" panose="02010609060101010101" pitchFamily="49" charset="-122"/>
              </a:rPr>
              <a:t>攻击是最弱的攻击。</a:t>
            </a:r>
            <a:r>
              <a:rPr lang="zh-CN" altLang="en-US" sz="2800" b="1" dirty="0">
                <a:solidFill>
                  <a:schemeClr val="tx1"/>
                </a:solidFill>
                <a:latin typeface="楷体" panose="02010609060101010101" pitchFamily="49" charset="-122"/>
                <a:ea typeface="楷体" panose="02010609060101010101" pitchFamily="49" charset="-122"/>
              </a:rPr>
              <a:t>选择文本</a:t>
            </a:r>
            <a:r>
              <a:rPr lang="zh-CN" altLang="en-US" sz="2800" dirty="0">
                <a:solidFill>
                  <a:schemeClr val="tx1"/>
                </a:solidFill>
                <a:latin typeface="楷体" panose="02010609060101010101" pitchFamily="49" charset="-122"/>
                <a:ea typeface="楷体" panose="02010609060101010101" pitchFamily="49" charset="-122"/>
              </a:rPr>
              <a:t>攻击是最强的一种攻击。</a:t>
            </a:r>
            <a:endParaRPr lang="en-US" altLang="zh-CN" sz="2800" dirty="0">
              <a:solidFill>
                <a:schemeClr val="tx1"/>
              </a:solidFill>
              <a:latin typeface="楷体" panose="02010609060101010101" pitchFamily="49" charset="-122"/>
              <a:ea typeface="楷体" panose="02010609060101010101" pitchFamily="49" charset="-122"/>
            </a:endParaRPr>
          </a:p>
          <a:p>
            <a:endParaRPr lang="zh-CN" altLang="en-US" sz="2800" dirty="0">
              <a:solidFill>
                <a:schemeClr val="tx1"/>
              </a:solidFill>
              <a:latin typeface="楷体" panose="02010609060101010101" pitchFamily="49" charset="-122"/>
              <a:ea typeface="楷体" panose="02010609060101010101" pitchFamily="49" charset="-122"/>
            </a:endParaRPr>
          </a:p>
          <a:p>
            <a:r>
              <a:rPr lang="zh-CN" altLang="zh-CN" sz="2800" dirty="0">
                <a:solidFill>
                  <a:schemeClr val="tx1"/>
                </a:solidFill>
                <a:latin typeface="楷体" panose="02010609060101010101" pitchFamily="49" charset="-122"/>
                <a:ea typeface="楷体" panose="02010609060101010101" pitchFamily="49" charset="-122"/>
              </a:rPr>
              <a:t>一般认为</a:t>
            </a:r>
            <a:r>
              <a:rPr lang="zh-CN" altLang="en-US" sz="2800" dirty="0">
                <a:solidFill>
                  <a:schemeClr val="tx1"/>
                </a:solidFill>
                <a:latin typeface="楷体" panose="02010609060101010101" pitchFamily="49" charset="-122"/>
                <a:ea typeface="楷体" panose="02010609060101010101" pitchFamily="49" charset="-122"/>
              </a:rPr>
              <a:t>，如果一个密码系统能抵抗</a:t>
            </a:r>
            <a:r>
              <a:rPr lang="zh-CN" altLang="en-US" sz="2800" b="1" dirty="0">
                <a:solidFill>
                  <a:schemeClr val="tx1"/>
                </a:solidFill>
                <a:latin typeface="楷体" panose="02010609060101010101" pitchFamily="49" charset="-122"/>
                <a:ea typeface="楷体" panose="02010609060101010101" pitchFamily="49" charset="-122"/>
              </a:rPr>
              <a:t>选择文本</a:t>
            </a:r>
            <a:r>
              <a:rPr lang="zh-CN" altLang="en-US" sz="2800" dirty="0">
                <a:solidFill>
                  <a:schemeClr val="tx1"/>
                </a:solidFill>
                <a:latin typeface="楷体" panose="02010609060101010101" pitchFamily="49" charset="-122"/>
                <a:ea typeface="楷体" panose="02010609060101010101" pitchFamily="49" charset="-122"/>
              </a:rPr>
              <a:t>攻击，那么它能抵抗其余四种攻击。</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blinds(horizontal)">
                                      <p:cBhvr>
                                        <p:cTn id="7" dur="500"/>
                                        <p:tgtEl>
                                          <p:spTgt spid="4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58">
                                            <p:txEl>
                                              <p:pRg st="2" end="2"/>
                                            </p:txEl>
                                          </p:spTgt>
                                        </p:tgtEl>
                                        <p:attrNameLst>
                                          <p:attrName>style.visibility</p:attrName>
                                        </p:attrNameLst>
                                      </p:cBhvr>
                                      <p:to>
                                        <p:strVal val="visible"/>
                                      </p:to>
                                    </p:set>
                                    <p:animEffect transition="in" filter="blinds(horizontal)">
                                      <p:cBhvr>
                                        <p:cTn id="12" dur="500"/>
                                        <p:tgtEl>
                                          <p:spTgt spid="450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animEffect transition="in" filter="blinds(horizontal)">
                                      <p:cBhvr>
                                        <p:cTn id="17" dur="500"/>
                                        <p:tgtEl>
                                          <p:spTgt spid="45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81DAE5-4FD0-4B74-B586-DB57DFD93EF9}"/>
              </a:ext>
            </a:extLst>
          </p:cNvPr>
          <p:cNvSpPr>
            <a:spLocks noGrp="1"/>
          </p:cNvSpPr>
          <p:nvPr>
            <p:ph type="sldNum" sz="quarter" idx="12"/>
          </p:nvPr>
        </p:nvSpPr>
        <p:spPr/>
        <p:txBody>
          <a:bodyPr/>
          <a:lstStyle/>
          <a:p>
            <a:fld id="{3FA3B7B3-45F1-4F78-8C74-FDB527C9F76D}" type="slidenum">
              <a:rPr lang="zh-CN" altLang="en-US" smtClean="0"/>
              <a:pPr/>
              <a:t>17</a:t>
            </a:fld>
            <a:endParaRPr lang="zh-CN" altLang="en-US" dirty="0"/>
          </a:p>
        </p:txBody>
      </p:sp>
      <p:sp>
        <p:nvSpPr>
          <p:cNvPr id="4" name="矩形 3">
            <a:extLst>
              <a:ext uri="{FF2B5EF4-FFF2-40B4-BE49-F238E27FC236}">
                <a16:creationId xmlns:a16="http://schemas.microsoft.com/office/drawing/2014/main" id="{E410D0D4-C613-4171-8B8D-EEC5B339E7DB}"/>
              </a:ext>
            </a:extLst>
          </p:cNvPr>
          <p:cNvSpPr/>
          <p:nvPr/>
        </p:nvSpPr>
        <p:spPr>
          <a:xfrm>
            <a:off x="539552" y="828288"/>
            <a:ext cx="7632848" cy="5201424"/>
          </a:xfrm>
          <a:prstGeom prst="rect">
            <a:avLst/>
          </a:prstGeom>
        </p:spPr>
        <p:txBody>
          <a:bodyPr wrap="square">
            <a:spAutoFit/>
          </a:bodyPr>
          <a:lstStyle/>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事实上，攻击者要得到一段明文或去加密一段选择好的明文并不困难。</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例如对程序的源代码的加密，其中都会包含一些关键字，攻击者可以利用这些代码关键字等等。攻击者可能利用类似源代码这样的具有标准的头部、尾部的关键字，就更容易解密</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因此，一个好的密码算法必须满足能够抵抗选择文本攻击。</a:t>
            </a:r>
            <a:endParaRPr lang="zh-CN" altLang="zh-CN" sz="2800" b="1" kern="100"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9398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6161D145-2F31-49F0-9D50-ABEF2ECB8C26}"/>
              </a:ext>
            </a:extLst>
          </p:cNvPr>
          <p:cNvSpPr>
            <a:spLocks noGrp="1" noChangeArrowheads="1"/>
          </p:cNvSpPr>
          <p:nvPr>
            <p:ph type="body" sz="quarter" idx="13"/>
          </p:nvPr>
        </p:nvSpPr>
        <p:spPr>
          <a:xfrm>
            <a:off x="709195" y="1758955"/>
            <a:ext cx="7674224" cy="3960440"/>
          </a:xfrm>
        </p:spPr>
        <p:txBody>
          <a:bodyPr>
            <a:noAutofit/>
          </a:bodyPr>
          <a:lstStyle/>
          <a:p>
            <a:pPr eaLnBrk="1" hangingPunct="1">
              <a:lnSpc>
                <a:spcPct val="80000"/>
              </a:lnSpc>
              <a:buFont typeface="Wingdings" panose="05000000000000000000" pitchFamily="2" charset="2"/>
              <a:buNone/>
            </a:pPr>
            <a:r>
              <a:rPr lang="zh-CN" altLang="en-US" sz="2800" b="1" dirty="0">
                <a:solidFill>
                  <a:schemeClr val="tx1"/>
                </a:solidFill>
                <a:latin typeface="楷体" panose="02010609060101010101" pitchFamily="49" charset="-122"/>
                <a:ea typeface="楷体" panose="02010609060101010101" pitchFamily="49" charset="-122"/>
              </a:rPr>
              <a:t>事例：珍珠港事件</a:t>
            </a:r>
            <a:endParaRPr lang="en-US" altLang="zh-CN" sz="2800" b="1" dirty="0">
              <a:solidFill>
                <a:schemeClr val="tx1"/>
              </a:solidFill>
              <a:latin typeface="楷体" panose="02010609060101010101" pitchFamily="49" charset="-122"/>
              <a:ea typeface="楷体" panose="02010609060101010101" pitchFamily="49" charset="-122"/>
            </a:endParaRPr>
          </a:p>
          <a:p>
            <a:pPr eaLnBrk="1" hangingPunct="1">
              <a:lnSpc>
                <a:spcPct val="80000"/>
              </a:lnSpc>
              <a:buFont typeface="Wingdings" panose="05000000000000000000" pitchFamily="2" charset="2"/>
              <a:buNone/>
            </a:pPr>
            <a:r>
              <a:rPr lang="zh-CN" altLang="en-US" sz="2800" dirty="0">
                <a:solidFill>
                  <a:schemeClr val="tx1"/>
                </a:solidFill>
                <a:latin typeface="楷体" panose="02010609060101010101" pitchFamily="49" charset="-122"/>
                <a:ea typeface="楷体" panose="02010609060101010101" pitchFamily="49" charset="-122"/>
              </a:rPr>
              <a:t>     日本人偷袭珍珠港得手以后，山本五十六又制订了中途岛作战计划。</a:t>
            </a:r>
          </a:p>
          <a:p>
            <a:pPr eaLnBrk="1" hangingPunct="1">
              <a:lnSpc>
                <a:spcPct val="80000"/>
              </a:lnSpc>
              <a:buFont typeface="Wingdings" panose="05000000000000000000" pitchFamily="2" charset="2"/>
              <a:buNone/>
            </a:pPr>
            <a:r>
              <a:rPr lang="zh-CN" altLang="en-US" sz="2800" dirty="0">
                <a:solidFill>
                  <a:schemeClr val="tx1"/>
                </a:solidFill>
                <a:latin typeface="楷体" panose="02010609060101010101" pitchFamily="49" charset="-122"/>
                <a:ea typeface="楷体" panose="02010609060101010101" pitchFamily="49" charset="-122"/>
              </a:rPr>
              <a:t>     美军太平洋舰队新任司令尼米兹的手里有一个密码破译小组，虽然有些情报还不能够完全破译，但是这个小组发现当日军开始向中途岛进发的时候，在日军来往的电报中，经常出现的“</a:t>
            </a:r>
            <a:r>
              <a:rPr lang="en-US" altLang="zh-CN" sz="2800" dirty="0">
                <a:solidFill>
                  <a:schemeClr val="tx1"/>
                </a:solidFill>
                <a:latin typeface="楷体" panose="02010609060101010101" pitchFamily="49" charset="-122"/>
                <a:ea typeface="楷体" panose="02010609060101010101" pitchFamily="49" charset="-122"/>
              </a:rPr>
              <a:t>AF”</a:t>
            </a:r>
            <a:r>
              <a:rPr lang="zh-CN" altLang="en-US" sz="2800" dirty="0">
                <a:solidFill>
                  <a:schemeClr val="tx1"/>
                </a:solidFill>
                <a:latin typeface="楷体" panose="02010609060101010101" pitchFamily="49" charset="-122"/>
                <a:ea typeface="楷体" panose="02010609060101010101" pitchFamily="49" charset="-122"/>
              </a:rPr>
              <a:t>这两个字母，究竟指什么？一时难以敲定。初步的判断，这可能是日军下一步要进攻的目标，但是究竟是哪呢？也有人猜出来是中途岛，但是不能确定。</a:t>
            </a:r>
          </a:p>
        </p:txBody>
      </p:sp>
      <p:sp>
        <p:nvSpPr>
          <p:cNvPr id="72706" name="Rectangle 2">
            <a:extLst>
              <a:ext uri="{FF2B5EF4-FFF2-40B4-BE49-F238E27FC236}">
                <a16:creationId xmlns:a16="http://schemas.microsoft.com/office/drawing/2014/main" id="{576DE8D5-56C1-48DB-8893-B1D66884F957}"/>
              </a:ext>
            </a:extLst>
          </p:cNvPr>
          <p:cNvSpPr>
            <a:spLocks noGrp="1" noChangeArrowheads="1"/>
          </p:cNvSpPr>
          <p:nvPr>
            <p:ph type="title" idx="4294967295"/>
          </p:nvPr>
        </p:nvSpPr>
        <p:spPr>
          <a:xfrm>
            <a:off x="153819" y="620688"/>
            <a:ext cx="8229600" cy="1143000"/>
          </a:xfrm>
        </p:spPr>
        <p:txBody>
          <a:bodyPr/>
          <a:lstStyle/>
          <a:p>
            <a:pPr eaLnBrk="1" hangingPunct="1"/>
            <a:r>
              <a:rPr lang="zh-CN" altLang="en-US" b="1" dirty="0">
                <a:latin typeface="Arial" panose="020B0604020202020204" pitchFamily="34" charset="0"/>
                <a:ea typeface="华文楷体" panose="02010600040101010101" pitchFamily="2" charset="-122"/>
              </a:rPr>
              <a:t>选择明文攻击举例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07E09899-485D-4E4F-9725-96D3D49D91C1}"/>
              </a:ext>
            </a:extLst>
          </p:cNvPr>
          <p:cNvSpPr>
            <a:spLocks noGrp="1" noChangeArrowheads="1"/>
          </p:cNvSpPr>
          <p:nvPr>
            <p:ph type="body" sz="quarter" idx="13"/>
          </p:nvPr>
        </p:nvSpPr>
        <p:spPr>
          <a:xfrm>
            <a:off x="305780" y="1697035"/>
            <a:ext cx="8532440" cy="4464496"/>
          </a:xfrm>
        </p:spPr>
        <p:txBody>
          <a:bodyPr>
            <a:noAutofit/>
          </a:bodyPr>
          <a:lstStyle/>
          <a:p>
            <a:pPr eaLnBrk="1" hangingPunct="1">
              <a:lnSpc>
                <a:spcPct val="80000"/>
              </a:lnSpc>
              <a:buFont typeface="Wingdings" panose="05000000000000000000" pitchFamily="2" charset="2"/>
              <a:buNone/>
              <a:defRPr/>
            </a:pPr>
            <a:r>
              <a:rPr lang="zh-CN" altLang="en-US" sz="2800" b="1" dirty="0">
                <a:solidFill>
                  <a:schemeClr val="tx1"/>
                </a:solidFill>
                <a:latin typeface="楷体" panose="02010609060101010101" pitchFamily="49" charset="-122"/>
                <a:ea typeface="楷体" panose="02010609060101010101" pitchFamily="49" charset="-122"/>
              </a:rPr>
              <a:t>事例：珍珠港事件</a:t>
            </a:r>
            <a:endParaRPr lang="en-US" altLang="zh-CN" sz="2800" b="1" dirty="0">
              <a:solidFill>
                <a:schemeClr val="tx1"/>
              </a:solidFill>
              <a:latin typeface="楷体" panose="02010609060101010101" pitchFamily="49" charset="-122"/>
              <a:ea typeface="楷体" panose="02010609060101010101" pitchFamily="49" charset="-122"/>
            </a:endParaRPr>
          </a:p>
          <a:p>
            <a:pPr eaLnBrk="1" hangingPunct="1">
              <a:lnSpc>
                <a:spcPct val="80000"/>
              </a:lnSpc>
              <a:buFont typeface="Wingdings" panose="05000000000000000000" pitchFamily="2" charset="2"/>
              <a:buNone/>
              <a:defRPr/>
            </a:pPr>
            <a:r>
              <a:rPr lang="zh-CN" altLang="en-US" sz="2800" dirty="0">
                <a:solidFill>
                  <a:schemeClr val="tx1"/>
                </a:solidFill>
                <a:latin typeface="楷体" panose="02010609060101010101" pitchFamily="49" charset="-122"/>
                <a:ea typeface="楷体" panose="02010609060101010101" pitchFamily="49" charset="-122"/>
              </a:rPr>
              <a:t>    美军情报官让中途岛的美军，给太平洋舰队的总部发一份电报，内容是 “本岛淡水设备发生故障。” 日军截获并破译了这封电报，同时向它的司令部大本营报告。美军截获日军法网大本营的电报 “</a:t>
            </a:r>
            <a:r>
              <a:rPr lang="en-US" altLang="zh-CN" sz="2800" dirty="0">
                <a:solidFill>
                  <a:schemeClr val="tx1"/>
                </a:solidFill>
                <a:latin typeface="楷体" panose="02010609060101010101" pitchFamily="49" charset="-122"/>
                <a:ea typeface="楷体" panose="02010609060101010101" pitchFamily="49" charset="-122"/>
              </a:rPr>
              <a:t>AF</a:t>
            </a:r>
            <a:r>
              <a:rPr lang="zh-CN" altLang="en-US" sz="2800" dirty="0">
                <a:solidFill>
                  <a:schemeClr val="tx1"/>
                </a:solidFill>
                <a:latin typeface="楷体" panose="02010609060101010101" pitchFamily="49" charset="-122"/>
                <a:ea typeface="楷体" panose="02010609060101010101" pitchFamily="49" charset="-122"/>
              </a:rPr>
              <a:t>很可能缺少淡水。” 于是确认了美军的判断</a:t>
            </a:r>
            <a:r>
              <a:rPr lang="en-US" altLang="zh-CN" sz="2800" dirty="0">
                <a:solidFill>
                  <a:schemeClr val="tx1"/>
                </a:solidFill>
                <a:latin typeface="楷体" panose="02010609060101010101" pitchFamily="49" charset="-122"/>
                <a:ea typeface="楷体" panose="02010609060101010101" pitchFamily="49" charset="-122"/>
              </a:rPr>
              <a:t>——AF</a:t>
            </a:r>
            <a:r>
              <a:rPr lang="zh-CN" altLang="en-US" sz="2800" dirty="0">
                <a:solidFill>
                  <a:schemeClr val="tx1"/>
                </a:solidFill>
                <a:latin typeface="楷体" panose="02010609060101010101" pitchFamily="49" charset="-122"/>
                <a:ea typeface="楷体" panose="02010609060101010101" pitchFamily="49" charset="-122"/>
              </a:rPr>
              <a:t>就是中途岛。</a:t>
            </a:r>
          </a:p>
          <a:p>
            <a:pPr eaLnBrk="1" hangingPunct="1">
              <a:lnSpc>
                <a:spcPct val="80000"/>
              </a:lnSpc>
              <a:buFont typeface="Wingdings" panose="05000000000000000000" pitchFamily="2" charset="2"/>
              <a:buNone/>
              <a:defRPr/>
            </a:pPr>
            <a:r>
              <a:rPr lang="zh-CN" altLang="en-US" sz="2800" dirty="0">
                <a:solidFill>
                  <a:schemeClr val="tx1"/>
                </a:solidFill>
                <a:latin typeface="楷体" panose="02010609060101010101" pitchFamily="49" charset="-122"/>
                <a:ea typeface="楷体" panose="02010609060101010101" pitchFamily="49" charset="-122"/>
              </a:rPr>
              <a:t>    推论得到证实以后，太平洋舰队司令官尼米兹将军命令整个舰队严阵以待，</a:t>
            </a:r>
            <a:r>
              <a:rPr lang="en-US" altLang="zh-CN" sz="2800" dirty="0">
                <a:solidFill>
                  <a:schemeClr val="tx1"/>
                </a:solidFill>
                <a:latin typeface="楷体" panose="02010609060101010101" pitchFamily="49" charset="-122"/>
                <a:ea typeface="楷体" panose="02010609060101010101" pitchFamily="49" charset="-122"/>
              </a:rPr>
              <a:t>6</a:t>
            </a:r>
            <a:r>
              <a:rPr lang="zh-CN" altLang="en-US" sz="2800" dirty="0">
                <a:solidFill>
                  <a:schemeClr val="tx1"/>
                </a:solidFill>
                <a:latin typeface="楷体" panose="02010609060101010101" pitchFamily="49" charset="-122"/>
                <a:ea typeface="楷体" panose="02010609060101010101" pitchFamily="49" charset="-122"/>
              </a:rPr>
              <a:t>月</a:t>
            </a:r>
            <a:r>
              <a:rPr lang="en-US" altLang="zh-CN" sz="2800" dirty="0">
                <a:solidFill>
                  <a:schemeClr val="tx1"/>
                </a:solidFill>
                <a:latin typeface="楷体" panose="02010609060101010101" pitchFamily="49" charset="-122"/>
                <a:ea typeface="楷体" panose="02010609060101010101" pitchFamily="49" charset="-122"/>
              </a:rPr>
              <a:t>4</a:t>
            </a:r>
            <a:r>
              <a:rPr lang="zh-CN" altLang="en-US" sz="2800" dirty="0">
                <a:solidFill>
                  <a:schemeClr val="tx1"/>
                </a:solidFill>
                <a:latin typeface="楷体" panose="02010609060101010101" pitchFamily="49" charset="-122"/>
                <a:ea typeface="楷体" panose="02010609060101010101" pitchFamily="49" charset="-122"/>
              </a:rPr>
              <a:t>日中途岛大战爆发，美军以损失一艘航空母舰的代价，一举击沉了日本四艘航空母舰，而且都全是它的重型航空母舰，使日本的联合舰队，遭受了空前的灭顶之灾。</a:t>
            </a:r>
          </a:p>
        </p:txBody>
      </p:sp>
      <p:sp>
        <p:nvSpPr>
          <p:cNvPr id="73730" name="Rectangle 2">
            <a:extLst>
              <a:ext uri="{FF2B5EF4-FFF2-40B4-BE49-F238E27FC236}">
                <a16:creationId xmlns:a16="http://schemas.microsoft.com/office/drawing/2014/main" id="{DB23D8D0-FAAD-4778-B9FD-359C9713267C}"/>
              </a:ext>
            </a:extLst>
          </p:cNvPr>
          <p:cNvSpPr>
            <a:spLocks noGrp="1" noChangeArrowheads="1"/>
          </p:cNvSpPr>
          <p:nvPr>
            <p:ph type="title" idx="4294967295"/>
          </p:nvPr>
        </p:nvSpPr>
        <p:spPr>
          <a:xfrm>
            <a:off x="0" y="689504"/>
            <a:ext cx="8229600" cy="1143000"/>
          </a:xfrm>
        </p:spPr>
        <p:txBody>
          <a:bodyPr/>
          <a:lstStyle/>
          <a:p>
            <a:pPr eaLnBrk="1" hangingPunct="1"/>
            <a:r>
              <a:rPr lang="zh-CN" altLang="en-US" dirty="0">
                <a:solidFill>
                  <a:srgbClr val="FF0000"/>
                </a:solidFill>
                <a:latin typeface="Arial" panose="020B0604020202020204" pitchFamily="34" charset="0"/>
                <a:ea typeface="华文楷体" panose="02010600040101010101" pitchFamily="2" charset="-122"/>
              </a:rPr>
              <a:t>选择明文攻击举例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7" dur="500"/>
                                        <p:tgtEl>
                                          <p:spTgt spid="47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2"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323533B-257E-43F4-8C28-A7DD5DC4661F}"/>
              </a:ext>
            </a:extLst>
          </p:cNvPr>
          <p:cNvSpPr>
            <a:spLocks noGrp="1"/>
          </p:cNvSpPr>
          <p:nvPr>
            <p:ph type="sldNum" sz="quarter" idx="12"/>
          </p:nvPr>
        </p:nvSpPr>
        <p:spPr/>
        <p:txBody>
          <a:bodyPr/>
          <a:lstStyle/>
          <a:p>
            <a:fld id="{3FA3B7B3-45F1-4F78-8C74-FDB527C9F76D}" type="slidenum">
              <a:rPr lang="zh-CN" altLang="en-US" smtClean="0"/>
              <a:pPr/>
              <a:t>2</a:t>
            </a:fld>
            <a:endParaRPr lang="zh-CN" altLang="en-US" dirty="0"/>
          </a:p>
        </p:txBody>
      </p:sp>
      <p:sp>
        <p:nvSpPr>
          <p:cNvPr id="4" name="矩形 3">
            <a:extLst>
              <a:ext uri="{FF2B5EF4-FFF2-40B4-BE49-F238E27FC236}">
                <a16:creationId xmlns:a16="http://schemas.microsoft.com/office/drawing/2014/main" id="{6985E431-709D-4AC2-9705-EDF5A74A23BC}"/>
              </a:ext>
            </a:extLst>
          </p:cNvPr>
          <p:cNvSpPr/>
          <p:nvPr/>
        </p:nvSpPr>
        <p:spPr>
          <a:xfrm>
            <a:off x="157420" y="764704"/>
            <a:ext cx="8829160" cy="5262979"/>
          </a:xfrm>
          <a:prstGeom prst="rect">
            <a:avLst/>
          </a:prstGeom>
        </p:spPr>
        <p:txBody>
          <a:bodyPr wrap="square">
            <a:spAutoFit/>
          </a:bodyPr>
          <a:lstStyle/>
          <a:p>
            <a:pPr marL="514350" lvl="1" indent="-171450" defTabSz="685800" eaLnBrk="1" hangingPunct="1">
              <a:lnSpc>
                <a:spcPct val="90000"/>
              </a:lnSpc>
              <a:spcBef>
                <a:spcPts val="375"/>
              </a:spcBef>
              <a:buFont typeface="Arial" panose="020B0604020202020204" pitchFamily="34" charset="0"/>
              <a:buChar char="•"/>
              <a:defRPr/>
            </a:pPr>
            <a:r>
              <a:rPr lang="en-US" altLang="zh-CN" sz="2800" b="1" dirty="0">
                <a:solidFill>
                  <a:schemeClr val="tx1"/>
                </a:solidFill>
                <a:latin typeface="楷体" panose="02010609060101010101" pitchFamily="49" charset="-122"/>
                <a:ea typeface="楷体" panose="02010609060101010101" pitchFamily="49" charset="-122"/>
              </a:rPr>
              <a:t>1-16</a:t>
            </a:r>
            <a:r>
              <a:rPr lang="zh-CN" altLang="en-US" sz="2800" b="1" dirty="0">
                <a:solidFill>
                  <a:schemeClr val="tx1"/>
                </a:solidFill>
                <a:latin typeface="楷体" panose="02010609060101010101" pitchFamily="49" charset="-122"/>
                <a:ea typeface="楷体" panose="02010609060101010101" pitchFamily="49" charset="-122"/>
              </a:rPr>
              <a:t>周（理论</a:t>
            </a:r>
            <a:r>
              <a:rPr lang="en-US" altLang="zh-CN" sz="2800" b="1" dirty="0">
                <a:solidFill>
                  <a:schemeClr val="tx1"/>
                </a:solidFill>
                <a:latin typeface="楷体" panose="02010609060101010101" pitchFamily="49" charset="-122"/>
                <a:ea typeface="楷体" panose="02010609060101010101" pitchFamily="49" charset="-122"/>
              </a:rPr>
              <a:t>32</a:t>
            </a:r>
            <a:r>
              <a:rPr lang="zh-CN" altLang="en-US" sz="2800" b="1" dirty="0">
                <a:solidFill>
                  <a:schemeClr val="tx1"/>
                </a:solidFill>
                <a:latin typeface="楷体" panose="02010609060101010101" pitchFamily="49" charset="-122"/>
                <a:ea typeface="楷体" panose="02010609060101010101" pitchFamily="49" charset="-122"/>
              </a:rPr>
              <a:t>学时</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实验</a:t>
            </a:r>
            <a:r>
              <a:rPr lang="en-US" altLang="zh-CN" sz="2800" b="1" dirty="0">
                <a:solidFill>
                  <a:schemeClr val="tx1"/>
                </a:solidFill>
                <a:latin typeface="楷体" panose="02010609060101010101" pitchFamily="49" charset="-122"/>
                <a:ea typeface="楷体" panose="02010609060101010101" pitchFamily="49" charset="-122"/>
              </a:rPr>
              <a:t>16</a:t>
            </a:r>
            <a:r>
              <a:rPr lang="zh-CN" altLang="en-US" sz="2800" b="1" dirty="0">
                <a:solidFill>
                  <a:schemeClr val="tx1"/>
                </a:solidFill>
                <a:latin typeface="楷体" panose="02010609060101010101" pitchFamily="49" charset="-122"/>
                <a:ea typeface="楷体" panose="02010609060101010101" pitchFamily="49" charset="-122"/>
              </a:rPr>
              <a:t>学时）</a:t>
            </a:r>
          </a:p>
          <a:p>
            <a:pPr marL="514350" lvl="1" indent="-171450" defTabSz="685800" eaLnBrk="1" hangingPunct="1">
              <a:lnSpc>
                <a:spcPct val="90000"/>
              </a:lnSpc>
              <a:spcBef>
                <a:spcPts val="375"/>
              </a:spcBef>
              <a:buFont typeface="Arial" panose="020B0604020202020204" pitchFamily="34" charset="0"/>
              <a:buChar char="•"/>
              <a:defRPr/>
            </a:pPr>
            <a:r>
              <a:rPr lang="zh-CN" altLang="en-US" sz="2800" b="1" dirty="0">
                <a:solidFill>
                  <a:schemeClr val="tx1"/>
                </a:solidFill>
                <a:latin typeface="楷体" panose="02010609060101010101" pitchFamily="49" charset="-122"/>
                <a:ea typeface="楷体" panose="02010609060101010101" pitchFamily="49" charset="-122"/>
              </a:rPr>
              <a:t>上课时间</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周三</a:t>
            </a:r>
            <a:r>
              <a:rPr lang="en-US" altLang="zh-CN" sz="2800" b="1" dirty="0">
                <a:solidFill>
                  <a:schemeClr val="tx1"/>
                </a:solidFill>
                <a:latin typeface="楷体" panose="02010609060101010101" pitchFamily="49" charset="-122"/>
                <a:ea typeface="楷体" panose="02010609060101010101" pitchFamily="49" charset="-122"/>
              </a:rPr>
              <a:t>,5-6</a:t>
            </a:r>
            <a:r>
              <a:rPr lang="zh-CN" altLang="en-US" sz="2800" b="1" dirty="0">
                <a:solidFill>
                  <a:schemeClr val="tx1"/>
                </a:solidFill>
                <a:latin typeface="楷体" panose="02010609060101010101" pitchFamily="49" charset="-122"/>
                <a:ea typeface="楷体" panose="02010609060101010101" pitchFamily="49" charset="-122"/>
              </a:rPr>
              <a:t>节（第</a:t>
            </a:r>
            <a:r>
              <a:rPr lang="en-US" altLang="zh-CN" sz="2800" b="1" dirty="0">
                <a:solidFill>
                  <a:schemeClr val="tx1"/>
                </a:solidFill>
                <a:latin typeface="楷体" panose="02010609060101010101" pitchFamily="49" charset="-122"/>
                <a:ea typeface="楷体" panose="02010609060101010101" pitchFamily="49" charset="-122"/>
              </a:rPr>
              <a:t>11</a:t>
            </a:r>
            <a:r>
              <a:rPr lang="zh-CN" altLang="en-US" sz="2800" b="1" dirty="0">
                <a:solidFill>
                  <a:schemeClr val="tx1"/>
                </a:solidFill>
                <a:latin typeface="楷体" panose="02010609060101010101" pitchFamily="49" charset="-122"/>
                <a:ea typeface="楷体" panose="02010609060101010101" pitchFamily="49" charset="-122"/>
              </a:rPr>
              <a:t>周周五</a:t>
            </a:r>
            <a:r>
              <a:rPr lang="en-US" altLang="zh-CN" sz="2800" b="1" dirty="0">
                <a:solidFill>
                  <a:schemeClr val="tx1"/>
                </a:solidFill>
                <a:latin typeface="楷体" panose="02010609060101010101" pitchFamily="49" charset="-122"/>
                <a:ea typeface="楷体" panose="02010609060101010101" pitchFamily="49" charset="-122"/>
              </a:rPr>
              <a:t>3-4</a:t>
            </a:r>
            <a:r>
              <a:rPr lang="zh-CN" altLang="en-US" sz="2800" b="1" dirty="0">
                <a:solidFill>
                  <a:schemeClr val="tx1"/>
                </a:solidFill>
                <a:latin typeface="楷体" panose="02010609060101010101" pitchFamily="49" charset="-122"/>
                <a:ea typeface="楷体" panose="02010609060101010101" pitchFamily="49" charset="-122"/>
              </a:rPr>
              <a:t>节）</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实验课（</a:t>
            </a:r>
            <a:r>
              <a:rPr lang="en-US" altLang="zh-CN" sz="2800" b="1" dirty="0">
                <a:solidFill>
                  <a:schemeClr val="tx1"/>
                </a:solidFill>
                <a:latin typeface="楷体" panose="02010609060101010101" pitchFamily="49" charset="-122"/>
                <a:ea typeface="楷体" panose="02010609060101010101" pitchFamily="49" charset="-122"/>
              </a:rPr>
              <a:t>8-10</a:t>
            </a:r>
            <a:r>
              <a:rPr lang="zh-CN" altLang="en-US" sz="2800" b="1" dirty="0">
                <a:solidFill>
                  <a:schemeClr val="tx1"/>
                </a:solidFill>
                <a:latin typeface="楷体" panose="02010609060101010101" pitchFamily="49" charset="-122"/>
                <a:ea typeface="楷体" panose="02010609060101010101" pitchFamily="49" charset="-122"/>
              </a:rPr>
              <a:t>周，</a:t>
            </a:r>
            <a:r>
              <a:rPr lang="en-US" altLang="zh-CN" sz="2800" b="1" dirty="0">
                <a:solidFill>
                  <a:schemeClr val="tx1"/>
                </a:solidFill>
                <a:latin typeface="楷体" panose="02010609060101010101" pitchFamily="49" charset="-122"/>
                <a:ea typeface="楷体" panose="02010609060101010101" pitchFamily="49" charset="-122"/>
              </a:rPr>
              <a:t>12-16</a:t>
            </a:r>
            <a:r>
              <a:rPr lang="zh-CN" altLang="en-US" sz="2800" b="1" dirty="0">
                <a:solidFill>
                  <a:schemeClr val="tx1"/>
                </a:solidFill>
                <a:latin typeface="楷体" panose="02010609060101010101" pitchFamily="49" charset="-122"/>
                <a:ea typeface="楷体" panose="02010609060101010101" pitchFamily="49" charset="-122"/>
              </a:rPr>
              <a:t>周，周三上午和周五上午）</a:t>
            </a:r>
            <a:endParaRPr lang="en-US" altLang="zh-CN" sz="2800" b="1" dirty="0">
              <a:solidFill>
                <a:schemeClr val="tx1"/>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r>
              <a:rPr lang="zh-CN" altLang="en-US" sz="2800" b="1" dirty="0">
                <a:solidFill>
                  <a:schemeClr val="tx1"/>
                </a:solidFill>
                <a:latin typeface="楷体" panose="02010609060101010101" pitchFamily="49" charset="-122"/>
                <a:ea typeface="楷体" panose="02010609060101010101" pitchFamily="49" charset="-122"/>
              </a:rPr>
              <a:t>考试成绩：考试</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平时成绩</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实验报告</a:t>
            </a:r>
            <a:endParaRPr lang="en-US" altLang="zh-CN" sz="2800" b="1" dirty="0">
              <a:solidFill>
                <a:schemeClr val="tx1"/>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endParaRPr lang="en-US" altLang="zh-CN" sz="2800" b="1" dirty="0">
              <a:solidFill>
                <a:schemeClr val="tx1"/>
              </a:solidFill>
              <a:latin typeface="楷体" panose="02010609060101010101" pitchFamily="49" charset="-122"/>
              <a:ea typeface="楷体" panose="02010609060101010101" pitchFamily="49" charset="-122"/>
            </a:endParaRPr>
          </a:p>
          <a:p>
            <a:pPr marL="342900" lvl="1" defTabSz="685800" eaLnBrk="1" hangingPunct="1">
              <a:lnSpc>
                <a:spcPct val="90000"/>
              </a:lnSpc>
              <a:spcBef>
                <a:spcPts val="375"/>
              </a:spcBef>
              <a:defRPr/>
            </a:pPr>
            <a:r>
              <a:rPr lang="zh-CN" altLang="en-US" sz="3200" b="1" dirty="0">
                <a:solidFill>
                  <a:srgbClr val="FF0000"/>
                </a:solidFill>
                <a:latin typeface="楷体" panose="02010609060101010101" pitchFamily="49" charset="-122"/>
                <a:ea typeface="楷体" panose="02010609060101010101" pitchFamily="49" charset="-122"/>
              </a:rPr>
              <a:t>参考资料： </a:t>
            </a:r>
            <a:endParaRPr lang="en-US" altLang="zh-CN" sz="3200" b="1" dirty="0">
              <a:solidFill>
                <a:srgbClr val="FF0000"/>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r>
              <a:rPr lang="en-US" altLang="zh-CN" sz="2800" b="1" dirty="0">
                <a:solidFill>
                  <a:schemeClr val="tx1"/>
                </a:solidFill>
                <a:latin typeface="楷体" panose="02010609060101010101" pitchFamily="49" charset="-122"/>
                <a:ea typeface="楷体" panose="02010609060101010101" pitchFamily="49" charset="-122"/>
              </a:rPr>
              <a:t>[1]</a:t>
            </a:r>
            <a:r>
              <a:rPr lang="zh-CN" altLang="en-US" sz="2800" b="1" dirty="0">
                <a:solidFill>
                  <a:schemeClr val="tx1"/>
                </a:solidFill>
                <a:latin typeface="楷体" panose="02010609060101010101" pitchFamily="49" charset="-122"/>
                <a:ea typeface="楷体" panose="02010609060101010101" pitchFamily="49" charset="-122"/>
              </a:rPr>
              <a:t>密码分析相关论文：</a:t>
            </a:r>
            <a:endParaRPr lang="en-US" altLang="zh-CN" sz="2800" b="1" dirty="0">
              <a:solidFill>
                <a:schemeClr val="tx1"/>
              </a:solidFill>
              <a:latin typeface="楷体" panose="02010609060101010101" pitchFamily="49" charset="-122"/>
              <a:ea typeface="楷体" panose="02010609060101010101" pitchFamily="49" charset="-122"/>
            </a:endParaRPr>
          </a:p>
          <a:p>
            <a:pPr marL="342900" lvl="1" defTabSz="685800" eaLnBrk="1" hangingPunct="1">
              <a:lnSpc>
                <a:spcPct val="90000"/>
              </a:lnSpc>
              <a:spcBef>
                <a:spcPts val="375"/>
              </a:spcBef>
              <a:defRPr/>
            </a:pPr>
            <a:r>
              <a:rPr lang="zh-CN" altLang="en-US"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1</a:t>
            </a:r>
            <a:r>
              <a:rPr lang="zh-CN" altLang="en-US" sz="2800" b="1" dirty="0">
                <a:solidFill>
                  <a:schemeClr val="tx1"/>
                </a:solidFill>
                <a:latin typeface="楷体" panose="02010609060101010101" pitchFamily="49" charset="-122"/>
                <a:ea typeface="楷体" panose="02010609060101010101" pitchFamily="49" charset="-122"/>
              </a:rPr>
              <a:t>）论文</a:t>
            </a:r>
            <a:r>
              <a:rPr lang="en-US" altLang="zh-CN" sz="2800" b="1" dirty="0">
                <a:solidFill>
                  <a:schemeClr val="tx1"/>
                </a:solidFill>
                <a:latin typeface="楷体" panose="02010609060101010101" pitchFamily="49" charset="-122"/>
                <a:ea typeface="楷体" panose="02010609060101010101" pitchFamily="49" charset="-122"/>
              </a:rPr>
              <a:t>Crypto\</a:t>
            </a:r>
            <a:r>
              <a:rPr lang="en-US" altLang="zh-CN" sz="2800" b="1" dirty="0" err="1">
                <a:solidFill>
                  <a:schemeClr val="tx1"/>
                </a:solidFill>
                <a:latin typeface="楷体" panose="02010609060101010101" pitchFamily="49" charset="-122"/>
                <a:ea typeface="楷体" panose="02010609060101010101" pitchFamily="49" charset="-122"/>
              </a:rPr>
              <a:t>Eurocrypt</a:t>
            </a:r>
            <a:r>
              <a:rPr lang="en-US" altLang="zh-CN" sz="2800" b="1" dirty="0">
                <a:solidFill>
                  <a:schemeClr val="tx1"/>
                </a:solidFill>
                <a:latin typeface="楷体" panose="02010609060101010101" pitchFamily="49" charset="-122"/>
                <a:ea typeface="楷体" panose="02010609060101010101" pitchFamily="49" charset="-122"/>
              </a:rPr>
              <a:t>\</a:t>
            </a:r>
            <a:r>
              <a:rPr lang="en-US" altLang="zh-CN" sz="2800" b="1" dirty="0" err="1">
                <a:solidFill>
                  <a:schemeClr val="tx1"/>
                </a:solidFill>
                <a:latin typeface="楷体" panose="02010609060101010101" pitchFamily="49" charset="-122"/>
                <a:ea typeface="楷体" panose="02010609060101010101" pitchFamily="49" charset="-122"/>
              </a:rPr>
              <a:t>Asiacrypt</a:t>
            </a:r>
            <a:r>
              <a:rPr lang="en-US" altLang="zh-CN" sz="2800" b="1" dirty="0">
                <a:solidFill>
                  <a:schemeClr val="tx1"/>
                </a:solidFill>
                <a:latin typeface="楷体" panose="02010609060101010101" pitchFamily="49" charset="-122"/>
                <a:ea typeface="楷体" panose="02010609060101010101" pitchFamily="49" charset="-122"/>
              </a:rPr>
              <a:t>\FSE\...</a:t>
            </a:r>
          </a:p>
          <a:p>
            <a:pPr marL="342900" lvl="1" defTabSz="685800" eaLnBrk="1" hangingPunct="1">
              <a:lnSpc>
                <a:spcPct val="90000"/>
              </a:lnSpc>
              <a:spcBef>
                <a:spcPts val="375"/>
              </a:spcBef>
              <a:defRPr/>
            </a:pPr>
            <a:r>
              <a:rPr lang="zh-CN" altLang="en-US"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2</a:t>
            </a:r>
            <a:r>
              <a:rPr lang="zh-CN" altLang="en-US" sz="2800" b="1" dirty="0">
                <a:solidFill>
                  <a:schemeClr val="tx1"/>
                </a:solidFill>
                <a:latin typeface="楷体" panose="02010609060101010101" pitchFamily="49" charset="-122"/>
                <a:ea typeface="楷体" panose="02010609060101010101" pitchFamily="49" charset="-122"/>
              </a:rPr>
              <a:t>）最新资讯：</a:t>
            </a:r>
            <a:r>
              <a:rPr lang="en-US" altLang="zh-CN" sz="2800" b="1" dirty="0" err="1">
                <a:solidFill>
                  <a:schemeClr val="tx1"/>
                </a:solidFill>
                <a:latin typeface="楷体" panose="02010609060101010101" pitchFamily="49" charset="-122"/>
                <a:ea typeface="楷体" panose="02010609060101010101" pitchFamily="49" charset="-122"/>
              </a:rPr>
              <a:t>eprint</a:t>
            </a:r>
            <a:r>
              <a:rPr lang="en-US" altLang="zh-CN" sz="2800" b="1" dirty="0">
                <a:solidFill>
                  <a:schemeClr val="tx1"/>
                </a:solidFill>
                <a:latin typeface="楷体" panose="02010609060101010101" pitchFamily="49" charset="-122"/>
                <a:ea typeface="楷体" panose="02010609060101010101" pitchFamily="49" charset="-122"/>
              </a:rPr>
              <a:t>  http://eprint.iacr.org/ </a:t>
            </a:r>
          </a:p>
          <a:p>
            <a:pPr marL="514350" lvl="1" indent="-171450" defTabSz="685800" eaLnBrk="1" hangingPunct="1">
              <a:lnSpc>
                <a:spcPct val="90000"/>
              </a:lnSpc>
              <a:spcBef>
                <a:spcPts val="375"/>
              </a:spcBef>
              <a:buFont typeface="Arial" panose="020B0604020202020204" pitchFamily="34" charset="0"/>
              <a:buChar char="•"/>
              <a:defRPr/>
            </a:pPr>
            <a:r>
              <a:rPr lang="en-US" altLang="zh-CN" sz="2800" b="1" dirty="0">
                <a:solidFill>
                  <a:schemeClr val="tx1"/>
                </a:solidFill>
                <a:latin typeface="楷体" panose="02010609060101010101" pitchFamily="49" charset="-122"/>
                <a:ea typeface="楷体" panose="02010609060101010101" pitchFamily="49" charset="-122"/>
              </a:rPr>
              <a:t>[2]</a:t>
            </a:r>
            <a:r>
              <a:rPr lang="zh-CN" altLang="en-US" sz="2800" b="1" dirty="0">
                <a:solidFill>
                  <a:schemeClr val="tx1"/>
                </a:solidFill>
                <a:latin typeface="楷体" panose="02010609060101010101" pitchFamily="49" charset="-122"/>
                <a:ea typeface="楷体" panose="02010609060101010101" pitchFamily="49" charset="-122"/>
              </a:rPr>
              <a:t>吴文玲，冯登国，张文涛 分组密码的设计与分析</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清华大学出版社</a:t>
            </a:r>
            <a:endParaRPr lang="en-US" altLang="zh-CN" sz="2800" b="1" dirty="0">
              <a:solidFill>
                <a:schemeClr val="tx1"/>
              </a:solidFill>
              <a:latin typeface="楷体" panose="02010609060101010101" pitchFamily="49" charset="-122"/>
              <a:ea typeface="楷体" panose="02010609060101010101" pitchFamily="49" charset="-122"/>
            </a:endParaRPr>
          </a:p>
          <a:p>
            <a:pPr marL="514350" lvl="1" indent="-171450" defTabSz="685800" eaLnBrk="1" hangingPunct="1">
              <a:lnSpc>
                <a:spcPct val="90000"/>
              </a:lnSpc>
              <a:spcBef>
                <a:spcPts val="375"/>
              </a:spcBef>
              <a:buFont typeface="Arial" panose="020B0604020202020204" pitchFamily="34" charset="0"/>
              <a:buChar char="•"/>
              <a:defRPr/>
            </a:pPr>
            <a:r>
              <a:rPr lang="en-US" altLang="zh-CN" sz="2800" b="1" dirty="0">
                <a:solidFill>
                  <a:schemeClr val="tx1"/>
                </a:solidFill>
                <a:latin typeface="楷体" panose="02010609060101010101" pitchFamily="49" charset="-122"/>
                <a:ea typeface="楷体" panose="02010609060101010101" pitchFamily="49" charset="-122"/>
              </a:rPr>
              <a:t>[3]</a:t>
            </a:r>
            <a:r>
              <a:rPr lang="zh-CN" altLang="en-US" sz="2800" b="1" dirty="0">
                <a:solidFill>
                  <a:schemeClr val="tx1"/>
                </a:solidFill>
                <a:latin typeface="楷体" panose="02010609060101010101" pitchFamily="49" charset="-122"/>
                <a:ea typeface="楷体" panose="02010609060101010101" pitchFamily="49" charset="-122"/>
              </a:rPr>
              <a:t> 分组密码的攻击方法与实例分析，科学出版社</a:t>
            </a:r>
            <a:endParaRPr lang="en-US" altLang="zh-CN" sz="28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16512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E5365CC3-56B9-4169-B2DC-D82D4BE27BFA}"/>
              </a:ext>
            </a:extLst>
          </p:cNvPr>
          <p:cNvSpPr>
            <a:spLocks noGrp="1" noChangeArrowheads="1"/>
          </p:cNvSpPr>
          <p:nvPr>
            <p:ph type="body" sz="quarter" idx="13"/>
          </p:nvPr>
        </p:nvSpPr>
        <p:spPr>
          <a:xfrm>
            <a:off x="1547664" y="2005892"/>
            <a:ext cx="5904656" cy="3727364"/>
          </a:xfrm>
        </p:spPr>
        <p:txBody>
          <a:bodyPr>
            <a:noAutofit/>
          </a:bodyPr>
          <a:lstStyle/>
          <a:p>
            <a:pPr algn="ctr">
              <a:buFont typeface="Wingdings" panose="05000000000000000000" pitchFamily="2" charset="2"/>
              <a:buNone/>
            </a:pPr>
            <a:r>
              <a:rPr lang="en-US" altLang="zh-CN" sz="2800" dirty="0">
                <a:solidFill>
                  <a:schemeClr val="tx1"/>
                </a:solidFill>
                <a:latin typeface="楷体" panose="02010609060101010101" pitchFamily="49" charset="-122"/>
                <a:ea typeface="楷体" panose="02010609060101010101" pitchFamily="49" charset="-122"/>
              </a:rPr>
              <a:t>“</a:t>
            </a:r>
            <a:r>
              <a:rPr lang="zh-CN" altLang="en-US" sz="2800" dirty="0">
                <a:solidFill>
                  <a:schemeClr val="tx1"/>
                </a:solidFill>
                <a:latin typeface="楷体" panose="02010609060101010101" pitchFamily="49" charset="-122"/>
                <a:ea typeface="楷体" panose="02010609060101010101" pitchFamily="49" charset="-122"/>
              </a:rPr>
              <a:t>中途岛很可能缺少淡水”</a:t>
            </a:r>
          </a:p>
          <a:p>
            <a:pPr>
              <a:buFont typeface="Wingdings" panose="05000000000000000000" pitchFamily="2" charset="2"/>
              <a:buNone/>
            </a:pPr>
            <a:endParaRPr lang="en-US" altLang="zh-CN" sz="2800" dirty="0">
              <a:solidFill>
                <a:schemeClr val="tx1"/>
              </a:solidFill>
              <a:latin typeface="楷体" panose="02010609060101010101" pitchFamily="49" charset="-122"/>
              <a:ea typeface="楷体" panose="02010609060101010101" pitchFamily="49" charset="-122"/>
            </a:endParaRPr>
          </a:p>
          <a:p>
            <a:pPr algn="ctr">
              <a:buFont typeface="Wingdings" panose="05000000000000000000" pitchFamily="2" charset="2"/>
              <a:buNone/>
            </a:pPr>
            <a:r>
              <a:rPr lang="en-US" altLang="zh-CN" sz="2800" dirty="0">
                <a:solidFill>
                  <a:schemeClr val="tx1"/>
                </a:solidFill>
                <a:latin typeface="楷体" panose="02010609060101010101" pitchFamily="49" charset="-122"/>
                <a:ea typeface="楷体" panose="02010609060101010101" pitchFamily="49" charset="-122"/>
              </a:rPr>
              <a:t>  “AF</a:t>
            </a:r>
            <a:r>
              <a:rPr lang="zh-CN" altLang="en-US" sz="2800" dirty="0">
                <a:solidFill>
                  <a:schemeClr val="tx1"/>
                </a:solidFill>
                <a:latin typeface="楷体" panose="02010609060101010101" pitchFamily="49" charset="-122"/>
                <a:ea typeface="楷体" panose="02010609060101010101" pitchFamily="49" charset="-122"/>
              </a:rPr>
              <a:t>很可能缺少淡水”</a:t>
            </a:r>
          </a:p>
          <a:p>
            <a:pPr algn="ctr">
              <a:buFont typeface="Wingdings" panose="05000000000000000000" pitchFamily="2" charset="2"/>
              <a:buNone/>
            </a:pPr>
            <a:endParaRPr lang="en-US" altLang="zh-CN" sz="2800" dirty="0">
              <a:solidFill>
                <a:schemeClr val="tx1"/>
              </a:solidFill>
              <a:latin typeface="楷体" panose="02010609060101010101" pitchFamily="49" charset="-122"/>
              <a:ea typeface="楷体" panose="02010609060101010101" pitchFamily="49" charset="-122"/>
            </a:endParaRPr>
          </a:p>
          <a:p>
            <a:pPr>
              <a:buFont typeface="Wingdings" panose="05000000000000000000" pitchFamily="2" charset="2"/>
              <a:buNone/>
            </a:pPr>
            <a:r>
              <a:rPr lang="zh-CN" altLang="en-US" sz="2800" dirty="0">
                <a:solidFill>
                  <a:schemeClr val="tx1"/>
                </a:solidFill>
                <a:latin typeface="楷体" panose="02010609060101010101" pitchFamily="49" charset="-122"/>
                <a:ea typeface="楷体" panose="02010609060101010101" pitchFamily="49" charset="-122"/>
              </a:rPr>
              <a:t>若其他字符影响密文的每一字符，则“中途岛”不再被加密为“</a:t>
            </a:r>
            <a:r>
              <a:rPr lang="en-US" altLang="zh-CN" sz="2800" dirty="0">
                <a:solidFill>
                  <a:schemeClr val="tx1"/>
                </a:solidFill>
                <a:latin typeface="楷体" panose="02010609060101010101" pitchFamily="49" charset="-122"/>
                <a:ea typeface="楷体" panose="02010609060101010101" pitchFamily="49" charset="-122"/>
              </a:rPr>
              <a:t>AF”</a:t>
            </a:r>
            <a:r>
              <a:rPr lang="zh-CN" altLang="en-US" sz="2800" dirty="0">
                <a:solidFill>
                  <a:schemeClr val="tx1"/>
                </a:solidFill>
                <a:latin typeface="楷体" panose="02010609060101010101" pitchFamily="49" charset="-122"/>
                <a:ea typeface="楷体" panose="02010609060101010101" pitchFamily="49" charset="-122"/>
              </a:rPr>
              <a:t>，上述危险不出现。</a:t>
            </a:r>
          </a:p>
        </p:txBody>
      </p:sp>
      <p:sp>
        <p:nvSpPr>
          <p:cNvPr id="74754" name="Rectangle 2">
            <a:extLst>
              <a:ext uri="{FF2B5EF4-FFF2-40B4-BE49-F238E27FC236}">
                <a16:creationId xmlns:a16="http://schemas.microsoft.com/office/drawing/2014/main" id="{2A8292A0-394E-4E83-A480-90F75F2D3BCB}"/>
              </a:ext>
            </a:extLst>
          </p:cNvPr>
          <p:cNvSpPr>
            <a:spLocks noGrp="1" noChangeArrowheads="1"/>
          </p:cNvSpPr>
          <p:nvPr>
            <p:ph type="title" idx="4294967295"/>
          </p:nvPr>
        </p:nvSpPr>
        <p:spPr>
          <a:xfrm>
            <a:off x="-1" y="848873"/>
            <a:ext cx="8229600" cy="1143000"/>
          </a:xfrm>
        </p:spPr>
        <p:txBody>
          <a:bodyPr/>
          <a:lstStyle/>
          <a:p>
            <a:r>
              <a:rPr lang="zh-CN" altLang="en-US" dirty="0">
                <a:solidFill>
                  <a:srgbClr val="FF0000"/>
                </a:solidFill>
                <a:latin typeface="Arial" panose="020B0604020202020204" pitchFamily="34" charset="0"/>
                <a:ea typeface="华文楷体" panose="02010600040101010101" pitchFamily="2" charset="-122"/>
              </a:rPr>
              <a:t>选择明文攻击思想</a:t>
            </a:r>
          </a:p>
        </p:txBody>
      </p:sp>
      <p:sp>
        <p:nvSpPr>
          <p:cNvPr id="41988" name="Line 4">
            <a:extLst>
              <a:ext uri="{FF2B5EF4-FFF2-40B4-BE49-F238E27FC236}">
                <a16:creationId xmlns:a16="http://schemas.microsoft.com/office/drawing/2014/main" id="{A35D85C7-DBD7-40C5-8D19-B7DCE5AEB845}"/>
              </a:ext>
            </a:extLst>
          </p:cNvPr>
          <p:cNvSpPr>
            <a:spLocks noChangeShapeType="1"/>
          </p:cNvSpPr>
          <p:nvPr/>
        </p:nvSpPr>
        <p:spPr bwMode="auto">
          <a:xfrm>
            <a:off x="3347864" y="2487784"/>
            <a:ext cx="4936" cy="560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41988"/>
                                        </p:tgtEl>
                                        <p:attrNameLst>
                                          <p:attrName>style.visibility</p:attrName>
                                        </p:attrNameLst>
                                      </p:cBhvr>
                                      <p:to>
                                        <p:strVal val="visible"/>
                                      </p:to>
                                    </p:set>
                                    <p:animEffect transition="in" filter="dissolve">
                                      <p:cBhvr>
                                        <p:cTn id="11" dur="500"/>
                                        <p:tgtEl>
                                          <p:spTgt spid="419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3">
            <a:extLst>
              <a:ext uri="{FF2B5EF4-FFF2-40B4-BE49-F238E27FC236}">
                <a16:creationId xmlns:a16="http://schemas.microsoft.com/office/drawing/2014/main" id="{900E934B-D141-4A10-A11F-7BF0221517B4}"/>
              </a:ext>
            </a:extLst>
          </p:cNvPr>
          <p:cNvSpPr txBox="1">
            <a:spLocks noChangeArrowheads="1"/>
          </p:cNvSpPr>
          <p:nvPr/>
        </p:nvSpPr>
        <p:spPr bwMode="auto">
          <a:xfrm>
            <a:off x="2498725" y="5507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286724" name="Text Box 4">
            <a:extLst>
              <a:ext uri="{FF2B5EF4-FFF2-40B4-BE49-F238E27FC236}">
                <a16:creationId xmlns:a16="http://schemas.microsoft.com/office/drawing/2014/main" id="{9D1C5495-6E50-48DD-8F5E-269A7241151C}"/>
              </a:ext>
            </a:extLst>
          </p:cNvPr>
          <p:cNvSpPr txBox="1">
            <a:spLocks noChangeArrowheads="1"/>
          </p:cNvSpPr>
          <p:nvPr/>
        </p:nvSpPr>
        <p:spPr bwMode="auto">
          <a:xfrm>
            <a:off x="914400" y="990600"/>
            <a:ext cx="79248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spcAft>
                <a:spcPts val="600"/>
              </a:spcAft>
              <a:buFontTx/>
              <a:buNone/>
            </a:pPr>
            <a:r>
              <a:rPr lang="zh-CN" altLang="en-US" b="1" dirty="0">
                <a:latin typeface="楷体" panose="02010609060101010101" pitchFamily="49" charset="-122"/>
                <a:ea typeface="楷体" panose="02010609060101010101" pitchFamily="49" charset="-122"/>
              </a:rPr>
              <a:t>密码设计和密码分析是共生的、又是互逆的，两者密切有关但追求的目标相反。两者解决问题的途径有很大差别</a:t>
            </a:r>
            <a:endParaRPr lang="zh-CN" altLang="en-US" b="1" dirty="0">
              <a:solidFill>
                <a:srgbClr val="0066FF"/>
              </a:solidFill>
              <a:latin typeface="楷体" panose="02010609060101010101" pitchFamily="49" charset="-122"/>
              <a:ea typeface="楷体" panose="02010609060101010101" pitchFamily="49" charset="-122"/>
              <a:sym typeface="Monotype Sorts"/>
            </a:endParaRPr>
          </a:p>
          <a:p>
            <a:pPr eaLnBrk="1" hangingPunct="1">
              <a:spcBef>
                <a:spcPct val="0"/>
              </a:spcBef>
              <a:spcAft>
                <a:spcPts val="600"/>
              </a:spcAft>
              <a:buFontTx/>
              <a:buNone/>
            </a:pPr>
            <a:endParaRPr lang="en-US" altLang="zh-CN" b="1" dirty="0">
              <a:solidFill>
                <a:srgbClr val="0066FF"/>
              </a:solidFill>
              <a:latin typeface="楷体" panose="02010609060101010101" pitchFamily="49" charset="-122"/>
              <a:ea typeface="楷体" panose="02010609060101010101" pitchFamily="49" charset="-122"/>
              <a:sym typeface="Monotype Sorts"/>
            </a:endParaRPr>
          </a:p>
          <a:p>
            <a:pPr eaLnBrk="1" hangingPunct="1">
              <a:spcBef>
                <a:spcPct val="0"/>
              </a:spcBef>
              <a:spcAft>
                <a:spcPts val="600"/>
              </a:spcAft>
              <a:buFontTx/>
              <a:buNone/>
            </a:pPr>
            <a:r>
              <a:rPr lang="zh-CN" altLang="en-US" b="1" dirty="0">
                <a:latin typeface="楷体" panose="02010609060101010101" pitchFamily="49" charset="-122"/>
                <a:ea typeface="楷体" panose="02010609060101010101" pitchFamily="49" charset="-122"/>
              </a:rPr>
              <a:t>密码设计是利用</a:t>
            </a:r>
            <a:r>
              <a:rPr lang="zh-CN" altLang="en-US" b="1" dirty="0">
                <a:solidFill>
                  <a:srgbClr val="3333CC"/>
                </a:solidFill>
                <a:latin typeface="楷体" panose="02010609060101010101" pitchFamily="49" charset="-122"/>
                <a:ea typeface="楷体" panose="02010609060101010101" pitchFamily="49" charset="-122"/>
              </a:rPr>
              <a:t>数学</a:t>
            </a:r>
            <a:r>
              <a:rPr lang="zh-CN" altLang="en-US" b="1" dirty="0">
                <a:latin typeface="楷体" panose="02010609060101010101" pitchFamily="49" charset="-122"/>
                <a:ea typeface="楷体" panose="02010609060101010101" pitchFamily="49" charset="-122"/>
              </a:rPr>
              <a:t>来构造密码</a:t>
            </a:r>
          </a:p>
          <a:p>
            <a:pPr eaLnBrk="1" hangingPunct="1">
              <a:spcBef>
                <a:spcPct val="0"/>
              </a:spcBef>
              <a:spcAft>
                <a:spcPts val="600"/>
              </a:spcAft>
              <a:buFontTx/>
              <a:buNone/>
            </a:pPr>
            <a:endParaRPr lang="en-US" altLang="zh-CN" b="1" dirty="0">
              <a:latin typeface="楷体" panose="02010609060101010101" pitchFamily="49" charset="-122"/>
              <a:ea typeface="楷体" panose="02010609060101010101" pitchFamily="49" charset="-122"/>
            </a:endParaRPr>
          </a:p>
          <a:p>
            <a:pPr eaLnBrk="1" hangingPunct="1">
              <a:spcBef>
                <a:spcPct val="0"/>
              </a:spcBef>
              <a:spcAft>
                <a:spcPts val="600"/>
              </a:spcAft>
              <a:buFontTx/>
              <a:buNone/>
            </a:pPr>
            <a:r>
              <a:rPr lang="zh-CN" altLang="en-US" b="1" dirty="0">
                <a:latin typeface="楷体" panose="02010609060101010101" pitchFamily="49" charset="-122"/>
                <a:ea typeface="楷体" panose="02010609060101010101" pitchFamily="49" charset="-122"/>
              </a:rPr>
              <a:t>密码分析除了依靠</a:t>
            </a:r>
            <a:r>
              <a:rPr lang="zh-CN" altLang="en-US" b="1" dirty="0">
                <a:solidFill>
                  <a:srgbClr val="3333CC"/>
                </a:solidFill>
                <a:latin typeface="楷体" panose="02010609060101010101" pitchFamily="49" charset="-122"/>
                <a:ea typeface="楷体" panose="02010609060101010101" pitchFamily="49" charset="-122"/>
              </a:rPr>
              <a:t>数学、工程背景、语言学</a:t>
            </a:r>
            <a:r>
              <a:rPr lang="zh-CN" altLang="en-US" b="1" dirty="0">
                <a:latin typeface="楷体" panose="02010609060101010101" pitchFamily="49" charset="-122"/>
                <a:ea typeface="楷体" panose="02010609060101010101" pitchFamily="49" charset="-122"/>
              </a:rPr>
              <a:t>等知识外，还要靠</a:t>
            </a:r>
            <a:r>
              <a:rPr lang="zh-CN" altLang="en-US" b="1" dirty="0">
                <a:solidFill>
                  <a:srgbClr val="3333CC"/>
                </a:solidFill>
                <a:latin typeface="楷体" panose="02010609060101010101" pitchFamily="49" charset="-122"/>
                <a:ea typeface="楷体" panose="02010609060101010101" pitchFamily="49" charset="-122"/>
              </a:rPr>
              <a:t>经验、统计、测试、眼力、直觉判断能力</a:t>
            </a:r>
            <a:r>
              <a:rPr lang="zh-CN" altLang="en-US" b="1" dirty="0">
                <a:latin typeface="楷体" panose="02010609060101010101" pitchFamily="49" charset="-122"/>
                <a:ea typeface="楷体" panose="02010609060101010101" pitchFamily="49" charset="-122"/>
              </a:rPr>
              <a:t>……，有时还靠点</a:t>
            </a:r>
            <a:r>
              <a:rPr lang="zh-CN" altLang="en-US" b="1" dirty="0">
                <a:solidFill>
                  <a:srgbClr val="3333CC"/>
                </a:solidFill>
                <a:latin typeface="楷体" panose="02010609060101010101" pitchFamily="49" charset="-122"/>
                <a:ea typeface="楷体" panose="02010609060101010101" pitchFamily="49" charset="-122"/>
              </a:rPr>
              <a:t>运气</a:t>
            </a:r>
            <a:r>
              <a:rPr lang="zh-CN" altLang="en-US" b="1" dirty="0">
                <a:latin typeface="楷体" panose="02010609060101010101" pitchFamily="49" charset="-122"/>
                <a:ea typeface="楷体" panose="02010609060101010101" pitchFamily="49" charset="-122"/>
              </a:rPr>
              <a:t>。</a:t>
            </a:r>
            <a:endParaRPr lang="zh-CN" altLang="en-US" b="1" dirty="0">
              <a:solidFill>
                <a:srgbClr val="0066FF"/>
              </a:solidFill>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24">
                                            <p:txEl>
                                              <p:pRg st="0" end="0"/>
                                            </p:txEl>
                                          </p:spTgt>
                                        </p:tgtEl>
                                        <p:attrNameLst>
                                          <p:attrName>style.visibility</p:attrName>
                                        </p:attrNameLst>
                                      </p:cBhvr>
                                      <p:to>
                                        <p:strVal val="visible"/>
                                      </p:to>
                                    </p:set>
                                    <p:animEffect transition="in" filter="blinds(horizontal)">
                                      <p:cBhvr>
                                        <p:cTn id="7" dur="500"/>
                                        <p:tgtEl>
                                          <p:spTgt spid="286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24">
                                            <p:txEl>
                                              <p:pRg st="2" end="2"/>
                                            </p:txEl>
                                          </p:spTgt>
                                        </p:tgtEl>
                                        <p:attrNameLst>
                                          <p:attrName>style.visibility</p:attrName>
                                        </p:attrNameLst>
                                      </p:cBhvr>
                                      <p:to>
                                        <p:strVal val="visible"/>
                                      </p:to>
                                    </p:set>
                                    <p:animEffect transition="in" filter="blinds(horizontal)">
                                      <p:cBhvr>
                                        <p:cTn id="12" dur="500"/>
                                        <p:tgtEl>
                                          <p:spTgt spid="28672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67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2E9807E-D3D8-4B62-9F84-A787D6208D3D}"/>
              </a:ext>
            </a:extLst>
          </p:cNvPr>
          <p:cNvSpPr>
            <a:spLocks noGrp="1"/>
          </p:cNvSpPr>
          <p:nvPr>
            <p:ph type="sldNum" sz="quarter" idx="12"/>
          </p:nvPr>
        </p:nvSpPr>
        <p:spPr/>
        <p:txBody>
          <a:bodyPr/>
          <a:lstStyle/>
          <a:p>
            <a:fld id="{3FA3B7B3-45F1-4F78-8C74-FDB527C9F76D}" type="slidenum">
              <a:rPr lang="zh-CN" altLang="en-US" smtClean="0"/>
              <a:pPr/>
              <a:t>22</a:t>
            </a:fld>
            <a:endParaRPr lang="zh-CN" altLang="en-US" dirty="0"/>
          </a:p>
        </p:txBody>
      </p:sp>
      <p:sp>
        <p:nvSpPr>
          <p:cNvPr id="4" name="矩形 3">
            <a:extLst>
              <a:ext uri="{FF2B5EF4-FFF2-40B4-BE49-F238E27FC236}">
                <a16:creationId xmlns:a16="http://schemas.microsoft.com/office/drawing/2014/main" id="{94CE6EB3-3964-47D4-8D9A-D5250C9BE6A9}"/>
              </a:ext>
            </a:extLst>
          </p:cNvPr>
          <p:cNvSpPr/>
          <p:nvPr/>
        </p:nvSpPr>
        <p:spPr>
          <a:xfrm>
            <a:off x="-33672" y="848004"/>
            <a:ext cx="9144000" cy="5161991"/>
          </a:xfrm>
          <a:prstGeom prst="rect">
            <a:avLst/>
          </a:prstGeom>
        </p:spPr>
        <p:txBody>
          <a:bodyPr wrap="square">
            <a:spAutoFit/>
          </a:bodyPr>
          <a:lstStyle/>
          <a:p>
            <a:pPr indent="304800"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针对一种密码攻击方法的有效性和复杂性，主要从时间、空间、数据等几个方面的指标来综合衡量，具体如下：</a:t>
            </a:r>
          </a:p>
          <a:p>
            <a:pPr indent="269875"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1</a:t>
            </a:r>
            <a:r>
              <a:rPr lang="zh-CN" altLang="zh-CN" sz="2800" b="1" dirty="0">
                <a:solidFill>
                  <a:schemeClr val="tx1"/>
                </a:solidFill>
                <a:latin typeface="楷体" panose="02010609060101010101" pitchFamily="49" charset="-122"/>
                <a:ea typeface="楷体" panose="02010609060101010101" pitchFamily="49" charset="-122"/>
              </a:rPr>
              <a:t>）时间复杂度：完成攻击所需要的时间，包括数据采集时间和分析处理时间，为统一不同设备运算频率的不同，一般用加解密的次数进行衡量； </a:t>
            </a:r>
          </a:p>
          <a:p>
            <a:pPr indent="269875"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2</a:t>
            </a:r>
            <a:r>
              <a:rPr lang="zh-CN" altLang="zh-CN" sz="2800" b="1" dirty="0">
                <a:solidFill>
                  <a:schemeClr val="tx1"/>
                </a:solidFill>
                <a:latin typeface="楷体" panose="02010609060101010101" pitchFamily="49" charset="-122"/>
                <a:ea typeface="楷体" panose="02010609060101010101" pitchFamily="49" charset="-122"/>
              </a:rPr>
              <a:t>）空间复杂度：进行攻击所需要的存储空间大小</a:t>
            </a:r>
          </a:p>
          <a:p>
            <a:pPr indent="269875"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3</a:t>
            </a:r>
            <a:r>
              <a:rPr lang="zh-CN" altLang="zh-CN" sz="2800" b="1" dirty="0">
                <a:solidFill>
                  <a:schemeClr val="tx1"/>
                </a:solidFill>
                <a:latin typeface="楷体" panose="02010609060101010101" pitchFamily="49" charset="-122"/>
                <a:ea typeface="楷体" panose="02010609060101010101" pitchFamily="49" charset="-122"/>
              </a:rPr>
              <a:t>）数据复杂度：攻击者所需要收集的数据总量</a:t>
            </a:r>
          </a:p>
          <a:p>
            <a:pPr indent="269875" algn="just">
              <a:lnSpc>
                <a:spcPct val="150000"/>
              </a:lnSpc>
              <a:spcAft>
                <a:spcPts val="0"/>
              </a:spcAft>
            </a:pPr>
            <a:r>
              <a:rPr lang="zh-CN" altLang="zh-CN" sz="2800" b="1" dirty="0">
                <a:solidFill>
                  <a:schemeClr val="tx1"/>
                </a:solidFill>
                <a:latin typeface="楷体" panose="02010609060101010101" pitchFamily="49" charset="-122"/>
                <a:ea typeface="楷体" panose="02010609060101010101" pitchFamily="49" charset="-122"/>
              </a:rPr>
              <a:t>（</a:t>
            </a:r>
            <a:r>
              <a:rPr lang="en-US" altLang="zh-CN" sz="2800" b="1" dirty="0">
                <a:solidFill>
                  <a:schemeClr val="tx1"/>
                </a:solidFill>
                <a:latin typeface="楷体" panose="02010609060101010101" pitchFamily="49" charset="-122"/>
                <a:ea typeface="楷体" panose="02010609060101010101" pitchFamily="49" charset="-122"/>
              </a:rPr>
              <a:t>4</a:t>
            </a:r>
            <a:r>
              <a:rPr lang="zh-CN" altLang="zh-CN" sz="2800" b="1" dirty="0">
                <a:solidFill>
                  <a:schemeClr val="tx1"/>
                </a:solidFill>
                <a:latin typeface="楷体" panose="02010609060101010101" pitchFamily="49" charset="-122"/>
                <a:ea typeface="楷体" panose="02010609060101010101" pitchFamily="49" charset="-122"/>
              </a:rPr>
              <a:t>）成功概率：攻击者攻击后成功恢复密钥的概率</a:t>
            </a:r>
          </a:p>
        </p:txBody>
      </p:sp>
    </p:spTree>
    <p:extLst>
      <p:ext uri="{BB962C8B-B14F-4D97-AF65-F5344CB8AC3E}">
        <p14:creationId xmlns:p14="http://schemas.microsoft.com/office/powerpoint/2010/main" val="238329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4" name="文本占位符 3"/>
          <p:cNvSpPr>
            <a:spLocks noGrp="1"/>
          </p:cNvSpPr>
          <p:nvPr>
            <p:ph type="body" sz="quarter" idx="15"/>
          </p:nvPr>
        </p:nvSpPr>
        <p:spPr>
          <a:xfrm>
            <a:off x="145478" y="1124744"/>
            <a:ext cx="8846084" cy="4516005"/>
          </a:xfrm>
        </p:spPr>
        <p:txBody>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cs typeface="+mn-cs"/>
              </a:rPr>
              <a:t>衡量分组密码算法安全性的常用方法</a:t>
            </a:r>
            <a:endParaRPr lang="en-US" altLang="zh-CN" sz="2800" b="1" dirty="0">
              <a:latin typeface="楷体" panose="02010609060101010101" pitchFamily="49" charset="-122"/>
              <a:ea typeface="楷体" panose="02010609060101010101" pitchFamily="49" charset="-122"/>
              <a:cs typeface="+mn-cs"/>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cs typeface="+mn-cs"/>
              </a:rPr>
              <a:t>计算安全</a:t>
            </a:r>
            <a:endParaRPr lang="en-US" altLang="zh-CN" sz="2800" b="1" dirty="0">
              <a:latin typeface="楷体" panose="02010609060101010101" pitchFamily="49" charset="-122"/>
              <a:ea typeface="楷体" panose="02010609060101010101" pitchFamily="49" charset="-122"/>
              <a:cs typeface="+mn-cs"/>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rPr>
              <a:t>在不可忽略的成功率下，最优攻击的复杂度超出了分析者的计算资源能达到的合理边界</a:t>
            </a:r>
            <a:endParaRPr lang="en-US" altLang="zh-CN" sz="2800" b="1" dirty="0">
              <a:latin typeface="楷体" panose="02010609060101010101" pitchFamily="49" charset="-122"/>
              <a:ea typeface="楷体" panose="02010609060101010101" pitchFamily="49" charset="-122"/>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cs typeface="+mn-cs"/>
              </a:rPr>
              <a:t>实际安全</a:t>
            </a:r>
            <a:endParaRPr lang="en-US" altLang="zh-CN" sz="2800" b="1" dirty="0">
              <a:latin typeface="楷体" panose="02010609060101010101" pitchFamily="49" charset="-122"/>
              <a:ea typeface="楷体" panose="02010609060101010101" pitchFamily="49" charset="-122"/>
              <a:cs typeface="+mn-cs"/>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endParaRPr kumimoji="1"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a:p>
            <a:endParaRPr lang="zh-CN" altLang="en-US" dirty="0"/>
          </a:p>
        </p:txBody>
      </p:sp>
      <p:sp>
        <p:nvSpPr>
          <p:cNvPr id="5" name="文本占位符 4"/>
          <p:cNvSpPr>
            <a:spLocks noGrp="1"/>
          </p:cNvSpPr>
          <p:nvPr>
            <p:ph type="body" sz="quarter" idx="13"/>
          </p:nvPr>
        </p:nvSpPr>
        <p:spPr/>
        <p:txBody>
          <a:bodyPr>
            <a:normAutofit/>
          </a:bodyPr>
          <a:lstStyle/>
          <a:p>
            <a:r>
              <a:rPr kumimoji="1" lang="zh-CN" altLang="en-US" sz="2800" dirty="0"/>
              <a:t>衡量安全性的基本方法</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4" name="文本占位符 3"/>
          <p:cNvSpPr>
            <a:spLocks noGrp="1"/>
          </p:cNvSpPr>
          <p:nvPr>
            <p:ph type="body" sz="quarter" idx="15"/>
          </p:nvPr>
        </p:nvSpPr>
        <p:spPr>
          <a:xfrm>
            <a:off x="107504" y="1124744"/>
            <a:ext cx="8846084" cy="4516005"/>
          </a:xfrm>
        </p:spPr>
        <p:txBody>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cs typeface="+mn-cs"/>
              </a:rPr>
              <a:t>安全属性</a:t>
            </a:r>
            <a:endParaRPr lang="en-US" altLang="zh-CN" sz="2800" b="1" dirty="0">
              <a:latin typeface="楷体" panose="02010609060101010101" pitchFamily="49" charset="-122"/>
              <a:ea typeface="楷体" panose="02010609060101010101" pitchFamily="49" charset="-122"/>
              <a:cs typeface="+mn-cs"/>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rPr>
              <a:t>机密性</a:t>
            </a:r>
            <a:endParaRPr lang="en-US" altLang="zh-CN" sz="2800" b="1" dirty="0">
              <a:latin typeface="楷体" panose="02010609060101010101" pitchFamily="49" charset="-122"/>
              <a:ea typeface="楷体" panose="02010609060101010101" pitchFamily="49" charset="-122"/>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cs typeface="+mn-cs"/>
              </a:rPr>
              <a:t>攻击目标</a:t>
            </a:r>
            <a:endParaRPr lang="en-US" altLang="zh-CN" sz="2800" b="1" dirty="0">
              <a:latin typeface="楷体" panose="02010609060101010101" pitchFamily="49" charset="-122"/>
              <a:ea typeface="楷体" panose="02010609060101010101" pitchFamily="49" charset="-122"/>
              <a:cs typeface="+mn-cs"/>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rPr>
              <a:t>恢复密钥</a:t>
            </a:r>
            <a:endParaRPr lang="en-US" altLang="zh-CN" sz="2800" b="1" dirty="0">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rPr>
              <a:t>与随机置换进行区分</a:t>
            </a:r>
          </a:p>
        </p:txBody>
      </p:sp>
      <p:sp>
        <p:nvSpPr>
          <p:cNvPr id="5" name="文本占位符 4"/>
          <p:cNvSpPr>
            <a:spLocks noGrp="1"/>
          </p:cNvSpPr>
          <p:nvPr>
            <p:ph type="body" sz="quarter" idx="13"/>
          </p:nvPr>
        </p:nvSpPr>
        <p:spPr/>
        <p:txBody>
          <a:bodyPr>
            <a:normAutofit/>
          </a:bodyPr>
          <a:lstStyle/>
          <a:p>
            <a:r>
              <a:rPr kumimoji="1" lang="zh-CN" altLang="en-US" sz="2800" dirty="0"/>
              <a:t>对称加密算法（</a:t>
            </a:r>
            <a:r>
              <a:rPr kumimoji="1" lang="zh-CN" altLang="en-US" sz="2800" dirty="0">
                <a:solidFill>
                  <a:srgbClr val="FF0000"/>
                </a:solidFill>
              </a:rPr>
              <a:t>流</a:t>
            </a:r>
            <a:r>
              <a:rPr kumimoji="1" lang="zh-CN" altLang="en-US" sz="2800" dirty="0"/>
              <a:t>密码，</a:t>
            </a:r>
            <a:r>
              <a:rPr kumimoji="1" lang="zh-CN" altLang="en-US" sz="2800" dirty="0">
                <a:solidFill>
                  <a:srgbClr val="FF0000"/>
                </a:solidFill>
              </a:rPr>
              <a:t>分组</a:t>
            </a:r>
            <a:r>
              <a:rPr kumimoji="1" lang="zh-CN" altLang="en-US" sz="2800" dirty="0"/>
              <a:t>密码）</a:t>
            </a:r>
            <a:endParaRPr lang="zh-CN" altLang="en-US" sz="2800" dirty="0"/>
          </a:p>
        </p:txBody>
      </p:sp>
      <p:grpSp>
        <p:nvGrpSpPr>
          <p:cNvPr id="6" name="组合 19"/>
          <p:cNvGrpSpPr/>
          <p:nvPr/>
        </p:nvGrpSpPr>
        <p:grpSpPr bwMode="auto">
          <a:xfrm>
            <a:off x="1769937" y="3783141"/>
            <a:ext cx="6074569" cy="1048505"/>
            <a:chOff x="546100" y="2945394"/>
            <a:chExt cx="8099425" cy="1398006"/>
          </a:xfrm>
        </p:grpSpPr>
        <p:sp>
          <p:nvSpPr>
            <p:cNvPr id="7" name="Line 13"/>
            <p:cNvSpPr>
              <a:spLocks noChangeShapeType="1"/>
            </p:cNvSpPr>
            <p:nvPr/>
          </p:nvSpPr>
          <p:spPr bwMode="auto">
            <a:xfrm>
              <a:off x="762000" y="4041775"/>
              <a:ext cx="1371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dirty="0"/>
            </a:p>
          </p:txBody>
        </p:sp>
        <p:sp>
          <p:nvSpPr>
            <p:cNvPr id="8" name="Rectangle 14"/>
            <p:cNvSpPr>
              <a:spLocks noChangeArrowheads="1"/>
            </p:cNvSpPr>
            <p:nvPr/>
          </p:nvSpPr>
          <p:spPr bwMode="auto">
            <a:xfrm>
              <a:off x="2133600" y="3810000"/>
              <a:ext cx="1295400" cy="53340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350">
                <a:ea typeface="SimSun" panose="02010600030101010101" pitchFamily="2" charset="-122"/>
              </a:endParaRPr>
            </a:p>
          </p:txBody>
        </p:sp>
        <p:sp>
          <p:nvSpPr>
            <p:cNvPr id="9" name="Line 15"/>
            <p:cNvSpPr>
              <a:spLocks noChangeShapeType="1"/>
            </p:cNvSpPr>
            <p:nvPr/>
          </p:nvSpPr>
          <p:spPr bwMode="auto">
            <a:xfrm>
              <a:off x="3429000" y="4029075"/>
              <a:ext cx="22098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dirty="0"/>
            </a:p>
          </p:txBody>
        </p:sp>
        <p:sp>
          <p:nvSpPr>
            <p:cNvPr id="10" name="Rectangle 16"/>
            <p:cNvSpPr>
              <a:spLocks noChangeArrowheads="1"/>
            </p:cNvSpPr>
            <p:nvPr/>
          </p:nvSpPr>
          <p:spPr bwMode="auto">
            <a:xfrm>
              <a:off x="5638800" y="3810000"/>
              <a:ext cx="1295400" cy="53340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350">
                <a:ea typeface="SimSun" panose="02010600030101010101" pitchFamily="2" charset="-122"/>
              </a:endParaRPr>
            </a:p>
          </p:txBody>
        </p:sp>
        <p:sp>
          <p:nvSpPr>
            <p:cNvPr id="11" name="Line 17"/>
            <p:cNvSpPr>
              <a:spLocks noChangeShapeType="1"/>
            </p:cNvSpPr>
            <p:nvPr/>
          </p:nvSpPr>
          <p:spPr bwMode="auto">
            <a:xfrm>
              <a:off x="6934200" y="4016375"/>
              <a:ext cx="13716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dirty="0"/>
            </a:p>
          </p:txBody>
        </p:sp>
        <p:sp>
          <p:nvSpPr>
            <p:cNvPr id="12" name="Line 18"/>
            <p:cNvSpPr>
              <a:spLocks noChangeShapeType="1"/>
            </p:cNvSpPr>
            <p:nvPr/>
          </p:nvSpPr>
          <p:spPr bwMode="auto">
            <a:xfrm>
              <a:off x="2667000" y="3352800"/>
              <a:ext cx="0" cy="457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dirty="0"/>
            </a:p>
          </p:txBody>
        </p:sp>
        <p:sp>
          <p:nvSpPr>
            <p:cNvPr id="13" name="Line 19"/>
            <p:cNvSpPr>
              <a:spLocks noChangeShapeType="1"/>
            </p:cNvSpPr>
            <p:nvPr/>
          </p:nvSpPr>
          <p:spPr bwMode="auto">
            <a:xfrm>
              <a:off x="6319838" y="3352800"/>
              <a:ext cx="0" cy="45720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dirty="0"/>
            </a:p>
          </p:txBody>
        </p:sp>
        <p:sp>
          <p:nvSpPr>
            <p:cNvPr id="14" name="Text Box 20"/>
            <p:cNvSpPr txBox="1">
              <a:spLocks noChangeArrowheads="1"/>
            </p:cNvSpPr>
            <p:nvPr/>
          </p:nvSpPr>
          <p:spPr bwMode="auto">
            <a:xfrm>
              <a:off x="2133600" y="3857626"/>
              <a:ext cx="1295400"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zh-CN" altLang="en-US" sz="1350">
                  <a:ea typeface="SimSun" panose="02010600030101010101" pitchFamily="2" charset="-122"/>
                </a:rPr>
                <a:t>加密算法</a:t>
              </a:r>
            </a:p>
          </p:txBody>
        </p:sp>
        <p:sp>
          <p:nvSpPr>
            <p:cNvPr id="15" name="Text Box 21"/>
            <p:cNvSpPr txBox="1">
              <a:spLocks noChangeArrowheads="1"/>
            </p:cNvSpPr>
            <p:nvPr/>
          </p:nvSpPr>
          <p:spPr bwMode="auto">
            <a:xfrm>
              <a:off x="5638800" y="3857626"/>
              <a:ext cx="1295400"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zh-CN" altLang="en-US" sz="1350">
                  <a:ea typeface="SimSun" panose="02010600030101010101" pitchFamily="2" charset="-122"/>
                </a:rPr>
                <a:t>解密算法</a:t>
              </a:r>
            </a:p>
          </p:txBody>
        </p:sp>
        <p:graphicFrame>
          <p:nvGraphicFramePr>
            <p:cNvPr id="16" name="Object 22"/>
            <p:cNvGraphicFramePr>
              <a:graphicFrameLocks noChangeAspect="1"/>
            </p:cNvGraphicFramePr>
            <p:nvPr/>
          </p:nvGraphicFramePr>
          <p:xfrm>
            <a:off x="1905000" y="2945394"/>
            <a:ext cx="1524000" cy="381000"/>
          </p:xfrm>
          <a:graphic>
            <a:graphicData uri="http://schemas.openxmlformats.org/presentationml/2006/ole">
              <mc:AlternateContent xmlns:mc="http://schemas.openxmlformats.org/markup-compatibility/2006">
                <mc:Choice xmlns:v="urn:schemas-microsoft-com:vml" Requires="v">
                  <p:oleObj spid="_x0000_s1096" name="Equation" r:id="rId3" imgW="21945600" imgH="5486400" progId="">
                    <p:embed/>
                  </p:oleObj>
                </mc:Choice>
                <mc:Fallback>
                  <p:oleObj name="Equation" r:id="rId3" imgW="21945600" imgH="5486400" progId="">
                    <p:embed/>
                    <p:pic>
                      <p:nvPicPr>
                        <p:cNvPr id="16"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945394"/>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3"/>
            <p:cNvGraphicFramePr>
              <a:graphicFrameLocks noChangeAspect="1"/>
            </p:cNvGraphicFramePr>
            <p:nvPr/>
          </p:nvGraphicFramePr>
          <p:xfrm>
            <a:off x="3733800" y="3619500"/>
            <a:ext cx="1628775" cy="381000"/>
          </p:xfrm>
          <a:graphic>
            <a:graphicData uri="http://schemas.openxmlformats.org/presentationml/2006/ole">
              <mc:AlternateContent xmlns:mc="http://schemas.openxmlformats.org/markup-compatibility/2006">
                <mc:Choice xmlns:v="urn:schemas-microsoft-com:vml" Requires="v">
                  <p:oleObj spid="_x0000_s1097" name="Equation" r:id="rId5" imgW="23469600" imgH="5486400" progId="">
                    <p:embed/>
                  </p:oleObj>
                </mc:Choice>
                <mc:Fallback>
                  <p:oleObj name="Equation" r:id="rId5" imgW="23469600" imgH="5486400" progId="">
                    <p:embed/>
                    <p:pic>
                      <p:nvPicPr>
                        <p:cNvPr id="17"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619500"/>
                          <a:ext cx="1628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4"/>
            <p:cNvGraphicFramePr>
              <a:graphicFrameLocks noChangeAspect="1"/>
            </p:cNvGraphicFramePr>
            <p:nvPr/>
          </p:nvGraphicFramePr>
          <p:xfrm>
            <a:off x="546100" y="3619500"/>
            <a:ext cx="1587500" cy="381000"/>
          </p:xfrm>
          <a:graphic>
            <a:graphicData uri="http://schemas.openxmlformats.org/presentationml/2006/ole">
              <mc:AlternateContent xmlns:mc="http://schemas.openxmlformats.org/markup-compatibility/2006">
                <mc:Choice xmlns:v="urn:schemas-microsoft-com:vml" Requires="v">
                  <p:oleObj spid="_x0000_s1098" name="Equation" r:id="rId7" imgW="22860000" imgH="5486400" progId="">
                    <p:embed/>
                  </p:oleObj>
                </mc:Choice>
                <mc:Fallback>
                  <p:oleObj name="Equation" r:id="rId7" imgW="22860000" imgH="5486400" progId="">
                    <p:embed/>
                    <p:pic>
                      <p:nvPicPr>
                        <p:cNvPr id="18"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100" y="3619500"/>
                          <a:ext cx="158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25"/>
            <p:cNvGraphicFramePr>
              <a:graphicFrameLocks noChangeAspect="1"/>
            </p:cNvGraphicFramePr>
            <p:nvPr/>
          </p:nvGraphicFramePr>
          <p:xfrm>
            <a:off x="7058025" y="3581400"/>
            <a:ext cx="1587500" cy="381000"/>
          </p:xfrm>
          <a:graphic>
            <a:graphicData uri="http://schemas.openxmlformats.org/presentationml/2006/ole">
              <mc:AlternateContent xmlns:mc="http://schemas.openxmlformats.org/markup-compatibility/2006">
                <mc:Choice xmlns:v="urn:schemas-microsoft-com:vml" Requires="v">
                  <p:oleObj spid="_x0000_s1099" name="Equation" r:id="rId9" imgW="22860000" imgH="5486400" progId="">
                    <p:embed/>
                  </p:oleObj>
                </mc:Choice>
                <mc:Fallback>
                  <p:oleObj name="Equation" r:id="rId9" imgW="22860000" imgH="5486400" progId="">
                    <p:embed/>
                    <p:pic>
                      <p:nvPicPr>
                        <p:cNvPr id="19"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8025" y="3581400"/>
                          <a:ext cx="158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26"/>
            <p:cNvGraphicFramePr>
              <a:graphicFrameLocks noChangeAspect="1"/>
            </p:cNvGraphicFramePr>
            <p:nvPr/>
          </p:nvGraphicFramePr>
          <p:xfrm>
            <a:off x="5638800" y="2971800"/>
            <a:ext cx="1524000" cy="381000"/>
          </p:xfrm>
          <a:graphic>
            <a:graphicData uri="http://schemas.openxmlformats.org/presentationml/2006/ole">
              <mc:AlternateContent xmlns:mc="http://schemas.openxmlformats.org/markup-compatibility/2006">
                <mc:Choice xmlns:v="urn:schemas-microsoft-com:vml" Requires="v">
                  <p:oleObj spid="_x0000_s1100" name="Equation" r:id="rId10" imgW="21945600" imgH="5486400" progId="">
                    <p:embed/>
                  </p:oleObj>
                </mc:Choice>
                <mc:Fallback>
                  <p:oleObj name="Equation" r:id="rId10" imgW="21945600" imgH="5486400" progId="">
                    <p:embed/>
                    <p:pic>
                      <p:nvPicPr>
                        <p:cNvPr id="2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9718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1" name="组合 20"/>
          <p:cNvGrpSpPr/>
          <p:nvPr/>
        </p:nvGrpSpPr>
        <p:grpSpPr>
          <a:xfrm>
            <a:off x="2782193" y="3772695"/>
            <a:ext cx="3959816" cy="346249"/>
            <a:chOff x="1835696" y="1182825"/>
            <a:chExt cx="5279755" cy="461666"/>
          </a:xfrm>
        </p:grpSpPr>
        <p:sp>
          <p:nvSpPr>
            <p:cNvPr id="22" name="椭圆 21"/>
            <p:cNvSpPr/>
            <p:nvPr/>
          </p:nvSpPr>
          <p:spPr>
            <a:xfrm>
              <a:off x="1835696" y="1219200"/>
              <a:ext cx="1584176" cy="409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800" dirty="0">
                <a:ea typeface="宋体" panose="02010600030101010101" pitchFamily="2" charset="-122"/>
              </a:endParaRPr>
            </a:p>
          </p:txBody>
        </p:sp>
        <p:sp>
          <p:nvSpPr>
            <p:cNvPr id="23" name="椭圆 22"/>
            <p:cNvSpPr/>
            <p:nvPr/>
          </p:nvSpPr>
          <p:spPr>
            <a:xfrm>
              <a:off x="5531275" y="1191948"/>
              <a:ext cx="1584176" cy="409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800" dirty="0">
                <a:ea typeface="宋体" panose="02010600030101010101" pitchFamily="2" charset="-122"/>
              </a:endParaRPr>
            </a:p>
          </p:txBody>
        </p:sp>
        <p:sp>
          <p:nvSpPr>
            <p:cNvPr id="24" name="矩形 23"/>
            <p:cNvSpPr/>
            <p:nvPr/>
          </p:nvSpPr>
          <p:spPr>
            <a:xfrm>
              <a:off x="3899761" y="1182825"/>
              <a:ext cx="800220" cy="461666"/>
            </a:xfrm>
            <a:prstGeom prst="rect">
              <a:avLst/>
            </a:prstGeom>
            <a:noFill/>
          </p:spPr>
          <p:txBody>
            <a:bodyPr wrap="none" lIns="68580" tIns="34290" rIns="68580" bIns="34290">
              <a:spAutoFit/>
            </a:bodyPr>
            <a:lstStyle/>
            <a:p>
              <a:pPr algn="ctr"/>
              <a:r>
                <a:rPr lang="zh-CN" altLang="en-US" sz="1800" dirty="0">
                  <a:ln w="0"/>
                  <a:solidFill>
                    <a:schemeClr val="tx1"/>
                  </a:solidFill>
                  <a:effectLst>
                    <a:outerShdw blurRad="38100" dist="19050" dir="2700000" algn="tl" rotWithShape="0">
                      <a:schemeClr val="dk1">
                        <a:alpha val="40000"/>
                      </a:schemeClr>
                    </a:outerShdw>
                  </a:effectLst>
                </a:rPr>
                <a:t>相同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4" name="文本占位符 3"/>
          <p:cNvSpPr>
            <a:spLocks noGrp="1"/>
          </p:cNvSpPr>
          <p:nvPr>
            <p:ph type="body" sz="quarter" idx="15"/>
          </p:nvPr>
        </p:nvSpPr>
        <p:spPr/>
        <p:txBody>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cs typeface="+mn-cs"/>
              </a:rPr>
              <a:t>安全属性，攻击目标？</a:t>
            </a:r>
          </a:p>
          <a:p>
            <a:endParaRPr lang="zh-CN" altLang="en-US" dirty="0"/>
          </a:p>
        </p:txBody>
      </p:sp>
      <p:sp>
        <p:nvSpPr>
          <p:cNvPr id="5" name="文本占位符 4"/>
          <p:cNvSpPr>
            <a:spLocks noGrp="1"/>
          </p:cNvSpPr>
          <p:nvPr>
            <p:ph type="body" sz="quarter" idx="13"/>
          </p:nvPr>
        </p:nvSpPr>
        <p:spPr>
          <a:xfrm>
            <a:off x="35496" y="102588"/>
            <a:ext cx="5776913" cy="560215"/>
          </a:xfrm>
        </p:spPr>
        <p:txBody>
          <a:bodyPr>
            <a:normAutofit lnSpcReduction="10000"/>
          </a:bodyPr>
          <a:lstStyle/>
          <a:p>
            <a:r>
              <a:rPr kumimoji="1" lang="zh-CN" altLang="en-US" sz="3200" dirty="0"/>
              <a:t>杂凑函数</a:t>
            </a:r>
            <a:endParaRPr lang="zh-CN" altLang="en-US" sz="3200" dirty="0"/>
          </a:p>
        </p:txBody>
      </p:sp>
      <p:pic>
        <p:nvPicPr>
          <p:cNvPr id="6" name="图片 5"/>
          <p:cNvPicPr>
            <a:picLocks noChangeAspect="1"/>
          </p:cNvPicPr>
          <p:nvPr/>
        </p:nvPicPr>
        <p:blipFill rotWithShape="1">
          <a:blip r:embed="rId2"/>
          <a:srcRect t="40375"/>
          <a:stretch>
            <a:fillRect/>
          </a:stretch>
        </p:blipFill>
        <p:spPr>
          <a:xfrm>
            <a:off x="4067944" y="1228462"/>
            <a:ext cx="4895344" cy="1582958"/>
          </a:xfrm>
          <a:prstGeom prst="rect">
            <a:avLst/>
          </a:prstGeom>
        </p:spPr>
      </p:pic>
      <p:grpSp>
        <p:nvGrpSpPr>
          <p:cNvPr id="7" name="组合 12"/>
          <p:cNvGrpSpPr/>
          <p:nvPr/>
        </p:nvGrpSpPr>
        <p:grpSpPr bwMode="auto">
          <a:xfrm>
            <a:off x="594463" y="3274372"/>
            <a:ext cx="5077829" cy="2306221"/>
            <a:chOff x="660057" y="1425256"/>
            <a:chExt cx="7645743" cy="4899344"/>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90800"/>
              <a:ext cx="7204075"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p:nvPr/>
          </p:nvSpPr>
          <p:spPr>
            <a:xfrm>
              <a:off x="660057" y="1425256"/>
              <a:ext cx="1753467" cy="2731416"/>
            </a:xfrm>
            <a:prstGeom prst="rect">
              <a:avLst/>
            </a:prstGeom>
            <a:noFill/>
          </p:spPr>
          <p:txBody>
            <a:bodyPr>
              <a:spAutoFit/>
            </a:bodyPr>
            <a:lstStyle/>
            <a:p>
              <a:pPr algn="ctr">
                <a:defRPr/>
              </a:pPr>
              <a:r>
                <a:rPr lang="zh-CN" altLang="en-US" sz="1800" dirty="0">
                  <a:latin typeface="宋体" panose="02010600030101010101" pitchFamily="2" charset="-122"/>
                </a:rPr>
                <a:t>抗原像</a:t>
              </a:r>
              <a:endParaRPr lang="en-US" altLang="zh-CN" sz="1800" dirty="0">
                <a:latin typeface="宋体" panose="02010600030101010101" pitchFamily="2" charset="-122"/>
              </a:endParaRPr>
            </a:p>
            <a:p>
              <a:pPr algn="ctr">
                <a:defRPr/>
              </a:pPr>
              <a:r>
                <a:rPr lang="en-US" altLang="zh-CN" sz="1800" dirty="0">
                  <a:latin typeface="宋体" panose="02010600030101010101" pitchFamily="2" charset="-122"/>
                </a:rPr>
                <a:t>(</a:t>
              </a:r>
              <a:r>
                <a:rPr lang="zh-CN" altLang="en-US" sz="1800" dirty="0">
                  <a:latin typeface="宋体" panose="02010600030101010101" pitchFamily="2" charset="-122"/>
                </a:rPr>
                <a:t>单向性</a:t>
              </a:r>
              <a:r>
                <a:rPr lang="en-US" altLang="zh-CN" sz="1800" dirty="0">
                  <a:latin typeface="宋体" panose="02010600030101010101" pitchFamily="2" charset="-122"/>
                </a:rPr>
                <a:t>)</a:t>
              </a:r>
              <a:r>
                <a:rPr lang="zh-CN" altLang="en-US" sz="1800" dirty="0">
                  <a:latin typeface="宋体" panose="02010600030101010101" pitchFamily="2" charset="-122"/>
                </a:rPr>
                <a:t> </a:t>
              </a:r>
            </a:p>
          </p:txBody>
        </p:sp>
        <p:sp>
          <p:nvSpPr>
            <p:cNvPr id="10" name="TextBox 6"/>
            <p:cNvSpPr txBox="1"/>
            <p:nvPr/>
          </p:nvSpPr>
          <p:spPr>
            <a:xfrm>
              <a:off x="2895673" y="1677417"/>
              <a:ext cx="2056533" cy="1470762"/>
            </a:xfrm>
            <a:prstGeom prst="rect">
              <a:avLst/>
            </a:prstGeom>
            <a:noFill/>
          </p:spPr>
          <p:txBody>
            <a:bodyPr>
              <a:spAutoFit/>
            </a:bodyPr>
            <a:lstStyle/>
            <a:p>
              <a:pPr algn="ctr">
                <a:defRPr/>
              </a:pPr>
              <a:r>
                <a:rPr lang="zh-CN" altLang="en-US" sz="1800" dirty="0">
                  <a:latin typeface="宋体" panose="02010600030101010101" pitchFamily="2" charset="-122"/>
                </a:rPr>
                <a:t>抗第二原像</a:t>
              </a:r>
              <a:r>
                <a:rPr lang="zh-CN" altLang="en-US" sz="1575" dirty="0">
                  <a:latin typeface="宋体" panose="02010600030101010101" pitchFamily="2" charset="-122"/>
                </a:rPr>
                <a:t> </a:t>
              </a:r>
            </a:p>
          </p:txBody>
        </p:sp>
        <p:sp>
          <p:nvSpPr>
            <p:cNvPr id="11" name="TextBox 7"/>
            <p:cNvSpPr txBox="1"/>
            <p:nvPr/>
          </p:nvSpPr>
          <p:spPr>
            <a:xfrm>
              <a:off x="6020162" y="1677417"/>
              <a:ext cx="1524362" cy="1470762"/>
            </a:xfrm>
            <a:prstGeom prst="rect">
              <a:avLst/>
            </a:prstGeom>
            <a:noFill/>
          </p:spPr>
          <p:txBody>
            <a:bodyPr>
              <a:spAutoFit/>
            </a:bodyPr>
            <a:lstStyle/>
            <a:p>
              <a:pPr algn="ctr">
                <a:defRPr/>
              </a:pPr>
              <a:r>
                <a:rPr lang="zh-CN" altLang="en-US" sz="1800" dirty="0">
                  <a:latin typeface="宋体" panose="02010600030101010101" pitchFamily="2" charset="-122"/>
                </a:rPr>
                <a:t>抗碰撞</a:t>
              </a:r>
            </a:p>
          </p:txBody>
        </p:sp>
        <p:sp>
          <p:nvSpPr>
            <p:cNvPr id="12" name="圆角矩形 10"/>
            <p:cNvSpPr/>
            <p:nvPr/>
          </p:nvSpPr>
          <p:spPr>
            <a:xfrm>
              <a:off x="685800" y="1447800"/>
              <a:ext cx="1675895" cy="4876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ea typeface="宋体" panose="02010600030101010101" pitchFamily="2" charset="-122"/>
              </a:endParaRPr>
            </a:p>
          </p:txBody>
        </p:sp>
        <p:sp>
          <p:nvSpPr>
            <p:cNvPr id="13" name="圆角矩形 11"/>
            <p:cNvSpPr/>
            <p:nvPr/>
          </p:nvSpPr>
          <p:spPr>
            <a:xfrm>
              <a:off x="2590800" y="1447800"/>
              <a:ext cx="2666278" cy="4876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ea typeface="宋体" panose="02010600030101010101" pitchFamily="2" charset="-122"/>
              </a:endParaRPr>
            </a:p>
          </p:txBody>
        </p:sp>
        <p:sp>
          <p:nvSpPr>
            <p:cNvPr id="14" name="圆角矩形 12"/>
            <p:cNvSpPr/>
            <p:nvPr/>
          </p:nvSpPr>
          <p:spPr>
            <a:xfrm>
              <a:off x="5486184" y="1447800"/>
              <a:ext cx="2819616" cy="4876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ea typeface="宋体" panose="02010600030101010101" pitchFamily="2" charset="-122"/>
              </a:endParaRPr>
            </a:p>
          </p:txBody>
        </p:sp>
      </p:grpSp>
      <p:sp>
        <p:nvSpPr>
          <p:cNvPr id="15" name="圆角矩形 16"/>
          <p:cNvSpPr/>
          <p:nvPr/>
        </p:nvSpPr>
        <p:spPr>
          <a:xfrm>
            <a:off x="5749071" y="3319626"/>
            <a:ext cx="1607392" cy="2260968"/>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noAutofit/>
          </a:bodyPr>
          <a:lstStyle/>
          <a:p>
            <a:pPr algn="ctr"/>
            <a:endParaRPr kumimoji="1" lang="zh-CN" altLang="en-US" sz="1800" dirty="0">
              <a:ea typeface="宋体" panose="02010600030101010101" pitchFamily="2" charset="-122"/>
            </a:endParaRPr>
          </a:p>
        </p:txBody>
      </p:sp>
      <p:sp>
        <p:nvSpPr>
          <p:cNvPr id="16" name="TextBox 7"/>
          <p:cNvSpPr txBox="1"/>
          <p:nvPr/>
        </p:nvSpPr>
        <p:spPr bwMode="auto">
          <a:xfrm>
            <a:off x="5992347" y="3538374"/>
            <a:ext cx="1364117" cy="646331"/>
          </a:xfrm>
          <a:prstGeom prst="rect">
            <a:avLst/>
          </a:prstGeom>
          <a:noFill/>
        </p:spPr>
        <p:txBody>
          <a:bodyPr wrap="square">
            <a:spAutoFit/>
          </a:bodyPr>
          <a:lstStyle/>
          <a:p>
            <a:pPr algn="ctr">
              <a:defRPr/>
            </a:pPr>
            <a:r>
              <a:rPr lang="zh-CN" altLang="en-US" sz="1800" dirty="0">
                <a:latin typeface="宋体" panose="02010600030101010101" pitchFamily="2" charset="-122"/>
              </a:rPr>
              <a:t>抗长度扩展攻击</a:t>
            </a:r>
          </a:p>
        </p:txBody>
      </p:sp>
      <p:pic>
        <p:nvPicPr>
          <p:cNvPr id="17" name="图片 16"/>
          <p:cNvPicPr>
            <a:picLocks noChangeAspect="1"/>
          </p:cNvPicPr>
          <p:nvPr/>
        </p:nvPicPr>
        <p:blipFill>
          <a:blip r:embed="rId4"/>
          <a:stretch>
            <a:fillRect/>
          </a:stretch>
        </p:blipFill>
        <p:spPr>
          <a:xfrm>
            <a:off x="5914322" y="4275542"/>
            <a:ext cx="628650" cy="692944"/>
          </a:xfrm>
          <a:prstGeom prst="rect">
            <a:avLst/>
          </a:prstGeom>
        </p:spPr>
      </p:pic>
      <mc:AlternateContent xmlns:mc="http://schemas.openxmlformats.org/markup-compatibility/2006" xmlns:a14="http://schemas.microsoft.com/office/drawing/2010/main">
        <mc:Choice Requires="a14">
          <p:sp>
            <p:nvSpPr>
              <p:cNvPr id="18" name="文本框 17"/>
              <p:cNvSpPr txBox="1"/>
              <p:nvPr/>
            </p:nvSpPr>
            <p:spPr>
              <a:xfrm>
                <a:off x="6169093" y="4095030"/>
                <a:ext cx="1554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i="1">
                          <a:latin typeface="Cambria Math" panose="02040503050406030204" pitchFamily="18" charset="0"/>
                        </a:rPr>
                        <m:t>?</m:t>
                      </m:r>
                    </m:oMath>
                  </m:oMathPara>
                </a14:m>
                <a:endParaRPr kumimoji="1" lang="zh-CN" altLang="en-US" sz="1800" i="1" dirty="0"/>
              </a:p>
            </p:txBody>
          </p:sp>
        </mc:Choice>
        <mc:Fallback xmlns="">
          <p:sp>
            <p:nvSpPr>
              <p:cNvPr id="18" name="文本框 17"/>
              <p:cNvSpPr txBox="1">
                <a:spLocks noRot="1" noChangeAspect="1" noMove="1" noResize="1" noEditPoints="1" noAdjustHandles="1" noChangeArrowheads="1" noChangeShapeType="1" noTextEdit="1"/>
              </p:cNvSpPr>
              <p:nvPr/>
            </p:nvSpPr>
            <p:spPr>
              <a:xfrm>
                <a:off x="6169093" y="4095030"/>
                <a:ext cx="155492" cy="276999"/>
              </a:xfrm>
              <a:prstGeom prst="rect">
                <a:avLst/>
              </a:prstGeom>
              <a:blipFill>
                <a:blip r:embed="rId5"/>
                <a:stretch>
                  <a:fillRect l="-36000" r="-36000"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6083024" y="4964320"/>
                <a:ext cx="508152" cy="276999"/>
              </a:xfrm>
              <a:prstGeom prst="rect">
                <a:avLst/>
              </a:prstGeom>
              <a:noFill/>
            </p:spPr>
            <p:txBody>
              <a:bodyPr wrap="none" lIns="0" tIns="0" rIns="0" bIns="0" rtlCol="0">
                <a:spAutoFit/>
              </a:bodyPr>
              <a:lstStyle/>
              <a:p>
                <a14:m>
                  <m:oMath xmlns:m="http://schemas.openxmlformats.org/officeDocument/2006/math">
                    <m:r>
                      <a:rPr kumimoji="1" lang="en-US" altLang="zh-CN" sz="1800" i="1">
                        <a:latin typeface="Cambria Math" panose="02040503050406030204" pitchFamily="18" charset="0"/>
                      </a:rPr>
                      <m:t>h</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𝑀</m:t>
                    </m:r>
                  </m:oMath>
                </a14:m>
                <a:r>
                  <a:rPr kumimoji="1" lang="en-US" altLang="zh-CN" sz="1800" i="1" dirty="0"/>
                  <a:t>)</a:t>
                </a:r>
                <a:endParaRPr kumimoji="1" lang="zh-CN" altLang="en-US" sz="1800" i="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6083024" y="4964320"/>
                <a:ext cx="508152" cy="276999"/>
              </a:xfrm>
              <a:prstGeom prst="rect">
                <a:avLst/>
              </a:prstGeom>
              <a:blipFill>
                <a:blip r:embed="rId6"/>
                <a:stretch>
                  <a:fillRect l="-16867" t="-28261" r="-26506" b="-50000"/>
                </a:stretch>
              </a:blipFill>
            </p:spPr>
            <p:txBody>
              <a:bodyPr/>
              <a:lstStyle/>
              <a:p>
                <a:r>
                  <a:rPr lang="zh-CN" altLang="en-US">
                    <a:noFill/>
                  </a:rPr>
                  <a:t> </a:t>
                </a:r>
              </a:p>
            </p:txBody>
          </p:sp>
        </mc:Fallback>
      </mc:AlternateContent>
      <p:grpSp>
        <p:nvGrpSpPr>
          <p:cNvPr id="20" name="组合 19"/>
          <p:cNvGrpSpPr/>
          <p:nvPr/>
        </p:nvGrpSpPr>
        <p:grpSpPr>
          <a:xfrm>
            <a:off x="6664884" y="4095029"/>
            <a:ext cx="947210" cy="1146289"/>
            <a:chOff x="9800147" y="2992010"/>
            <a:chExt cx="1683927" cy="2037847"/>
          </a:xfrm>
        </p:grpSpPr>
        <p:pic>
          <p:nvPicPr>
            <p:cNvPr id="21" name="图片 20"/>
            <p:cNvPicPr>
              <a:picLocks noChangeAspect="1"/>
            </p:cNvPicPr>
            <p:nvPr/>
          </p:nvPicPr>
          <p:blipFill>
            <a:blip r:embed="rId7"/>
            <a:stretch>
              <a:fillRect/>
            </a:stretch>
          </p:blipFill>
          <p:spPr>
            <a:xfrm>
              <a:off x="9800147" y="3312922"/>
              <a:ext cx="1117600" cy="1231900"/>
            </a:xfrm>
            <a:prstGeom prst="rect">
              <a:avLst/>
            </a:prstGeom>
          </p:spPr>
        </p:pic>
        <mc:AlternateContent xmlns:mc="http://schemas.openxmlformats.org/markup-compatibility/2006" xmlns:a14="http://schemas.microsoft.com/office/drawing/2010/main">
          <mc:Choice Requires="a14">
            <p:sp>
              <p:nvSpPr>
                <p:cNvPr id="22" name="文本框 21"/>
                <p:cNvSpPr txBox="1"/>
                <p:nvPr/>
              </p:nvSpPr>
              <p:spPr>
                <a:xfrm>
                  <a:off x="10276746" y="2992010"/>
                  <a:ext cx="27643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i="1">
                            <a:latin typeface="Cambria Math" panose="02040503050406030204" pitchFamily="18" charset="0"/>
                          </a:rPr>
                          <m:t>?</m:t>
                        </m:r>
                      </m:oMath>
                    </m:oMathPara>
                  </a14:m>
                  <a:endParaRPr kumimoji="1" lang="zh-CN" altLang="en-US" sz="1800" i="1" dirty="0"/>
                </a:p>
              </p:txBody>
            </p:sp>
          </mc:Choice>
          <mc:Fallback xmlns="">
            <p:sp>
              <p:nvSpPr>
                <p:cNvPr id="22" name="文本框 21"/>
                <p:cNvSpPr txBox="1">
                  <a:spLocks noRot="1" noChangeAspect="1" noMove="1" noResize="1" noEditPoints="1" noAdjustHandles="1" noChangeArrowheads="1" noChangeShapeType="1" noTextEdit="1"/>
                </p:cNvSpPr>
                <p:nvPr/>
              </p:nvSpPr>
              <p:spPr>
                <a:xfrm>
                  <a:off x="10276746" y="2992010"/>
                  <a:ext cx="276430" cy="492443"/>
                </a:xfrm>
                <a:prstGeom prst="rect">
                  <a:avLst/>
                </a:prstGeom>
                <a:blipFill>
                  <a:blip r:embed="rId8"/>
                  <a:stretch>
                    <a:fillRect l="-30769" r="-34615"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9936643" y="4537414"/>
                  <a:ext cx="154743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800" i="1">
                            <a:latin typeface="Cambria Math" panose="02040503050406030204" pitchFamily="18" charset="0"/>
                          </a:rPr>
                          <m:t>h</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𝑀</m:t>
                        </m:r>
                        <m:r>
                          <a:rPr kumimoji="1" lang="en-US" altLang="zh-CN" sz="1800" i="1">
                            <a:latin typeface="Cambria Math" panose="02040503050406030204" pitchFamily="18" charset="0"/>
                          </a:rPr>
                          <m:t>||?</m:t>
                        </m:r>
                        <m:r>
                          <m:rPr>
                            <m:nor/>
                          </m:rPr>
                          <a:rPr kumimoji="1" lang="en-US" altLang="zh-CN" sz="1800" i="1" dirty="0">
                            <a:latin typeface="DejaVu Math TeX Gyre" panose="02000503000000000000" charset="0"/>
                          </a:rPr>
                          <m:t>)</m:t>
                        </m:r>
                      </m:oMath>
                    </m:oMathPara>
                  </a14:m>
                  <a:endParaRPr kumimoji="1" lang="zh-CN" altLang="en-US" sz="1800" i="1" dirty="0"/>
                </a:p>
              </p:txBody>
            </p:sp>
          </mc:Choice>
          <mc:Fallback xmlns="">
            <p:sp>
              <p:nvSpPr>
                <p:cNvPr id="23" name="文本框 22"/>
                <p:cNvSpPr txBox="1">
                  <a:spLocks noRot="1" noChangeAspect="1" noMove="1" noResize="1" noEditPoints="1" noAdjustHandles="1" noChangeArrowheads="1" noChangeShapeType="1" noTextEdit="1"/>
                </p:cNvSpPr>
                <p:nvPr/>
              </p:nvSpPr>
              <p:spPr>
                <a:xfrm>
                  <a:off x="9936643" y="4537414"/>
                  <a:ext cx="1547431" cy="492443"/>
                </a:xfrm>
                <a:prstGeom prst="rect">
                  <a:avLst/>
                </a:prstGeom>
                <a:blipFill>
                  <a:blip r:embed="rId9"/>
                  <a:stretch>
                    <a:fillRect l="-6294" t="-2174" r="-8392" b="-34783"/>
                  </a:stretch>
                </a:blipFill>
              </p:spPr>
              <p:txBody>
                <a:bodyPr/>
                <a:lstStyle/>
                <a:p>
                  <a:r>
                    <a:rPr lang="zh-CN" altLang="en-US">
                      <a:noFill/>
                    </a:rPr>
                    <a:t> </a:t>
                  </a:r>
                </a:p>
              </p:txBody>
            </p:sp>
          </mc:Fallback>
        </mc:AlternateContent>
      </p:grpSp>
      <p:grpSp>
        <p:nvGrpSpPr>
          <p:cNvPr id="24" name="组合 23"/>
          <p:cNvGrpSpPr/>
          <p:nvPr/>
        </p:nvGrpSpPr>
        <p:grpSpPr>
          <a:xfrm>
            <a:off x="6542973" y="4400843"/>
            <a:ext cx="168702" cy="318525"/>
            <a:chOff x="9583419" y="3535680"/>
            <a:chExt cx="299915" cy="566266"/>
          </a:xfrm>
        </p:grpSpPr>
        <p:sp>
          <p:nvSpPr>
            <p:cNvPr id="25" name="右箭头 26"/>
            <p:cNvSpPr/>
            <p:nvPr/>
          </p:nvSpPr>
          <p:spPr>
            <a:xfrm>
              <a:off x="9583419" y="3728014"/>
              <a:ext cx="299915" cy="200858"/>
            </a:xfrm>
            <a:prstGeom prst="rightArrow">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noAutofit/>
            </a:bodyPr>
            <a:lstStyle/>
            <a:p>
              <a:pPr algn="ctr"/>
              <a:endParaRPr kumimoji="1" lang="zh-CN" altLang="en-US" sz="1800" dirty="0">
                <a:ea typeface="宋体" panose="02010600030101010101" pitchFamily="2" charset="-122"/>
              </a:endParaRPr>
            </a:p>
          </p:txBody>
        </p:sp>
        <p:cxnSp>
          <p:nvCxnSpPr>
            <p:cNvPr id="26" name="直线连接符 27"/>
            <p:cNvCxnSpPr/>
            <p:nvPr/>
          </p:nvCxnSpPr>
          <p:spPr>
            <a:xfrm flipH="1">
              <a:off x="9636726" y="3535680"/>
              <a:ext cx="163421" cy="56626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7" name="图片 26"/>
          <p:cNvPicPr>
            <a:picLocks noChangeAspect="1"/>
          </p:cNvPicPr>
          <p:nvPr/>
        </p:nvPicPr>
        <p:blipFill>
          <a:blip r:embed="rId10"/>
          <a:stretch>
            <a:fillRect/>
          </a:stretch>
        </p:blipFill>
        <p:spPr>
          <a:xfrm>
            <a:off x="6451194" y="5222076"/>
            <a:ext cx="385763" cy="2714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3" presetClass="entr" presetSubtype="1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par>
                                <p:cTn id="26" presetID="3"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4" name="文本占位符 3"/>
          <p:cNvSpPr>
            <a:spLocks noGrp="1"/>
          </p:cNvSpPr>
          <p:nvPr>
            <p:ph type="body" sz="quarter" idx="15"/>
          </p:nvPr>
        </p:nvSpPr>
        <p:spPr>
          <a:xfrm>
            <a:off x="148958" y="1268760"/>
            <a:ext cx="8846084" cy="4516005"/>
          </a:xfrm>
        </p:spPr>
        <p:txBody>
          <a:bodyPr>
            <a:normAutofit fontScale="77500" lnSpcReduction="20000"/>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cs typeface="+mn-cs"/>
              </a:rPr>
              <a:t>安全属性（不提供机密性）</a:t>
            </a:r>
            <a:endParaRPr lang="en-US" altLang="zh-CN" sz="2800" b="1" dirty="0">
              <a:latin typeface="楷体" panose="02010609060101010101" pitchFamily="49" charset="-122"/>
              <a:ea typeface="楷体" panose="02010609060101010101" pitchFamily="49" charset="-122"/>
              <a:cs typeface="+mn-cs"/>
            </a:endParaRPr>
          </a:p>
          <a:p>
            <a:pPr marL="0" lvl="1" indent="0">
              <a:lnSpc>
                <a:spcPct val="100000"/>
              </a:lnSpc>
              <a:spcBef>
                <a:spcPts val="900"/>
              </a:spcBef>
              <a:spcAft>
                <a:spcPts val="150"/>
              </a:spcAft>
              <a:buClr>
                <a:srgbClr val="D34817">
                  <a:lumMod val="75000"/>
                </a:srgbClr>
              </a:buClr>
              <a:buSzPct val="85000"/>
              <a:buNone/>
            </a:pPr>
            <a:r>
              <a:rPr lang="zh-CN" altLang="en-US" sz="2800" b="1" dirty="0">
                <a:latin typeface="楷体" panose="02010609060101010101" pitchFamily="49" charset="-122"/>
                <a:ea typeface="楷体" panose="02010609060101010101" pitchFamily="49" charset="-122"/>
              </a:rPr>
              <a:t> 可认证性</a:t>
            </a:r>
            <a:endParaRPr lang="en-US" altLang="zh-CN" sz="2800" b="1" dirty="0">
              <a:latin typeface="楷体" panose="02010609060101010101" pitchFamily="49" charset="-122"/>
              <a:ea typeface="楷体" panose="02010609060101010101" pitchFamily="49" charset="-122"/>
            </a:endParaRPr>
          </a:p>
          <a:p>
            <a:pPr marL="137160" indent="-137160" algn="l">
              <a:spcBef>
                <a:spcPts val="900"/>
              </a:spcBef>
              <a:buClr>
                <a:srgbClr val="D34817">
                  <a:lumMod val="75000"/>
                </a:srgbClr>
              </a:buClr>
              <a:buSzPct val="85000"/>
              <a:buFont typeface="Wingdings" panose="05000000000000000000" pitchFamily="2" charset="2"/>
              <a:buChar char="§"/>
            </a:pPr>
            <a:endParaRPr lang="en-US" altLang="zh-CN" sz="2800" b="1" dirty="0">
              <a:latin typeface="楷体" panose="02010609060101010101" pitchFamily="49" charset="-122"/>
              <a:ea typeface="楷体" panose="02010609060101010101" pitchFamily="49" charset="-122"/>
              <a:cs typeface="+mn-cs"/>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cs typeface="+mn-cs"/>
              </a:rPr>
              <a:t>攻击目标</a:t>
            </a:r>
            <a:endParaRPr lang="en-US" altLang="zh-CN" sz="2800" b="1" dirty="0">
              <a:latin typeface="楷体" panose="02010609060101010101" pitchFamily="49" charset="-122"/>
              <a:ea typeface="楷体" panose="02010609060101010101" pitchFamily="49" charset="-122"/>
              <a:cs typeface="+mn-cs"/>
            </a:endParaRPr>
          </a:p>
          <a:p>
            <a:pPr marL="0" lvl="1" indent="0">
              <a:lnSpc>
                <a:spcPct val="100000"/>
              </a:lnSpc>
              <a:spcBef>
                <a:spcPts val="900"/>
              </a:spcBef>
              <a:spcAft>
                <a:spcPts val="150"/>
              </a:spcAft>
              <a:buClr>
                <a:srgbClr val="D34817">
                  <a:lumMod val="75000"/>
                </a:srgbClr>
              </a:buClr>
              <a:buSzPct val="85000"/>
              <a:buNone/>
            </a:pPr>
            <a:r>
              <a:rPr lang="zh-CN" altLang="en-US" sz="2800" b="1" dirty="0">
                <a:latin typeface="楷体" panose="02010609060101010101" pitchFamily="49" charset="-122"/>
                <a:ea typeface="楷体" panose="02010609060101010101" pitchFamily="49" charset="-122"/>
              </a:rPr>
              <a:t> 恢复密钥</a:t>
            </a:r>
            <a:endParaRPr lang="en-US" altLang="zh-CN" sz="2800" b="1" dirty="0">
              <a:latin typeface="楷体" panose="02010609060101010101" pitchFamily="49" charset="-122"/>
              <a:ea typeface="楷体" panose="02010609060101010101" pitchFamily="49" charset="-122"/>
            </a:endParaRPr>
          </a:p>
          <a:p>
            <a:pPr marL="0" lvl="1" indent="0">
              <a:lnSpc>
                <a:spcPct val="100000"/>
              </a:lnSpc>
              <a:spcBef>
                <a:spcPts val="900"/>
              </a:spcBef>
              <a:spcAft>
                <a:spcPts val="150"/>
              </a:spcAft>
              <a:buClr>
                <a:srgbClr val="D34817">
                  <a:lumMod val="75000"/>
                </a:srgbClr>
              </a:buClr>
              <a:buSzPct val="85000"/>
              <a:buNone/>
            </a:pPr>
            <a:r>
              <a:rPr lang="zh-CN" altLang="en-US" sz="2800" b="1" dirty="0">
                <a:latin typeface="楷体" panose="02010609060101010101" pitchFamily="49" charset="-122"/>
                <a:ea typeface="楷体" panose="02010609060101010101" pitchFamily="49" charset="-122"/>
              </a:rPr>
              <a:t> 伪造</a:t>
            </a:r>
          </a:p>
          <a:p>
            <a:pPr marL="137160" indent="-137160" algn="l">
              <a:spcBef>
                <a:spcPts val="900"/>
              </a:spcBef>
              <a:buClr>
                <a:srgbClr val="D34817">
                  <a:lumMod val="75000"/>
                </a:srgbClr>
              </a:buClr>
              <a:buSzPct val="85000"/>
              <a:buFont typeface="Wingdings" panose="05000000000000000000" pitchFamily="2" charset="2"/>
              <a:buChar char="§"/>
            </a:pPr>
            <a:endParaRPr lang="en-US" altLang="zh-CN" sz="2800" b="1" dirty="0">
              <a:latin typeface="楷体" panose="02010609060101010101" pitchFamily="49" charset="-122"/>
              <a:ea typeface="楷体" panose="02010609060101010101" pitchFamily="49" charset="-122"/>
              <a:cs typeface="+mn-cs"/>
            </a:endParaRPr>
          </a:p>
          <a:p>
            <a:pPr marL="137160" indent="-137160" algn="l">
              <a:spcBef>
                <a:spcPts val="900"/>
              </a:spcBef>
              <a:buClr>
                <a:srgbClr val="D34817">
                  <a:lumMod val="75000"/>
                </a:srgbClr>
              </a:buClr>
              <a:buSzPct val="85000"/>
              <a:buFont typeface="Wingdings" panose="05000000000000000000" pitchFamily="2" charset="2"/>
              <a:buChar char="§"/>
            </a:pPr>
            <a:endParaRPr lang="en-US" altLang="zh-CN" sz="2800" b="1" dirty="0">
              <a:latin typeface="楷体" panose="02010609060101010101" pitchFamily="49" charset="-122"/>
              <a:ea typeface="楷体" panose="02010609060101010101" pitchFamily="49" charset="-122"/>
              <a:cs typeface="+mn-cs"/>
            </a:endParaRPr>
          </a:p>
          <a:p>
            <a:pPr marL="137160" indent="-137160" algn="l">
              <a:spcBef>
                <a:spcPts val="900"/>
              </a:spcBef>
              <a:buClr>
                <a:srgbClr val="D34817">
                  <a:lumMod val="75000"/>
                </a:srgbClr>
              </a:buClr>
              <a:buSzPct val="85000"/>
              <a:buFont typeface="Wingdings" panose="05000000000000000000" pitchFamily="2" charset="2"/>
              <a:buChar char="§"/>
            </a:pPr>
            <a:endParaRPr lang="en-US" altLang="zh-CN" sz="2800" b="1" dirty="0">
              <a:latin typeface="楷体" panose="02010609060101010101" pitchFamily="49" charset="-122"/>
              <a:ea typeface="楷体" panose="02010609060101010101" pitchFamily="49" charset="-122"/>
              <a:cs typeface="+mn-cs"/>
            </a:endParaRPr>
          </a:p>
          <a:p>
            <a:pPr marL="137160" indent="-137160" algn="l">
              <a:spcBef>
                <a:spcPts val="900"/>
              </a:spcBef>
              <a:buClr>
                <a:srgbClr val="D34817">
                  <a:lumMod val="75000"/>
                </a:srgbClr>
              </a:buClr>
              <a:buSzPct val="85000"/>
              <a:buFont typeface="Wingdings" panose="05000000000000000000" pitchFamily="2" charset="2"/>
              <a:buChar char="§"/>
            </a:pPr>
            <a:endParaRPr lang="en-US" altLang="zh-CN" sz="2800" b="1" dirty="0">
              <a:latin typeface="楷体" panose="02010609060101010101" pitchFamily="49" charset="-122"/>
              <a:ea typeface="楷体" panose="02010609060101010101" pitchFamily="49" charset="-122"/>
              <a:cs typeface="+mn-cs"/>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sz="2800" b="1" dirty="0">
                <a:latin typeface="楷体" panose="02010609060101010101" pitchFamily="49" charset="-122"/>
                <a:ea typeface="楷体" panose="02010609060101010101" pitchFamily="49" charset="-122"/>
                <a:cs typeface="+mn-cs"/>
              </a:rPr>
              <a:t>公钥加密和数字签名呢？</a:t>
            </a:r>
          </a:p>
          <a:p>
            <a:endParaRPr lang="zh-CN" altLang="en-US" dirty="0"/>
          </a:p>
        </p:txBody>
      </p:sp>
      <p:sp>
        <p:nvSpPr>
          <p:cNvPr id="5" name="文本占位符 4"/>
          <p:cNvSpPr>
            <a:spLocks noGrp="1"/>
          </p:cNvSpPr>
          <p:nvPr>
            <p:ph type="body" sz="quarter" idx="13"/>
          </p:nvPr>
        </p:nvSpPr>
        <p:spPr/>
        <p:txBody>
          <a:bodyPr>
            <a:normAutofit lnSpcReduction="10000"/>
          </a:bodyPr>
          <a:lstStyle/>
          <a:p>
            <a:r>
              <a:rPr kumimoji="1" lang="zh-CN" altLang="en-US" sz="3200" dirty="0"/>
              <a:t>消息认证码</a:t>
            </a:r>
            <a:endParaRPr lang="zh-CN" altLang="en-US" sz="3200" dirty="0"/>
          </a:p>
        </p:txBody>
      </p:sp>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772816"/>
            <a:ext cx="5406359" cy="21457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4" name="文本占位符 3"/>
          <p:cNvSpPr>
            <a:spLocks noGrp="1"/>
          </p:cNvSpPr>
          <p:nvPr>
            <p:ph type="body" sz="quarter" idx="15"/>
          </p:nvPr>
        </p:nvSpPr>
        <p:spPr>
          <a:xfrm>
            <a:off x="148958" y="1170997"/>
            <a:ext cx="8846084" cy="4516005"/>
          </a:xfrm>
        </p:spPr>
        <p:txBody>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cs typeface="+mn-cs"/>
              </a:rPr>
              <a:t>各类密码体制的安全性</a:t>
            </a:r>
            <a:endParaRPr lang="en-US" altLang="zh-CN" sz="2200" b="1" dirty="0">
              <a:latin typeface="楷体" panose="02010609060101010101" pitchFamily="49" charset="-122"/>
              <a:ea typeface="楷体" panose="02010609060101010101" pitchFamily="49" charset="-122"/>
              <a:cs typeface="+mn-cs"/>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rPr>
              <a:t>本课程侧重对称密码体制和杂凑函数的安全性</a:t>
            </a:r>
            <a:endParaRPr lang="en-US" altLang="zh-CN" sz="2200" b="1" dirty="0">
              <a:latin typeface="楷体" panose="02010609060101010101" pitchFamily="49" charset="-122"/>
              <a:ea typeface="楷体" panose="02010609060101010101" pitchFamily="49" charset="-122"/>
            </a:endParaRPr>
          </a:p>
          <a:p>
            <a:pPr marL="137160" indent="-137160" algn="l">
              <a:spcBef>
                <a:spcPts val="900"/>
              </a:spcBef>
              <a:buClr>
                <a:srgbClr val="D34817">
                  <a:lumMod val="75000"/>
                </a:srgbClr>
              </a:buClr>
              <a:buSzPct val="85000"/>
              <a:buFont typeface="Wingdings" panose="05000000000000000000" pitchFamily="2" charset="2"/>
              <a:buChar char="§"/>
            </a:pPr>
            <a:endParaRPr lang="en-US" altLang="zh-CN" sz="2200" b="1" dirty="0">
              <a:latin typeface="楷体" panose="02010609060101010101" pitchFamily="49" charset="-122"/>
              <a:ea typeface="楷体" panose="02010609060101010101" pitchFamily="49" charset="-122"/>
              <a:cs typeface="+mn-cs"/>
            </a:endParaRPr>
          </a:p>
          <a:p>
            <a:pPr marL="137160" indent="-137160" algn="l">
              <a:spcBef>
                <a:spcPts val="900"/>
              </a:spcBef>
              <a:buClr>
                <a:srgbClr val="D34817">
                  <a:lumMod val="75000"/>
                </a:srgbClr>
              </a:buClr>
              <a:buSzPct val="85000"/>
              <a:buFont typeface="Wingdings" panose="05000000000000000000" pitchFamily="2" charset="2"/>
              <a:buChar char="§"/>
            </a:pPr>
            <a:r>
              <a:rPr lang="zh-CN" altLang="zh-CN" sz="2200" b="1" dirty="0">
                <a:latin typeface="楷体" panose="02010609060101010101" pitchFamily="49" charset="-122"/>
                <a:ea typeface="楷体" panose="02010609060101010101" pitchFamily="49" charset="-122"/>
                <a:cs typeface="+mn-cs"/>
              </a:rPr>
              <a:t>力图</a:t>
            </a:r>
            <a:r>
              <a:rPr lang="zh-CN" altLang="en-US" sz="2200" b="1" dirty="0">
                <a:latin typeface="楷体" panose="02010609060101010101" pitchFamily="49" charset="-122"/>
                <a:ea typeface="楷体" panose="02010609060101010101" pitchFamily="49" charset="-122"/>
                <a:cs typeface="+mn-cs"/>
              </a:rPr>
              <a:t>找到现</a:t>
            </a:r>
            <a:r>
              <a:rPr lang="zh-CN" altLang="zh-CN" sz="2200" b="1" dirty="0">
                <a:latin typeface="楷体" panose="02010609060101010101" pitchFamily="49" charset="-122"/>
                <a:ea typeface="楷体" panose="02010609060101010101" pitchFamily="49" charset="-122"/>
                <a:cs typeface="+mn-cs"/>
              </a:rPr>
              <a:t>有的密码体制</a:t>
            </a:r>
            <a:r>
              <a:rPr lang="zh-CN" altLang="en-US" sz="2200" b="1" dirty="0">
                <a:latin typeface="楷体" panose="02010609060101010101" pitchFamily="49" charset="-122"/>
                <a:ea typeface="楷体" panose="02010609060101010101" pitchFamily="49" charset="-122"/>
                <a:cs typeface="+mn-cs"/>
              </a:rPr>
              <a:t>的安全缺陷</a:t>
            </a:r>
            <a:endParaRPr lang="en-US" altLang="zh-CN" sz="2200" b="1" dirty="0">
              <a:latin typeface="楷体" panose="02010609060101010101" pitchFamily="49" charset="-122"/>
              <a:ea typeface="楷体" panose="02010609060101010101" pitchFamily="49" charset="-122"/>
              <a:cs typeface="+mn-cs"/>
            </a:endParaRPr>
          </a:p>
          <a:p>
            <a:pPr marL="137160" indent="-137160" algn="l">
              <a:spcBef>
                <a:spcPts val="900"/>
              </a:spcBef>
              <a:buClr>
                <a:srgbClr val="D34817">
                  <a:lumMod val="75000"/>
                </a:srgbClr>
              </a:buClr>
              <a:buSzPct val="85000"/>
              <a:buFont typeface="Wingdings" panose="05000000000000000000" pitchFamily="2" charset="2"/>
              <a:buChar char="§"/>
            </a:pPr>
            <a:endParaRPr lang="en-US" altLang="zh-CN" sz="2200" b="1" dirty="0">
              <a:latin typeface="楷体" panose="02010609060101010101" pitchFamily="49" charset="-122"/>
              <a:ea typeface="楷体" panose="02010609060101010101" pitchFamily="49" charset="-122"/>
              <a:cs typeface="+mn-cs"/>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cs typeface="+mn-cs"/>
              </a:rPr>
              <a:t>攻击目标  ⇋  安全属性</a:t>
            </a:r>
            <a:endParaRPr lang="en-US" altLang="zh-CN" sz="2200" b="1" dirty="0">
              <a:latin typeface="楷体" panose="02010609060101010101" pitchFamily="49" charset="-122"/>
              <a:ea typeface="楷体" panose="02010609060101010101" pitchFamily="49" charset="-122"/>
              <a:cs typeface="+mn-cs"/>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rPr>
              <a:t>区分（开展进一步攻击的基础）</a:t>
            </a:r>
            <a:endParaRPr lang="en-US" altLang="zh-CN" sz="2200" b="1" dirty="0">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rPr>
              <a:t>恢复密钥（加密算法）</a:t>
            </a:r>
            <a:endParaRPr lang="en-US" altLang="zh-CN" sz="2200" b="1" dirty="0">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rPr>
              <a:t>伪造（签名、认证算法）</a:t>
            </a:r>
            <a:endParaRPr lang="en-US" altLang="zh-CN" sz="2200" b="1" dirty="0">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rPr>
              <a:t>找到原像、第二原像、碰撞（杂凑函数）</a:t>
            </a:r>
            <a:endParaRPr lang="en-US" altLang="zh-CN" sz="2200" b="1" dirty="0">
              <a:latin typeface="楷体" panose="02010609060101010101" pitchFamily="49" charset="-122"/>
              <a:ea typeface="楷体" panose="02010609060101010101" pitchFamily="49" charset="-122"/>
            </a:endParaRPr>
          </a:p>
          <a:p>
            <a:endParaRPr lang="en-US" altLang="zh-CN" dirty="0"/>
          </a:p>
          <a:p>
            <a:endParaRPr lang="zh-CN" altLang="en-US" dirty="0"/>
          </a:p>
        </p:txBody>
      </p:sp>
      <p:sp>
        <p:nvSpPr>
          <p:cNvPr id="5" name="文本占位符 4"/>
          <p:cNvSpPr>
            <a:spLocks noGrp="1"/>
          </p:cNvSpPr>
          <p:nvPr>
            <p:ph type="body" sz="quarter" idx="13"/>
          </p:nvPr>
        </p:nvSpPr>
        <p:spPr/>
        <p:txBody>
          <a:bodyPr>
            <a:normAutofit/>
          </a:bodyPr>
          <a:lstStyle/>
          <a:p>
            <a:r>
              <a:rPr kumimoji="1" lang="zh-CN" altLang="en-US" sz="2800" dirty="0"/>
              <a:t>密码分析学的研究对象</a:t>
            </a:r>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28</a:t>
            </a:fld>
            <a:endParaRPr lang="zh-CN" altLang="en-US" dirty="0"/>
          </a:p>
        </p:txBody>
      </p:sp>
      <p:sp>
        <p:nvSpPr>
          <p:cNvPr id="5" name="文本占位符 4"/>
          <p:cNvSpPr>
            <a:spLocks noGrp="1"/>
          </p:cNvSpPr>
          <p:nvPr>
            <p:ph type="body" sz="quarter" idx="15"/>
          </p:nvPr>
        </p:nvSpPr>
        <p:spPr>
          <a:xfrm>
            <a:off x="173409" y="1124744"/>
            <a:ext cx="8846084" cy="4516005"/>
          </a:xfrm>
        </p:spPr>
        <p:txBody>
          <a:bodyPr>
            <a:normAutofit lnSpcReduction="10000"/>
          </a:bodyPr>
          <a:lstStyle/>
          <a:p>
            <a:pPr algn="l">
              <a:spcBef>
                <a:spcPts val="900"/>
              </a:spcBef>
              <a:buClr>
                <a:srgbClr val="D34817">
                  <a:lumMod val="75000"/>
                </a:srgbClr>
              </a:buClr>
              <a:buSzPct val="85000"/>
            </a:pPr>
            <a:r>
              <a:rPr lang="zh-CN" altLang="en-US" sz="2200" b="1" dirty="0">
                <a:latin typeface="楷体" panose="02010609060101010101" pitchFamily="49" charset="-122"/>
                <a:ea typeface="楷体" panose="02010609060101010101" pitchFamily="49" charset="-122"/>
                <a:cs typeface="+mn-cs"/>
              </a:rPr>
              <a:t>强力攻击</a:t>
            </a:r>
            <a:endParaRPr lang="en-US" altLang="zh-CN" sz="2200" b="1" dirty="0">
              <a:latin typeface="楷体" panose="02010609060101010101" pitchFamily="49" charset="-122"/>
              <a:ea typeface="楷体" panose="02010609060101010101" pitchFamily="49" charset="-122"/>
              <a:cs typeface="+mn-cs"/>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rPr>
              <a:t>通用的攻击方法，给出算法的安全上界</a:t>
            </a:r>
            <a:endParaRPr lang="en-US" altLang="zh-CN" sz="2200" b="1" dirty="0">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rPr>
              <a:t>穷举攻击、字典攻击、查表攻击、时间</a:t>
            </a:r>
            <a:r>
              <a:rPr lang="en-US" altLang="zh-CN" sz="2200"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存储权衡攻击</a:t>
            </a:r>
            <a:endParaRPr lang="en-US" altLang="zh-CN" sz="2200" b="1" dirty="0">
              <a:latin typeface="楷体" panose="02010609060101010101" pitchFamily="49" charset="-122"/>
              <a:ea typeface="楷体" panose="02010609060101010101" pitchFamily="49" charset="-122"/>
            </a:endParaRPr>
          </a:p>
          <a:p>
            <a:pPr algn="l">
              <a:spcBef>
                <a:spcPts val="900"/>
              </a:spcBef>
              <a:buClr>
                <a:srgbClr val="D34817">
                  <a:lumMod val="75000"/>
                </a:srgbClr>
              </a:buClr>
              <a:buSzPct val="85000"/>
            </a:pPr>
            <a:endParaRPr lang="en-US" altLang="zh-CN" sz="2200" b="1" dirty="0">
              <a:latin typeface="楷体" panose="02010609060101010101" pitchFamily="49" charset="-122"/>
              <a:ea typeface="楷体" panose="02010609060101010101" pitchFamily="49" charset="-122"/>
              <a:cs typeface="+mn-cs"/>
            </a:endParaRPr>
          </a:p>
          <a:p>
            <a:pPr algn="l">
              <a:spcBef>
                <a:spcPts val="900"/>
              </a:spcBef>
              <a:buClr>
                <a:srgbClr val="D34817">
                  <a:lumMod val="75000"/>
                </a:srgbClr>
              </a:buClr>
              <a:buSzPct val="85000"/>
            </a:pPr>
            <a:r>
              <a:rPr lang="zh-CN" altLang="en-US" sz="2200" b="1" dirty="0">
                <a:solidFill>
                  <a:schemeClr val="bg2">
                    <a:lumMod val="75000"/>
                  </a:schemeClr>
                </a:solidFill>
                <a:latin typeface="楷体" panose="02010609060101010101" pitchFamily="49" charset="-122"/>
                <a:ea typeface="楷体" panose="02010609060101010101" pitchFamily="49" charset="-122"/>
                <a:cs typeface="+mn-cs"/>
              </a:rPr>
              <a:t>基于数学方法研究算法的安全性</a:t>
            </a:r>
            <a:endParaRPr lang="en-US" altLang="zh-CN" sz="2200" b="1" dirty="0">
              <a:solidFill>
                <a:schemeClr val="bg2">
                  <a:lumMod val="75000"/>
                </a:schemeClr>
              </a:solidFill>
              <a:latin typeface="楷体" panose="02010609060101010101" pitchFamily="49" charset="-122"/>
              <a:ea typeface="楷体" panose="02010609060101010101" pitchFamily="49" charset="-122"/>
              <a:cs typeface="+mn-cs"/>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solidFill>
                  <a:schemeClr val="bg2">
                    <a:lumMod val="75000"/>
                  </a:schemeClr>
                </a:solidFill>
                <a:latin typeface="楷体" panose="02010609060101010101" pitchFamily="49" charset="-122"/>
                <a:ea typeface="楷体" panose="02010609060101010101" pitchFamily="49" charset="-122"/>
              </a:rPr>
              <a:t>通过分析算法的内部结构，结合统计或代数方法，发现特殊规律，开展分析工作</a:t>
            </a:r>
            <a:endParaRPr lang="en-US" altLang="zh-CN" sz="2200" b="1" dirty="0">
              <a:solidFill>
                <a:schemeClr val="bg2">
                  <a:lumMod val="75000"/>
                </a:schemeClr>
              </a:solidFill>
              <a:latin typeface="楷体" panose="02010609060101010101" pitchFamily="49" charset="-122"/>
              <a:ea typeface="楷体" panose="02010609060101010101" pitchFamily="49" charset="-122"/>
            </a:endParaRPr>
          </a:p>
          <a:p>
            <a:pPr marL="205740" lvl="1" indent="0">
              <a:lnSpc>
                <a:spcPct val="100000"/>
              </a:lnSpc>
              <a:spcBef>
                <a:spcPts val="300"/>
              </a:spcBef>
              <a:spcAft>
                <a:spcPts val="150"/>
              </a:spcAft>
              <a:buClr>
                <a:srgbClr val="D34817">
                  <a:lumMod val="75000"/>
                </a:srgbClr>
              </a:buClr>
              <a:buSzPct val="85000"/>
              <a:buNone/>
            </a:pPr>
            <a:endParaRPr lang="en-US" altLang="zh-CN" sz="2200" b="1" dirty="0">
              <a:solidFill>
                <a:schemeClr val="bg2">
                  <a:lumMod val="75000"/>
                </a:schemeClr>
              </a:solidFill>
              <a:latin typeface="楷体" panose="02010609060101010101" pitchFamily="49" charset="-122"/>
              <a:ea typeface="楷体" panose="02010609060101010101" pitchFamily="49" charset="-122"/>
            </a:endParaRPr>
          </a:p>
          <a:p>
            <a:pPr marL="205740" lvl="1" indent="0">
              <a:lnSpc>
                <a:spcPct val="100000"/>
              </a:lnSpc>
              <a:spcBef>
                <a:spcPts val="300"/>
              </a:spcBef>
              <a:spcAft>
                <a:spcPts val="150"/>
              </a:spcAft>
              <a:buClr>
                <a:srgbClr val="D34817">
                  <a:lumMod val="75000"/>
                </a:srgbClr>
              </a:buClr>
              <a:buSzPct val="85000"/>
              <a:buNone/>
            </a:pPr>
            <a:r>
              <a:rPr lang="zh-CN" altLang="en-US" sz="2200" b="1" dirty="0">
                <a:solidFill>
                  <a:schemeClr val="bg2">
                    <a:lumMod val="75000"/>
                  </a:schemeClr>
                </a:solidFill>
                <a:latin typeface="楷体" panose="02010609060101010101" pitchFamily="49" charset="-122"/>
                <a:ea typeface="楷体" panose="02010609060101010101" pitchFamily="49" charset="-122"/>
              </a:rPr>
              <a:t>结合物理实现方式研究算法的安全性（侧信道攻击）</a:t>
            </a:r>
            <a:endParaRPr lang="en-US" altLang="zh-CN" sz="2200" b="1" dirty="0">
              <a:solidFill>
                <a:schemeClr val="bg2">
                  <a:lumMod val="75000"/>
                </a:schemeClr>
              </a:solidFill>
              <a:latin typeface="楷体" panose="02010609060101010101" pitchFamily="49" charset="-122"/>
              <a:ea typeface="楷体" panose="02010609060101010101" pitchFamily="49" charset="-122"/>
            </a:endParaRPr>
          </a:p>
          <a:p>
            <a:pPr marL="49149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solidFill>
                  <a:schemeClr val="bg2">
                    <a:lumMod val="75000"/>
                  </a:schemeClr>
                </a:solidFill>
                <a:latin typeface="楷体" panose="02010609060101010101" pitchFamily="49" charset="-122"/>
                <a:ea typeface="楷体" panose="02010609060101010101" pitchFamily="49" charset="-122"/>
              </a:rPr>
              <a:t>探测算法在加解密过程中泄露的某些物理参量，如时间、能量、电磁、温度等表征的信息差异，推测密钥信息</a:t>
            </a:r>
            <a:endParaRPr lang="en-US" altLang="zh-CN" sz="2200" b="1" dirty="0">
              <a:solidFill>
                <a:schemeClr val="bg2">
                  <a:lumMod val="75000"/>
                </a:schemeClr>
              </a:solidFill>
              <a:latin typeface="楷体" panose="02010609060101010101" pitchFamily="49" charset="-122"/>
              <a:ea typeface="楷体" panose="02010609060101010101" pitchFamily="49" charset="-122"/>
            </a:endParaRPr>
          </a:p>
          <a:p>
            <a:pPr marL="49149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sz="2200" b="1" dirty="0">
                <a:solidFill>
                  <a:schemeClr val="bg2">
                    <a:lumMod val="75000"/>
                  </a:schemeClr>
                </a:solidFill>
                <a:latin typeface="楷体" panose="02010609060101010101" pitchFamily="49" charset="-122"/>
                <a:ea typeface="楷体" panose="02010609060101010101" pitchFamily="49" charset="-122"/>
              </a:rPr>
              <a:t>计时攻击、能量分析、故障攻击、电磁攻击、缓存攻击等</a:t>
            </a:r>
            <a:endParaRPr lang="en-US" altLang="zh-CN" sz="2200" b="1" dirty="0">
              <a:solidFill>
                <a:schemeClr val="bg2">
                  <a:lumMod val="75000"/>
                </a:schemeClr>
              </a:solidFill>
              <a:latin typeface="楷体" panose="02010609060101010101" pitchFamily="49" charset="-122"/>
              <a:ea typeface="楷体" panose="02010609060101010101" pitchFamily="49" charset="-122"/>
            </a:endParaRPr>
          </a:p>
          <a:p>
            <a:pPr>
              <a:defRPr/>
            </a:pPr>
            <a:endParaRPr lang="en-US" altLang="zh-CN" dirty="0">
              <a:cs typeface="+mn-cs"/>
            </a:endParaRPr>
          </a:p>
        </p:txBody>
      </p:sp>
      <p:sp>
        <p:nvSpPr>
          <p:cNvPr id="3" name="文本占位符 2"/>
          <p:cNvSpPr>
            <a:spLocks noGrp="1"/>
          </p:cNvSpPr>
          <p:nvPr>
            <p:ph type="body" sz="quarter" idx="13"/>
          </p:nvPr>
        </p:nvSpPr>
        <p:spPr/>
        <p:txBody>
          <a:bodyPr>
            <a:normAutofit lnSpcReduction="10000"/>
          </a:bodyPr>
          <a:lstStyle/>
          <a:p>
            <a:r>
              <a:rPr lang="zh-CN" altLang="en-US" sz="3200" dirty="0"/>
              <a:t>攻击方法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29</a:t>
            </a:fld>
            <a:endParaRPr lang="zh-CN" altLang="en-US" dirty="0"/>
          </a:p>
        </p:txBody>
      </p:sp>
      <p:sp>
        <p:nvSpPr>
          <p:cNvPr id="3" name="文本占位符 2"/>
          <p:cNvSpPr>
            <a:spLocks noGrp="1"/>
          </p:cNvSpPr>
          <p:nvPr>
            <p:ph type="body" sz="quarter" idx="14"/>
          </p:nvPr>
        </p:nvSpPr>
        <p:spPr/>
        <p:txBody>
          <a:bodyPr/>
          <a:lstStyle/>
          <a:p>
            <a:r>
              <a:rPr lang="zh-CN" altLang="en-US" dirty="0">
                <a:cs typeface="Times New Roman" panose="02020603050405020304" pitchFamily="18" charset="0"/>
              </a:rPr>
              <a:t>穷举攻击</a:t>
            </a:r>
            <a:endParaRPr lang="en-US" altLang="zh-CN" dirty="0">
              <a:cs typeface="Times New Roman" panose="02020603050405020304" pitchFamily="18" charset="0"/>
            </a:endParaRPr>
          </a:p>
          <a:p>
            <a:endParaRPr lang="zh-CN" altLang="en-US" dirty="0"/>
          </a:p>
        </p:txBody>
      </p:sp>
      <p:sp>
        <p:nvSpPr>
          <p:cNvPr id="5" name="文本占位符 4"/>
          <p:cNvSpPr>
            <a:spLocks noGrp="1"/>
          </p:cNvSpPr>
          <p:nvPr>
            <p:ph type="body" sz="quarter" idx="13"/>
          </p:nvPr>
        </p:nvSpPr>
        <p:spPr/>
        <p:txBody>
          <a:bodyPr/>
          <a:lstStyle/>
          <a:p>
            <a:r>
              <a:rPr lang="zh-CN" altLang="en-US" dirty="0"/>
              <a:t>强力攻击</a:t>
            </a:r>
          </a:p>
        </p:txBody>
      </p:sp>
      <p:sp>
        <p:nvSpPr>
          <p:cNvPr id="27" name="灯片编号占位符 1">
            <a:extLst>
              <a:ext uri="{FF2B5EF4-FFF2-40B4-BE49-F238E27FC236}">
                <a16:creationId xmlns:a16="http://schemas.microsoft.com/office/drawing/2014/main" id="{A33F83E8-0536-49C6-8F3B-EA326F11DDDC}"/>
              </a:ext>
            </a:extLst>
          </p:cNvPr>
          <p:cNvSpPr txBox="1">
            <a:spLocks/>
          </p:cNvSpPr>
          <p:nvPr/>
        </p:nvSpPr>
        <p:spPr>
          <a:xfrm>
            <a:off x="9282791" y="6420143"/>
            <a:ext cx="2743200" cy="365125"/>
          </a:xfrm>
          <a:prstGeom prst="rect">
            <a:avLst/>
          </a:prstGeom>
        </p:spPr>
        <p:txBody>
          <a:bodyPr vert="horz" lIns="91440" tIns="45720" rIns="91440" bIns="45720" rtlCol="0" anchor="ctr"/>
          <a:lstStyle>
            <a:defPPr>
              <a:defRPr lang="zh-CN"/>
            </a:defPPr>
            <a:lvl1pPr algn="r" rtl="0" eaLnBrk="0" fontAlgn="base" hangingPunct="0">
              <a:spcBef>
                <a:spcPct val="0"/>
              </a:spcBef>
              <a:spcAft>
                <a:spcPct val="0"/>
              </a:spcAft>
              <a:defRPr sz="1200" b="1" kern="1200">
                <a:solidFill>
                  <a:schemeClr val="bg1"/>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FF00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rgbClr val="FF0066"/>
                </a:solidFill>
                <a:latin typeface="Times New Roman" panose="02020603050405020304" pitchFamily="18" charset="0"/>
                <a:ea typeface="宋体" panose="02010600030101010101" pitchFamily="2" charset="-122"/>
                <a:cs typeface="+mn-cs"/>
              </a:defRPr>
            </a:lvl9pPr>
          </a:lstStyle>
          <a:p>
            <a:fld id="{3FA3B7B3-45F1-4F78-8C74-FDB527C9F76D}" type="slidenum">
              <a:rPr lang="zh-CN" altLang="en-US" sz="1050" smtClean="0"/>
              <a:pPr/>
              <a:t>29</a:t>
            </a:fld>
            <a:endParaRPr lang="zh-CN" altLang="en-US" sz="1050" dirty="0"/>
          </a:p>
        </p:txBody>
      </p:sp>
      <p:sp>
        <p:nvSpPr>
          <p:cNvPr id="29" name="文本占位符 3">
            <a:extLst>
              <a:ext uri="{FF2B5EF4-FFF2-40B4-BE49-F238E27FC236}">
                <a16:creationId xmlns:a16="http://schemas.microsoft.com/office/drawing/2014/main" id="{DFA2F641-D457-453A-ACB9-2B550D81F2E5}"/>
              </a:ext>
            </a:extLst>
          </p:cNvPr>
          <p:cNvSpPr>
            <a:spLocks noGrp="1"/>
          </p:cNvSpPr>
          <p:nvPr>
            <p:ph type="body" sz="quarter" idx="15"/>
          </p:nvPr>
        </p:nvSpPr>
        <p:spPr>
          <a:xfrm>
            <a:off x="198611" y="1558806"/>
            <a:ext cx="11794779" cy="4516005"/>
          </a:xfrm>
        </p:spPr>
        <p:txBody>
          <a:bodyPr/>
          <a:lstStyle/>
          <a:p>
            <a:pPr marL="182880" indent="-182880" algn="l" fontAlgn="base">
              <a:spcBef>
                <a:spcPts val="1200"/>
              </a:spcBef>
              <a:spcAft>
                <a:spcPct val="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cs typeface="+mn-cs"/>
              </a:rPr>
              <a:t>敌手获得一个明密文对</a:t>
            </a:r>
            <a:r>
              <a:rPr lang="en-US" altLang="zh-CN" sz="2200" b="1" dirty="0">
                <a:latin typeface="楷体" panose="02010609060101010101" pitchFamily="49" charset="-122"/>
                <a:ea typeface="楷体" panose="02010609060101010101" pitchFamily="49" charset="-122"/>
                <a:cs typeface="+mn-cs"/>
              </a:rPr>
              <a:t>(P</a:t>
            </a:r>
            <a:r>
              <a:rPr lang="zh-CN" altLang="en-US" sz="2200" b="1" dirty="0">
                <a:latin typeface="楷体" panose="02010609060101010101" pitchFamily="49" charset="-122"/>
                <a:ea typeface="楷体" panose="02010609060101010101" pitchFamily="49" charset="-122"/>
                <a:cs typeface="+mn-cs"/>
              </a:rPr>
              <a:t>*</a:t>
            </a:r>
            <a:r>
              <a:rPr lang="en-US" altLang="zh-CN" sz="2200" b="1" dirty="0">
                <a:latin typeface="楷体" panose="02010609060101010101" pitchFamily="49" charset="-122"/>
                <a:ea typeface="楷体" panose="02010609060101010101" pitchFamily="49" charset="-122"/>
                <a:cs typeface="+mn-cs"/>
              </a:rPr>
              <a:t>,</a:t>
            </a:r>
            <a:r>
              <a:rPr lang="zh-CN" altLang="en-US" sz="2200" b="1" dirty="0">
                <a:latin typeface="楷体" panose="02010609060101010101" pitchFamily="49" charset="-122"/>
                <a:ea typeface="楷体" panose="02010609060101010101" pitchFamily="49" charset="-122"/>
                <a:cs typeface="+mn-cs"/>
              </a:rPr>
              <a:t> </a:t>
            </a:r>
            <a:r>
              <a:rPr lang="en-US" altLang="zh-CN" sz="2200" b="1" dirty="0">
                <a:latin typeface="楷体" panose="02010609060101010101" pitchFamily="49" charset="-122"/>
                <a:ea typeface="楷体" panose="02010609060101010101" pitchFamily="49" charset="-122"/>
                <a:cs typeface="+mn-cs"/>
              </a:rPr>
              <a:t>C</a:t>
            </a:r>
            <a:r>
              <a:rPr lang="zh-CN" altLang="en-US" sz="2200" b="1" dirty="0">
                <a:latin typeface="楷体" panose="02010609060101010101" pitchFamily="49" charset="-122"/>
                <a:ea typeface="楷体" panose="02010609060101010101" pitchFamily="49" charset="-122"/>
                <a:cs typeface="+mn-cs"/>
              </a:rPr>
              <a:t>*</a:t>
            </a:r>
            <a:r>
              <a:rPr lang="en-US" altLang="zh-CN" sz="2200" b="1" dirty="0">
                <a:latin typeface="楷体" panose="02010609060101010101" pitchFamily="49" charset="-122"/>
                <a:ea typeface="楷体" panose="02010609060101010101" pitchFamily="49" charset="-122"/>
                <a:cs typeface="+mn-cs"/>
              </a:rPr>
              <a:t>)</a:t>
            </a:r>
          </a:p>
          <a:p>
            <a:pPr indent="-480060" eaLnBrk="0" fontAlgn="base" hangingPunct="0">
              <a:spcBef>
                <a:spcPts val="375"/>
              </a:spcBef>
              <a:spcAft>
                <a:spcPct val="0"/>
              </a:spcAft>
              <a:buClr>
                <a:srgbClr val="9FB8CD"/>
              </a:buClr>
              <a:buSzPct val="76000"/>
              <a:buFont typeface="Wingdings 3" panose="05040102010807070707" pitchFamily="18" charset="2"/>
              <a:buChar char=""/>
            </a:pPr>
            <a:endParaRPr lang="en-US" altLang="zh-CN" sz="1400" dirty="0">
              <a:solidFill>
                <a:srgbClr val="464653"/>
              </a:solidFill>
              <a:latin typeface="Times New Roman" panose="02020603050405020304" pitchFamily="18" charset="0"/>
              <a:ea typeface="SimSun" panose="02010600030101010101" pitchFamily="2" charset="-122"/>
              <a:cs typeface="Times New Roman" panose="02020603050405020304" pitchFamily="18" charset="0"/>
            </a:endParaRPr>
          </a:p>
          <a:p>
            <a:pPr indent="-480060" eaLnBrk="0" fontAlgn="base" hangingPunct="0">
              <a:spcBef>
                <a:spcPts val="375"/>
              </a:spcBef>
              <a:spcAft>
                <a:spcPct val="0"/>
              </a:spcAft>
              <a:buClr>
                <a:srgbClr val="9FB8CD"/>
              </a:buClr>
              <a:buSzPct val="76000"/>
              <a:buFont typeface="Wingdings 3" panose="05040102010807070707" pitchFamily="18" charset="2"/>
              <a:buChar char=""/>
            </a:pPr>
            <a:endParaRPr lang="en-US" altLang="zh-CN" sz="1400" dirty="0">
              <a:solidFill>
                <a:srgbClr val="464653"/>
              </a:solidFill>
              <a:latin typeface="Times New Roman" panose="02020603050405020304" pitchFamily="18" charset="0"/>
              <a:ea typeface="SimSun" panose="02010600030101010101" pitchFamily="2" charset="-122"/>
              <a:cs typeface="Times New Roman" panose="02020603050405020304" pitchFamily="18" charset="0"/>
            </a:endParaRPr>
          </a:p>
          <a:p>
            <a:pPr indent="-480060" eaLnBrk="0" fontAlgn="base" hangingPunct="0">
              <a:spcBef>
                <a:spcPts val="375"/>
              </a:spcBef>
              <a:spcAft>
                <a:spcPct val="0"/>
              </a:spcAft>
              <a:buClr>
                <a:srgbClr val="9FB8CD"/>
              </a:buClr>
              <a:buSzPct val="76000"/>
            </a:pPr>
            <a:r>
              <a:rPr lang="zh-CN" altLang="en-US" sz="1400" i="1" dirty="0">
                <a:solidFill>
                  <a:srgbClr val="464653"/>
                </a:solidFill>
                <a:latin typeface="Times New Roman" panose="02020603050405020304" pitchFamily="18" charset="0"/>
                <a:ea typeface="SimSun" panose="02010600030101010101" pitchFamily="2" charset="-122"/>
                <a:cs typeface="Times New Roman" panose="02020603050405020304" pitchFamily="18" charset="0"/>
              </a:rPr>
              <a:t>                         </a:t>
            </a:r>
            <a:endParaRPr lang="en-US" altLang="zh-CN" sz="1400" i="1" dirty="0">
              <a:solidFill>
                <a:srgbClr val="464653"/>
              </a:solidFill>
              <a:latin typeface="Times New Roman" panose="02020603050405020304" pitchFamily="18" charset="0"/>
              <a:ea typeface="SimSun" panose="02010600030101010101" pitchFamily="2" charset="-122"/>
              <a:cs typeface="Times New Roman" panose="02020603050405020304" pitchFamily="18" charset="0"/>
            </a:endParaRPr>
          </a:p>
          <a:p>
            <a:pPr indent="-480060" eaLnBrk="0" fontAlgn="base" hangingPunct="0">
              <a:spcBef>
                <a:spcPts val="375"/>
              </a:spcBef>
              <a:spcAft>
                <a:spcPct val="0"/>
              </a:spcAft>
              <a:buClr>
                <a:srgbClr val="9FB8CD"/>
              </a:buClr>
              <a:buSzPct val="76000"/>
            </a:pPr>
            <a:r>
              <a:rPr lang="zh-CN" altLang="en-US" sz="1400" i="1" dirty="0">
                <a:solidFill>
                  <a:srgbClr val="464653"/>
                </a:solidFill>
                <a:latin typeface="Times New Roman" panose="02020603050405020304" pitchFamily="18" charset="0"/>
                <a:ea typeface="SimSun" panose="02010600030101010101" pitchFamily="2" charset="-122"/>
                <a:cs typeface="Times New Roman" panose="02020603050405020304" pitchFamily="18" charset="0"/>
              </a:rPr>
              <a:t>                     </a:t>
            </a:r>
            <a:endParaRPr lang="en-US" altLang="zh-CN" sz="1400" dirty="0">
              <a:solidFill>
                <a:srgbClr val="464653"/>
              </a:solidFill>
              <a:latin typeface="Times New Roman" panose="02020603050405020304" pitchFamily="18" charset="0"/>
              <a:ea typeface="SimSun" panose="02010600030101010101" pitchFamily="2" charset="-122"/>
              <a:cs typeface="Times New Roman" panose="02020603050405020304" pitchFamily="18" charset="0"/>
            </a:endParaRPr>
          </a:p>
          <a:p>
            <a:pPr indent="-342900" eaLnBrk="0" fontAlgn="base" hangingPunct="0">
              <a:spcBef>
                <a:spcPts val="450"/>
              </a:spcBef>
              <a:spcAft>
                <a:spcPct val="0"/>
              </a:spcAft>
              <a:buClr>
                <a:srgbClr val="9FB8CD"/>
              </a:buClr>
              <a:buSzPct val="76000"/>
              <a:buFont typeface="Wingdings 3" panose="05040102010807070707" pitchFamily="18" charset="2"/>
              <a:buChar char=""/>
            </a:pPr>
            <a:endParaRPr lang="en-US" altLang="zh-CN" sz="1400" dirty="0">
              <a:solidFill>
                <a:srgbClr val="464653"/>
              </a:solidFill>
              <a:latin typeface="Times New Roman" panose="02020603050405020304" pitchFamily="18" charset="0"/>
              <a:ea typeface="SimSun" panose="02010600030101010101" pitchFamily="2" charset="-122"/>
              <a:cs typeface="Times New Roman" panose="02020603050405020304" pitchFamily="18" charset="0"/>
            </a:endParaRPr>
          </a:p>
          <a:p>
            <a:pPr indent="-342900" eaLnBrk="0" fontAlgn="base" hangingPunct="0">
              <a:spcBef>
                <a:spcPts val="450"/>
              </a:spcBef>
              <a:spcAft>
                <a:spcPct val="0"/>
              </a:spcAft>
              <a:buClr>
                <a:srgbClr val="9FB8CD"/>
              </a:buClr>
              <a:buSzPct val="76000"/>
              <a:buFont typeface="Wingdings 3" panose="05040102010807070707" pitchFamily="18" charset="2"/>
              <a:buChar char=""/>
            </a:pPr>
            <a:endParaRPr lang="en-US" altLang="zh-CN" sz="1400" dirty="0">
              <a:solidFill>
                <a:srgbClr val="464653"/>
              </a:solidFill>
              <a:latin typeface="Times New Roman" panose="02020603050405020304" pitchFamily="18" charset="0"/>
              <a:ea typeface="SimSun" panose="02010600030101010101" pitchFamily="2" charset="-122"/>
              <a:cs typeface="Times New Roman" panose="02020603050405020304" pitchFamily="18" charset="0"/>
            </a:endParaRPr>
          </a:p>
          <a:p>
            <a:pPr indent="-342900" eaLnBrk="0" fontAlgn="base" hangingPunct="0">
              <a:spcBef>
                <a:spcPts val="450"/>
              </a:spcBef>
              <a:spcAft>
                <a:spcPct val="0"/>
              </a:spcAft>
              <a:buClr>
                <a:srgbClr val="9FB8CD"/>
              </a:buClr>
              <a:buSzPct val="76000"/>
              <a:buFont typeface="Wingdings 3" panose="05040102010807070707" pitchFamily="18" charset="2"/>
              <a:buChar char=""/>
            </a:pPr>
            <a:endParaRPr lang="en-US" altLang="zh-CN" sz="1400" dirty="0">
              <a:solidFill>
                <a:srgbClr val="464653"/>
              </a:solidFill>
              <a:latin typeface="Times New Roman" panose="02020603050405020304" pitchFamily="18" charset="0"/>
              <a:ea typeface="SimSun" panose="02010600030101010101" pitchFamily="2" charset="-122"/>
              <a:cs typeface="Times New Roman" panose="02020603050405020304" pitchFamily="18" charset="0"/>
            </a:endParaRPr>
          </a:p>
          <a:p>
            <a:pPr indent="-480060" eaLnBrk="0" fontAlgn="base" hangingPunct="0">
              <a:spcBef>
                <a:spcPts val="375"/>
              </a:spcBef>
              <a:spcAft>
                <a:spcPct val="0"/>
              </a:spcAft>
              <a:buClr>
                <a:srgbClr val="9FB8CD"/>
              </a:buClr>
              <a:buSzPct val="76000"/>
              <a:buFont typeface="Wingdings 3" panose="05040102010807070707" pitchFamily="18" charset="2"/>
              <a:buChar char=""/>
            </a:pPr>
            <a:endParaRPr lang="en-US" altLang="zh-CN" sz="1400" dirty="0">
              <a:solidFill>
                <a:srgbClr val="464653"/>
              </a:solidFill>
              <a:latin typeface="Times New Roman" panose="02020603050405020304" pitchFamily="18" charset="0"/>
              <a:ea typeface="SimSun" panose="02010600030101010101" pitchFamily="2" charset="-122"/>
              <a:cs typeface="Times New Roman" panose="02020603050405020304" pitchFamily="18" charset="0"/>
            </a:endParaRPr>
          </a:p>
          <a:p>
            <a:pPr marL="182880" indent="-182880" algn="l" fontAlgn="base">
              <a:spcBef>
                <a:spcPts val="1200"/>
              </a:spcBef>
              <a:spcAft>
                <a:spcPct val="0"/>
              </a:spcAft>
              <a:buClr>
                <a:srgbClr val="D34817">
                  <a:lumMod val="75000"/>
                </a:srgbClr>
              </a:buClr>
              <a:buSzPct val="85000"/>
              <a:buFont typeface="Wingdings" panose="05000000000000000000" pitchFamily="2" charset="2"/>
              <a:buChar char="§"/>
            </a:pPr>
            <a:endParaRPr lang="en-US" altLang="zh-CN" sz="2000" dirty="0">
              <a:solidFill>
                <a:prstClr val="black"/>
              </a:solidFill>
            </a:endParaRPr>
          </a:p>
          <a:p>
            <a:pPr marL="182880" indent="-182880" algn="l" fontAlgn="base">
              <a:spcBef>
                <a:spcPts val="1200"/>
              </a:spcBef>
              <a:spcAft>
                <a:spcPct val="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cs typeface="+mn-cs"/>
              </a:rPr>
              <a:t>数据复杂度</a:t>
            </a:r>
            <a:r>
              <a:rPr lang="en-US" altLang="zh-CN" sz="2200" b="1" dirty="0">
                <a:latin typeface="楷体" panose="02010609060101010101" pitchFamily="49" charset="-122"/>
                <a:ea typeface="楷体" panose="02010609060101010101" pitchFamily="49" charset="-122"/>
                <a:cs typeface="+mn-cs"/>
              </a:rPr>
              <a:t>D= O(1) </a:t>
            </a:r>
            <a:r>
              <a:rPr lang="zh-CN" altLang="en-US" sz="2200" b="1" dirty="0">
                <a:latin typeface="楷体" panose="02010609060101010101" pitchFamily="49" charset="-122"/>
                <a:ea typeface="楷体" panose="02010609060101010101" pitchFamily="49" charset="-122"/>
                <a:cs typeface="+mn-cs"/>
              </a:rPr>
              <a:t>，时间复杂度</a:t>
            </a:r>
            <a:r>
              <a:rPr lang="en-US" altLang="zh-CN" sz="2200" b="1" dirty="0">
                <a:latin typeface="楷体" panose="02010609060101010101" pitchFamily="49" charset="-122"/>
                <a:ea typeface="楷体" panose="02010609060101010101" pitchFamily="49" charset="-122"/>
                <a:cs typeface="+mn-cs"/>
              </a:rPr>
              <a:t>T=O(2</a:t>
            </a:r>
            <a:r>
              <a:rPr lang="en-US" altLang="zh-CN" sz="2200" b="1" baseline="30000" dirty="0">
                <a:latin typeface="楷体" panose="02010609060101010101" pitchFamily="49" charset="-122"/>
                <a:ea typeface="楷体" panose="02010609060101010101" pitchFamily="49" charset="-122"/>
                <a:cs typeface="+mn-cs"/>
              </a:rPr>
              <a:t>k</a:t>
            </a:r>
            <a:r>
              <a:rPr lang="en-US" altLang="zh-CN" sz="2200" b="1" dirty="0">
                <a:latin typeface="楷体" panose="02010609060101010101" pitchFamily="49" charset="-122"/>
                <a:ea typeface="楷体" panose="02010609060101010101" pitchFamily="49" charset="-122"/>
                <a:cs typeface="+mn-cs"/>
              </a:rPr>
              <a:t>)</a:t>
            </a:r>
            <a:r>
              <a:rPr lang="zh-CN" altLang="en-US" sz="2200" b="1" dirty="0">
                <a:latin typeface="楷体" panose="02010609060101010101" pitchFamily="49" charset="-122"/>
                <a:ea typeface="楷体" panose="02010609060101010101" pitchFamily="49" charset="-122"/>
                <a:cs typeface="+mn-cs"/>
              </a:rPr>
              <a:t>，</a:t>
            </a:r>
            <a:r>
              <a:rPr lang="en-US" altLang="zh-CN" sz="2200" b="1" dirty="0">
                <a:latin typeface="楷体" panose="02010609060101010101" pitchFamily="49" charset="-122"/>
                <a:ea typeface="楷体" panose="02010609060101010101" pitchFamily="49" charset="-122"/>
                <a:cs typeface="+mn-cs"/>
              </a:rPr>
              <a:t> </a:t>
            </a:r>
            <a:r>
              <a:rPr lang="zh-CN" altLang="en-US" sz="2200" b="1" dirty="0">
                <a:latin typeface="楷体" panose="02010609060101010101" pitchFamily="49" charset="-122"/>
                <a:ea typeface="楷体" panose="02010609060101010101" pitchFamily="49" charset="-122"/>
                <a:cs typeface="+mn-cs"/>
              </a:rPr>
              <a:t>空间复杂度</a:t>
            </a:r>
            <a:r>
              <a:rPr lang="en-US" altLang="zh-CN" sz="2200" b="1" dirty="0">
                <a:latin typeface="楷体" panose="02010609060101010101" pitchFamily="49" charset="-122"/>
                <a:ea typeface="楷体" panose="02010609060101010101" pitchFamily="49" charset="-122"/>
                <a:cs typeface="+mn-cs"/>
              </a:rPr>
              <a:t>M=O(1)</a:t>
            </a:r>
          </a:p>
          <a:p>
            <a:pPr marL="182880" indent="-182880" algn="l" fontAlgn="base">
              <a:spcBef>
                <a:spcPts val="1200"/>
              </a:spcBef>
              <a:spcAft>
                <a:spcPct val="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cs typeface="+mn-cs"/>
              </a:rPr>
              <a:t>已知明文攻击</a:t>
            </a:r>
            <a:endParaRPr lang="en-US" altLang="zh-CN" sz="2200" b="1" dirty="0">
              <a:latin typeface="楷体" panose="02010609060101010101" pitchFamily="49" charset="-122"/>
              <a:ea typeface="楷体" panose="02010609060101010101" pitchFamily="49" charset="-122"/>
              <a:cs typeface="+mn-cs"/>
            </a:endParaRPr>
          </a:p>
          <a:p>
            <a:endParaRPr lang="zh-CN" altLang="en-US" sz="1400" dirty="0"/>
          </a:p>
        </p:txBody>
      </p:sp>
      <p:sp>
        <p:nvSpPr>
          <p:cNvPr id="31" name="圆角矩形 20">
            <a:extLst>
              <a:ext uri="{FF2B5EF4-FFF2-40B4-BE49-F238E27FC236}">
                <a16:creationId xmlns:a16="http://schemas.microsoft.com/office/drawing/2014/main" id="{A5A616FB-2667-4D84-8839-C7A71D43AEA1}"/>
              </a:ext>
            </a:extLst>
          </p:cNvPr>
          <p:cNvSpPr/>
          <p:nvPr/>
        </p:nvSpPr>
        <p:spPr>
          <a:xfrm>
            <a:off x="5328803" y="2469441"/>
            <a:ext cx="638538" cy="1919918"/>
          </a:xfrm>
          <a:prstGeom prst="roundRect">
            <a:avLst/>
          </a:prstGeom>
          <a:solidFill>
            <a:schemeClr val="accent2">
              <a:lumMod val="40000"/>
              <a:lumOff val="60000"/>
              <a:alpha val="3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defTabSz="685800"/>
            <a:endParaRPr kumimoji="1" lang="zh-CN" altLang="en-US" sz="1100" dirty="0">
              <a:solidFill>
                <a:prstClr val="black"/>
              </a:solidFill>
              <a:latin typeface="Gill Sans MT"/>
              <a:ea typeface="华文新魏" panose="02010800040101010101" pitchFamily="2" charset="-122"/>
            </a:endParaRPr>
          </a:p>
        </p:txBody>
      </p:sp>
      <p:cxnSp>
        <p:nvCxnSpPr>
          <p:cNvPr id="32" name="直线箭头连接符 4">
            <a:extLst>
              <a:ext uri="{FF2B5EF4-FFF2-40B4-BE49-F238E27FC236}">
                <a16:creationId xmlns:a16="http://schemas.microsoft.com/office/drawing/2014/main" id="{D330DBB5-4472-4AAF-A9EE-7F472D0B1D3B}"/>
              </a:ext>
            </a:extLst>
          </p:cNvPr>
          <p:cNvCxnSpPr/>
          <p:nvPr/>
        </p:nvCxnSpPr>
        <p:spPr>
          <a:xfrm flipV="1">
            <a:off x="3915113" y="2685464"/>
            <a:ext cx="1453679" cy="637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线箭头连接符 7">
            <a:extLst>
              <a:ext uri="{FF2B5EF4-FFF2-40B4-BE49-F238E27FC236}">
                <a16:creationId xmlns:a16="http://schemas.microsoft.com/office/drawing/2014/main" id="{7DD16609-0202-4E37-A901-0DF52CDA9450}"/>
              </a:ext>
            </a:extLst>
          </p:cNvPr>
          <p:cNvCxnSpPr/>
          <p:nvPr/>
        </p:nvCxnSpPr>
        <p:spPr>
          <a:xfrm flipV="1">
            <a:off x="3914856" y="3123644"/>
            <a:ext cx="1477968" cy="199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线箭头连接符 11">
            <a:extLst>
              <a:ext uri="{FF2B5EF4-FFF2-40B4-BE49-F238E27FC236}">
                <a16:creationId xmlns:a16="http://schemas.microsoft.com/office/drawing/2014/main" id="{BE872CD1-7837-4C55-A0DF-A5C152724228}"/>
              </a:ext>
            </a:extLst>
          </p:cNvPr>
          <p:cNvCxnSpPr/>
          <p:nvPr/>
        </p:nvCxnSpPr>
        <p:spPr>
          <a:xfrm>
            <a:off x="3915112" y="3323304"/>
            <a:ext cx="1464398" cy="874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8062E8EB-0966-4619-A41A-8A8AA697BCE4}"/>
              </a:ext>
            </a:extLst>
          </p:cNvPr>
          <p:cNvSpPr txBox="1"/>
          <p:nvPr/>
        </p:nvSpPr>
        <p:spPr>
          <a:xfrm rot="5400000">
            <a:off x="4505694" y="3229733"/>
            <a:ext cx="270030" cy="261610"/>
          </a:xfrm>
          <a:prstGeom prst="rect">
            <a:avLst/>
          </a:prstGeom>
          <a:noFill/>
        </p:spPr>
        <p:txBody>
          <a:bodyPr wrap="square" rtlCol="0">
            <a:spAutoFit/>
          </a:bodyPr>
          <a:lstStyle/>
          <a:p>
            <a:pPr defTabSz="685800"/>
            <a:r>
              <a:rPr kumimoji="1" lang="en-US" altLang="zh-CN" sz="1100" dirty="0">
                <a:solidFill>
                  <a:prstClr val="black"/>
                </a:solidFill>
                <a:ea typeface="华文新魏"/>
              </a:rPr>
              <a:t>…</a:t>
            </a:r>
            <a:endParaRPr kumimoji="1" lang="zh-CN" altLang="en-US" sz="1100" dirty="0">
              <a:solidFill>
                <a:prstClr val="black"/>
              </a:solidFill>
              <a:ea typeface="华文新魏"/>
            </a:endParaRPr>
          </a:p>
        </p:txBody>
      </p:sp>
      <p:sp>
        <p:nvSpPr>
          <p:cNvPr id="36" name="文本框 35">
            <a:extLst>
              <a:ext uri="{FF2B5EF4-FFF2-40B4-BE49-F238E27FC236}">
                <a16:creationId xmlns:a16="http://schemas.microsoft.com/office/drawing/2014/main" id="{A82F90FA-4DF2-425A-96C0-87BF853E127E}"/>
              </a:ext>
            </a:extLst>
          </p:cNvPr>
          <p:cNvSpPr txBox="1"/>
          <p:nvPr/>
        </p:nvSpPr>
        <p:spPr>
          <a:xfrm>
            <a:off x="2811469" y="3050530"/>
            <a:ext cx="184731" cy="261610"/>
          </a:xfrm>
          <a:prstGeom prst="rect">
            <a:avLst/>
          </a:prstGeom>
          <a:noFill/>
        </p:spPr>
        <p:txBody>
          <a:bodyPr wrap="none" rtlCol="0">
            <a:spAutoFit/>
          </a:bodyPr>
          <a:lstStyle/>
          <a:p>
            <a:pPr defTabSz="685800"/>
            <a:endParaRPr kumimoji="1" lang="zh-CN" altLang="en-US" sz="1100" dirty="0">
              <a:solidFill>
                <a:prstClr val="black"/>
              </a:solidFill>
              <a:ea typeface="华文新魏"/>
            </a:endParaRPr>
          </a:p>
        </p:txBody>
      </p:sp>
      <p:sp>
        <p:nvSpPr>
          <p:cNvPr id="37" name="文本框 36">
            <a:extLst>
              <a:ext uri="{FF2B5EF4-FFF2-40B4-BE49-F238E27FC236}">
                <a16:creationId xmlns:a16="http://schemas.microsoft.com/office/drawing/2014/main" id="{75A0F8DD-51EE-4DA1-82BF-0F05036B083E}"/>
              </a:ext>
            </a:extLst>
          </p:cNvPr>
          <p:cNvSpPr txBox="1"/>
          <p:nvPr/>
        </p:nvSpPr>
        <p:spPr>
          <a:xfrm>
            <a:off x="5328803" y="2519616"/>
            <a:ext cx="800556" cy="1897955"/>
          </a:xfrm>
          <a:prstGeom prst="rect">
            <a:avLst/>
          </a:prstGeom>
          <a:noFill/>
        </p:spPr>
        <p:txBody>
          <a:bodyPr wrap="square" rtlCol="0">
            <a:spAutoFit/>
          </a:bodyPr>
          <a:lstStyle/>
          <a:p>
            <a:pPr defTabSz="685800"/>
            <a:r>
              <a:rPr kumimoji="1" lang="en-US" altLang="zh-CN" sz="1800" i="1" dirty="0">
                <a:solidFill>
                  <a:prstClr val="black"/>
                </a:solidFill>
                <a:ea typeface="华文新魏"/>
              </a:rPr>
              <a:t>C</a:t>
            </a:r>
            <a:r>
              <a:rPr kumimoji="1" lang="en-US" altLang="zh-CN" sz="1800" baseline="-25000" dirty="0">
                <a:solidFill>
                  <a:prstClr val="black"/>
                </a:solidFill>
                <a:ea typeface="华文新魏"/>
              </a:rPr>
              <a:t>0</a:t>
            </a:r>
            <a:endParaRPr kumimoji="1" lang="en-US" altLang="zh-CN" sz="900" baseline="-25000" dirty="0">
              <a:solidFill>
                <a:prstClr val="black"/>
              </a:solidFill>
              <a:ea typeface="华文新魏"/>
            </a:endParaRPr>
          </a:p>
          <a:p>
            <a:pPr defTabSz="685800"/>
            <a:endParaRPr kumimoji="1" lang="en-US" altLang="zh-CN" sz="500" baseline="-25000" dirty="0">
              <a:solidFill>
                <a:prstClr val="black"/>
              </a:solidFill>
              <a:ea typeface="华文新魏"/>
            </a:endParaRPr>
          </a:p>
          <a:p>
            <a:pPr defTabSz="685800"/>
            <a:r>
              <a:rPr kumimoji="1" lang="en-US" altLang="zh-CN" sz="1800" i="1" dirty="0">
                <a:solidFill>
                  <a:prstClr val="black"/>
                </a:solidFill>
                <a:ea typeface="华文新魏"/>
              </a:rPr>
              <a:t>C</a:t>
            </a:r>
            <a:r>
              <a:rPr kumimoji="1" lang="en-US" altLang="zh-CN" sz="1800" baseline="-25000" dirty="0">
                <a:solidFill>
                  <a:prstClr val="black"/>
                </a:solidFill>
                <a:ea typeface="华文新魏"/>
              </a:rPr>
              <a:t>1</a:t>
            </a:r>
            <a:endParaRPr kumimoji="1" lang="zh-CN" altLang="en-US" sz="1800" baseline="-25000" dirty="0">
              <a:solidFill>
                <a:prstClr val="black"/>
              </a:solidFill>
              <a:ea typeface="华文新魏"/>
            </a:endParaRPr>
          </a:p>
          <a:p>
            <a:pPr defTabSz="685800"/>
            <a:endParaRPr kumimoji="1" lang="en-US" altLang="zh-CN" sz="1800" baseline="-25000" dirty="0">
              <a:solidFill>
                <a:prstClr val="black"/>
              </a:solidFill>
              <a:ea typeface="华文新魏"/>
            </a:endParaRPr>
          </a:p>
          <a:p>
            <a:pPr defTabSz="685800"/>
            <a:endParaRPr kumimoji="1" lang="en-US" altLang="zh-CN" sz="1800" baseline="-25000" dirty="0">
              <a:solidFill>
                <a:prstClr val="black"/>
              </a:solidFill>
              <a:ea typeface="华文新魏"/>
            </a:endParaRPr>
          </a:p>
          <a:p>
            <a:pPr defTabSz="685800"/>
            <a:endParaRPr kumimoji="1" lang="en-US" altLang="zh-CN" sz="1800" i="1" dirty="0">
              <a:solidFill>
                <a:prstClr val="black"/>
              </a:solidFill>
              <a:ea typeface="华文新魏"/>
            </a:endParaRPr>
          </a:p>
          <a:p>
            <a:pPr defTabSz="685800"/>
            <a:endParaRPr kumimoji="1" lang="en-US" altLang="zh-CN" sz="700" i="1" dirty="0">
              <a:solidFill>
                <a:prstClr val="black"/>
              </a:solidFill>
              <a:ea typeface="华文新魏"/>
            </a:endParaRPr>
          </a:p>
          <a:p>
            <a:pPr defTabSz="685800"/>
            <a:endParaRPr kumimoji="1" lang="en-US" altLang="zh-CN" sz="700" i="1" dirty="0">
              <a:solidFill>
                <a:prstClr val="black"/>
              </a:solidFill>
              <a:ea typeface="华文新魏"/>
            </a:endParaRPr>
          </a:p>
          <a:p>
            <a:pPr defTabSz="685800"/>
            <a:r>
              <a:rPr kumimoji="1" lang="en-US" altLang="zh-CN" sz="1800" i="1" dirty="0">
                <a:solidFill>
                  <a:prstClr val="black"/>
                </a:solidFill>
                <a:ea typeface="华文新魏"/>
              </a:rPr>
              <a:t>C</a:t>
            </a:r>
            <a:r>
              <a:rPr kumimoji="1" lang="en-US" altLang="zh-CN" sz="1800" i="1" baseline="-25000" dirty="0">
                <a:solidFill>
                  <a:prstClr val="black"/>
                </a:solidFill>
                <a:ea typeface="华文新魏"/>
              </a:rPr>
              <a:t>2</a:t>
            </a:r>
            <a:r>
              <a:rPr kumimoji="1" lang="en-US" altLang="zh-CN" sz="1800" i="1" baseline="30000" dirty="0">
                <a:solidFill>
                  <a:prstClr val="black"/>
                </a:solidFill>
                <a:ea typeface="华文新魏"/>
              </a:rPr>
              <a:t>k</a:t>
            </a:r>
            <a:r>
              <a:rPr kumimoji="1" lang="en-US" altLang="zh-CN" sz="1800" i="1" baseline="-25000" dirty="0">
                <a:solidFill>
                  <a:prstClr val="black"/>
                </a:solidFill>
                <a:ea typeface="华文新魏"/>
              </a:rPr>
              <a:t>-1</a:t>
            </a:r>
            <a:endParaRPr kumimoji="1" lang="zh-CN" altLang="en-US" sz="1800" baseline="-25000" dirty="0">
              <a:solidFill>
                <a:prstClr val="black"/>
              </a:solidFill>
              <a:ea typeface="华文新魏"/>
            </a:endParaRPr>
          </a:p>
        </p:txBody>
      </p:sp>
      <p:sp>
        <p:nvSpPr>
          <p:cNvPr id="38" name="文本框 37">
            <a:extLst>
              <a:ext uri="{FF2B5EF4-FFF2-40B4-BE49-F238E27FC236}">
                <a16:creationId xmlns:a16="http://schemas.microsoft.com/office/drawing/2014/main" id="{33087036-F021-46BB-8C82-30F4398372ED}"/>
              </a:ext>
            </a:extLst>
          </p:cNvPr>
          <p:cNvSpPr txBox="1"/>
          <p:nvPr/>
        </p:nvSpPr>
        <p:spPr>
          <a:xfrm rot="5400000">
            <a:off x="5394203" y="3454218"/>
            <a:ext cx="270030" cy="261610"/>
          </a:xfrm>
          <a:prstGeom prst="rect">
            <a:avLst/>
          </a:prstGeom>
          <a:noFill/>
        </p:spPr>
        <p:txBody>
          <a:bodyPr wrap="square" rtlCol="0">
            <a:spAutoFit/>
          </a:bodyPr>
          <a:lstStyle/>
          <a:p>
            <a:pPr defTabSz="685800"/>
            <a:r>
              <a:rPr kumimoji="1" lang="en-US" altLang="zh-CN" sz="1100" dirty="0">
                <a:solidFill>
                  <a:prstClr val="black"/>
                </a:solidFill>
                <a:ea typeface="华文新魏"/>
              </a:rPr>
              <a:t>…</a:t>
            </a:r>
            <a:endParaRPr kumimoji="1" lang="zh-CN" altLang="en-US" sz="1100" dirty="0">
              <a:solidFill>
                <a:prstClr val="black"/>
              </a:solidFill>
              <a:ea typeface="华文新魏"/>
            </a:endParaRPr>
          </a:p>
        </p:txBody>
      </p:sp>
      <p:sp>
        <p:nvSpPr>
          <p:cNvPr id="39" name="文本框 38">
            <a:extLst>
              <a:ext uri="{FF2B5EF4-FFF2-40B4-BE49-F238E27FC236}">
                <a16:creationId xmlns:a16="http://schemas.microsoft.com/office/drawing/2014/main" id="{B0DC51F3-319D-4EA9-A0CE-0CFBD32B73BE}"/>
              </a:ext>
            </a:extLst>
          </p:cNvPr>
          <p:cNvSpPr txBox="1"/>
          <p:nvPr/>
        </p:nvSpPr>
        <p:spPr>
          <a:xfrm rot="20051066">
            <a:off x="4263880" y="2619865"/>
            <a:ext cx="972108" cy="261610"/>
          </a:xfrm>
          <a:prstGeom prst="rect">
            <a:avLst/>
          </a:prstGeom>
          <a:noFill/>
        </p:spPr>
        <p:txBody>
          <a:bodyPr wrap="square" rtlCol="0">
            <a:spAutoFit/>
          </a:bodyPr>
          <a:lstStyle/>
          <a:p>
            <a:pPr defTabSz="685800"/>
            <a:r>
              <a:rPr kumimoji="1" lang="en-US" altLang="zh-CN" sz="1100" i="1" dirty="0">
                <a:solidFill>
                  <a:prstClr val="black"/>
                </a:solidFill>
                <a:ea typeface="华文新魏"/>
              </a:rPr>
              <a:t>K</a:t>
            </a:r>
            <a:r>
              <a:rPr kumimoji="1" lang="en-US" altLang="zh-CN" sz="1100" dirty="0">
                <a:solidFill>
                  <a:prstClr val="black"/>
                </a:solidFill>
                <a:ea typeface="华文新魏"/>
              </a:rPr>
              <a:t>=00…0</a:t>
            </a:r>
            <a:endParaRPr kumimoji="1" lang="zh-CN" altLang="en-US" sz="1100" dirty="0">
              <a:solidFill>
                <a:prstClr val="black"/>
              </a:solidFill>
              <a:ea typeface="华文新魏"/>
            </a:endParaRPr>
          </a:p>
        </p:txBody>
      </p:sp>
      <p:sp>
        <p:nvSpPr>
          <p:cNvPr id="40" name="文本框 39">
            <a:extLst>
              <a:ext uri="{FF2B5EF4-FFF2-40B4-BE49-F238E27FC236}">
                <a16:creationId xmlns:a16="http://schemas.microsoft.com/office/drawing/2014/main" id="{8B073B16-48DB-457E-92B8-EDBFEB7F1233}"/>
              </a:ext>
            </a:extLst>
          </p:cNvPr>
          <p:cNvSpPr txBox="1"/>
          <p:nvPr/>
        </p:nvSpPr>
        <p:spPr>
          <a:xfrm rot="21015781">
            <a:off x="4329554" y="3000533"/>
            <a:ext cx="972108" cy="261610"/>
          </a:xfrm>
          <a:prstGeom prst="rect">
            <a:avLst/>
          </a:prstGeom>
          <a:noFill/>
        </p:spPr>
        <p:txBody>
          <a:bodyPr wrap="square" rtlCol="0">
            <a:spAutoFit/>
          </a:bodyPr>
          <a:lstStyle/>
          <a:p>
            <a:pPr defTabSz="685800"/>
            <a:r>
              <a:rPr kumimoji="1" lang="en-US" altLang="zh-CN" sz="1100" i="1" dirty="0">
                <a:solidFill>
                  <a:prstClr val="black"/>
                </a:solidFill>
                <a:ea typeface="华文新魏"/>
              </a:rPr>
              <a:t>K</a:t>
            </a:r>
            <a:r>
              <a:rPr kumimoji="1" lang="en-US" altLang="zh-CN" sz="1100" dirty="0">
                <a:solidFill>
                  <a:prstClr val="black"/>
                </a:solidFill>
                <a:ea typeface="华文新魏"/>
              </a:rPr>
              <a:t>=00…1</a:t>
            </a:r>
            <a:endParaRPr kumimoji="1" lang="zh-CN" altLang="en-US" sz="1100" dirty="0">
              <a:solidFill>
                <a:prstClr val="black"/>
              </a:solidFill>
              <a:ea typeface="华文新魏"/>
            </a:endParaRPr>
          </a:p>
        </p:txBody>
      </p:sp>
      <p:sp>
        <p:nvSpPr>
          <p:cNvPr id="41" name="文本框 40">
            <a:extLst>
              <a:ext uri="{FF2B5EF4-FFF2-40B4-BE49-F238E27FC236}">
                <a16:creationId xmlns:a16="http://schemas.microsoft.com/office/drawing/2014/main" id="{B5E8BACE-7F65-4940-A8E0-AD1651B0CE60}"/>
              </a:ext>
            </a:extLst>
          </p:cNvPr>
          <p:cNvSpPr txBox="1"/>
          <p:nvPr/>
        </p:nvSpPr>
        <p:spPr>
          <a:xfrm rot="1733624">
            <a:off x="4299571" y="3602700"/>
            <a:ext cx="972108" cy="261610"/>
          </a:xfrm>
          <a:prstGeom prst="rect">
            <a:avLst/>
          </a:prstGeom>
          <a:noFill/>
        </p:spPr>
        <p:txBody>
          <a:bodyPr wrap="square" rtlCol="0">
            <a:spAutoFit/>
          </a:bodyPr>
          <a:lstStyle/>
          <a:p>
            <a:pPr defTabSz="685800"/>
            <a:r>
              <a:rPr kumimoji="1" lang="en-US" altLang="zh-CN" sz="1100" i="1" dirty="0">
                <a:solidFill>
                  <a:prstClr val="black"/>
                </a:solidFill>
                <a:ea typeface="华文新魏"/>
              </a:rPr>
              <a:t>K</a:t>
            </a:r>
            <a:r>
              <a:rPr kumimoji="1" lang="en-US" altLang="zh-CN" sz="1100" dirty="0">
                <a:solidFill>
                  <a:prstClr val="black"/>
                </a:solidFill>
                <a:ea typeface="华文新魏"/>
              </a:rPr>
              <a:t>=11…1</a:t>
            </a:r>
            <a:endParaRPr kumimoji="1" lang="zh-CN" altLang="en-US" sz="1100" dirty="0">
              <a:solidFill>
                <a:prstClr val="black"/>
              </a:solidFill>
              <a:ea typeface="华文新魏"/>
            </a:endParaRPr>
          </a:p>
        </p:txBody>
      </p:sp>
      <p:grpSp>
        <p:nvGrpSpPr>
          <p:cNvPr id="42" name="组合 41">
            <a:extLst>
              <a:ext uri="{FF2B5EF4-FFF2-40B4-BE49-F238E27FC236}">
                <a16:creationId xmlns:a16="http://schemas.microsoft.com/office/drawing/2014/main" id="{7D6004CB-1C0D-47E5-8122-90BABDB56738}"/>
              </a:ext>
            </a:extLst>
          </p:cNvPr>
          <p:cNvGrpSpPr/>
          <p:nvPr/>
        </p:nvGrpSpPr>
        <p:grpSpPr>
          <a:xfrm>
            <a:off x="6340746" y="3094635"/>
            <a:ext cx="702078" cy="461665"/>
            <a:chOff x="6510034" y="3526551"/>
            <a:chExt cx="936104" cy="615554"/>
          </a:xfrm>
        </p:grpSpPr>
        <p:sp>
          <p:nvSpPr>
            <p:cNvPr id="43" name="文本框 42">
              <a:extLst>
                <a:ext uri="{FF2B5EF4-FFF2-40B4-BE49-F238E27FC236}">
                  <a16:creationId xmlns:a16="http://schemas.microsoft.com/office/drawing/2014/main" id="{484C8C87-5521-42AC-B2FC-B6863BF07A56}"/>
                </a:ext>
              </a:extLst>
            </p:cNvPr>
            <p:cNvSpPr txBox="1"/>
            <p:nvPr/>
          </p:nvSpPr>
          <p:spPr>
            <a:xfrm>
              <a:off x="6510034" y="3649662"/>
              <a:ext cx="936104" cy="492443"/>
            </a:xfrm>
            <a:prstGeom prst="rect">
              <a:avLst/>
            </a:prstGeom>
            <a:noFill/>
          </p:spPr>
          <p:txBody>
            <a:bodyPr wrap="square" rtlCol="0">
              <a:spAutoFit/>
            </a:bodyPr>
            <a:lstStyle/>
            <a:p>
              <a:pPr defTabSz="685800"/>
              <a:r>
                <a:rPr lang="en-US" altLang="zh-CN" sz="1800" i="1" dirty="0">
                  <a:solidFill>
                    <a:prstClr val="black"/>
                  </a:solidFill>
                  <a:latin typeface="Times New Roman" panose="02020603050405020304" pitchFamily="18" charset="0"/>
                  <a:ea typeface="华文新魏"/>
                  <a:cs typeface="Times New Roman" panose="02020603050405020304" pitchFamily="18" charset="0"/>
                </a:rPr>
                <a:t>=</a:t>
              </a:r>
              <a:r>
                <a:rPr lang="zh-CN" altLang="en-US" sz="1800" i="1" dirty="0">
                  <a:solidFill>
                    <a:prstClr val="black"/>
                  </a:solidFill>
                  <a:latin typeface="Times New Roman" panose="02020603050405020304" pitchFamily="18" charset="0"/>
                  <a:ea typeface="华文新魏"/>
                  <a:cs typeface="Times New Roman" panose="02020603050405020304" pitchFamily="18" charset="0"/>
                </a:rPr>
                <a:t> </a:t>
              </a:r>
              <a:r>
                <a:rPr lang="en-US" altLang="zh-CN" sz="1800" i="1" dirty="0">
                  <a:solidFill>
                    <a:prstClr val="black"/>
                  </a:solidFill>
                  <a:latin typeface="Times New Roman" panose="02020603050405020304" pitchFamily="18" charset="0"/>
                  <a:ea typeface="华文新魏"/>
                  <a:cs typeface="Times New Roman" panose="02020603050405020304" pitchFamily="18" charset="0"/>
                </a:rPr>
                <a:t>C</a:t>
              </a:r>
              <a:r>
                <a:rPr lang="zh-CN" altLang="en-US" sz="1800" i="1" dirty="0">
                  <a:solidFill>
                    <a:prstClr val="black"/>
                  </a:solidFill>
                  <a:ea typeface="华文新魏"/>
                  <a:cs typeface="Times New Roman" panose="02020603050405020304" pitchFamily="18" charset="0"/>
                </a:rPr>
                <a:t>*</a:t>
              </a:r>
              <a:endParaRPr kumimoji="1" lang="zh-CN" altLang="en-US" sz="1800" dirty="0">
                <a:solidFill>
                  <a:prstClr val="black"/>
                </a:solidFill>
                <a:ea typeface="华文新魏"/>
              </a:endParaRPr>
            </a:p>
          </p:txBody>
        </p:sp>
        <p:sp>
          <p:nvSpPr>
            <p:cNvPr id="44" name="文本框 43">
              <a:extLst>
                <a:ext uri="{FF2B5EF4-FFF2-40B4-BE49-F238E27FC236}">
                  <a16:creationId xmlns:a16="http://schemas.microsoft.com/office/drawing/2014/main" id="{C537AF46-BA57-4BBA-ACD3-56D494F1FD78}"/>
                </a:ext>
              </a:extLst>
            </p:cNvPr>
            <p:cNvSpPr txBox="1"/>
            <p:nvPr/>
          </p:nvSpPr>
          <p:spPr>
            <a:xfrm>
              <a:off x="6510034" y="3526551"/>
              <a:ext cx="603899" cy="533481"/>
            </a:xfrm>
            <a:prstGeom prst="rect">
              <a:avLst/>
            </a:prstGeom>
            <a:noFill/>
          </p:spPr>
          <p:txBody>
            <a:bodyPr wrap="square" rtlCol="0">
              <a:spAutoFit/>
            </a:bodyPr>
            <a:lstStyle/>
            <a:p>
              <a:pPr defTabSz="685800"/>
              <a:r>
                <a:rPr kumimoji="1" lang="en-US" altLang="zh-CN" sz="2000" b="1" dirty="0">
                  <a:solidFill>
                    <a:srgbClr val="FF0000"/>
                  </a:solidFill>
                  <a:ea typeface="华文新魏"/>
                </a:rPr>
                <a:t>?</a:t>
              </a:r>
              <a:endParaRPr kumimoji="1" lang="zh-CN" altLang="en-US" sz="2000" b="1" dirty="0">
                <a:solidFill>
                  <a:srgbClr val="FF0000"/>
                </a:solidFill>
                <a:ea typeface="华文新魏"/>
              </a:endParaRPr>
            </a:p>
          </p:txBody>
        </p:sp>
      </p:grpSp>
      <p:sp>
        <p:nvSpPr>
          <p:cNvPr id="45" name="椭圆 44">
            <a:extLst>
              <a:ext uri="{FF2B5EF4-FFF2-40B4-BE49-F238E27FC236}">
                <a16:creationId xmlns:a16="http://schemas.microsoft.com/office/drawing/2014/main" id="{A897CF6A-3A50-4FF4-8749-5D6DE88B770B}"/>
              </a:ext>
            </a:extLst>
          </p:cNvPr>
          <p:cNvSpPr/>
          <p:nvPr/>
        </p:nvSpPr>
        <p:spPr>
          <a:xfrm>
            <a:off x="5318085" y="2912631"/>
            <a:ext cx="410996" cy="33205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defTabSz="685800"/>
            <a:endParaRPr kumimoji="1" lang="zh-CN" altLang="en-US" sz="1100">
              <a:solidFill>
                <a:prstClr val="black"/>
              </a:solidFill>
              <a:latin typeface="Gill Sans MT"/>
              <a:ea typeface="华文新魏" panose="02010800040101010101" pitchFamily="2" charset="-122"/>
            </a:endParaRPr>
          </a:p>
        </p:txBody>
      </p:sp>
      <p:sp>
        <p:nvSpPr>
          <p:cNvPr id="46" name="文本框 45">
            <a:extLst>
              <a:ext uri="{FF2B5EF4-FFF2-40B4-BE49-F238E27FC236}">
                <a16:creationId xmlns:a16="http://schemas.microsoft.com/office/drawing/2014/main" id="{B20F786F-6E9F-4B80-924F-3F4B73540B17}"/>
              </a:ext>
            </a:extLst>
          </p:cNvPr>
          <p:cNvSpPr txBox="1"/>
          <p:nvPr/>
        </p:nvSpPr>
        <p:spPr>
          <a:xfrm rot="1600654">
            <a:off x="6007781" y="2978624"/>
            <a:ext cx="270030" cy="400110"/>
          </a:xfrm>
          <a:prstGeom prst="rect">
            <a:avLst/>
          </a:prstGeom>
          <a:noFill/>
        </p:spPr>
        <p:txBody>
          <a:bodyPr wrap="square" rtlCol="0">
            <a:spAutoFit/>
          </a:bodyPr>
          <a:lstStyle/>
          <a:p>
            <a:pPr defTabSz="685800"/>
            <a:r>
              <a:rPr kumimoji="1" lang="en-US" altLang="zh-CN" sz="2000" dirty="0">
                <a:solidFill>
                  <a:prstClr val="black"/>
                </a:solidFill>
                <a:ea typeface="华文新魏"/>
              </a:rPr>
              <a:t>=</a:t>
            </a:r>
            <a:endParaRPr kumimoji="1" lang="zh-CN" altLang="en-US" sz="2000" dirty="0">
              <a:solidFill>
                <a:prstClr val="black"/>
              </a:solidFill>
              <a:ea typeface="华文新魏"/>
            </a:endParaRPr>
          </a:p>
        </p:txBody>
      </p:sp>
      <p:sp>
        <p:nvSpPr>
          <p:cNvPr id="47" name="文本框 46">
            <a:extLst>
              <a:ext uri="{FF2B5EF4-FFF2-40B4-BE49-F238E27FC236}">
                <a16:creationId xmlns:a16="http://schemas.microsoft.com/office/drawing/2014/main" id="{B11A247B-74BB-4BD8-8071-C5AEFAC4F02E}"/>
              </a:ext>
            </a:extLst>
          </p:cNvPr>
          <p:cNvSpPr txBox="1"/>
          <p:nvPr/>
        </p:nvSpPr>
        <p:spPr>
          <a:xfrm>
            <a:off x="3243516" y="3166041"/>
            <a:ext cx="701822" cy="553998"/>
          </a:xfrm>
          <a:prstGeom prst="rect">
            <a:avLst/>
          </a:prstGeom>
          <a:noFill/>
        </p:spPr>
        <p:txBody>
          <a:bodyPr wrap="square" rtlCol="0">
            <a:spAutoFit/>
          </a:bodyPr>
          <a:lstStyle/>
          <a:p>
            <a:pPr marL="205740" lvl="1" defTabSz="685800" eaLnBrk="0" hangingPunct="0">
              <a:spcBef>
                <a:spcPts val="375"/>
              </a:spcBef>
              <a:buClr>
                <a:srgbClr val="C00000"/>
              </a:buClr>
              <a:buSzPct val="80000"/>
            </a:pPr>
            <a:r>
              <a:rPr lang="zh-CN" altLang="en-US" sz="1800" i="1" dirty="0">
                <a:solidFill>
                  <a:prstClr val="black"/>
                </a:solidFill>
                <a:latin typeface="Times New Roman" panose="02020603050405020304" pitchFamily="18" charset="0"/>
                <a:ea typeface="华文新魏"/>
                <a:cs typeface="Times New Roman" panose="02020603050405020304" pitchFamily="18" charset="0"/>
              </a:rPr>
              <a:t> </a:t>
            </a:r>
            <a:r>
              <a:rPr lang="en-US" altLang="zh-CN" sz="1800" i="1" dirty="0">
                <a:solidFill>
                  <a:prstClr val="black"/>
                </a:solidFill>
                <a:latin typeface="Times New Roman" panose="02020603050405020304" pitchFamily="18" charset="0"/>
                <a:ea typeface="华文新魏"/>
                <a:cs typeface="Times New Roman" panose="02020603050405020304" pitchFamily="18" charset="0"/>
              </a:rPr>
              <a:t>P</a:t>
            </a:r>
            <a:r>
              <a:rPr lang="zh-CN" altLang="en-US" sz="1800" i="1" dirty="0">
                <a:solidFill>
                  <a:prstClr val="black"/>
                </a:solidFill>
                <a:latin typeface="Times New Roman" panose="02020603050405020304" pitchFamily="18" charset="0"/>
                <a:ea typeface="华文新魏"/>
                <a:cs typeface="Times New Roman" panose="02020603050405020304" pitchFamily="18" charset="0"/>
              </a:rPr>
              <a:t>*</a:t>
            </a:r>
            <a:endParaRPr lang="en-US" altLang="zh-CN" sz="1800" dirty="0">
              <a:solidFill>
                <a:prstClr val="black"/>
              </a:solidFill>
              <a:latin typeface="Times New Roman" panose="02020603050405020304" pitchFamily="18" charset="0"/>
              <a:ea typeface="华文新魏"/>
              <a:cs typeface="Times New Roman" panose="02020603050405020304" pitchFamily="18" charset="0"/>
            </a:endParaRPr>
          </a:p>
          <a:p>
            <a:pPr defTabSz="685800"/>
            <a:endParaRPr kumimoji="1" lang="zh-CN" altLang="en-US" sz="1100" dirty="0">
              <a:solidFill>
                <a:prstClr val="black"/>
              </a:solidFill>
              <a:ea typeface="华文新魏"/>
            </a:endParaRPr>
          </a:p>
        </p:txBody>
      </p:sp>
      <p:sp>
        <p:nvSpPr>
          <p:cNvPr id="48" name="文本框 47">
            <a:extLst>
              <a:ext uri="{FF2B5EF4-FFF2-40B4-BE49-F238E27FC236}">
                <a16:creationId xmlns:a16="http://schemas.microsoft.com/office/drawing/2014/main" id="{198E42DF-BC90-4B57-81E2-6ABA83F4A326}"/>
              </a:ext>
            </a:extLst>
          </p:cNvPr>
          <p:cNvSpPr txBox="1"/>
          <p:nvPr/>
        </p:nvSpPr>
        <p:spPr>
          <a:xfrm>
            <a:off x="6164949" y="2836311"/>
            <a:ext cx="877875" cy="261610"/>
          </a:xfrm>
          <a:prstGeom prst="rect">
            <a:avLst/>
          </a:prstGeom>
          <a:noFill/>
          <a:ln>
            <a:solidFill>
              <a:srgbClr val="C00000"/>
            </a:solidFill>
          </a:ln>
        </p:spPr>
        <p:txBody>
          <a:bodyPr wrap="square" rtlCol="0">
            <a:spAutoFit/>
          </a:bodyPr>
          <a:lstStyle/>
          <a:p>
            <a:pPr defTabSz="685800"/>
            <a:r>
              <a:rPr kumimoji="1" lang="zh-CN" altLang="en-US" sz="1100" dirty="0">
                <a:solidFill>
                  <a:prstClr val="black"/>
                </a:solidFill>
                <a:ea typeface="华文新魏"/>
              </a:rPr>
              <a:t>判定条件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p:tgtEl>
                                          <p:spTgt spid="32"/>
                                        </p:tgtEl>
                                        <p:attrNameLst>
                                          <p:attrName>ppt_y</p:attrName>
                                        </p:attrNameLst>
                                      </p:cBhvr>
                                      <p:tavLst>
                                        <p:tav tm="0">
                                          <p:val>
                                            <p:strVal val="#ppt_y+#ppt_h*1.125000"/>
                                          </p:val>
                                        </p:tav>
                                        <p:tav tm="100000">
                                          <p:val>
                                            <p:strVal val="#ppt_y"/>
                                          </p:val>
                                        </p:tav>
                                      </p:tavLst>
                                    </p:anim>
                                    <p:animEffect transition="in" filter="wipe(up)">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4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p:tgtEl>
                                          <p:spTgt spid="33"/>
                                        </p:tgtEl>
                                        <p:attrNameLst>
                                          <p:attrName>ppt_y</p:attrName>
                                        </p:attrNameLst>
                                      </p:cBhvr>
                                      <p:tavLst>
                                        <p:tav tm="0">
                                          <p:val>
                                            <p:strVal val="#ppt_y+#ppt_h*1.125000"/>
                                          </p:val>
                                        </p:tav>
                                        <p:tav tm="100000">
                                          <p:val>
                                            <p:strVal val="#ppt_y"/>
                                          </p:val>
                                        </p:tav>
                                      </p:tavLst>
                                    </p:anim>
                                    <p:animEffect transition="in" filter="wipe(up)">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blinds(horizontal)">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blinds(horizontal)">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linds(horizontal)">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wheel(1)">
                                      <p:cBhvr>
                                        <p:cTn id="72" dur="20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ppt_x"/>
                                          </p:val>
                                        </p:tav>
                                        <p:tav tm="100000">
                                          <p:val>
                                            <p:strVal val="#ppt_x"/>
                                          </p:val>
                                        </p:tav>
                                      </p:tavLst>
                                    </p:anim>
                                    <p:anim calcmode="lin" valueType="num">
                                      <p:cBhvr additive="base">
                                        <p:cTn id="7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9" presetClass="entr" presetSubtype="1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p:cTn id="83" dur="5000" fill="hold"/>
                                        <p:tgtEl>
                                          <p:spTgt spid="40"/>
                                        </p:tgtEl>
                                        <p:attrNameLst>
                                          <p:attrName>ppt_w</p:attrName>
                                        </p:attrNameLst>
                                      </p:cBhvr>
                                      <p:tavLst>
                                        <p:tav tm="0" fmla="#ppt_w*sin(2.5*pi*$)">
                                          <p:val>
                                            <p:fltVal val="0"/>
                                          </p:val>
                                        </p:tav>
                                        <p:tav tm="100000">
                                          <p:val>
                                            <p:fltVal val="1"/>
                                          </p:val>
                                        </p:tav>
                                      </p:tavLst>
                                    </p:anim>
                                    <p:anim calcmode="lin" valueType="num">
                                      <p:cBhvr>
                                        <p:cTn id="84" dur="50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9">
                                            <p:txEl>
                                              <p:pRg st="10" end="10"/>
                                            </p:txEl>
                                          </p:spTgt>
                                        </p:tgtEl>
                                        <p:attrNameLst>
                                          <p:attrName>style.visibility</p:attrName>
                                        </p:attrNameLst>
                                      </p:cBhvr>
                                      <p:to>
                                        <p:strVal val="visible"/>
                                      </p:to>
                                    </p:set>
                                    <p:animEffect transition="in" filter="fade">
                                      <p:cBhvr>
                                        <p:cTn id="89" dur="500"/>
                                        <p:tgtEl>
                                          <p:spTgt spid="29">
                                            <p:txEl>
                                              <p:pRg st="10" end="1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9">
                                            <p:txEl>
                                              <p:pRg st="11" end="11"/>
                                            </p:txEl>
                                          </p:spTgt>
                                        </p:tgtEl>
                                        <p:attrNameLst>
                                          <p:attrName>style.visibility</p:attrName>
                                        </p:attrNameLst>
                                      </p:cBhvr>
                                      <p:to>
                                        <p:strVal val="visible"/>
                                      </p:to>
                                    </p:set>
                                    <p:animEffect transition="in" filter="fade">
                                      <p:cBhvr>
                                        <p:cTn id="94" dur="500"/>
                                        <p:tgtEl>
                                          <p:spTgt spid="2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5" grpId="0"/>
      <p:bldP spid="38" grpId="0"/>
      <p:bldP spid="39" grpId="0"/>
      <p:bldP spid="40" grpId="0"/>
      <p:bldP spid="40" grpId="1"/>
      <p:bldP spid="41" grpId="0"/>
      <p:bldP spid="45" grpId="0" animBg="1"/>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3" name="文本占位符 2"/>
          <p:cNvSpPr>
            <a:spLocks noGrp="1"/>
          </p:cNvSpPr>
          <p:nvPr>
            <p:ph type="body" sz="quarter" idx="14"/>
          </p:nvPr>
        </p:nvSpPr>
        <p:spPr>
          <a:xfrm>
            <a:off x="68923" y="849148"/>
            <a:ext cx="8846084" cy="566694"/>
          </a:xfrm>
        </p:spPr>
        <p:txBody>
          <a:bodyPr/>
          <a:lstStyle/>
          <a:p>
            <a:r>
              <a:rPr lang="zh-CN" altLang="en-US" sz="2800" dirty="0"/>
              <a:t>密码学的进阶课程</a:t>
            </a:r>
          </a:p>
        </p:txBody>
      </p:sp>
      <p:sp>
        <p:nvSpPr>
          <p:cNvPr id="4" name="文本占位符 3"/>
          <p:cNvSpPr>
            <a:spLocks noGrp="1"/>
          </p:cNvSpPr>
          <p:nvPr>
            <p:ph type="body" sz="quarter" idx="15"/>
          </p:nvPr>
        </p:nvSpPr>
        <p:spPr>
          <a:xfrm>
            <a:off x="20490" y="1415842"/>
            <a:ext cx="9088014" cy="4516005"/>
          </a:xfrm>
        </p:spPr>
        <p:txBody>
          <a:bodyPr>
            <a:normAutofit/>
          </a:bodyPr>
          <a:lstStyle/>
          <a:p>
            <a:pPr lvl="1" eaLnBrk="0" fontAlgn="base" hangingPunct="0">
              <a:spcBef>
                <a:spcPct val="0"/>
              </a:spcBef>
              <a:spcAft>
                <a:spcPct val="0"/>
              </a:spcAft>
            </a:pPr>
            <a:r>
              <a:rPr lang="zh-CN" altLang="en-US" sz="3200" b="1" dirty="0">
                <a:latin typeface="华文楷体" panose="02010600040101010101" pitchFamily="2" charset="-122"/>
                <a:ea typeface="华文楷体" panose="02010600040101010101" pitchFamily="2" charset="-122"/>
              </a:rPr>
              <a:t>密码算法的设计与分析是相辅相成，共同发展</a:t>
            </a:r>
            <a:endParaRPr lang="en-US" altLang="zh-CN" sz="3200" b="1" dirty="0">
              <a:latin typeface="华文楷体" panose="02010600040101010101" pitchFamily="2" charset="-122"/>
              <a:ea typeface="华文楷体" panose="02010600040101010101" pitchFamily="2" charset="-122"/>
            </a:endParaRPr>
          </a:p>
          <a:p>
            <a:pPr lvl="1" eaLnBrk="0" fontAlgn="base" hangingPunct="0">
              <a:spcBef>
                <a:spcPct val="0"/>
              </a:spcBef>
              <a:spcAft>
                <a:spcPct val="0"/>
              </a:spcAft>
            </a:pPr>
            <a:r>
              <a:rPr lang="zh-CN" altLang="en-US" sz="3200" b="1" dirty="0">
                <a:latin typeface="华文楷体" panose="02010600040101010101" pitchFamily="2" charset="-122"/>
                <a:ea typeface="华文楷体" panose="02010600040101010101" pitchFamily="2" charset="-122"/>
              </a:rPr>
              <a:t>研究</a:t>
            </a:r>
            <a:r>
              <a:rPr lang="en-US" altLang="zh-CN" sz="3200" b="1" dirty="0">
                <a:latin typeface="华文楷体" panose="02010600040101010101" pitchFamily="2" charset="-122"/>
                <a:ea typeface="华文楷体" panose="02010600040101010101" pitchFamily="2" charset="-122"/>
              </a:rPr>
              <a:t>or</a:t>
            </a:r>
            <a:r>
              <a:rPr lang="zh-CN" altLang="en-US" sz="3200" b="1" dirty="0">
                <a:latin typeface="华文楷体" panose="02010600040101010101" pitchFamily="2" charset="-122"/>
                <a:ea typeface="华文楷体" panose="02010600040101010101" pitchFamily="2" charset="-122"/>
              </a:rPr>
              <a:t>工作</a:t>
            </a:r>
            <a:endParaRPr lang="en-US" altLang="zh-CN" sz="3200" b="1" dirty="0">
              <a:latin typeface="华文楷体" panose="02010600040101010101" pitchFamily="2" charset="-122"/>
              <a:ea typeface="华文楷体" panose="02010600040101010101" pitchFamily="2" charset="-122"/>
            </a:endParaRPr>
          </a:p>
          <a:p>
            <a:pPr lvl="1" eaLnBrk="0" fontAlgn="base" hangingPunct="0">
              <a:spcBef>
                <a:spcPct val="0"/>
              </a:spcBef>
              <a:spcAft>
                <a:spcPct val="0"/>
              </a:spcAft>
            </a:pPr>
            <a:r>
              <a:rPr lang="zh-CN" altLang="en-US" sz="3200" b="1" dirty="0">
                <a:latin typeface="华文楷体" panose="02010600040101010101" pitchFamily="2" charset="-122"/>
                <a:ea typeface="华文楷体" panose="02010600040101010101" pitchFamily="2" charset="-122"/>
              </a:rPr>
              <a:t>信息安全大赛，密码技术竞赛，密码数学挑战赛</a:t>
            </a:r>
            <a:r>
              <a:rPr lang="en-US" altLang="zh-CN" sz="3200" b="1" dirty="0">
                <a:latin typeface="华文楷体" panose="02010600040101010101" pitchFamily="2" charset="-122"/>
                <a:ea typeface="华文楷体" panose="02010600040101010101" pitchFamily="2" charset="-122"/>
              </a:rPr>
              <a:t>……</a:t>
            </a:r>
          </a:p>
          <a:p>
            <a:pPr marL="171450" indent="-171450" algn="l" eaLnBrk="0" fontAlgn="base" hangingPunct="0">
              <a:lnSpc>
                <a:spcPct val="90000"/>
              </a:lnSpc>
              <a:spcBef>
                <a:spcPct val="0"/>
              </a:spcBef>
              <a:spcAft>
                <a:spcPct val="0"/>
              </a:spcAft>
              <a:buFont typeface="Arial" panose="020B0604020202020204" pitchFamily="34" charset="0"/>
              <a:buChar char="•"/>
            </a:pPr>
            <a:r>
              <a:rPr lang="zh-CN" altLang="en-US" sz="3200" b="1" dirty="0">
                <a:latin typeface="华文楷体" panose="02010600040101010101" pitchFamily="2" charset="-122"/>
                <a:ea typeface="华文楷体" panose="02010600040101010101" pitchFamily="2" charset="-122"/>
                <a:cs typeface="+mn-cs"/>
              </a:rPr>
              <a:t>有信心、能坚持</a:t>
            </a:r>
            <a:endParaRPr lang="en-US" altLang="zh-CN" sz="3200" b="1" dirty="0">
              <a:latin typeface="华文楷体" panose="02010600040101010101" pitchFamily="2" charset="-122"/>
              <a:ea typeface="华文楷体" panose="02010600040101010101" pitchFamily="2" charset="-122"/>
              <a:cs typeface="+mn-cs"/>
            </a:endParaRPr>
          </a:p>
          <a:p>
            <a:pPr marL="171450" indent="-171450" algn="l" eaLnBrk="0" fontAlgn="base" hangingPunct="0">
              <a:lnSpc>
                <a:spcPct val="90000"/>
              </a:lnSpc>
              <a:spcBef>
                <a:spcPct val="0"/>
              </a:spcBef>
              <a:spcAft>
                <a:spcPct val="0"/>
              </a:spcAft>
              <a:buFont typeface="Arial" panose="020B0604020202020204" pitchFamily="34" charset="0"/>
              <a:buChar char="•"/>
            </a:pPr>
            <a:r>
              <a:rPr lang="zh-CN" altLang="en-US" sz="3200" b="1" dirty="0">
                <a:latin typeface="华文楷体" panose="02010600040101010101" pitchFamily="2" charset="-122"/>
                <a:ea typeface="华文楷体" panose="02010600040101010101" pitchFamily="2" charset="-122"/>
                <a:cs typeface="+mn-cs"/>
              </a:rPr>
              <a:t>多动手、多思考</a:t>
            </a:r>
            <a:endParaRPr lang="en-US" altLang="zh-CN" sz="3200" b="1" dirty="0">
              <a:latin typeface="华文楷体" panose="02010600040101010101" pitchFamily="2" charset="-122"/>
              <a:ea typeface="华文楷体" panose="02010600040101010101" pitchFamily="2" charset="-122"/>
              <a:cs typeface="+mn-cs"/>
            </a:endParaRPr>
          </a:p>
          <a:p>
            <a:pPr lvl="1" eaLnBrk="0" fontAlgn="base" hangingPunct="0">
              <a:spcBef>
                <a:spcPct val="0"/>
              </a:spcBef>
              <a:spcAft>
                <a:spcPct val="0"/>
              </a:spcAft>
            </a:pPr>
            <a:r>
              <a:rPr lang="zh-CN" altLang="en-US" sz="3200" b="1" dirty="0">
                <a:latin typeface="华文楷体" panose="02010600040101010101" pitchFamily="2" charset="-122"/>
                <a:ea typeface="华文楷体" panose="02010600040101010101" pitchFamily="2" charset="-122"/>
              </a:rPr>
              <a:t>独立完成每一项测试</a:t>
            </a:r>
            <a:endParaRPr lang="en-US" altLang="zh-CN" sz="3200" b="1" dirty="0">
              <a:latin typeface="华文楷体" panose="02010600040101010101" pitchFamily="2" charset="-122"/>
              <a:ea typeface="华文楷体" panose="02010600040101010101" pitchFamily="2" charset="-122"/>
            </a:endParaRPr>
          </a:p>
          <a:p>
            <a:pPr lvl="1" eaLnBrk="0" fontAlgn="base" hangingPunct="0">
              <a:spcBef>
                <a:spcPct val="0"/>
              </a:spcBef>
              <a:spcAft>
                <a:spcPct val="0"/>
              </a:spcAft>
            </a:pPr>
            <a:r>
              <a:rPr lang="zh-CN" altLang="en-US" sz="3200" b="1" dirty="0">
                <a:latin typeface="华文楷体" panose="02010600040101010101" pitchFamily="2" charset="-122"/>
                <a:ea typeface="华文楷体" panose="02010600040101010101" pitchFamily="2" charset="-122"/>
              </a:rPr>
              <a:t>真正深入的理解区分器构造，把握各种攻击的核心思想</a:t>
            </a:r>
            <a:endParaRPr lang="en-US" altLang="zh-CN" sz="3200" b="1" dirty="0">
              <a:latin typeface="华文楷体" panose="02010600040101010101" pitchFamily="2" charset="-122"/>
              <a:ea typeface="华文楷体" panose="02010600040101010101" pitchFamily="2" charset="-122"/>
            </a:endParaRPr>
          </a:p>
          <a:p>
            <a:pPr lvl="1" eaLnBrk="0" fontAlgn="base" hangingPunct="0">
              <a:spcBef>
                <a:spcPct val="0"/>
              </a:spcBef>
              <a:spcAft>
                <a:spcPct val="0"/>
              </a:spcAft>
            </a:pPr>
            <a:r>
              <a:rPr lang="zh-CN" altLang="en-US" sz="3200" b="1" dirty="0">
                <a:latin typeface="华文楷体" panose="02010600040101010101" pitchFamily="2" charset="-122"/>
                <a:ea typeface="华文楷体" panose="02010600040101010101" pitchFamily="2" charset="-122"/>
              </a:rPr>
              <a:t>预测式阅读</a:t>
            </a:r>
            <a:endParaRPr lang="en-US" altLang="zh-CN" sz="3200" b="1" dirty="0">
              <a:latin typeface="华文楷体" panose="02010600040101010101" pitchFamily="2" charset="-122"/>
              <a:ea typeface="华文楷体" panose="02010600040101010101" pitchFamily="2" charset="-122"/>
            </a:endParaRPr>
          </a:p>
          <a:p>
            <a:endParaRPr lang="zh-CN" altLang="en-US" dirty="0">
              <a:ea typeface="宋体" panose="02010600030101010101" pitchFamily="2" charset="-122"/>
            </a:endParaRPr>
          </a:p>
        </p:txBody>
      </p:sp>
      <p:sp>
        <p:nvSpPr>
          <p:cNvPr id="5" name="文本占位符 4"/>
          <p:cNvSpPr>
            <a:spLocks noGrp="1"/>
          </p:cNvSpPr>
          <p:nvPr>
            <p:ph type="body" sz="quarter" idx="13"/>
          </p:nvPr>
        </p:nvSpPr>
        <p:spPr>
          <a:xfrm>
            <a:off x="148959" y="188640"/>
            <a:ext cx="5776913" cy="560215"/>
          </a:xfrm>
        </p:spPr>
        <p:txBody>
          <a:bodyPr>
            <a:normAutofit lnSpcReduction="10000"/>
          </a:bodyPr>
          <a:lstStyle/>
          <a:p>
            <a:r>
              <a:rPr kumimoji="1" lang="zh-CN" altLang="en-US" sz="3200" dirty="0"/>
              <a:t>课程特色及学习建议</a:t>
            </a:r>
            <a:endParaRPr lang="zh-CN" alt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FE1A3BA-263A-4BB9-AE37-D70631FB389A}"/>
              </a:ext>
            </a:extLst>
          </p:cNvPr>
          <p:cNvSpPr>
            <a:spLocks noGrp="1" noChangeArrowheads="1"/>
          </p:cNvSpPr>
          <p:nvPr>
            <p:ph type="title" idx="4294967295"/>
          </p:nvPr>
        </p:nvSpPr>
        <p:spPr>
          <a:xfrm>
            <a:off x="231169" y="709613"/>
            <a:ext cx="8164512" cy="1271587"/>
          </a:xfrm>
        </p:spPr>
        <p:txBody>
          <a:bodyPr/>
          <a:lstStyle/>
          <a:p>
            <a:r>
              <a:rPr lang="zh-CN" altLang="en-US" b="1" dirty="0">
                <a:solidFill>
                  <a:srgbClr val="FF0000"/>
                </a:solidFill>
                <a:latin typeface="华文楷体" panose="02010600040101010101" pitchFamily="2" charset="-122"/>
                <a:ea typeface="华文楷体" panose="02010600040101010101" pitchFamily="2" charset="-122"/>
              </a:rPr>
              <a:t>密码分析方法</a:t>
            </a:r>
            <a:br>
              <a:rPr lang="zh-CN" altLang="en-US" b="1" dirty="0">
                <a:solidFill>
                  <a:srgbClr val="FF0000"/>
                </a:solidFill>
                <a:latin typeface="华文楷体" panose="02010600040101010101" pitchFamily="2" charset="-122"/>
                <a:ea typeface="华文楷体" panose="02010600040101010101" pitchFamily="2" charset="-122"/>
              </a:rPr>
            </a:br>
            <a:r>
              <a:rPr lang="zh-CN" altLang="en-US" b="1" dirty="0">
                <a:solidFill>
                  <a:srgbClr val="FF0000"/>
                </a:solidFill>
                <a:latin typeface="华文楷体" panose="02010600040101010101" pitchFamily="2" charset="-122"/>
                <a:ea typeface="华文楷体" panose="02010600040101010101" pitchFamily="2" charset="-122"/>
              </a:rPr>
              <a:t>                </a:t>
            </a:r>
            <a:r>
              <a:rPr lang="en-US" altLang="zh-CN" b="1" dirty="0">
                <a:solidFill>
                  <a:srgbClr val="FF0000"/>
                </a:solidFill>
                <a:latin typeface="华文楷体" panose="02010600040101010101" pitchFamily="2" charset="-122"/>
                <a:ea typeface="华文楷体" panose="02010600040101010101" pitchFamily="2" charset="-122"/>
              </a:rPr>
              <a:t>-</a:t>
            </a:r>
            <a:r>
              <a:rPr lang="zh-CN" altLang="zh-CN" b="1" dirty="0">
                <a:latin typeface="华文楷体" panose="02010600040101010101" pitchFamily="2" charset="-122"/>
                <a:ea typeface="华文楷体" panose="02010600040101010101" pitchFamily="2" charset="-122"/>
                <a:cs typeface="宋体" panose="02010600030101010101" pitchFamily="2" charset="-122"/>
              </a:rPr>
              <a:t>穷举密钥搜索</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75779" name="Text Box 3">
            <a:extLst>
              <a:ext uri="{FF2B5EF4-FFF2-40B4-BE49-F238E27FC236}">
                <a16:creationId xmlns:a16="http://schemas.microsoft.com/office/drawing/2014/main" id="{657F9573-BEFC-40EF-BE13-ACC8C1D9ABE5}"/>
              </a:ext>
            </a:extLst>
          </p:cNvPr>
          <p:cNvSpPr txBox="1">
            <a:spLocks noChangeArrowheads="1"/>
          </p:cNvSpPr>
          <p:nvPr/>
        </p:nvSpPr>
        <p:spPr bwMode="auto">
          <a:xfrm>
            <a:off x="2498725" y="5507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02084" name="Text Box 4">
            <a:extLst>
              <a:ext uri="{FF2B5EF4-FFF2-40B4-BE49-F238E27FC236}">
                <a16:creationId xmlns:a16="http://schemas.microsoft.com/office/drawing/2014/main" id="{108F2C81-01BF-4800-BA13-10C68073435F}"/>
              </a:ext>
            </a:extLst>
          </p:cNvPr>
          <p:cNvSpPr txBox="1">
            <a:spLocks noChangeArrowheads="1"/>
          </p:cNvSpPr>
          <p:nvPr/>
        </p:nvSpPr>
        <p:spPr bwMode="auto">
          <a:xfrm>
            <a:off x="683568" y="2220637"/>
            <a:ext cx="8077200"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ts val="600"/>
              </a:spcAft>
              <a:buClrTx/>
              <a:buSzTx/>
              <a:buFontTx/>
              <a:buBlip>
                <a:blip r:embed="rId2"/>
              </a:buBlip>
              <a:tabLst/>
              <a:defRPr/>
            </a:pP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对截收的密报依次用各种可解的密钥试译，直到    </a:t>
            </a:r>
            <a:endPar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得到有意义的明文；</a:t>
            </a:r>
          </a:p>
          <a:p>
            <a:pPr marL="0" marR="0" lvl="0" indent="0" algn="l" defTabSz="914400" rtl="0" eaLnBrk="1" fontAlgn="base" latinLnBrk="0" hangingPunct="1">
              <a:lnSpc>
                <a:spcPct val="100000"/>
              </a:lnSpc>
              <a:spcBef>
                <a:spcPct val="0"/>
              </a:spcBef>
              <a:spcAft>
                <a:spcPts val="600"/>
              </a:spcAft>
              <a:buClrTx/>
              <a:buSzTx/>
              <a:buFontTx/>
              <a:buBlip>
                <a:blip r:embed="rId2"/>
              </a:buBlip>
              <a:tabLst/>
              <a:defRPr/>
            </a:pP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只要有足够多的计算时间和存储容量，原则上穷  </a:t>
            </a:r>
            <a:endPar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举法总是可以成功的。但实际中，任何一种能保  </a:t>
            </a:r>
            <a:endPar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障安全要求的实用密码都会设计得使这一方法在</a:t>
            </a:r>
            <a:endPar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altLang="zh-CN"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zh-CN" altLang="en-US"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实际上是不可行的。</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4545609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20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208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208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20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9A9C144-09F2-4E56-BF41-DD321DF55F7E}"/>
              </a:ext>
            </a:extLst>
          </p:cNvPr>
          <p:cNvSpPr>
            <a:spLocks noGrp="1"/>
          </p:cNvSpPr>
          <p:nvPr>
            <p:ph type="sldNum" sz="quarter" idx="12"/>
          </p:nvPr>
        </p:nvSpPr>
        <p:spPr/>
        <p:txBody>
          <a:bodyPr/>
          <a:lstStyle/>
          <a:p>
            <a:fld id="{3FA3B7B3-45F1-4F78-8C74-FDB527C9F76D}" type="slidenum">
              <a:rPr lang="zh-CN" altLang="en-US" smtClean="0"/>
              <a:pPr/>
              <a:t>31</a:t>
            </a:fld>
            <a:endParaRPr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2DB9324-39E4-4E0E-8280-93B704621775}"/>
                  </a:ext>
                </a:extLst>
              </p:cNvPr>
              <p:cNvSpPr/>
              <p:nvPr/>
            </p:nvSpPr>
            <p:spPr>
              <a:xfrm>
                <a:off x="11135" y="908720"/>
                <a:ext cx="8735060" cy="5201424"/>
              </a:xfrm>
              <a:prstGeom prst="rect">
                <a:avLst/>
              </a:prstGeom>
            </p:spPr>
            <p:txBody>
              <a:bodyPr wrap="square">
                <a:spAutoFit/>
              </a:bodyPr>
              <a:lstStyle/>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假设密钥长度为</a:t>
                </a: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n</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，密钥空间的复杂度为</a:t>
                </a:r>
                <a14:m>
                  <m:oMath xmlns:m="http://schemas.openxmlformats.org/officeDocument/2006/math">
                    <m:sSup>
                      <m:sSupPr>
                        <m:ctrlPr>
                          <a:rPr lang="zh-CN" altLang="zh-CN" sz="2800" b="1" i="1" kern="0">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sz="2800" b="1" i="1" kern="0">
                            <a:solidFill>
                              <a:schemeClr val="tx1"/>
                            </a:solidFill>
                            <a:latin typeface="Cambria Math" panose="02040503050406030204" pitchFamily="18" charset="0"/>
                            <a:cs typeface="宋体" panose="02010600030101010101" pitchFamily="2" charset="-122"/>
                          </a:rPr>
                          <m:t>𝟐</m:t>
                        </m:r>
                      </m:e>
                      <m:sup>
                        <m:r>
                          <a:rPr lang="en-US" altLang="zh-CN" sz="2800" b="1" i="1" kern="0">
                            <a:solidFill>
                              <a:schemeClr val="tx1"/>
                            </a:solidFill>
                            <a:latin typeface="Cambria Math" panose="02040503050406030204" pitchFamily="18" charset="0"/>
                            <a:cs typeface="宋体" panose="02010600030101010101" pitchFamily="2" charset="-122"/>
                          </a:rPr>
                          <m:t>𝒏</m:t>
                        </m:r>
                      </m:sup>
                    </m:sSup>
                  </m:oMath>
                </a14:m>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，如果穷举所有可能的密钥，理论上就可以攻破密码算法，分析的时间复杂度为</a:t>
                </a:r>
                <a14:m>
                  <m:oMath xmlns:m="http://schemas.openxmlformats.org/officeDocument/2006/math">
                    <m:sSup>
                      <m:sSupPr>
                        <m:ctrlPr>
                          <a:rPr lang="zh-CN" altLang="zh-CN" sz="2800" b="1" i="1" kern="0">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sz="2800" b="1" i="1" kern="0">
                            <a:solidFill>
                              <a:schemeClr val="tx1"/>
                            </a:solidFill>
                            <a:latin typeface="Cambria Math" panose="02040503050406030204" pitchFamily="18" charset="0"/>
                            <a:cs typeface="宋体" panose="02010600030101010101" pitchFamily="2" charset="-122"/>
                          </a:rPr>
                          <m:t>𝟐</m:t>
                        </m:r>
                      </m:e>
                      <m:sup>
                        <m:r>
                          <a:rPr lang="en-US" altLang="zh-CN" sz="2800" b="1" i="1" kern="0">
                            <a:solidFill>
                              <a:schemeClr val="tx1"/>
                            </a:solidFill>
                            <a:latin typeface="Cambria Math" panose="02040503050406030204" pitchFamily="18" charset="0"/>
                            <a:cs typeface="宋体" panose="02010600030101010101" pitchFamily="2" charset="-122"/>
                          </a:rPr>
                          <m:t>𝒏</m:t>
                        </m:r>
                      </m:sup>
                    </m:sSup>
                  </m:oMath>
                </a14:m>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穷举攻击方法的破译代价与密钥空间小大成正比，攻击者只要有充足的计算资源，该方法总是可以成功的。</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穷举攻击是进行密码分析研究所依赖的一种最基本的密码系统攻击方法。</a:t>
                </a:r>
                <a:endParaRPr lang="zh-CN" altLang="zh-CN" sz="2800" b="1" kern="100" dirty="0">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12DB9324-39E4-4E0E-8280-93B704621775}"/>
                  </a:ext>
                </a:extLst>
              </p:cNvPr>
              <p:cNvSpPr>
                <a:spLocks noRot="1" noChangeAspect="1" noMove="1" noResize="1" noEditPoints="1" noAdjustHandles="1" noChangeArrowheads="1" noChangeShapeType="1" noTextEdit="1"/>
              </p:cNvSpPr>
              <p:nvPr/>
            </p:nvSpPr>
            <p:spPr>
              <a:xfrm>
                <a:off x="11135" y="908720"/>
                <a:ext cx="8735060" cy="5201424"/>
              </a:xfrm>
              <a:prstGeom prst="rect">
                <a:avLst/>
              </a:prstGeom>
              <a:blipFill>
                <a:blip r:embed="rId2"/>
                <a:stretch>
                  <a:fillRect l="-1465" r="-1396" b="-2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597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059894E-16D1-45F0-BAA9-0A5EF1171481}"/>
              </a:ext>
            </a:extLst>
          </p:cNvPr>
          <p:cNvSpPr>
            <a:spLocks noGrp="1"/>
          </p:cNvSpPr>
          <p:nvPr>
            <p:ph type="sldNum" sz="quarter" idx="12"/>
          </p:nvPr>
        </p:nvSpPr>
        <p:spPr/>
        <p:txBody>
          <a:bodyPr/>
          <a:lstStyle/>
          <a:p>
            <a:fld id="{3FA3B7B3-45F1-4F78-8C74-FDB527C9F76D}" type="slidenum">
              <a:rPr lang="zh-CN" altLang="en-US" smtClean="0"/>
              <a:pPr/>
              <a:t>32</a:t>
            </a:fld>
            <a:endParaRPr lang="zh-CN" altLang="en-US" dirty="0"/>
          </a:p>
        </p:txBody>
      </p:sp>
      <p:sp>
        <p:nvSpPr>
          <p:cNvPr id="3" name="文本占位符 2">
            <a:extLst>
              <a:ext uri="{FF2B5EF4-FFF2-40B4-BE49-F238E27FC236}">
                <a16:creationId xmlns:a16="http://schemas.microsoft.com/office/drawing/2014/main" id="{8C438D89-4108-4861-B36F-9B0C0B6E08FE}"/>
              </a:ext>
            </a:extLst>
          </p:cNvPr>
          <p:cNvSpPr>
            <a:spLocks noGrp="1"/>
          </p:cNvSpPr>
          <p:nvPr>
            <p:ph type="body" sz="quarter" idx="13"/>
          </p:nvPr>
        </p:nvSpPr>
        <p:spPr/>
        <p:txBody>
          <a:bodyPr/>
          <a:lstStyle/>
          <a:p>
            <a:endParaRPr lang="zh-CN" altLang="en-US"/>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BAF653B-1F4E-43A8-9AE9-E8F8116D6353}"/>
                  </a:ext>
                </a:extLst>
              </p:cNvPr>
              <p:cNvSpPr/>
              <p:nvPr/>
            </p:nvSpPr>
            <p:spPr>
              <a:xfrm>
                <a:off x="173897" y="901756"/>
                <a:ext cx="8424936" cy="4851585"/>
              </a:xfrm>
              <a:prstGeom prst="rect">
                <a:avLst/>
              </a:prstGeom>
            </p:spPr>
            <p:txBody>
              <a:bodyPr wrap="square">
                <a:spAutoFit/>
              </a:bodyPr>
              <a:lstStyle/>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如果要攻破一个密钥长度为</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48</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比特的密码，即可能需要尝试</a:t>
                </a:r>
                <a14:m>
                  <m:oMath xmlns:m="http://schemas.openxmlformats.org/officeDocument/2006/math">
                    <m:r>
                      <a:rPr lang="zh-CN" altLang="zh-CN" sz="2800" b="1">
                        <a:solidFill>
                          <a:schemeClr val="tx1"/>
                        </a:solidFill>
                        <a:latin typeface="Cambria Math" panose="02040503050406030204" pitchFamily="18" charset="0"/>
                        <a:ea typeface="Cambria Math" panose="02040503050406030204" pitchFamily="18" charset="0"/>
                        <a:cs typeface="宋体" panose="02010600030101010101" pitchFamily="2" charset="-122"/>
                      </a:rPr>
                      <m:t> </m:t>
                    </m:r>
                    <m:sSup>
                      <m:sSupPr>
                        <m:ctrlPr>
                          <a:rPr lang="zh-CN" altLang="zh-CN" sz="2800" b="1" i="1" kern="0">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sz="2800" b="1" i="1">
                            <a:solidFill>
                              <a:schemeClr val="tx1"/>
                            </a:solidFill>
                            <a:latin typeface="Cambria Math" panose="02040503050406030204" pitchFamily="18" charset="0"/>
                            <a:cs typeface="宋体" panose="02010600030101010101" pitchFamily="2" charset="-122"/>
                          </a:rPr>
                          <m:t>𝟐</m:t>
                        </m:r>
                      </m:e>
                      <m:sup>
                        <m:r>
                          <a:rPr lang="en-US" altLang="zh-CN" sz="2800" b="1" i="1">
                            <a:solidFill>
                              <a:schemeClr val="tx1"/>
                            </a:solidFill>
                            <a:latin typeface="Cambria Math" panose="02040503050406030204" pitchFamily="18" charset="0"/>
                            <a:cs typeface="宋体" panose="02010600030101010101" pitchFamily="2" charset="-122"/>
                          </a:rPr>
                          <m:t>𝟒𝟖</m:t>
                        </m:r>
                      </m:sup>
                    </m:sSup>
                  </m:oMath>
                </a14:m>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100" dirty="0">
                    <a:solidFill>
                      <a:schemeClr val="tx1"/>
                    </a:solidFill>
                    <a:effectLst/>
                    <a:latin typeface="华文楷体" panose="02010600040101010101" pitchFamily="2" charset="-122"/>
                    <a:ea typeface="华文楷体" panose="02010600040101010101" pitchFamily="2" charset="-122"/>
                  </a:rPr>
                  <a:t> </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281,474,976,710,656</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个密钥。</a:t>
                </a:r>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以一个主频为</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2.66GHz</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的</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Intel 5150</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双核的处理器可以执行</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4000000</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每秒</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AES</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加密为例，则每个这样的处理器每天可尝试</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3.416×</a:t>
                </a:r>
                <a14:m>
                  <m:oMath xmlns:m="http://schemas.openxmlformats.org/officeDocument/2006/math">
                    <m:sSup>
                      <m:sSupPr>
                        <m:ctrlPr>
                          <a:rPr lang="zh-CN" altLang="zh-CN" sz="2800" b="1" i="1" kern="0">
                            <a:solidFill>
                              <a:schemeClr val="tx1"/>
                            </a:solidFill>
                            <a:latin typeface="Cambria Math" panose="02040503050406030204" pitchFamily="18" charset="0"/>
                            <a:ea typeface="Cambria Math" panose="02040503050406030204" pitchFamily="18" charset="0"/>
                            <a:cs typeface="宋体" panose="02010600030101010101" pitchFamily="2" charset="-122"/>
                          </a:rPr>
                        </m:ctrlPr>
                      </m:sSupPr>
                      <m:e>
                        <m:r>
                          <a:rPr lang="en-US" altLang="zh-CN" sz="2800" b="1" i="1">
                            <a:solidFill>
                              <a:schemeClr val="tx1"/>
                            </a:solidFill>
                            <a:latin typeface="Cambria Math" panose="02040503050406030204" pitchFamily="18" charset="0"/>
                            <a:cs typeface="宋体" panose="02010600030101010101" pitchFamily="2" charset="-122"/>
                          </a:rPr>
                          <m:t>𝟏𝟎</m:t>
                        </m:r>
                      </m:e>
                      <m:sup>
                        <m:r>
                          <a:rPr lang="en-US" altLang="zh-CN" sz="2800" b="1" i="1">
                            <a:solidFill>
                              <a:schemeClr val="tx1"/>
                            </a:solidFill>
                            <a:latin typeface="Cambria Math" panose="02040503050406030204" pitchFamily="18" charset="0"/>
                            <a:cs typeface="宋体" panose="02010600030101010101" pitchFamily="2" charset="-122"/>
                          </a:rPr>
                          <m:t>𝟏𝟏</m:t>
                        </m:r>
                      </m:sup>
                    </m:sSup>
                  </m:oMath>
                </a14:m>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个密钥。</a:t>
                </a:r>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如果破解</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48</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比特的密码，则需要一个处理器工作</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824</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天，</a:t>
                </a:r>
                <a:r>
                  <a:rPr lang="zh-CN" altLang="zh-CN" sz="2800" b="1" dirty="0">
                    <a:solidFill>
                      <a:schemeClr val="tx1"/>
                    </a:solidFill>
                    <a:latin typeface="华文楷体" panose="02010600040101010101" pitchFamily="2" charset="-122"/>
                    <a:ea typeface="华文楷体" panose="02010600040101010101" pitchFamily="2" charset="-122"/>
                  </a:rPr>
                  <a:t>或者需要</a:t>
                </a:r>
                <a:r>
                  <a:rPr lang="en-US" altLang="zh-CN" sz="2800" b="1" dirty="0">
                    <a:solidFill>
                      <a:schemeClr val="tx1"/>
                    </a:solidFill>
                    <a:latin typeface="华文楷体" panose="02010600040101010101" pitchFamily="2" charset="-122"/>
                    <a:ea typeface="华文楷体" panose="02010600040101010101" pitchFamily="2" charset="-122"/>
                  </a:rPr>
                  <a:t>824</a:t>
                </a:r>
                <a:r>
                  <a:rPr lang="zh-CN" altLang="zh-CN" sz="2800" b="1" dirty="0">
                    <a:solidFill>
                      <a:schemeClr val="tx1"/>
                    </a:solidFill>
                    <a:latin typeface="华文楷体" panose="02010600040101010101" pitchFamily="2" charset="-122"/>
                    <a:ea typeface="华文楷体" panose="02010600040101010101" pitchFamily="2" charset="-122"/>
                  </a:rPr>
                  <a:t>个处理器同时工作一天。鉴于计算机多核处理器的普及以及云计算技术的应用，该实现并不是太大的问题。</a:t>
                </a:r>
                <a:endParaRPr lang="zh-CN" altLang="en-US" sz="2800" b="1" dirty="0">
                  <a:solidFill>
                    <a:schemeClr val="tx1"/>
                  </a:solidFill>
                  <a:latin typeface="华文楷体" panose="02010600040101010101" pitchFamily="2" charset="-122"/>
                  <a:ea typeface="华文楷体" panose="02010600040101010101" pitchFamily="2" charset="-122"/>
                </a:endParaRPr>
              </a:p>
            </p:txBody>
          </p:sp>
        </mc:Choice>
        <mc:Fallback xmlns="">
          <p:sp>
            <p:nvSpPr>
              <p:cNvPr id="6" name="矩形 5">
                <a:extLst>
                  <a:ext uri="{FF2B5EF4-FFF2-40B4-BE49-F238E27FC236}">
                    <a16:creationId xmlns:a16="http://schemas.microsoft.com/office/drawing/2014/main" id="{DBAF653B-1F4E-43A8-9AE9-E8F8116D6353}"/>
                  </a:ext>
                </a:extLst>
              </p:cNvPr>
              <p:cNvSpPr>
                <a:spLocks noRot="1" noChangeAspect="1" noMove="1" noResize="1" noEditPoints="1" noAdjustHandles="1" noChangeArrowheads="1" noChangeShapeType="1" noTextEdit="1"/>
              </p:cNvSpPr>
              <p:nvPr/>
            </p:nvSpPr>
            <p:spPr>
              <a:xfrm>
                <a:off x="173897" y="901756"/>
                <a:ext cx="8424936" cy="4851585"/>
              </a:xfrm>
              <a:prstGeom prst="rect">
                <a:avLst/>
              </a:prstGeom>
              <a:blipFill>
                <a:blip r:embed="rId2"/>
                <a:stretch>
                  <a:fillRect l="-1520" t="-1382" r="-1302" b="-25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469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BC107A0-E10D-4A49-AD09-534FCB10ABAC}"/>
              </a:ext>
            </a:extLst>
          </p:cNvPr>
          <p:cNvSpPr>
            <a:spLocks noGrp="1"/>
          </p:cNvSpPr>
          <p:nvPr>
            <p:ph type="sldNum" sz="quarter" idx="12"/>
          </p:nvPr>
        </p:nvSpPr>
        <p:spPr/>
        <p:txBody>
          <a:bodyPr/>
          <a:lstStyle/>
          <a:p>
            <a:fld id="{3FA3B7B3-45F1-4F78-8C74-FDB527C9F76D}" type="slidenum">
              <a:rPr lang="zh-CN" altLang="en-US" smtClean="0"/>
              <a:pPr/>
              <a:t>33</a:t>
            </a:fld>
            <a:endParaRPr lang="zh-CN" altLang="en-US" dirty="0"/>
          </a:p>
        </p:txBody>
      </p:sp>
      <p:sp>
        <p:nvSpPr>
          <p:cNvPr id="3" name="文本占位符 2">
            <a:extLst>
              <a:ext uri="{FF2B5EF4-FFF2-40B4-BE49-F238E27FC236}">
                <a16:creationId xmlns:a16="http://schemas.microsoft.com/office/drawing/2014/main" id="{7C0DB02C-409A-482A-898A-5BD350F9CBEC}"/>
              </a:ext>
            </a:extLst>
          </p:cNvPr>
          <p:cNvSpPr>
            <a:spLocks noGrp="1"/>
          </p:cNvSpPr>
          <p:nvPr>
            <p:ph type="body" sz="quarter" idx="13"/>
          </p:nvPr>
        </p:nvSpPr>
        <p:spPr/>
        <p:txBody>
          <a:bodyPr/>
          <a:lstStyle/>
          <a:p>
            <a:endParaRPr lang="zh-CN" altLang="en-US"/>
          </a:p>
        </p:txBody>
      </p:sp>
      <p:sp>
        <p:nvSpPr>
          <p:cNvPr id="4" name="矩形 3">
            <a:extLst>
              <a:ext uri="{FF2B5EF4-FFF2-40B4-BE49-F238E27FC236}">
                <a16:creationId xmlns:a16="http://schemas.microsoft.com/office/drawing/2014/main" id="{5BADC5D8-F170-42D9-8299-A0D775CE8632}"/>
              </a:ext>
            </a:extLst>
          </p:cNvPr>
          <p:cNvSpPr/>
          <p:nvPr/>
        </p:nvSpPr>
        <p:spPr>
          <a:xfrm>
            <a:off x="539552" y="2276872"/>
            <a:ext cx="8064896" cy="1815882"/>
          </a:xfrm>
          <a:prstGeom prst="rect">
            <a:avLst/>
          </a:prstGeom>
        </p:spPr>
        <p:txBody>
          <a:bodyPr wrap="square">
            <a:spAutoFit/>
          </a:bodyPr>
          <a:lstStyle/>
          <a:p>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1997</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年</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6</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月</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18</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日美国科罗拉多州以</a:t>
            </a:r>
            <a:r>
              <a:rPr lang="en-US" altLang="zh-CN" sz="2800" b="1" dirty="0" err="1">
                <a:solidFill>
                  <a:schemeClr val="tx1"/>
                </a:solidFill>
                <a:latin typeface="华文楷体" panose="02010600040101010101" pitchFamily="2" charset="-122"/>
                <a:ea typeface="华文楷体" panose="02010600040101010101" pitchFamily="2" charset="-122"/>
                <a:cs typeface="宋体" panose="02010600030101010101" pitchFamily="2" charset="-122"/>
              </a:rPr>
              <a:t>Rocke</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en-US" altLang="zh-CN" sz="2800" b="1" dirty="0" err="1">
                <a:solidFill>
                  <a:schemeClr val="tx1"/>
                </a:solidFill>
                <a:latin typeface="华文楷体" panose="02010600040101010101" pitchFamily="2" charset="-122"/>
                <a:ea typeface="华文楷体" panose="02010600040101010101" pitchFamily="2" charset="-122"/>
                <a:cs typeface="宋体" panose="02010600030101010101" pitchFamily="2" charset="-122"/>
              </a:rPr>
              <a:t>verser</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为首的一个工作小组宣布，通过互联网利用数万台微机历时</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4</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个多月，采用穷举攻击破译了</a:t>
            </a:r>
            <a:r>
              <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DES</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密码算法，这是穷举攻击的一个很好的例证。</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230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34</a:t>
            </a:fld>
            <a:endParaRPr lang="zh-CN" altLang="en-US" dirty="0"/>
          </a:p>
        </p:txBody>
      </p:sp>
      <p:sp>
        <p:nvSpPr>
          <p:cNvPr id="3" name="文本占位符 2"/>
          <p:cNvSpPr>
            <a:spLocks noGrp="1"/>
          </p:cNvSpPr>
          <p:nvPr>
            <p:ph type="body" sz="quarter" idx="14"/>
          </p:nvPr>
        </p:nvSpPr>
        <p:spPr/>
        <p:txBody>
          <a:bodyPr/>
          <a:lstStyle/>
          <a:p>
            <a:r>
              <a:rPr lang="zh-CN" altLang="en-US" dirty="0">
                <a:cs typeface="Times New Roman" panose="02020603050405020304" pitchFamily="18" charset="0"/>
              </a:rPr>
              <a:t>查表攻击</a:t>
            </a:r>
            <a:endParaRPr lang="en-US" altLang="zh-CN" dirty="0">
              <a:cs typeface="Times New Roman" panose="02020603050405020304" pitchFamily="18" charset="0"/>
            </a:endParaRPr>
          </a:p>
          <a:p>
            <a:endParaRPr lang="zh-CN" altLang="en-US" dirty="0"/>
          </a:p>
        </p:txBody>
      </p:sp>
      <p:sp>
        <p:nvSpPr>
          <p:cNvPr id="4" name="文本占位符 3"/>
          <p:cNvSpPr>
            <a:spLocks noGrp="1"/>
          </p:cNvSpPr>
          <p:nvPr>
            <p:ph type="body" sz="quarter" idx="15"/>
          </p:nvPr>
        </p:nvSpPr>
        <p:spPr/>
        <p:txBody>
          <a:bodyPr/>
          <a:lstStyle/>
          <a:p>
            <a:pPr marL="137160" lvl="1" indent="-137160" fontAlgn="base">
              <a:lnSpc>
                <a:spcPct val="100000"/>
              </a:lnSpc>
              <a:spcBef>
                <a:spcPts val="900"/>
              </a:spcBef>
              <a:spcAft>
                <a:spcPct val="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rPr>
              <a:t>预计算</a:t>
            </a:r>
            <a:r>
              <a:rPr lang="en-US" altLang="zh-CN" sz="2200" b="1" dirty="0">
                <a:latin typeface="楷体" panose="02010609060101010101" pitchFamily="49" charset="-122"/>
                <a:ea typeface="楷体" panose="02010609060101010101" pitchFamily="49" charset="-122"/>
              </a:rPr>
              <a:t>(</a:t>
            </a:r>
            <a:r>
              <a:rPr lang="zh-CN" altLang="en-US" sz="2200" b="1" dirty="0">
                <a:latin typeface="楷体" panose="02010609060101010101" pitchFamily="49" charset="-122"/>
                <a:ea typeface="楷体" panose="02010609060101010101" pitchFamily="49" charset="-122"/>
              </a:rPr>
              <a:t>离线</a:t>
            </a:r>
            <a:r>
              <a:rPr lang="en-US" altLang="zh-CN" sz="2200" b="1" dirty="0">
                <a:latin typeface="楷体" panose="02010609060101010101" pitchFamily="49" charset="-122"/>
                <a:ea typeface="楷体" panose="02010609060101010101" pitchFamily="49" charset="-122"/>
              </a:rPr>
              <a:t>)</a:t>
            </a:r>
          </a:p>
          <a:p>
            <a:pPr marL="411480" lvl="1" indent="-257175" eaLnBrk="0" fontAlgn="base" hangingPunct="0">
              <a:lnSpc>
                <a:spcPct val="100000"/>
              </a:lnSpc>
              <a:spcBef>
                <a:spcPts val="281"/>
              </a:spcBef>
              <a:spcAft>
                <a:spcPct val="0"/>
              </a:spcAft>
              <a:buClr>
                <a:srgbClr val="9FB8CD"/>
              </a:buClr>
              <a:buSzPct val="76000"/>
              <a:buFont typeface="Wingdings" panose="05000000000000000000" pitchFamily="2" charset="2"/>
              <a:buChar char="n"/>
            </a:pPr>
            <a:endParaRPr lang="en-US" altLang="zh-CN" dirty="0">
              <a:solidFill>
                <a:srgbClr val="464653"/>
              </a:solidFill>
              <a:latin typeface="Times New Roman" panose="02020603050405020304" pitchFamily="18" charset="0"/>
              <a:ea typeface="SimSun" panose="02010600030101010101" pitchFamily="2" charset="-122"/>
              <a:cs typeface="Times New Roman" panose="02020603050405020304" pitchFamily="18" charset="0"/>
            </a:endParaRPr>
          </a:p>
          <a:p>
            <a:pPr marL="257175" indent="-257175" algn="l" eaLnBrk="0" fontAlgn="base" hangingPunct="0">
              <a:spcBef>
                <a:spcPts val="338"/>
              </a:spcBef>
              <a:spcAft>
                <a:spcPct val="0"/>
              </a:spcAft>
              <a:buClr>
                <a:srgbClr val="727CA3"/>
              </a:buClr>
              <a:buSzPct val="76000"/>
              <a:buFont typeface="Wingdings" panose="05000000000000000000" pitchFamily="2" charset="2"/>
              <a:buChar char="n"/>
            </a:pPr>
            <a:endParaRPr lang="en-US" altLang="zh-CN" dirty="0">
              <a:solidFill>
                <a:prstClr val="black"/>
              </a:solidFill>
            </a:endParaRPr>
          </a:p>
          <a:p>
            <a:pPr marL="257175" indent="-257175" algn="l" eaLnBrk="0" fontAlgn="base" hangingPunct="0">
              <a:spcBef>
                <a:spcPts val="338"/>
              </a:spcBef>
              <a:spcAft>
                <a:spcPct val="0"/>
              </a:spcAft>
              <a:buClr>
                <a:srgbClr val="727CA3"/>
              </a:buClr>
              <a:buSzPct val="76000"/>
              <a:buFont typeface="Wingdings" panose="05000000000000000000" pitchFamily="2" charset="2"/>
              <a:buChar char="n"/>
            </a:pPr>
            <a:endParaRPr lang="en-US" altLang="zh-CN" dirty="0">
              <a:solidFill>
                <a:prstClr val="black"/>
              </a:solidFill>
            </a:endParaRPr>
          </a:p>
          <a:p>
            <a:pPr marL="257175" indent="-257175" algn="l" eaLnBrk="0" fontAlgn="base" hangingPunct="0">
              <a:spcBef>
                <a:spcPts val="338"/>
              </a:spcBef>
              <a:spcAft>
                <a:spcPct val="0"/>
              </a:spcAft>
              <a:buClr>
                <a:srgbClr val="727CA3"/>
              </a:buClr>
              <a:buSzPct val="76000"/>
              <a:buFont typeface="Wingdings" panose="05000000000000000000" pitchFamily="2" charset="2"/>
              <a:buChar char="n"/>
            </a:pPr>
            <a:endParaRPr lang="en-US" altLang="zh-CN" dirty="0">
              <a:solidFill>
                <a:prstClr val="black"/>
              </a:solidFill>
            </a:endParaRPr>
          </a:p>
          <a:p>
            <a:pPr marL="257175" indent="-257175" algn="l" eaLnBrk="0" fontAlgn="base" hangingPunct="0">
              <a:spcBef>
                <a:spcPts val="338"/>
              </a:spcBef>
              <a:spcAft>
                <a:spcPct val="0"/>
              </a:spcAft>
              <a:buClr>
                <a:srgbClr val="727CA3"/>
              </a:buClr>
              <a:buSzPct val="76000"/>
              <a:buFont typeface="Wingdings" panose="05000000000000000000" pitchFamily="2" charset="2"/>
              <a:buChar char="n"/>
            </a:pPr>
            <a:endParaRPr lang="en-US" altLang="zh-CN" dirty="0">
              <a:solidFill>
                <a:prstClr val="black"/>
              </a:solidFill>
            </a:endParaRPr>
          </a:p>
          <a:p>
            <a:pPr marL="137160" lvl="1" indent="-137160" fontAlgn="base">
              <a:lnSpc>
                <a:spcPct val="100000"/>
              </a:lnSpc>
              <a:spcBef>
                <a:spcPts val="900"/>
              </a:spcBef>
              <a:spcAft>
                <a:spcPct val="0"/>
              </a:spcAft>
              <a:buClr>
                <a:srgbClr val="D34817">
                  <a:lumMod val="75000"/>
                </a:srgbClr>
              </a:buClr>
              <a:buSzPct val="85000"/>
              <a:buFont typeface="Wingdings" panose="05000000000000000000" pitchFamily="2" charset="2"/>
              <a:buChar char="§"/>
            </a:pPr>
            <a:endParaRPr lang="en-US" altLang="zh-CN" sz="21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a:p>
            <a:pPr marL="137160" lvl="1" indent="-137160" fontAlgn="base">
              <a:lnSpc>
                <a:spcPct val="100000"/>
              </a:lnSpc>
              <a:spcBef>
                <a:spcPts val="900"/>
              </a:spcBef>
              <a:spcAft>
                <a:spcPct val="0"/>
              </a:spcAft>
              <a:buClr>
                <a:srgbClr val="D34817">
                  <a:lumMod val="75000"/>
                </a:srgbClr>
              </a:buClr>
              <a:buSzPct val="85000"/>
              <a:buFont typeface="Wingdings" panose="05000000000000000000" pitchFamily="2" charset="2"/>
              <a:buChar char="§"/>
            </a:pPr>
            <a:endParaRPr lang="en-US" altLang="zh-CN" sz="21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a:p>
            <a:pPr marL="137160" lvl="1" indent="-137160" fontAlgn="base">
              <a:lnSpc>
                <a:spcPct val="100000"/>
              </a:lnSpc>
              <a:spcBef>
                <a:spcPts val="900"/>
              </a:spcBef>
              <a:spcAft>
                <a:spcPct val="0"/>
              </a:spcAft>
              <a:buClr>
                <a:srgbClr val="D34817">
                  <a:lumMod val="75000"/>
                </a:srgbClr>
              </a:buClr>
              <a:buSzPct val="85000"/>
              <a:buFont typeface="Wingdings" panose="05000000000000000000" pitchFamily="2" charset="2"/>
              <a:buChar char="§"/>
            </a:pPr>
            <a:r>
              <a:rPr lang="zh-CN" altLang="en-US" sz="2200" b="1" dirty="0">
                <a:latin typeface="楷体" panose="02010609060101010101" pitchFamily="49" charset="-122"/>
                <a:ea typeface="楷体" panose="02010609060101010101" pitchFamily="49" charset="-122"/>
              </a:rPr>
              <a:t>在线阶段：参照获得的明文</a:t>
            </a:r>
            <a:r>
              <a:rPr lang="en-US" altLang="zh-CN" sz="2200" b="1" dirty="0">
                <a:latin typeface="楷体" panose="02010609060101010101" pitchFamily="49" charset="-122"/>
                <a:ea typeface="楷体" panose="02010609060101010101" pitchFamily="49" charset="-122"/>
              </a:rPr>
              <a:t>P</a:t>
            </a:r>
            <a:r>
              <a:rPr lang="zh-CN" altLang="en-US" sz="2200" b="1" dirty="0">
                <a:latin typeface="楷体" panose="02010609060101010101" pitchFamily="49" charset="-122"/>
                <a:ea typeface="楷体" panose="02010609060101010101" pitchFamily="49" charset="-122"/>
              </a:rPr>
              <a:t>*相应的密文</a:t>
            </a:r>
            <a:r>
              <a:rPr lang="en-US" altLang="zh-CN" sz="2200" b="1" dirty="0">
                <a:latin typeface="楷体" panose="02010609060101010101" pitchFamily="49" charset="-122"/>
                <a:ea typeface="楷体" panose="02010609060101010101" pitchFamily="49" charset="-122"/>
              </a:rPr>
              <a:t>C*</a:t>
            </a:r>
            <a:r>
              <a:rPr lang="zh-CN" altLang="en-US" sz="2200" b="1" dirty="0">
                <a:latin typeface="楷体" panose="02010609060101010101" pitchFamily="49" charset="-122"/>
                <a:ea typeface="楷体" panose="02010609060101010101" pitchFamily="49" charset="-122"/>
              </a:rPr>
              <a:t>，从预计算表格中查找正确密钥</a:t>
            </a:r>
            <a:endParaRPr lang="en-US" altLang="zh-CN" sz="2200" b="1" dirty="0">
              <a:latin typeface="楷体" panose="02010609060101010101" pitchFamily="49" charset="-122"/>
              <a:ea typeface="楷体" panose="02010609060101010101" pitchFamily="49" charset="-122"/>
            </a:endParaRPr>
          </a:p>
          <a:p>
            <a:pPr marL="137160" lvl="1" indent="-137160" fontAlgn="base">
              <a:lnSpc>
                <a:spcPct val="100000"/>
              </a:lnSpc>
              <a:spcBef>
                <a:spcPts val="900"/>
              </a:spcBef>
              <a:spcAft>
                <a:spcPct val="0"/>
              </a:spcAft>
              <a:buClr>
                <a:srgbClr val="D34817">
                  <a:lumMod val="75000"/>
                </a:srgbClr>
              </a:buClr>
              <a:buSzPct val="85000"/>
              <a:buFont typeface="Wingdings" panose="05000000000000000000" pitchFamily="2" charset="2"/>
              <a:buChar char="§"/>
            </a:pPr>
            <a:endParaRPr lang="en-US" altLang="zh-CN" sz="21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a:p>
            <a:endParaRPr lang="zh-CN" altLang="en-US" dirty="0"/>
          </a:p>
        </p:txBody>
      </p:sp>
      <p:sp>
        <p:nvSpPr>
          <p:cNvPr id="5" name="文本占位符 4"/>
          <p:cNvSpPr>
            <a:spLocks noGrp="1"/>
          </p:cNvSpPr>
          <p:nvPr>
            <p:ph type="body" sz="quarter" idx="13"/>
          </p:nvPr>
        </p:nvSpPr>
        <p:spPr/>
        <p:txBody>
          <a:bodyPr/>
          <a:lstStyle/>
          <a:p>
            <a:r>
              <a:rPr lang="zh-CN" altLang="en-US" dirty="0"/>
              <a:t>强力攻击</a:t>
            </a:r>
          </a:p>
          <a:p>
            <a:endParaRPr lang="zh-CN" altLang="en-US" dirty="0"/>
          </a:p>
        </p:txBody>
      </p:sp>
      <p:sp>
        <p:nvSpPr>
          <p:cNvPr id="6" name="文本框 5"/>
          <p:cNvSpPr txBox="1"/>
          <p:nvPr/>
        </p:nvSpPr>
        <p:spPr>
          <a:xfrm>
            <a:off x="2534934" y="2762156"/>
            <a:ext cx="1204176" cy="265457"/>
          </a:xfrm>
          <a:prstGeom prst="rect">
            <a:avLst/>
          </a:prstGeom>
          <a:noFill/>
        </p:spPr>
        <p:txBody>
          <a:bodyPr wrap="none" rtlCol="0">
            <a:spAutoFit/>
          </a:bodyPr>
          <a:lstStyle/>
          <a:p>
            <a:pPr defTabSz="514350"/>
            <a:r>
              <a:rPr lang="zh-CN" altLang="en-US" sz="1125" dirty="0">
                <a:solidFill>
                  <a:prstClr val="black"/>
                </a:solidFill>
                <a:ea typeface="华文新魏"/>
                <a:cs typeface="Times New Roman" panose="02020603050405020304" pitchFamily="18" charset="0"/>
              </a:rPr>
              <a:t>取定一个明文</a:t>
            </a:r>
            <a:r>
              <a:rPr lang="en-US" altLang="zh-CN" sz="1125" i="1" dirty="0">
                <a:solidFill>
                  <a:prstClr val="black"/>
                </a:solidFill>
                <a:ea typeface="华文新魏"/>
                <a:cs typeface="Times New Roman" panose="02020603050405020304" pitchFamily="18" charset="0"/>
              </a:rPr>
              <a:t>P</a:t>
            </a:r>
            <a:r>
              <a:rPr lang="en-US" altLang="zh-CN" sz="1013" dirty="0">
                <a:solidFill>
                  <a:prstClr val="black"/>
                </a:solidFill>
                <a:ea typeface="华文新魏"/>
                <a:cs typeface="Times New Roman" panose="02020603050405020304" pitchFamily="18" charset="0"/>
              </a:rPr>
              <a:t>*</a:t>
            </a:r>
            <a:endParaRPr kumimoji="1" lang="zh-CN" altLang="en-US" sz="1013" dirty="0">
              <a:solidFill>
                <a:prstClr val="black"/>
              </a:solidFill>
              <a:ea typeface="华文新魏"/>
            </a:endParaRPr>
          </a:p>
        </p:txBody>
      </p:sp>
      <p:sp>
        <p:nvSpPr>
          <p:cNvPr id="7" name="圆角矩形 19"/>
          <p:cNvSpPr/>
          <p:nvPr/>
        </p:nvSpPr>
        <p:spPr>
          <a:xfrm>
            <a:off x="3805309" y="2213316"/>
            <a:ext cx="1336841" cy="1439939"/>
          </a:xfrm>
          <a:prstGeom prst="roundRect">
            <a:avLst/>
          </a:prstGeom>
          <a:solidFill>
            <a:schemeClr val="accent2">
              <a:lumMod val="40000"/>
              <a:lumOff val="60000"/>
              <a:alpha val="37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defTabSz="514350"/>
            <a:endParaRPr kumimoji="1" lang="zh-CN" altLang="en-US" sz="1013" dirty="0">
              <a:solidFill>
                <a:prstClr val="black"/>
              </a:solidFill>
              <a:latin typeface="Gill Sans MT"/>
              <a:ea typeface="华文新魏" panose="02010800040101010101" pitchFamily="2" charset="-122"/>
            </a:endParaRPr>
          </a:p>
        </p:txBody>
      </p:sp>
      <p:cxnSp>
        <p:nvCxnSpPr>
          <p:cNvPr id="8" name="直线箭头连接符 20"/>
          <p:cNvCxnSpPr/>
          <p:nvPr/>
        </p:nvCxnSpPr>
        <p:spPr>
          <a:xfrm flipV="1">
            <a:off x="3602979" y="2375334"/>
            <a:ext cx="1090259" cy="478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线箭头连接符 21"/>
          <p:cNvCxnSpPr/>
          <p:nvPr/>
        </p:nvCxnSpPr>
        <p:spPr>
          <a:xfrm flipV="1">
            <a:off x="3602786" y="2703969"/>
            <a:ext cx="1108476" cy="149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线箭头连接符 22"/>
          <p:cNvCxnSpPr/>
          <p:nvPr/>
        </p:nvCxnSpPr>
        <p:spPr>
          <a:xfrm>
            <a:off x="3602977" y="2853714"/>
            <a:ext cx="1098299" cy="655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rot="5400000">
            <a:off x="4045914" y="2757536"/>
            <a:ext cx="202523" cy="248209"/>
          </a:xfrm>
          <a:prstGeom prst="rect">
            <a:avLst/>
          </a:prstGeom>
          <a:noFill/>
        </p:spPr>
        <p:txBody>
          <a:bodyPr wrap="square" rtlCol="0">
            <a:spAutoFit/>
          </a:bodyPr>
          <a:lstStyle/>
          <a:p>
            <a:pPr defTabSz="514350"/>
            <a:r>
              <a:rPr kumimoji="1" lang="en-US" altLang="zh-CN" sz="1013" dirty="0">
                <a:solidFill>
                  <a:prstClr val="black"/>
                </a:solidFill>
                <a:ea typeface="华文新魏"/>
              </a:rPr>
              <a:t>…</a:t>
            </a:r>
            <a:endParaRPr kumimoji="1" lang="zh-CN" altLang="en-US" sz="1013" dirty="0">
              <a:solidFill>
                <a:prstClr val="black"/>
              </a:solidFill>
              <a:ea typeface="华文新魏"/>
            </a:endParaRPr>
          </a:p>
        </p:txBody>
      </p:sp>
      <p:sp>
        <p:nvSpPr>
          <p:cNvPr id="12" name="文本框 11"/>
          <p:cNvSpPr txBox="1"/>
          <p:nvPr/>
        </p:nvSpPr>
        <p:spPr>
          <a:xfrm>
            <a:off x="4663246" y="2250948"/>
            <a:ext cx="714597" cy="1812163"/>
          </a:xfrm>
          <a:prstGeom prst="rect">
            <a:avLst/>
          </a:prstGeom>
          <a:noFill/>
        </p:spPr>
        <p:txBody>
          <a:bodyPr wrap="square" rtlCol="0">
            <a:spAutoFit/>
          </a:bodyPr>
          <a:lstStyle/>
          <a:p>
            <a:pPr defTabSz="514350"/>
            <a:r>
              <a:rPr kumimoji="1" lang="en-US" altLang="zh-CN" sz="1800" i="1" dirty="0">
                <a:solidFill>
                  <a:prstClr val="black"/>
                </a:solidFill>
                <a:ea typeface="华文新魏"/>
              </a:rPr>
              <a:t>C</a:t>
            </a:r>
            <a:r>
              <a:rPr kumimoji="1" lang="en-US" altLang="zh-CN" sz="1800" baseline="-25000" dirty="0">
                <a:solidFill>
                  <a:prstClr val="black"/>
                </a:solidFill>
                <a:ea typeface="华文新魏"/>
              </a:rPr>
              <a:t>0</a:t>
            </a:r>
            <a:endParaRPr kumimoji="1" lang="en-US" altLang="zh-CN" sz="788" baseline="-25000" dirty="0">
              <a:solidFill>
                <a:prstClr val="black"/>
              </a:solidFill>
              <a:ea typeface="华文新魏"/>
            </a:endParaRPr>
          </a:p>
          <a:p>
            <a:pPr defTabSz="514350"/>
            <a:endParaRPr kumimoji="1" lang="en-US" altLang="zh-CN" sz="506" baseline="-25000" dirty="0">
              <a:solidFill>
                <a:prstClr val="black"/>
              </a:solidFill>
              <a:ea typeface="华文新魏"/>
            </a:endParaRPr>
          </a:p>
          <a:p>
            <a:pPr defTabSz="514350"/>
            <a:r>
              <a:rPr kumimoji="1" lang="en-US" altLang="zh-CN" sz="1800" i="1" dirty="0">
                <a:solidFill>
                  <a:prstClr val="black"/>
                </a:solidFill>
                <a:ea typeface="华文新魏"/>
              </a:rPr>
              <a:t>C</a:t>
            </a:r>
            <a:r>
              <a:rPr kumimoji="1" lang="en-US" altLang="zh-CN" sz="1800" baseline="-25000" dirty="0">
                <a:solidFill>
                  <a:prstClr val="black"/>
                </a:solidFill>
                <a:ea typeface="华文新魏"/>
              </a:rPr>
              <a:t>1</a:t>
            </a:r>
            <a:endParaRPr kumimoji="1" lang="zh-CN" altLang="en-US" sz="1800" baseline="-25000" dirty="0">
              <a:solidFill>
                <a:prstClr val="black"/>
              </a:solidFill>
              <a:ea typeface="华文新魏"/>
            </a:endParaRPr>
          </a:p>
          <a:p>
            <a:pPr defTabSz="514350"/>
            <a:endParaRPr kumimoji="1" lang="en-US" altLang="zh-CN" sz="1800" baseline="-25000" dirty="0">
              <a:solidFill>
                <a:prstClr val="black"/>
              </a:solidFill>
              <a:ea typeface="华文新魏"/>
            </a:endParaRPr>
          </a:p>
          <a:p>
            <a:pPr defTabSz="514350"/>
            <a:endParaRPr kumimoji="1" lang="en-US" altLang="zh-CN" sz="1800" baseline="-25000" dirty="0">
              <a:solidFill>
                <a:prstClr val="black"/>
              </a:solidFill>
              <a:ea typeface="华文新魏"/>
            </a:endParaRPr>
          </a:p>
          <a:p>
            <a:pPr defTabSz="514350"/>
            <a:endParaRPr kumimoji="1" lang="en-US" altLang="zh-CN" sz="1800" i="1" dirty="0">
              <a:solidFill>
                <a:prstClr val="black"/>
              </a:solidFill>
              <a:ea typeface="华文新魏"/>
            </a:endParaRPr>
          </a:p>
          <a:p>
            <a:pPr defTabSz="514350"/>
            <a:endParaRPr kumimoji="1" lang="en-US" altLang="zh-CN" sz="619" i="1" dirty="0">
              <a:solidFill>
                <a:prstClr val="black"/>
              </a:solidFill>
              <a:ea typeface="华文新魏"/>
            </a:endParaRPr>
          </a:p>
          <a:p>
            <a:pPr defTabSz="514350"/>
            <a:endParaRPr kumimoji="1" lang="en-US" altLang="zh-CN" sz="619" i="1" dirty="0">
              <a:solidFill>
                <a:prstClr val="black"/>
              </a:solidFill>
              <a:ea typeface="华文新魏"/>
            </a:endParaRPr>
          </a:p>
          <a:p>
            <a:pPr defTabSz="514350"/>
            <a:r>
              <a:rPr kumimoji="1" lang="en-US" altLang="zh-CN" sz="1800" i="1" dirty="0">
                <a:solidFill>
                  <a:prstClr val="black"/>
                </a:solidFill>
                <a:ea typeface="华文新魏"/>
              </a:rPr>
              <a:t>C</a:t>
            </a:r>
            <a:r>
              <a:rPr kumimoji="1" lang="en-US" altLang="zh-CN" sz="1800" i="1" baseline="-25000" dirty="0">
                <a:solidFill>
                  <a:prstClr val="black"/>
                </a:solidFill>
                <a:ea typeface="华文新魏"/>
              </a:rPr>
              <a:t>2</a:t>
            </a:r>
            <a:r>
              <a:rPr kumimoji="1" lang="en-US" altLang="zh-CN" sz="1800" i="1" baseline="30000" dirty="0">
                <a:solidFill>
                  <a:prstClr val="black"/>
                </a:solidFill>
                <a:ea typeface="华文新魏"/>
              </a:rPr>
              <a:t>k</a:t>
            </a:r>
            <a:r>
              <a:rPr kumimoji="1" lang="en-US" altLang="zh-CN" sz="1800" i="1" baseline="-25000" dirty="0">
                <a:solidFill>
                  <a:prstClr val="black"/>
                </a:solidFill>
                <a:ea typeface="华文新魏"/>
              </a:rPr>
              <a:t>-1</a:t>
            </a:r>
            <a:endParaRPr kumimoji="1" lang="zh-CN" altLang="en-US" sz="1800" baseline="-25000" dirty="0">
              <a:solidFill>
                <a:prstClr val="black"/>
              </a:solidFill>
              <a:ea typeface="华文新魏"/>
            </a:endParaRPr>
          </a:p>
        </p:txBody>
      </p:sp>
      <p:sp>
        <p:nvSpPr>
          <p:cNvPr id="13" name="文本框 12"/>
          <p:cNvSpPr txBox="1"/>
          <p:nvPr/>
        </p:nvSpPr>
        <p:spPr>
          <a:xfrm rot="5400000">
            <a:off x="4712296" y="2925900"/>
            <a:ext cx="202523" cy="248209"/>
          </a:xfrm>
          <a:prstGeom prst="rect">
            <a:avLst/>
          </a:prstGeom>
          <a:noFill/>
        </p:spPr>
        <p:txBody>
          <a:bodyPr wrap="square" rtlCol="0">
            <a:spAutoFit/>
          </a:bodyPr>
          <a:lstStyle/>
          <a:p>
            <a:pPr defTabSz="514350"/>
            <a:r>
              <a:rPr kumimoji="1" lang="en-US" altLang="zh-CN" sz="1013" dirty="0">
                <a:solidFill>
                  <a:prstClr val="black"/>
                </a:solidFill>
                <a:ea typeface="华文新魏"/>
              </a:rPr>
              <a:t>…</a:t>
            </a:r>
            <a:endParaRPr kumimoji="1" lang="zh-CN" altLang="en-US" sz="1013" dirty="0">
              <a:solidFill>
                <a:prstClr val="black"/>
              </a:solidFill>
              <a:ea typeface="华文新魏"/>
            </a:endParaRPr>
          </a:p>
        </p:txBody>
      </p:sp>
      <p:sp>
        <p:nvSpPr>
          <p:cNvPr id="14" name="文本框 13"/>
          <p:cNvSpPr txBox="1"/>
          <p:nvPr/>
        </p:nvSpPr>
        <p:spPr>
          <a:xfrm rot="20051066">
            <a:off x="3864554" y="2345289"/>
            <a:ext cx="729081" cy="248209"/>
          </a:xfrm>
          <a:prstGeom prst="rect">
            <a:avLst/>
          </a:prstGeom>
          <a:noFill/>
        </p:spPr>
        <p:txBody>
          <a:bodyPr wrap="square" rtlCol="0">
            <a:spAutoFit/>
          </a:bodyPr>
          <a:lstStyle/>
          <a:p>
            <a:pPr defTabSz="514350"/>
            <a:r>
              <a:rPr kumimoji="1" lang="en-US" altLang="zh-CN" sz="1013" i="1" dirty="0">
                <a:solidFill>
                  <a:prstClr val="black"/>
                </a:solidFill>
                <a:ea typeface="华文新魏"/>
              </a:rPr>
              <a:t>K</a:t>
            </a:r>
            <a:r>
              <a:rPr kumimoji="1" lang="en-US" altLang="zh-CN" sz="1013" dirty="0">
                <a:solidFill>
                  <a:prstClr val="black"/>
                </a:solidFill>
                <a:ea typeface="华文新魏"/>
              </a:rPr>
              <a:t>=00…0</a:t>
            </a:r>
            <a:endParaRPr kumimoji="1" lang="zh-CN" altLang="en-US" sz="1013" dirty="0">
              <a:solidFill>
                <a:prstClr val="black"/>
              </a:solidFill>
              <a:ea typeface="华文新魏"/>
            </a:endParaRPr>
          </a:p>
        </p:txBody>
      </p:sp>
      <p:sp>
        <p:nvSpPr>
          <p:cNvPr id="15" name="文本框 14"/>
          <p:cNvSpPr txBox="1"/>
          <p:nvPr/>
        </p:nvSpPr>
        <p:spPr>
          <a:xfrm rot="21015781">
            <a:off x="3913809" y="2585636"/>
            <a:ext cx="729081" cy="248209"/>
          </a:xfrm>
          <a:prstGeom prst="rect">
            <a:avLst/>
          </a:prstGeom>
          <a:noFill/>
        </p:spPr>
        <p:txBody>
          <a:bodyPr wrap="square" rtlCol="0">
            <a:spAutoFit/>
          </a:bodyPr>
          <a:lstStyle/>
          <a:p>
            <a:pPr defTabSz="514350"/>
            <a:r>
              <a:rPr kumimoji="1" lang="en-US" altLang="zh-CN" sz="1013" i="1" dirty="0">
                <a:solidFill>
                  <a:prstClr val="black"/>
                </a:solidFill>
                <a:ea typeface="华文新魏"/>
              </a:rPr>
              <a:t>K</a:t>
            </a:r>
            <a:r>
              <a:rPr kumimoji="1" lang="en-US" altLang="zh-CN" sz="1013" dirty="0">
                <a:solidFill>
                  <a:prstClr val="black"/>
                </a:solidFill>
                <a:ea typeface="华文新魏"/>
              </a:rPr>
              <a:t>=00…1</a:t>
            </a:r>
            <a:endParaRPr kumimoji="1" lang="zh-CN" altLang="en-US" sz="1013" dirty="0">
              <a:solidFill>
                <a:prstClr val="black"/>
              </a:solidFill>
              <a:ea typeface="华文新魏"/>
            </a:endParaRPr>
          </a:p>
        </p:txBody>
      </p:sp>
      <p:sp>
        <p:nvSpPr>
          <p:cNvPr id="16" name="文本框 15"/>
          <p:cNvSpPr txBox="1"/>
          <p:nvPr/>
        </p:nvSpPr>
        <p:spPr>
          <a:xfrm rot="1733624">
            <a:off x="3891322" y="3037261"/>
            <a:ext cx="729081" cy="248209"/>
          </a:xfrm>
          <a:prstGeom prst="rect">
            <a:avLst/>
          </a:prstGeom>
          <a:noFill/>
        </p:spPr>
        <p:txBody>
          <a:bodyPr wrap="square" rtlCol="0">
            <a:spAutoFit/>
          </a:bodyPr>
          <a:lstStyle/>
          <a:p>
            <a:pPr defTabSz="514350"/>
            <a:r>
              <a:rPr kumimoji="1" lang="en-US" altLang="zh-CN" sz="1013" i="1" dirty="0">
                <a:solidFill>
                  <a:prstClr val="black"/>
                </a:solidFill>
                <a:ea typeface="华文新魏"/>
              </a:rPr>
              <a:t>K</a:t>
            </a:r>
            <a:r>
              <a:rPr kumimoji="1" lang="en-US" altLang="zh-CN" sz="1013" dirty="0">
                <a:solidFill>
                  <a:prstClr val="black"/>
                </a:solidFill>
                <a:ea typeface="华文新魏"/>
              </a:rPr>
              <a:t>=11…1</a:t>
            </a:r>
            <a:endParaRPr kumimoji="1" lang="zh-CN" altLang="en-US" sz="1013" dirty="0">
              <a:solidFill>
                <a:prstClr val="black"/>
              </a:solidFill>
              <a:ea typeface="华文新魏"/>
            </a:endParaRPr>
          </a:p>
        </p:txBody>
      </p:sp>
      <p:sp>
        <p:nvSpPr>
          <p:cNvPr id="17" name="文本框 16"/>
          <p:cNvSpPr txBox="1"/>
          <p:nvPr/>
        </p:nvSpPr>
        <p:spPr>
          <a:xfrm>
            <a:off x="3878317" y="2026355"/>
            <a:ext cx="1448345" cy="248209"/>
          </a:xfrm>
          <a:prstGeom prst="rect">
            <a:avLst/>
          </a:prstGeom>
          <a:noFill/>
        </p:spPr>
        <p:txBody>
          <a:bodyPr wrap="square" rtlCol="0">
            <a:spAutoFit/>
          </a:bodyPr>
          <a:lstStyle/>
          <a:p>
            <a:pPr defTabSz="514350"/>
            <a:r>
              <a:rPr kumimoji="1" lang="zh-CN" altLang="en-US" sz="1013" dirty="0">
                <a:solidFill>
                  <a:prstClr val="black"/>
                </a:solidFill>
                <a:ea typeface="华文新魏"/>
              </a:rPr>
              <a:t>存储</a:t>
            </a:r>
            <a:r>
              <a:rPr kumimoji="1" lang="zh-CN" altLang="en-US" sz="1013" dirty="0">
                <a:solidFill>
                  <a:srgbClr val="FF0000"/>
                </a:solidFill>
                <a:ea typeface="华文新魏"/>
              </a:rPr>
              <a:t>有序</a:t>
            </a:r>
            <a:r>
              <a:rPr kumimoji="1" lang="zh-CN" altLang="en-US" sz="1013" dirty="0">
                <a:solidFill>
                  <a:prstClr val="black"/>
                </a:solidFill>
                <a:ea typeface="华文新魏"/>
              </a:rPr>
              <a:t>对表</a:t>
            </a:r>
            <a:r>
              <a:rPr kumimoji="1" lang="en-US" altLang="zh-CN" sz="1013" dirty="0">
                <a:solidFill>
                  <a:prstClr val="black"/>
                </a:solidFill>
                <a:ea typeface="华文新魏"/>
              </a:rPr>
              <a:t>{(C,K)}</a:t>
            </a:r>
            <a:endParaRPr kumimoji="1" lang="zh-CN" altLang="en-US" sz="1013" dirty="0">
              <a:solidFill>
                <a:prstClr val="black"/>
              </a:solidFill>
              <a:ea typeface="华文新魏"/>
            </a:endParaRPr>
          </a:p>
        </p:txBody>
      </p:sp>
      <p:sp>
        <p:nvSpPr>
          <p:cNvPr id="18" name="文本框 17"/>
          <p:cNvSpPr txBox="1"/>
          <p:nvPr/>
        </p:nvSpPr>
        <p:spPr>
          <a:xfrm>
            <a:off x="3805309" y="5091444"/>
            <a:ext cx="1378809" cy="415498"/>
          </a:xfrm>
          <a:prstGeom prst="rect">
            <a:avLst/>
          </a:prstGeom>
          <a:noFill/>
          <a:ln>
            <a:solidFill>
              <a:srgbClr val="C00000"/>
            </a:solidFill>
          </a:ln>
        </p:spPr>
        <p:txBody>
          <a:bodyPr wrap="square" rtlCol="0">
            <a:spAutoFit/>
          </a:bodyPr>
          <a:lstStyle/>
          <a:p>
            <a:pPr defTabSz="514350"/>
            <a:r>
              <a:rPr kumimoji="1" lang="zh-CN" altLang="en-US" sz="2100" dirty="0">
                <a:solidFill>
                  <a:prstClr val="black"/>
                </a:solidFill>
                <a:ea typeface="华文新魏"/>
              </a:rPr>
              <a:t>判定条件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p:tgtEl>
                                          <p:spTgt spid="9"/>
                                        </p:tgtEl>
                                        <p:attrNameLst>
                                          <p:attrName>ppt_y</p:attrName>
                                        </p:attrNameLst>
                                      </p:cBhvr>
                                      <p:tavLst>
                                        <p:tav tm="0">
                                          <p:val>
                                            <p:strVal val="#ppt_y+#ppt_h*1.125000"/>
                                          </p:val>
                                        </p:tav>
                                        <p:tav tm="100000">
                                          <p:val>
                                            <p:strVal val="#ppt_y"/>
                                          </p:val>
                                        </p:tav>
                                      </p:tavLst>
                                    </p:anim>
                                    <p:animEffect transition="in" filter="wipe(up)">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edge">
                                      <p:cBhvr>
                                        <p:cTn id="67" dur="20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fade">
                                      <p:cBhvr>
                                        <p:cTn id="72" dur="500"/>
                                        <p:tgtEl>
                                          <p:spTgt spid="4">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p:bldP spid="13" grpId="0"/>
      <p:bldP spid="14" grpId="0"/>
      <p:bldP spid="15" grpId="0"/>
      <p:bldP spid="16" grpId="0"/>
      <p:bldP spid="17" grpId="0"/>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35</a:t>
            </a:fld>
            <a:endParaRPr lang="zh-CN" altLang="en-US" dirty="0"/>
          </a:p>
        </p:txBody>
      </p:sp>
      <p:sp>
        <p:nvSpPr>
          <p:cNvPr id="3" name="文本占位符 2"/>
          <p:cNvSpPr>
            <a:spLocks noGrp="1"/>
          </p:cNvSpPr>
          <p:nvPr>
            <p:ph type="body" sz="quarter" idx="14"/>
          </p:nvPr>
        </p:nvSpPr>
        <p:spPr/>
        <p:txBody>
          <a:bodyPr/>
          <a:lstStyle/>
          <a:p>
            <a:r>
              <a:rPr lang="zh-CN" altLang="en-US" dirty="0"/>
              <a:t>查表攻击</a:t>
            </a:r>
          </a:p>
        </p:txBody>
      </p:sp>
      <p:sp>
        <p:nvSpPr>
          <p:cNvPr id="4" name="文本占位符 3"/>
          <p:cNvSpPr>
            <a:spLocks noGrp="1"/>
          </p:cNvSpPr>
          <p:nvPr>
            <p:ph type="body" sz="quarter" idx="15"/>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pPr marL="153829" indent="-153829" algn="l" eaLnBrk="0" fontAlgn="base" hangingPunct="0">
              <a:spcBef>
                <a:spcPts val="338"/>
              </a:spcBef>
              <a:spcAft>
                <a:spcPct val="0"/>
              </a:spcAft>
              <a:buClr>
                <a:srgbClr val="727CA3"/>
              </a:buClr>
              <a:buSzPct val="76000"/>
              <a:buFont typeface="Wingdings 3" panose="05040102010807070707" pitchFamily="18" charset="2"/>
              <a:buChar char=""/>
            </a:pPr>
            <a:r>
              <a:rPr lang="zh-CN" altLang="en-US" sz="2000" b="1" dirty="0">
                <a:solidFill>
                  <a:prstClr val="black"/>
                </a:solidFill>
                <a:latin typeface="楷体" panose="02010609060101010101" pitchFamily="49" charset="-122"/>
                <a:ea typeface="楷体" panose="02010609060101010101" pitchFamily="49" charset="-122"/>
              </a:rPr>
              <a:t>复杂度分析？</a:t>
            </a:r>
            <a:endParaRPr lang="en-US" altLang="zh-CN" sz="2000" b="1" dirty="0">
              <a:solidFill>
                <a:prstClr val="black"/>
              </a:solidFill>
              <a:latin typeface="楷体" panose="02010609060101010101" pitchFamily="49" charset="-122"/>
              <a:ea typeface="楷体" panose="02010609060101010101" pitchFamily="49" charset="-122"/>
            </a:endParaRPr>
          </a:p>
          <a:p>
            <a:pPr marL="153829" indent="-153829" algn="l" eaLnBrk="0" fontAlgn="base" hangingPunct="0">
              <a:spcBef>
                <a:spcPts val="338"/>
              </a:spcBef>
              <a:spcAft>
                <a:spcPct val="0"/>
              </a:spcAft>
              <a:buClr>
                <a:srgbClr val="727CA3"/>
              </a:buClr>
              <a:buSzPct val="76000"/>
              <a:buFont typeface="Wingdings 3" panose="05040102010807070707" pitchFamily="18" charset="2"/>
              <a:buChar char=""/>
            </a:pPr>
            <a:r>
              <a:rPr lang="en-US" altLang="zh-CN" i="1" dirty="0">
                <a:solidFill>
                  <a:srgbClr val="C00000"/>
                </a:solidFill>
              </a:rPr>
              <a:t>M</a:t>
            </a:r>
            <a:r>
              <a:rPr lang="zh-CN" altLang="en-US" i="1" dirty="0">
                <a:solidFill>
                  <a:srgbClr val="C00000"/>
                </a:solidFill>
              </a:rPr>
              <a:t> </a:t>
            </a:r>
            <a:r>
              <a:rPr lang="en-US" altLang="zh-CN" dirty="0">
                <a:solidFill>
                  <a:srgbClr val="C00000"/>
                </a:solidFill>
              </a:rPr>
              <a:t>=</a:t>
            </a:r>
            <a:r>
              <a:rPr lang="zh-CN" altLang="en-US" dirty="0">
                <a:solidFill>
                  <a:srgbClr val="C00000"/>
                </a:solidFill>
              </a:rPr>
              <a:t> </a:t>
            </a:r>
            <a:r>
              <a:rPr lang="en-US" altLang="zh-CN" i="1" dirty="0">
                <a:solidFill>
                  <a:srgbClr val="C00000"/>
                </a:solidFill>
              </a:rPr>
              <a:t>O</a:t>
            </a:r>
            <a:r>
              <a:rPr lang="en-US" altLang="zh-CN" dirty="0">
                <a:solidFill>
                  <a:srgbClr val="C00000"/>
                </a:solidFill>
              </a:rPr>
              <a:t>(2</a:t>
            </a:r>
            <a:r>
              <a:rPr lang="en-US" altLang="zh-CN" i="1" baseline="30000" dirty="0">
                <a:solidFill>
                  <a:srgbClr val="C00000"/>
                </a:solidFill>
              </a:rPr>
              <a:t>k</a:t>
            </a:r>
            <a:r>
              <a:rPr lang="en-US" altLang="zh-CN" dirty="0">
                <a:solidFill>
                  <a:srgbClr val="C00000"/>
                </a:solidFill>
              </a:rPr>
              <a:t>)</a:t>
            </a:r>
            <a:r>
              <a:rPr lang="zh-CN" altLang="en-US" dirty="0">
                <a:solidFill>
                  <a:srgbClr val="C00000"/>
                </a:solidFill>
              </a:rPr>
              <a:t>，</a:t>
            </a:r>
            <a:r>
              <a:rPr lang="zh-CN" altLang="en-US" b="1" dirty="0">
                <a:solidFill>
                  <a:srgbClr val="C00000"/>
                </a:solidFill>
                <a:latin typeface="楷体" panose="02010609060101010101" pitchFamily="49" charset="-122"/>
                <a:ea typeface="楷体" panose="02010609060101010101" pitchFamily="49" charset="-122"/>
              </a:rPr>
              <a:t>存储占主项</a:t>
            </a:r>
            <a:endParaRPr lang="en-US" altLang="zh-CN" b="1" dirty="0">
              <a:solidFill>
                <a:srgbClr val="C00000"/>
              </a:solidFill>
              <a:latin typeface="楷体" panose="02010609060101010101" pitchFamily="49" charset="-122"/>
              <a:ea typeface="楷体" panose="02010609060101010101" pitchFamily="49" charset="-122"/>
            </a:endParaRPr>
          </a:p>
          <a:p>
            <a:pPr marL="153829" indent="-153829" algn="l" eaLnBrk="0" fontAlgn="base" hangingPunct="0">
              <a:spcBef>
                <a:spcPts val="338"/>
              </a:spcBef>
              <a:spcAft>
                <a:spcPct val="0"/>
              </a:spcAft>
              <a:buClr>
                <a:srgbClr val="727CA3"/>
              </a:buClr>
              <a:buSzPct val="76000"/>
              <a:buFont typeface="Wingdings 3" panose="05040102010807070707" pitchFamily="18" charset="2"/>
              <a:buChar char=""/>
            </a:pPr>
            <a:r>
              <a:rPr lang="zh-CN" altLang="en-US" b="1" dirty="0">
                <a:solidFill>
                  <a:prstClr val="black"/>
                </a:solidFill>
                <a:latin typeface="楷体" panose="02010609060101010101" pitchFamily="49" charset="-122"/>
                <a:ea typeface="楷体" panose="02010609060101010101" pitchFamily="49" charset="-122"/>
              </a:rPr>
              <a:t>离线阶段</a:t>
            </a:r>
            <a:r>
              <a:rPr lang="en-US" altLang="zh-CN" i="1" dirty="0">
                <a:solidFill>
                  <a:prstClr val="black"/>
                </a:solidFill>
              </a:rPr>
              <a:t>T</a:t>
            </a:r>
            <a:r>
              <a:rPr lang="zh-CN" altLang="en-US" i="1" dirty="0">
                <a:solidFill>
                  <a:prstClr val="black"/>
                </a:solidFill>
              </a:rPr>
              <a:t> </a:t>
            </a:r>
            <a:r>
              <a:rPr lang="en-US" altLang="zh-CN" dirty="0">
                <a:solidFill>
                  <a:prstClr val="black"/>
                </a:solidFill>
              </a:rPr>
              <a:t>=</a:t>
            </a:r>
            <a:r>
              <a:rPr lang="zh-CN" altLang="en-US" dirty="0">
                <a:solidFill>
                  <a:prstClr val="black"/>
                </a:solidFill>
              </a:rPr>
              <a:t> </a:t>
            </a:r>
            <a:r>
              <a:rPr lang="en-US" altLang="zh-CN" i="1" dirty="0">
                <a:solidFill>
                  <a:prstClr val="black"/>
                </a:solidFill>
              </a:rPr>
              <a:t>O</a:t>
            </a:r>
            <a:r>
              <a:rPr lang="en-US" altLang="zh-CN" dirty="0">
                <a:solidFill>
                  <a:prstClr val="black"/>
                </a:solidFill>
              </a:rPr>
              <a:t>(2</a:t>
            </a:r>
            <a:r>
              <a:rPr lang="en-US" altLang="zh-CN" i="1" baseline="30000" dirty="0">
                <a:solidFill>
                  <a:prstClr val="black"/>
                </a:solidFill>
              </a:rPr>
              <a:t>k</a:t>
            </a:r>
            <a:r>
              <a:rPr lang="en-US" altLang="zh-CN" dirty="0">
                <a:solidFill>
                  <a:prstClr val="black"/>
                </a:solidFill>
              </a:rPr>
              <a:t>)</a:t>
            </a:r>
            <a:r>
              <a:rPr lang="zh-CN" altLang="en-US" b="1" dirty="0">
                <a:solidFill>
                  <a:prstClr val="black"/>
                </a:solidFill>
                <a:latin typeface="楷体" panose="02010609060101010101" pitchFamily="49" charset="-122"/>
                <a:ea typeface="楷体" panose="02010609060101010101" pitchFamily="49" charset="-122"/>
              </a:rPr>
              <a:t>（可通过并行计算来降低）</a:t>
            </a:r>
            <a:endParaRPr lang="en-US" altLang="zh-CN" b="1" dirty="0">
              <a:solidFill>
                <a:prstClr val="black"/>
              </a:solidFill>
              <a:latin typeface="楷体" panose="02010609060101010101" pitchFamily="49" charset="-122"/>
              <a:ea typeface="楷体" panose="02010609060101010101" pitchFamily="49" charset="-122"/>
            </a:endParaRPr>
          </a:p>
          <a:p>
            <a:pPr marL="153829" indent="-153829" algn="l" eaLnBrk="0" fontAlgn="base" hangingPunct="0">
              <a:spcBef>
                <a:spcPts val="338"/>
              </a:spcBef>
              <a:spcAft>
                <a:spcPct val="0"/>
              </a:spcAft>
              <a:buClr>
                <a:srgbClr val="727CA3"/>
              </a:buClr>
              <a:buSzPct val="76000"/>
              <a:buFont typeface="Wingdings 3" panose="05040102010807070707" pitchFamily="18" charset="2"/>
              <a:buChar char=""/>
            </a:pPr>
            <a:r>
              <a:rPr lang="zh-CN" altLang="en-US" b="1" dirty="0">
                <a:solidFill>
                  <a:prstClr val="black"/>
                </a:solidFill>
                <a:latin typeface="楷体" panose="02010609060101010101" pitchFamily="49" charset="-122"/>
                <a:ea typeface="楷体" panose="02010609060101010101" pitchFamily="49" charset="-122"/>
              </a:rPr>
              <a:t>在线阶段</a:t>
            </a:r>
            <a:r>
              <a:rPr lang="en-US" altLang="zh-CN" i="1" dirty="0">
                <a:solidFill>
                  <a:prstClr val="black"/>
                </a:solidFill>
              </a:rPr>
              <a:t>D</a:t>
            </a:r>
            <a:r>
              <a:rPr lang="zh-CN" altLang="en-US" i="1" dirty="0">
                <a:solidFill>
                  <a:prstClr val="black"/>
                </a:solidFill>
              </a:rPr>
              <a:t> </a:t>
            </a:r>
            <a:r>
              <a:rPr lang="en-US" altLang="zh-CN" dirty="0">
                <a:solidFill>
                  <a:prstClr val="black"/>
                </a:solidFill>
              </a:rPr>
              <a:t>=</a:t>
            </a:r>
            <a:r>
              <a:rPr lang="en-US" altLang="zh-CN" i="1" dirty="0">
                <a:solidFill>
                  <a:prstClr val="black"/>
                </a:solidFill>
              </a:rPr>
              <a:t> O</a:t>
            </a:r>
            <a:r>
              <a:rPr lang="en-US" altLang="zh-CN" dirty="0">
                <a:solidFill>
                  <a:prstClr val="black"/>
                </a:solidFill>
              </a:rPr>
              <a:t>(1)</a:t>
            </a:r>
            <a:r>
              <a:rPr lang="zh-CN" altLang="en-US" dirty="0">
                <a:solidFill>
                  <a:prstClr val="black"/>
                </a:solidFill>
              </a:rPr>
              <a:t>，</a:t>
            </a:r>
            <a:r>
              <a:rPr lang="en-US" altLang="zh-CN" i="1" dirty="0">
                <a:solidFill>
                  <a:srgbClr val="C00000"/>
                </a:solidFill>
              </a:rPr>
              <a:t>T</a:t>
            </a:r>
            <a:r>
              <a:rPr lang="zh-CN" altLang="en-US" i="1" dirty="0">
                <a:solidFill>
                  <a:srgbClr val="C00000"/>
                </a:solidFill>
              </a:rPr>
              <a:t> </a:t>
            </a:r>
            <a:r>
              <a:rPr lang="en-US" altLang="zh-CN" dirty="0">
                <a:solidFill>
                  <a:srgbClr val="C00000"/>
                </a:solidFill>
              </a:rPr>
              <a:t>=</a:t>
            </a:r>
            <a:r>
              <a:rPr lang="zh-CN" altLang="en-US" dirty="0">
                <a:solidFill>
                  <a:srgbClr val="C00000"/>
                </a:solidFill>
              </a:rPr>
              <a:t> </a:t>
            </a:r>
            <a:r>
              <a:rPr lang="en-US" altLang="zh-CN" i="1" dirty="0">
                <a:solidFill>
                  <a:srgbClr val="C00000"/>
                </a:solidFill>
              </a:rPr>
              <a:t>O</a:t>
            </a:r>
            <a:r>
              <a:rPr lang="en-US" altLang="zh-CN" dirty="0">
                <a:solidFill>
                  <a:srgbClr val="C00000"/>
                </a:solidFill>
              </a:rPr>
              <a:t>(1)</a:t>
            </a:r>
          </a:p>
          <a:p>
            <a:pPr marL="153829" indent="-153829" algn="l" eaLnBrk="0" fontAlgn="base" hangingPunct="0">
              <a:spcBef>
                <a:spcPts val="338"/>
              </a:spcBef>
              <a:spcAft>
                <a:spcPct val="0"/>
              </a:spcAft>
              <a:buClr>
                <a:srgbClr val="727CA3"/>
              </a:buClr>
              <a:buSzPct val="76000"/>
              <a:buFont typeface="Wingdings 3" panose="05040102010807070707" pitchFamily="18" charset="2"/>
              <a:buChar char=""/>
            </a:pPr>
            <a:r>
              <a:rPr lang="zh-CN" altLang="en-US" b="1" dirty="0">
                <a:solidFill>
                  <a:prstClr val="black"/>
                </a:solidFill>
                <a:latin typeface="楷体" panose="02010609060101010101" pitchFamily="49" charset="-122"/>
                <a:ea typeface="楷体" panose="02010609060101010101" pitchFamily="49" charset="-122"/>
              </a:rPr>
              <a:t>选择明文攻击</a:t>
            </a:r>
            <a:endParaRPr lang="en-US" altLang="zh-CN" b="1" dirty="0">
              <a:solidFill>
                <a:prstClr val="black"/>
              </a:solidFill>
              <a:latin typeface="楷体" panose="02010609060101010101" pitchFamily="49" charset="-122"/>
              <a:ea typeface="楷体" panose="02010609060101010101" pitchFamily="49" charset="-122"/>
            </a:endParaRPr>
          </a:p>
          <a:p>
            <a:pPr marL="308134" lvl="1" indent="-153829" eaLnBrk="0" fontAlgn="base" hangingPunct="0">
              <a:lnSpc>
                <a:spcPct val="100000"/>
              </a:lnSpc>
              <a:spcBef>
                <a:spcPts val="281"/>
              </a:spcBef>
              <a:spcAft>
                <a:spcPct val="0"/>
              </a:spcAft>
              <a:buClr>
                <a:srgbClr val="9FB8CD"/>
              </a:buClr>
              <a:buSzPct val="76000"/>
              <a:buFont typeface="Wingdings 3" panose="05040102010807070707" pitchFamily="18" charset="2"/>
              <a:buChar char=""/>
            </a:pPr>
            <a:endParaRPr lang="en-US" altLang="zh-CN" sz="1238" dirty="0">
              <a:solidFill>
                <a:srgbClr val="C00000"/>
              </a:solidFill>
              <a:latin typeface="Times New Roman" panose="02020603050405020304" pitchFamily="18" charset="0"/>
              <a:ea typeface="SimSun" panose="02010600030101010101" pitchFamily="2" charset="-122"/>
              <a:cs typeface="Times New Roman" panose="02020603050405020304" pitchFamily="18" charset="0"/>
            </a:endParaRPr>
          </a:p>
          <a:p>
            <a:endParaRPr lang="zh-CN" altLang="en-US" dirty="0"/>
          </a:p>
        </p:txBody>
      </p:sp>
      <p:sp>
        <p:nvSpPr>
          <p:cNvPr id="5" name="文本占位符 4"/>
          <p:cNvSpPr>
            <a:spLocks noGrp="1"/>
          </p:cNvSpPr>
          <p:nvPr>
            <p:ph type="body" sz="quarter" idx="13"/>
          </p:nvPr>
        </p:nvSpPr>
        <p:spPr/>
        <p:txBody>
          <a:bodyPr/>
          <a:lstStyle/>
          <a:p>
            <a:r>
              <a:rPr lang="zh-CN" altLang="en-US" dirty="0">
                <a:cs typeface="Times New Roman" panose="02020603050405020304" pitchFamily="18" charset="0"/>
              </a:rPr>
              <a:t>强力攻击</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813727757"/>
              </p:ext>
            </p:extLst>
          </p:nvPr>
        </p:nvGraphicFramePr>
        <p:xfrm>
          <a:off x="1907704" y="1434810"/>
          <a:ext cx="1890211" cy="1628780"/>
        </p:xfrm>
        <a:graphic>
          <a:graphicData uri="http://schemas.openxmlformats.org/drawingml/2006/table">
            <a:tbl>
              <a:tblPr firstRow="1" bandRow="1">
                <a:tableStyleId>{5C22544A-7EE6-4342-B048-85BDC9FD1C3A}</a:tableStyleId>
              </a:tblPr>
              <a:tblGrid>
                <a:gridCol w="821831">
                  <a:extLst>
                    <a:ext uri="{9D8B030D-6E8A-4147-A177-3AD203B41FA5}">
                      <a16:colId xmlns:a16="http://schemas.microsoft.com/office/drawing/2014/main" val="20000"/>
                    </a:ext>
                  </a:extLst>
                </a:gridCol>
                <a:gridCol w="1068380">
                  <a:extLst>
                    <a:ext uri="{9D8B030D-6E8A-4147-A177-3AD203B41FA5}">
                      <a16:colId xmlns:a16="http://schemas.microsoft.com/office/drawing/2014/main" val="20001"/>
                    </a:ext>
                  </a:extLst>
                </a:gridCol>
              </a:tblGrid>
              <a:tr h="325755">
                <a:tc>
                  <a:txBody>
                    <a:bodyPr/>
                    <a:lstStyle/>
                    <a:p>
                      <a:r>
                        <a:rPr lang="zh-CN" altLang="en-US" sz="1800" dirty="0">
                          <a:ea typeface="宋体" panose="02010600030101010101" pitchFamily="2" charset="-122"/>
                        </a:rPr>
                        <a:t>密文</a:t>
                      </a:r>
                    </a:p>
                  </a:txBody>
                  <a:tcPr marL="51435" marR="51435" marT="25718" marB="25718"/>
                </a:tc>
                <a:tc>
                  <a:txBody>
                    <a:bodyPr/>
                    <a:lstStyle/>
                    <a:p>
                      <a:r>
                        <a:rPr lang="zh-CN" altLang="en-US" sz="1800" dirty="0">
                          <a:ea typeface="宋体" panose="02010600030101010101" pitchFamily="2" charset="-122"/>
                        </a:rPr>
                        <a:t>密钥</a:t>
                      </a:r>
                    </a:p>
                  </a:txBody>
                  <a:tcPr marL="51435" marR="51435" marT="25718" marB="25718"/>
                </a:tc>
                <a:extLst>
                  <a:ext uri="{0D108BD9-81ED-4DB2-BD59-A6C34878D82A}">
                    <a16:rowId xmlns:a16="http://schemas.microsoft.com/office/drawing/2014/main" val="10000"/>
                  </a:ext>
                </a:extLst>
              </a:tr>
              <a:tr h="325755">
                <a:tc>
                  <a:txBody>
                    <a:bodyPr/>
                    <a:lstStyle/>
                    <a:p>
                      <a:pPr algn="ctr"/>
                      <a:r>
                        <a:rPr lang="en-US" altLang="zh-CN" sz="1800" i="1" dirty="0">
                          <a:ea typeface="宋体" panose="02010600030101010101" pitchFamily="2" charset="-122"/>
                        </a:rPr>
                        <a:t>C</a:t>
                      </a:r>
                      <a:r>
                        <a:rPr lang="en-US" altLang="zh-CN" sz="1800" baseline="-25000" dirty="0"/>
                        <a:t>0</a:t>
                      </a:r>
                      <a:endParaRPr lang="zh-CN" altLang="en-US" sz="1800" baseline="-25000" dirty="0"/>
                    </a:p>
                  </a:txBody>
                  <a:tcPr marL="51435" marR="51435" marT="25718" marB="25718"/>
                </a:tc>
                <a:tc>
                  <a:txBody>
                    <a:bodyPr/>
                    <a:lstStyle/>
                    <a:p>
                      <a:r>
                        <a:rPr lang="en-US" altLang="zh-CN" sz="1800" dirty="0">
                          <a:ea typeface="宋体" panose="02010600030101010101" pitchFamily="2" charset="-122"/>
                        </a:rPr>
                        <a:t>00…00</a:t>
                      </a:r>
                      <a:endParaRPr lang="zh-CN" altLang="en-US" sz="1800" dirty="0"/>
                    </a:p>
                  </a:txBody>
                  <a:tcPr marL="51435" marR="51435" marT="25718" marB="25718"/>
                </a:tc>
                <a:extLst>
                  <a:ext uri="{0D108BD9-81ED-4DB2-BD59-A6C34878D82A}">
                    <a16:rowId xmlns:a16="http://schemas.microsoft.com/office/drawing/2014/main" val="10001"/>
                  </a:ext>
                </a:extLst>
              </a:tr>
              <a:tr h="32575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i="1" dirty="0">
                          <a:ea typeface="宋体" panose="02010600030101010101" pitchFamily="2" charset="-122"/>
                        </a:rPr>
                        <a:t>C</a:t>
                      </a:r>
                      <a:r>
                        <a:rPr lang="en-US" altLang="zh-CN" sz="1800" i="0" baseline="-25000" dirty="0"/>
                        <a:t>1</a:t>
                      </a:r>
                      <a:endParaRPr lang="zh-CN" altLang="en-US" sz="1800" i="0" baseline="-25000" dirty="0"/>
                    </a:p>
                  </a:txBody>
                  <a:tcPr marL="51435" marR="51435" marT="25718" marB="25718"/>
                </a:tc>
                <a:tc>
                  <a:txBody>
                    <a:bodyPr/>
                    <a:lstStyle/>
                    <a:p>
                      <a:r>
                        <a:rPr lang="en-US" altLang="zh-CN" sz="1800" dirty="0">
                          <a:ea typeface="宋体" panose="02010600030101010101" pitchFamily="2" charset="-122"/>
                        </a:rPr>
                        <a:t>00…01</a:t>
                      </a:r>
                      <a:endParaRPr lang="zh-CN" altLang="en-US" sz="1800" dirty="0"/>
                    </a:p>
                  </a:txBody>
                  <a:tcPr marL="51435" marR="51435" marT="25718" marB="25718"/>
                </a:tc>
                <a:extLst>
                  <a:ext uri="{0D108BD9-81ED-4DB2-BD59-A6C34878D82A}">
                    <a16:rowId xmlns:a16="http://schemas.microsoft.com/office/drawing/2014/main" val="10002"/>
                  </a:ext>
                </a:extLst>
              </a:tr>
              <a:tr h="325755">
                <a:tc>
                  <a:txBody>
                    <a:bodyPr/>
                    <a:lstStyle/>
                    <a:p>
                      <a:pPr algn="ctr"/>
                      <a:r>
                        <a:rPr lang="en-US" altLang="zh-CN" sz="1800" dirty="0">
                          <a:ea typeface="宋体" panose="02010600030101010101" pitchFamily="2" charset="-122"/>
                        </a:rPr>
                        <a:t>…</a:t>
                      </a:r>
                      <a:endParaRPr lang="zh-CN" altLang="en-US" sz="1800" dirty="0"/>
                    </a:p>
                  </a:txBody>
                  <a:tcPr marL="51435" marR="51435" marT="25718" marB="25718"/>
                </a:tc>
                <a:tc>
                  <a:txBody>
                    <a:bodyPr/>
                    <a:lstStyle/>
                    <a:p>
                      <a:endParaRPr lang="zh-CN" altLang="en-US" sz="1800" dirty="0">
                        <a:ea typeface="宋体" panose="02010600030101010101" pitchFamily="2" charset="-122"/>
                      </a:endParaRPr>
                    </a:p>
                  </a:txBody>
                  <a:tcPr marL="51435" marR="51435" marT="25718" marB="25718"/>
                </a:tc>
                <a:extLst>
                  <a:ext uri="{0D108BD9-81ED-4DB2-BD59-A6C34878D82A}">
                    <a16:rowId xmlns:a16="http://schemas.microsoft.com/office/drawing/2014/main" val="10003"/>
                  </a:ext>
                </a:extLst>
              </a:tr>
              <a:tr h="325755">
                <a:tc>
                  <a:txBody>
                    <a:bodyPr/>
                    <a:lstStyle/>
                    <a:p>
                      <a:pPr algn="ctr"/>
                      <a:r>
                        <a:rPr kumimoji="1" lang="en-US" altLang="zh-CN" sz="1800" i="1" dirty="0">
                          <a:ea typeface="宋体" panose="02010600030101010101" pitchFamily="2" charset="-122"/>
                        </a:rPr>
                        <a:t>C</a:t>
                      </a:r>
                      <a:r>
                        <a:rPr kumimoji="1" lang="en-US" altLang="zh-CN" sz="1800" i="1" baseline="-25000" dirty="0"/>
                        <a:t>2</a:t>
                      </a:r>
                      <a:r>
                        <a:rPr kumimoji="1" lang="en-US" altLang="zh-CN" sz="1800" i="1" baseline="30000" dirty="0"/>
                        <a:t>k</a:t>
                      </a:r>
                      <a:r>
                        <a:rPr kumimoji="1" lang="en-US" altLang="zh-CN" sz="1800" i="0" baseline="-25000" dirty="0"/>
                        <a:t>-1</a:t>
                      </a:r>
                      <a:endParaRPr kumimoji="1" lang="zh-CN" altLang="en-US" sz="1800" i="0" baseline="-25000" dirty="0"/>
                    </a:p>
                  </a:txBody>
                  <a:tcPr marL="51435" marR="51435" marT="25718" marB="25718"/>
                </a:tc>
                <a:tc>
                  <a:txBody>
                    <a:bodyPr/>
                    <a:lstStyle/>
                    <a:p>
                      <a:r>
                        <a:rPr lang="en-US" altLang="zh-CN" sz="1800" dirty="0">
                          <a:ea typeface="宋体" panose="02010600030101010101" pitchFamily="2" charset="-122"/>
                        </a:rPr>
                        <a:t>11…11</a:t>
                      </a:r>
                      <a:endParaRPr lang="zh-CN" altLang="en-US" sz="1800" dirty="0"/>
                    </a:p>
                  </a:txBody>
                  <a:tcPr marL="51435" marR="51435" marT="25718" marB="25718"/>
                </a:tc>
                <a:extLst>
                  <a:ext uri="{0D108BD9-81ED-4DB2-BD59-A6C34878D82A}">
                    <a16:rowId xmlns:a16="http://schemas.microsoft.com/office/drawing/2014/main" val="10004"/>
                  </a:ext>
                </a:extLst>
              </a:tr>
            </a:tbl>
          </a:graphicData>
        </a:graphic>
      </p:graphicFrame>
      <p:sp>
        <p:nvSpPr>
          <p:cNvPr id="8" name="矩形 7"/>
          <p:cNvSpPr/>
          <p:nvPr/>
        </p:nvSpPr>
        <p:spPr>
          <a:xfrm>
            <a:off x="3887178" y="2249200"/>
            <a:ext cx="2262158" cy="369332"/>
          </a:xfrm>
          <a:prstGeom prst="rect">
            <a:avLst/>
          </a:prstGeom>
        </p:spPr>
        <p:txBody>
          <a:bodyPr wrap="none">
            <a:spAutoFit/>
          </a:bodyPr>
          <a:lstStyle/>
          <a:p>
            <a:r>
              <a:rPr kumimoji="1" lang="zh-CN" altLang="en-US" sz="1800" b="1" dirty="0">
                <a:latin typeface="楷体" panose="02010609060101010101" pitchFamily="49" charset="-122"/>
                <a:ea typeface="楷体" panose="02010609060101010101" pitchFamily="49" charset="-122"/>
              </a:rPr>
              <a:t>预计算表</a:t>
            </a: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可</a:t>
            </a:r>
            <a:r>
              <a:rPr lang="zh-CN" altLang="en-US" sz="18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反复利用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FBB1B1-8BAA-4AF8-9E53-CE9FEA1C65D6}"/>
              </a:ext>
            </a:extLst>
          </p:cNvPr>
          <p:cNvSpPr>
            <a:spLocks noGrp="1"/>
          </p:cNvSpPr>
          <p:nvPr>
            <p:ph type="sldNum" sz="quarter" idx="12"/>
          </p:nvPr>
        </p:nvSpPr>
        <p:spPr/>
        <p:txBody>
          <a:bodyPr/>
          <a:lstStyle/>
          <a:p>
            <a:fld id="{3FA3B7B3-45F1-4F78-8C74-FDB527C9F76D}" type="slidenum">
              <a:rPr lang="zh-CN" altLang="en-US" smtClean="0"/>
              <a:pPr/>
              <a:t>36</a:t>
            </a:fld>
            <a:endParaRPr lang="zh-CN" altLang="en-US" dirty="0"/>
          </a:p>
        </p:txBody>
      </p:sp>
      <p:sp>
        <p:nvSpPr>
          <p:cNvPr id="4" name="矩形 3">
            <a:extLst>
              <a:ext uri="{FF2B5EF4-FFF2-40B4-BE49-F238E27FC236}">
                <a16:creationId xmlns:a16="http://schemas.microsoft.com/office/drawing/2014/main" id="{DEA815DE-E28D-4238-9FCE-786D53F769BB}"/>
              </a:ext>
            </a:extLst>
          </p:cNvPr>
          <p:cNvSpPr/>
          <p:nvPr/>
        </p:nvSpPr>
        <p:spPr>
          <a:xfrm>
            <a:off x="232012" y="1340768"/>
            <a:ext cx="8679975" cy="3908762"/>
          </a:xfrm>
          <a:prstGeom prst="rect">
            <a:avLst/>
          </a:prstGeom>
        </p:spPr>
        <p:txBody>
          <a:bodyPr wrap="square">
            <a:spAutoFit/>
          </a:bodyPr>
          <a:lstStyle/>
          <a:p>
            <a:pPr indent="304800" algn="just">
              <a:lnSpc>
                <a:spcPct val="150000"/>
              </a:lnSpc>
              <a:spcAft>
                <a:spcPts val="0"/>
              </a:spcAft>
            </a:pP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统计分析攻击方法是密码分析者利用明文、密文和密钥的统计规律来破译密码的方法。</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利用统计分析方法进行攻击是，密码分析者对截获的密文进行统计分析，获取它的统计规律，并与明文的统计规律进行对照比较，从中得到明文和密文的对应关系或变换信息，最终得到明文或者密钥。</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5" name="文本框 4">
            <a:extLst>
              <a:ext uri="{FF2B5EF4-FFF2-40B4-BE49-F238E27FC236}">
                <a16:creationId xmlns:a16="http://schemas.microsoft.com/office/drawing/2014/main" id="{9AD4F1EA-673C-420C-BE5E-4DDE7D45DE4B}"/>
              </a:ext>
            </a:extLst>
          </p:cNvPr>
          <p:cNvSpPr txBox="1"/>
          <p:nvPr/>
        </p:nvSpPr>
        <p:spPr>
          <a:xfrm>
            <a:off x="179512" y="908720"/>
            <a:ext cx="4572000" cy="461665"/>
          </a:xfrm>
          <a:prstGeom prst="rect">
            <a:avLst/>
          </a:prstGeom>
          <a:noFill/>
        </p:spPr>
        <p:txBody>
          <a:bodyPr wrap="square">
            <a:spAutoFit/>
          </a:bodyPr>
          <a:lstStyle/>
          <a:p>
            <a:r>
              <a:rPr lang="zh-CN" altLang="zh-CN" sz="24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统计分析攻击方法</a:t>
            </a:r>
            <a:endParaRPr lang="zh-CN" altLang="en-US" dirty="0"/>
          </a:p>
        </p:txBody>
      </p:sp>
    </p:spTree>
    <p:extLst>
      <p:ext uri="{BB962C8B-B14F-4D97-AF65-F5344CB8AC3E}">
        <p14:creationId xmlns:p14="http://schemas.microsoft.com/office/powerpoint/2010/main" val="216069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20E5A2-A0E5-4C4F-B358-7D2E279F4458}"/>
              </a:ext>
            </a:extLst>
          </p:cNvPr>
          <p:cNvSpPr>
            <a:spLocks noGrp="1"/>
          </p:cNvSpPr>
          <p:nvPr>
            <p:ph type="sldNum" sz="quarter" idx="12"/>
          </p:nvPr>
        </p:nvSpPr>
        <p:spPr/>
        <p:txBody>
          <a:bodyPr/>
          <a:lstStyle/>
          <a:p>
            <a:fld id="{3FA3B7B3-45F1-4F78-8C74-FDB527C9F76D}" type="slidenum">
              <a:rPr lang="zh-CN" altLang="en-US" smtClean="0"/>
              <a:pPr/>
              <a:t>37</a:t>
            </a:fld>
            <a:endParaRPr lang="zh-CN" altLang="en-US" dirty="0"/>
          </a:p>
        </p:txBody>
      </p:sp>
      <p:sp>
        <p:nvSpPr>
          <p:cNvPr id="4" name="矩形 3">
            <a:extLst>
              <a:ext uri="{FF2B5EF4-FFF2-40B4-BE49-F238E27FC236}">
                <a16:creationId xmlns:a16="http://schemas.microsoft.com/office/drawing/2014/main" id="{68B844D8-C86B-4F91-A12C-4E6770ADB8CF}"/>
              </a:ext>
            </a:extLst>
          </p:cNvPr>
          <p:cNvSpPr/>
          <p:nvPr/>
        </p:nvSpPr>
        <p:spPr>
          <a:xfrm>
            <a:off x="179512" y="828288"/>
            <a:ext cx="8807068" cy="5201424"/>
          </a:xfrm>
          <a:prstGeom prst="rect">
            <a:avLst/>
          </a:prstGeom>
        </p:spPr>
        <p:txBody>
          <a:bodyPr wrap="square">
            <a:spAutoFit/>
          </a:bodyPr>
          <a:lstStyle/>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例如，在经典的换位密码、置换密码体制中，可通过分析单字母、双字母、三字母等的频率和其他统计特性来破译密文。</a:t>
            </a:r>
            <a:endPar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pPr indent="304800" algn="just">
              <a:lnSpc>
                <a:spcPct val="150000"/>
              </a:lnSpc>
              <a:spcAft>
                <a:spcPts val="0"/>
              </a:spcAft>
            </a:pPr>
            <a:r>
              <a:rPr lang="en-US"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800" b="1" kern="0"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对抗统计分析攻击的主要方法是，尽可能使明文的统计特性不带密文信息，以此达到破坏密文统计规律的目的，即把明文和密文的统计特性扩散到整个密文，进而使密文呈现出极大的随机性，达到破坏统计分析攻击的目的。</a:t>
            </a:r>
            <a:endParaRPr lang="zh-CN" altLang="zh-CN" sz="2800" b="1" kern="1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6296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38</a:t>
            </a:fld>
            <a:endParaRPr lang="zh-CN" altLang="en-US" dirty="0"/>
          </a:p>
        </p:txBody>
      </p:sp>
      <p:sp>
        <p:nvSpPr>
          <p:cNvPr id="3" name="文本占位符 2"/>
          <p:cNvSpPr>
            <a:spLocks noGrp="1"/>
          </p:cNvSpPr>
          <p:nvPr>
            <p:ph type="body" sz="quarter" idx="14"/>
          </p:nvPr>
        </p:nvSpPr>
        <p:spPr/>
        <p:txBody>
          <a:bodyPr/>
          <a:lstStyle/>
          <a:p>
            <a:r>
              <a:rPr lang="zh-CN" altLang="en-US" dirty="0"/>
              <a:t>时间</a:t>
            </a:r>
            <a:r>
              <a:rPr lang="en-US" altLang="zh-CN" dirty="0"/>
              <a:t>-</a:t>
            </a:r>
            <a:r>
              <a:rPr lang="zh-CN" altLang="en-US" dirty="0"/>
              <a:t>存储权衡攻击</a:t>
            </a:r>
            <a:r>
              <a:rPr lang="en-US" altLang="zh-CN" dirty="0"/>
              <a:t>(Time-memory trade-off</a:t>
            </a:r>
            <a:r>
              <a:rPr lang="zh-CN" altLang="en-US" dirty="0"/>
              <a:t> </a:t>
            </a:r>
            <a:r>
              <a:rPr lang="en-US" altLang="zh-CN" dirty="0"/>
              <a:t>attack</a:t>
            </a:r>
            <a:r>
              <a:rPr lang="zh-CN" altLang="en-US" dirty="0"/>
              <a:t>，</a:t>
            </a:r>
            <a:r>
              <a:rPr lang="en-US" altLang="zh-CN" dirty="0"/>
              <a:t>TMTO)</a:t>
            </a:r>
            <a:endParaRPr lang="zh-CN" altLang="en-US" dirty="0"/>
          </a:p>
        </p:txBody>
      </p:sp>
      <p:sp>
        <p:nvSpPr>
          <p:cNvPr id="4" name="文本占位符 3"/>
          <p:cNvSpPr>
            <a:spLocks noGrp="1"/>
          </p:cNvSpPr>
          <p:nvPr>
            <p:ph type="body" sz="quarter" idx="15"/>
          </p:nvPr>
        </p:nvSpPr>
        <p:spPr>
          <a:xfrm>
            <a:off x="148958" y="1558807"/>
            <a:ext cx="8995041" cy="4516005"/>
          </a:xfrm>
        </p:spPr>
        <p:txBody>
          <a:bodyPr/>
          <a:lstStyle/>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en-US" altLang="zh-CN" b="1" dirty="0">
                <a:solidFill>
                  <a:prstClr val="black"/>
                </a:solidFill>
                <a:latin typeface="楷体" panose="02010609060101010101" pitchFamily="49" charset="-122"/>
                <a:ea typeface="楷体" panose="02010609060101010101" pitchFamily="49" charset="-122"/>
                <a:cs typeface="+mn-cs"/>
              </a:rPr>
              <a:t>Hellman</a:t>
            </a:r>
            <a:r>
              <a:rPr lang="zh-CN" altLang="en-US" b="1" dirty="0">
                <a:solidFill>
                  <a:prstClr val="black"/>
                </a:solidFill>
                <a:latin typeface="楷体" panose="02010609060101010101" pitchFamily="49" charset="-122"/>
                <a:ea typeface="楷体" panose="02010609060101010101" pitchFamily="49" charset="-122"/>
                <a:cs typeface="+mn-cs"/>
              </a:rPr>
              <a:t>，</a:t>
            </a:r>
            <a:r>
              <a:rPr lang="en-US" altLang="zh-CN" b="1" dirty="0">
                <a:solidFill>
                  <a:prstClr val="black"/>
                </a:solidFill>
                <a:latin typeface="楷体" panose="02010609060101010101" pitchFamily="49" charset="-122"/>
                <a:ea typeface="楷体" panose="02010609060101010101" pitchFamily="49" charset="-122"/>
                <a:cs typeface="+mn-cs"/>
              </a:rPr>
              <a:t>1980</a:t>
            </a:r>
            <a:r>
              <a:rPr lang="zh-CN" altLang="en-US" b="1" dirty="0">
                <a:solidFill>
                  <a:prstClr val="black"/>
                </a:solidFill>
                <a:latin typeface="楷体" panose="02010609060101010101" pitchFamily="49" charset="-122"/>
                <a:ea typeface="楷体" panose="02010609060101010101" pitchFamily="49" charset="-122"/>
                <a:cs typeface="+mn-cs"/>
              </a:rPr>
              <a:t>提出</a:t>
            </a:r>
            <a:endParaRPr lang="en-US" altLang="zh-CN" b="1" dirty="0">
              <a:solidFill>
                <a:prstClr val="black"/>
              </a:solidFill>
              <a:latin typeface="楷体" panose="02010609060101010101" pitchFamily="49" charset="-122"/>
              <a:ea typeface="楷体" panose="02010609060101010101" pitchFamily="49" charset="-122"/>
              <a:cs typeface="+mn-cs"/>
            </a:endParaRP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zh-CN" altLang="en-US" b="1" dirty="0">
                <a:solidFill>
                  <a:srgbClr val="FF0000"/>
                </a:solidFill>
                <a:latin typeface="楷体" panose="02010609060101010101" pitchFamily="49" charset="-122"/>
                <a:ea typeface="楷体" panose="02010609060101010101" pitchFamily="49" charset="-122"/>
                <a:cs typeface="+mn-cs"/>
              </a:rPr>
              <a:t>选择明文攻击</a:t>
            </a:r>
            <a:endParaRPr lang="en-US" altLang="zh-CN" b="1" dirty="0">
              <a:solidFill>
                <a:srgbClr val="FF0000"/>
              </a:solidFill>
              <a:latin typeface="楷体" panose="02010609060101010101" pitchFamily="49" charset="-122"/>
              <a:ea typeface="楷体" panose="02010609060101010101" pitchFamily="49" charset="-122"/>
              <a:cs typeface="+mn-cs"/>
            </a:endParaRP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zh-CN" altLang="en-US" b="1" dirty="0">
                <a:solidFill>
                  <a:prstClr val="black"/>
                </a:solidFill>
                <a:latin typeface="楷体" panose="02010609060101010101" pitchFamily="49" charset="-122"/>
                <a:ea typeface="楷体" panose="02010609060101010101" pitchFamily="49" charset="-122"/>
                <a:cs typeface="+mn-cs"/>
              </a:rPr>
              <a:t>现多与其他攻击结合使用</a:t>
            </a:r>
            <a:endParaRPr lang="en-US" altLang="zh-CN" b="1" dirty="0">
              <a:solidFill>
                <a:prstClr val="black"/>
              </a:solidFill>
              <a:latin typeface="楷体" panose="02010609060101010101" pitchFamily="49" charset="-122"/>
              <a:ea typeface="楷体" panose="02010609060101010101" pitchFamily="49" charset="-122"/>
              <a:cs typeface="+mn-cs"/>
            </a:endParaRP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zh-CN" altLang="en-US" b="1" dirty="0">
                <a:solidFill>
                  <a:prstClr val="black"/>
                </a:solidFill>
                <a:latin typeface="楷体" panose="02010609060101010101" pitchFamily="49" charset="-122"/>
                <a:ea typeface="楷体" panose="02010609060101010101" pitchFamily="49" charset="-122"/>
                <a:cs typeface="+mn-cs"/>
              </a:rPr>
              <a:t>综合穷举攻击和查表攻击，以时间换取空间，或者以空间换取时间，取得二者的平衡</a:t>
            </a:r>
            <a:endParaRPr lang="en-US" altLang="zh-CN" b="1" dirty="0">
              <a:solidFill>
                <a:prstClr val="black"/>
              </a:solidFill>
              <a:latin typeface="楷体" panose="02010609060101010101" pitchFamily="49" charset="-122"/>
              <a:ea typeface="楷体" panose="02010609060101010101" pitchFamily="49" charset="-122"/>
              <a:cs typeface="+mn-cs"/>
            </a:endParaRP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zh-CN" altLang="en-US" b="1" dirty="0">
                <a:solidFill>
                  <a:prstClr val="black"/>
                </a:solidFill>
                <a:latin typeface="楷体" panose="02010609060101010101" pitchFamily="49" charset="-122"/>
                <a:ea typeface="楷体" panose="02010609060101010101" pitchFamily="49" charset="-122"/>
                <a:cs typeface="+mn-cs"/>
              </a:rPr>
              <a:t>建立密文、密钥之间的链接</a:t>
            </a:r>
            <a:r>
              <a:rPr lang="zh-CN" altLang="en-US" b="1" dirty="0">
                <a:solidFill>
                  <a:srgbClr val="C00000"/>
                </a:solidFill>
                <a:latin typeface="楷体" panose="02010609060101010101" pitchFamily="49" charset="-122"/>
                <a:ea typeface="楷体" panose="02010609060101010101" pitchFamily="49" charset="-122"/>
                <a:cs typeface="+mn-cs"/>
              </a:rPr>
              <a:t>关系</a:t>
            </a:r>
            <a:r>
              <a:rPr lang="zh-CN" altLang="en-US" b="1" dirty="0">
                <a:solidFill>
                  <a:prstClr val="black"/>
                </a:solidFill>
                <a:latin typeface="楷体" panose="02010609060101010101" pitchFamily="49" charset="-122"/>
                <a:ea typeface="楷体" panose="02010609060101010101" pitchFamily="49" charset="-122"/>
                <a:cs typeface="+mn-cs"/>
              </a:rPr>
              <a:t>，</a:t>
            </a:r>
            <a:r>
              <a:rPr lang="zh-CN" altLang="en-US" b="1" dirty="0">
                <a:solidFill>
                  <a:srgbClr val="FF0000"/>
                </a:solidFill>
                <a:latin typeface="楷体" panose="02010609060101010101" pitchFamily="49" charset="-122"/>
                <a:ea typeface="楷体" panose="02010609060101010101" pitchFamily="49" charset="-122"/>
                <a:cs typeface="+mn-cs"/>
              </a:rPr>
              <a:t>分割</a:t>
            </a:r>
            <a:r>
              <a:rPr lang="zh-CN" altLang="en-US" b="1" dirty="0">
                <a:solidFill>
                  <a:prstClr val="black"/>
                </a:solidFill>
                <a:latin typeface="楷体" panose="02010609060101010101" pitchFamily="49" charset="-122"/>
                <a:ea typeface="楷体" panose="02010609060101010101" pitchFamily="49" charset="-122"/>
                <a:cs typeface="+mn-cs"/>
              </a:rPr>
              <a:t>密钥空间</a:t>
            </a:r>
            <a:endParaRPr lang="en-US" altLang="zh-CN" b="1" dirty="0">
              <a:solidFill>
                <a:prstClr val="black"/>
              </a:solidFill>
              <a:latin typeface="楷体" panose="02010609060101010101" pitchFamily="49" charset="-122"/>
              <a:ea typeface="楷体" panose="02010609060101010101" pitchFamily="49" charset="-122"/>
              <a:cs typeface="+mn-cs"/>
            </a:endParaRP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zh-CN" altLang="en-US" b="1" dirty="0">
                <a:solidFill>
                  <a:prstClr val="black"/>
                </a:solidFill>
                <a:latin typeface="楷体" panose="02010609060101010101" pitchFamily="49" charset="-122"/>
                <a:ea typeface="楷体" panose="02010609060101010101" pitchFamily="49" charset="-122"/>
                <a:cs typeface="+mn-cs"/>
              </a:rPr>
              <a:t>类似思想：</a:t>
            </a:r>
            <a:r>
              <a:rPr lang="en-US" altLang="zh-CN" b="1" dirty="0" err="1">
                <a:solidFill>
                  <a:prstClr val="black"/>
                </a:solidFill>
                <a:latin typeface="楷体" panose="02010609060101010101" pitchFamily="49" charset="-122"/>
                <a:ea typeface="楷体" panose="02010609060101010101" pitchFamily="49" charset="-122"/>
                <a:cs typeface="+mn-cs"/>
              </a:rPr>
              <a:t>Phollord</a:t>
            </a:r>
            <a:r>
              <a:rPr lang="en-US" altLang="zh-CN" b="1" dirty="0">
                <a:solidFill>
                  <a:prstClr val="black"/>
                </a:solidFill>
                <a:latin typeface="楷体" panose="02010609060101010101" pitchFamily="49" charset="-122"/>
                <a:ea typeface="楷体" panose="02010609060101010101" pitchFamily="49" charset="-122"/>
                <a:cs typeface="+mn-cs"/>
              </a:rPr>
              <a:t> rho</a:t>
            </a:r>
            <a:r>
              <a:rPr lang="zh-CN" altLang="en-US" b="1" dirty="0">
                <a:solidFill>
                  <a:prstClr val="black"/>
                </a:solidFill>
                <a:latin typeface="楷体" panose="02010609060101010101" pitchFamily="49" charset="-122"/>
                <a:ea typeface="楷体" panose="02010609060101010101" pitchFamily="49" charset="-122"/>
                <a:cs typeface="+mn-cs"/>
              </a:rPr>
              <a:t>算法，小存储的生日攻击等 </a:t>
            </a:r>
            <a:endParaRPr lang="en-US" altLang="zh-CN" b="1" dirty="0">
              <a:solidFill>
                <a:prstClr val="black"/>
              </a:solidFill>
              <a:latin typeface="楷体" panose="02010609060101010101" pitchFamily="49" charset="-122"/>
              <a:ea typeface="楷体" panose="02010609060101010101" pitchFamily="49" charset="-122"/>
              <a:cs typeface="+mn-cs"/>
            </a:endParaRPr>
          </a:p>
          <a:p>
            <a:endParaRPr lang="zh-CN" altLang="en-US" dirty="0"/>
          </a:p>
        </p:txBody>
      </p:sp>
      <p:sp>
        <p:nvSpPr>
          <p:cNvPr id="5" name="文本占位符 4"/>
          <p:cNvSpPr>
            <a:spLocks noGrp="1"/>
          </p:cNvSpPr>
          <p:nvPr>
            <p:ph type="body" sz="quarter" idx="13"/>
          </p:nvPr>
        </p:nvSpPr>
        <p:spPr/>
        <p:txBody>
          <a:bodyPr>
            <a:normAutofit/>
          </a:bodyPr>
          <a:lstStyle/>
          <a:p>
            <a:r>
              <a:rPr lang="zh-CN" altLang="en-US" dirty="0"/>
              <a:t>强力攻击</a:t>
            </a:r>
          </a:p>
        </p:txBody>
      </p:sp>
      <p:graphicFrame>
        <p:nvGraphicFramePr>
          <p:cNvPr id="6" name="表格 5"/>
          <p:cNvGraphicFramePr>
            <a:graphicFrameLocks noGrp="1"/>
          </p:cNvGraphicFramePr>
          <p:nvPr/>
        </p:nvGraphicFramePr>
        <p:xfrm>
          <a:off x="2227678" y="4168822"/>
          <a:ext cx="931604" cy="1095380"/>
        </p:xfrm>
        <a:graphic>
          <a:graphicData uri="http://schemas.openxmlformats.org/drawingml/2006/table">
            <a:tbl>
              <a:tblPr firstRow="1" bandRow="1">
                <a:tableStyleId>{5C22544A-7EE6-4342-B048-85BDC9FD1C3A}</a:tableStyleId>
              </a:tblPr>
              <a:tblGrid>
                <a:gridCol w="405045">
                  <a:extLst>
                    <a:ext uri="{9D8B030D-6E8A-4147-A177-3AD203B41FA5}">
                      <a16:colId xmlns:a16="http://schemas.microsoft.com/office/drawing/2014/main" val="20000"/>
                    </a:ext>
                  </a:extLst>
                </a:gridCol>
                <a:gridCol w="526559">
                  <a:extLst>
                    <a:ext uri="{9D8B030D-6E8A-4147-A177-3AD203B41FA5}">
                      <a16:colId xmlns:a16="http://schemas.microsoft.com/office/drawing/2014/main" val="20001"/>
                    </a:ext>
                  </a:extLst>
                </a:gridCol>
              </a:tblGrid>
              <a:tr h="211455">
                <a:tc>
                  <a:txBody>
                    <a:bodyPr/>
                    <a:lstStyle/>
                    <a:p>
                      <a:r>
                        <a:rPr lang="zh-CN" altLang="en-US" sz="1100" dirty="0">
                          <a:ea typeface="宋体" panose="02010600030101010101" pitchFamily="2" charset="-122"/>
                        </a:rPr>
                        <a:t>密文</a:t>
                      </a:r>
                    </a:p>
                  </a:txBody>
                  <a:tcPr marL="51435" marR="51435" marT="25718" marB="25718"/>
                </a:tc>
                <a:tc>
                  <a:txBody>
                    <a:bodyPr/>
                    <a:lstStyle/>
                    <a:p>
                      <a:r>
                        <a:rPr lang="zh-CN" altLang="en-US" sz="1100" dirty="0">
                          <a:ea typeface="宋体" panose="02010600030101010101" pitchFamily="2" charset="-122"/>
                        </a:rPr>
                        <a:t>密钥</a:t>
                      </a:r>
                    </a:p>
                  </a:txBody>
                  <a:tcPr marL="51435" marR="51435" marT="25718" marB="25718"/>
                </a:tc>
                <a:extLst>
                  <a:ext uri="{0D108BD9-81ED-4DB2-BD59-A6C34878D82A}">
                    <a16:rowId xmlns:a16="http://schemas.microsoft.com/office/drawing/2014/main" val="10000"/>
                  </a:ext>
                </a:extLst>
              </a:tr>
              <a:tr h="211455">
                <a:tc>
                  <a:txBody>
                    <a:bodyPr/>
                    <a:lstStyle/>
                    <a:p>
                      <a:pPr algn="ctr"/>
                      <a:r>
                        <a:rPr lang="en-US" altLang="zh-CN" sz="1100" i="1" dirty="0">
                          <a:ea typeface="宋体" panose="02010600030101010101" pitchFamily="2" charset="-122"/>
                        </a:rPr>
                        <a:t>C</a:t>
                      </a:r>
                      <a:r>
                        <a:rPr lang="en-US" altLang="zh-CN" sz="1100" baseline="-25000" dirty="0"/>
                        <a:t>0</a:t>
                      </a:r>
                      <a:endParaRPr lang="zh-CN" altLang="en-US" sz="1100" baseline="-25000" dirty="0"/>
                    </a:p>
                  </a:txBody>
                  <a:tcPr marL="51435" marR="51435" marT="25718" marB="25718"/>
                </a:tc>
                <a:tc>
                  <a:txBody>
                    <a:bodyPr/>
                    <a:lstStyle/>
                    <a:p>
                      <a:r>
                        <a:rPr lang="en-US" altLang="zh-CN" sz="1100" dirty="0">
                          <a:ea typeface="宋体" panose="02010600030101010101" pitchFamily="2" charset="-122"/>
                        </a:rPr>
                        <a:t>00…00</a:t>
                      </a:r>
                      <a:endParaRPr lang="zh-CN" altLang="en-US" sz="1100" dirty="0"/>
                    </a:p>
                  </a:txBody>
                  <a:tcPr marL="51435" marR="51435" marT="25718" marB="25718"/>
                </a:tc>
                <a:extLst>
                  <a:ext uri="{0D108BD9-81ED-4DB2-BD59-A6C34878D82A}">
                    <a16:rowId xmlns:a16="http://schemas.microsoft.com/office/drawing/2014/main" val="10001"/>
                  </a:ext>
                </a:extLst>
              </a:tr>
              <a:tr h="21145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100" i="1" dirty="0">
                          <a:ea typeface="宋体" panose="02010600030101010101" pitchFamily="2" charset="-122"/>
                        </a:rPr>
                        <a:t>C</a:t>
                      </a:r>
                      <a:r>
                        <a:rPr lang="en-US" altLang="zh-CN" sz="1100" i="0" baseline="-25000" dirty="0"/>
                        <a:t>1</a:t>
                      </a:r>
                      <a:endParaRPr lang="zh-CN" altLang="en-US" sz="1100" i="0" baseline="-25000" dirty="0"/>
                    </a:p>
                  </a:txBody>
                  <a:tcPr marL="51435" marR="51435" marT="25718" marB="25718"/>
                </a:tc>
                <a:tc>
                  <a:txBody>
                    <a:bodyPr/>
                    <a:lstStyle/>
                    <a:p>
                      <a:r>
                        <a:rPr lang="en-US" altLang="zh-CN" sz="1100" dirty="0">
                          <a:ea typeface="宋体" panose="02010600030101010101" pitchFamily="2" charset="-122"/>
                        </a:rPr>
                        <a:t>00…01</a:t>
                      </a:r>
                      <a:endParaRPr lang="zh-CN" altLang="en-US" sz="1100" dirty="0"/>
                    </a:p>
                  </a:txBody>
                  <a:tcPr marL="51435" marR="51435" marT="25718" marB="25718"/>
                </a:tc>
                <a:extLst>
                  <a:ext uri="{0D108BD9-81ED-4DB2-BD59-A6C34878D82A}">
                    <a16:rowId xmlns:a16="http://schemas.microsoft.com/office/drawing/2014/main" val="10002"/>
                  </a:ext>
                </a:extLst>
              </a:tr>
              <a:tr h="211455">
                <a:tc>
                  <a:txBody>
                    <a:bodyPr/>
                    <a:lstStyle/>
                    <a:p>
                      <a:pPr algn="ctr"/>
                      <a:r>
                        <a:rPr lang="en-US" altLang="zh-CN" sz="1100" dirty="0">
                          <a:ea typeface="宋体" panose="02010600030101010101" pitchFamily="2" charset="-122"/>
                        </a:rPr>
                        <a:t>…</a:t>
                      </a:r>
                      <a:endParaRPr lang="zh-CN" altLang="en-US" sz="1100" dirty="0"/>
                    </a:p>
                  </a:txBody>
                  <a:tcPr marL="51435" marR="51435" marT="25718" marB="25718"/>
                </a:tc>
                <a:tc>
                  <a:txBody>
                    <a:bodyPr/>
                    <a:lstStyle/>
                    <a:p>
                      <a:endParaRPr lang="zh-CN" altLang="en-US" sz="1100" dirty="0">
                        <a:ea typeface="宋体" panose="02010600030101010101" pitchFamily="2" charset="-122"/>
                      </a:endParaRPr>
                    </a:p>
                  </a:txBody>
                  <a:tcPr marL="51435" marR="51435" marT="25718" marB="25718"/>
                </a:tc>
                <a:extLst>
                  <a:ext uri="{0D108BD9-81ED-4DB2-BD59-A6C34878D82A}">
                    <a16:rowId xmlns:a16="http://schemas.microsoft.com/office/drawing/2014/main" val="10003"/>
                  </a:ext>
                </a:extLst>
              </a:tr>
              <a:tr h="211455">
                <a:tc>
                  <a:txBody>
                    <a:bodyPr/>
                    <a:lstStyle/>
                    <a:p>
                      <a:pPr algn="ctr"/>
                      <a:r>
                        <a:rPr kumimoji="1" lang="en-US" altLang="zh-CN" sz="1100" i="1" dirty="0">
                          <a:ea typeface="宋体" panose="02010600030101010101" pitchFamily="2" charset="-122"/>
                        </a:rPr>
                        <a:t>C</a:t>
                      </a:r>
                      <a:r>
                        <a:rPr kumimoji="1" lang="en-US" altLang="zh-CN" sz="1100" i="1" baseline="-25000" dirty="0"/>
                        <a:t>2</a:t>
                      </a:r>
                      <a:r>
                        <a:rPr kumimoji="1" lang="en-US" altLang="zh-CN" sz="1100" i="1" baseline="30000" dirty="0"/>
                        <a:t>k</a:t>
                      </a:r>
                      <a:r>
                        <a:rPr kumimoji="1" lang="en-US" altLang="zh-CN" sz="1100" i="0" baseline="-25000" dirty="0"/>
                        <a:t>-1</a:t>
                      </a:r>
                      <a:endParaRPr kumimoji="1" lang="zh-CN" altLang="en-US" sz="1100" i="0" baseline="-25000" dirty="0"/>
                    </a:p>
                  </a:txBody>
                  <a:tcPr marL="51435" marR="51435" marT="25718" marB="25718"/>
                </a:tc>
                <a:tc>
                  <a:txBody>
                    <a:bodyPr/>
                    <a:lstStyle/>
                    <a:p>
                      <a:r>
                        <a:rPr lang="en-US" altLang="zh-CN" sz="1100" dirty="0">
                          <a:ea typeface="宋体" panose="02010600030101010101" pitchFamily="2" charset="-122"/>
                        </a:rPr>
                        <a:t>11…11</a:t>
                      </a:r>
                      <a:endParaRPr lang="zh-CN" altLang="en-US" sz="1100" dirty="0"/>
                    </a:p>
                  </a:txBody>
                  <a:tcPr marL="51435" marR="51435" marT="25718" marB="25718"/>
                </a:tc>
                <a:extLst>
                  <a:ext uri="{0D108BD9-81ED-4DB2-BD59-A6C34878D82A}">
                    <a16:rowId xmlns:a16="http://schemas.microsoft.com/office/drawing/2014/main" val="10004"/>
                  </a:ext>
                </a:extLst>
              </a:tr>
            </a:tbl>
          </a:graphicData>
        </a:graphic>
      </p:graphicFrame>
      <p:sp>
        <p:nvSpPr>
          <p:cNvPr id="7" name="右箭头 2"/>
          <p:cNvSpPr/>
          <p:nvPr/>
        </p:nvSpPr>
        <p:spPr>
          <a:xfrm>
            <a:off x="3402308" y="4586463"/>
            <a:ext cx="243027" cy="126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kumimoji="1" lang="zh-CN" altLang="en-US" sz="1013">
              <a:solidFill>
                <a:prstClr val="white"/>
              </a:solidFill>
              <a:latin typeface="Gill Sans MT"/>
              <a:ea typeface="华文新魏" panose="02010800040101010101" pitchFamily="2" charset="-122"/>
            </a:endParaRPr>
          </a:p>
        </p:txBody>
      </p:sp>
      <p:sp>
        <p:nvSpPr>
          <p:cNvPr id="8" name="文本框 7"/>
          <p:cNvSpPr txBox="1"/>
          <p:nvPr/>
        </p:nvSpPr>
        <p:spPr>
          <a:xfrm>
            <a:off x="4212397" y="4276086"/>
            <a:ext cx="330315" cy="248209"/>
          </a:xfrm>
          <a:prstGeom prst="rect">
            <a:avLst/>
          </a:prstGeom>
          <a:noFill/>
        </p:spPr>
        <p:txBody>
          <a:bodyPr wrap="square" rtlCol="0">
            <a:spAutoFit/>
          </a:bodyPr>
          <a:lstStyle/>
          <a:p>
            <a:pPr defTabSz="514350"/>
            <a:r>
              <a:rPr lang="en-US" altLang="zh-CN" sz="1013" i="1" dirty="0">
                <a:solidFill>
                  <a:prstClr val="black"/>
                </a:solidFill>
                <a:ea typeface="华文新魏"/>
              </a:rPr>
              <a:t>C</a:t>
            </a:r>
            <a:r>
              <a:rPr lang="en-US" altLang="zh-CN" sz="1013" baseline="-25000" dirty="0">
                <a:solidFill>
                  <a:prstClr val="black"/>
                </a:solidFill>
                <a:ea typeface="华文新魏"/>
              </a:rPr>
              <a:t>1</a:t>
            </a:r>
            <a:endParaRPr kumimoji="1" lang="zh-CN" altLang="en-US" sz="1013" baseline="-25000" dirty="0">
              <a:solidFill>
                <a:prstClr val="black"/>
              </a:solidFill>
              <a:ea typeface="华文新魏"/>
            </a:endParaRPr>
          </a:p>
        </p:txBody>
      </p:sp>
      <p:cxnSp>
        <p:nvCxnSpPr>
          <p:cNvPr id="9" name="直线箭头连接符 10"/>
          <p:cNvCxnSpPr/>
          <p:nvPr/>
        </p:nvCxnSpPr>
        <p:spPr>
          <a:xfrm>
            <a:off x="4441221" y="4389004"/>
            <a:ext cx="243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4684248" y="4267490"/>
            <a:ext cx="283532" cy="196272"/>
          </a:xfrm>
          <a:prstGeom prst="rect">
            <a:avLst/>
          </a:prstGeom>
          <a:noFill/>
        </p:spPr>
        <p:txBody>
          <a:bodyPr wrap="square" rtlCol="0">
            <a:spAutoFit/>
          </a:bodyPr>
          <a:lstStyle/>
          <a:p>
            <a:pPr defTabSz="514350"/>
            <a:r>
              <a:rPr kumimoji="1" lang="en-US" altLang="zh-CN" sz="1013" i="1" baseline="-25000" dirty="0">
                <a:solidFill>
                  <a:prstClr val="black"/>
                </a:solidFill>
                <a:ea typeface="华文新魏"/>
              </a:rPr>
              <a:t>…</a:t>
            </a:r>
            <a:endParaRPr kumimoji="1" lang="zh-CN" altLang="en-US" sz="1013" baseline="-25000" dirty="0">
              <a:solidFill>
                <a:prstClr val="black"/>
              </a:solidFill>
              <a:ea typeface="华文新魏"/>
            </a:endParaRPr>
          </a:p>
        </p:txBody>
      </p:sp>
      <p:cxnSp>
        <p:nvCxnSpPr>
          <p:cNvPr id="11" name="直线箭头连接符 12"/>
          <p:cNvCxnSpPr/>
          <p:nvPr/>
        </p:nvCxnSpPr>
        <p:spPr>
          <a:xfrm>
            <a:off x="4860470" y="4380408"/>
            <a:ext cx="243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5103497" y="4267491"/>
            <a:ext cx="356082" cy="248209"/>
          </a:xfrm>
          <a:prstGeom prst="rect">
            <a:avLst/>
          </a:prstGeom>
          <a:noFill/>
        </p:spPr>
        <p:txBody>
          <a:bodyPr wrap="square" rtlCol="0">
            <a:spAutoFit/>
          </a:bodyPr>
          <a:lstStyle/>
          <a:p>
            <a:pPr defTabSz="514350"/>
            <a:r>
              <a:rPr lang="en-US" altLang="zh-CN" sz="1013" i="1" dirty="0">
                <a:solidFill>
                  <a:prstClr val="black"/>
                </a:solidFill>
                <a:ea typeface="华文新魏"/>
              </a:rPr>
              <a:t>C</a:t>
            </a:r>
            <a:r>
              <a:rPr lang="en-US" altLang="zh-CN" sz="1013" i="1" baseline="-25000" dirty="0">
                <a:solidFill>
                  <a:prstClr val="black"/>
                </a:solidFill>
                <a:ea typeface="华文新魏"/>
              </a:rPr>
              <a:t>t</a:t>
            </a:r>
            <a:endParaRPr kumimoji="1" lang="zh-CN" altLang="en-US" sz="1013" baseline="-25000" dirty="0">
              <a:solidFill>
                <a:prstClr val="black"/>
              </a:solidFill>
              <a:ea typeface="华文新魏"/>
            </a:endParaRPr>
          </a:p>
        </p:txBody>
      </p:sp>
      <p:sp>
        <p:nvSpPr>
          <p:cNvPr id="13" name="文本框 12"/>
          <p:cNvSpPr txBox="1"/>
          <p:nvPr/>
        </p:nvSpPr>
        <p:spPr>
          <a:xfrm>
            <a:off x="3685840" y="4510518"/>
            <a:ext cx="459754" cy="248209"/>
          </a:xfrm>
          <a:prstGeom prst="rect">
            <a:avLst/>
          </a:prstGeom>
          <a:noFill/>
        </p:spPr>
        <p:txBody>
          <a:bodyPr wrap="square" rtlCol="0">
            <a:spAutoFit/>
          </a:bodyPr>
          <a:lstStyle/>
          <a:p>
            <a:pPr defTabSz="514350"/>
            <a:r>
              <a:rPr lang="en-US" altLang="zh-CN" sz="1013" i="1" dirty="0">
                <a:solidFill>
                  <a:prstClr val="black"/>
                </a:solidFill>
                <a:ea typeface="华文新魏"/>
              </a:rPr>
              <a:t>K</a:t>
            </a:r>
            <a:r>
              <a:rPr lang="en-US" altLang="zh-CN" sz="1013" baseline="-25000" dirty="0">
                <a:solidFill>
                  <a:prstClr val="black"/>
                </a:solidFill>
                <a:ea typeface="华文新魏"/>
              </a:rPr>
              <a:t>1,0</a:t>
            </a:r>
            <a:endParaRPr kumimoji="1" lang="zh-CN" altLang="en-US" sz="1013" baseline="-25000" dirty="0">
              <a:solidFill>
                <a:prstClr val="black"/>
              </a:solidFill>
              <a:ea typeface="华文新魏"/>
            </a:endParaRPr>
          </a:p>
        </p:txBody>
      </p:sp>
      <p:cxnSp>
        <p:nvCxnSpPr>
          <p:cNvPr id="14" name="直线箭头连接符 15"/>
          <p:cNvCxnSpPr/>
          <p:nvPr/>
        </p:nvCxnSpPr>
        <p:spPr>
          <a:xfrm>
            <a:off x="3969371" y="4632031"/>
            <a:ext cx="243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线箭头连接符 17"/>
          <p:cNvCxnSpPr/>
          <p:nvPr/>
        </p:nvCxnSpPr>
        <p:spPr>
          <a:xfrm>
            <a:off x="4441221" y="4632031"/>
            <a:ext cx="243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4684248" y="4510517"/>
            <a:ext cx="283532" cy="196272"/>
          </a:xfrm>
          <a:prstGeom prst="rect">
            <a:avLst/>
          </a:prstGeom>
          <a:noFill/>
        </p:spPr>
        <p:txBody>
          <a:bodyPr wrap="square" rtlCol="0">
            <a:spAutoFit/>
          </a:bodyPr>
          <a:lstStyle/>
          <a:p>
            <a:pPr defTabSz="514350"/>
            <a:r>
              <a:rPr kumimoji="1" lang="en-US" altLang="zh-CN" sz="1013" i="1" baseline="-25000" dirty="0">
                <a:solidFill>
                  <a:prstClr val="black"/>
                </a:solidFill>
                <a:ea typeface="华文新魏"/>
              </a:rPr>
              <a:t>…</a:t>
            </a:r>
            <a:endParaRPr kumimoji="1" lang="zh-CN" altLang="en-US" sz="1013" baseline="-25000" dirty="0">
              <a:solidFill>
                <a:prstClr val="black"/>
              </a:solidFill>
              <a:ea typeface="华文新魏"/>
            </a:endParaRPr>
          </a:p>
        </p:txBody>
      </p:sp>
      <p:cxnSp>
        <p:nvCxnSpPr>
          <p:cNvPr id="17" name="直线箭头连接符 19"/>
          <p:cNvCxnSpPr/>
          <p:nvPr/>
        </p:nvCxnSpPr>
        <p:spPr>
          <a:xfrm>
            <a:off x="4860470" y="4623435"/>
            <a:ext cx="243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4177713" y="4510518"/>
            <a:ext cx="390766" cy="248209"/>
          </a:xfrm>
          <a:prstGeom prst="rect">
            <a:avLst/>
          </a:prstGeom>
          <a:noFill/>
        </p:spPr>
        <p:txBody>
          <a:bodyPr wrap="square" rtlCol="0">
            <a:spAutoFit/>
          </a:bodyPr>
          <a:lstStyle/>
          <a:p>
            <a:pPr defTabSz="514350"/>
            <a:r>
              <a:rPr lang="en-US" altLang="zh-CN" sz="1013" i="1" dirty="0">
                <a:solidFill>
                  <a:prstClr val="black"/>
                </a:solidFill>
                <a:ea typeface="华文新魏"/>
              </a:rPr>
              <a:t>K</a:t>
            </a:r>
            <a:r>
              <a:rPr lang="en-US" altLang="zh-CN" sz="1013" baseline="-25000" dirty="0">
                <a:solidFill>
                  <a:prstClr val="black"/>
                </a:solidFill>
                <a:ea typeface="华文新魏"/>
              </a:rPr>
              <a:t>1,1</a:t>
            </a:r>
            <a:endParaRPr kumimoji="1" lang="zh-CN" altLang="en-US" sz="1013" baseline="-25000" dirty="0">
              <a:solidFill>
                <a:prstClr val="black"/>
              </a:solidFill>
              <a:ea typeface="华文新魏"/>
            </a:endParaRPr>
          </a:p>
        </p:txBody>
      </p:sp>
      <p:sp>
        <p:nvSpPr>
          <p:cNvPr id="19" name="文本框 18"/>
          <p:cNvSpPr txBox="1"/>
          <p:nvPr/>
        </p:nvSpPr>
        <p:spPr>
          <a:xfrm>
            <a:off x="5109315" y="4510518"/>
            <a:ext cx="390765" cy="248209"/>
          </a:xfrm>
          <a:prstGeom prst="rect">
            <a:avLst/>
          </a:prstGeom>
          <a:noFill/>
        </p:spPr>
        <p:txBody>
          <a:bodyPr wrap="square" rtlCol="0">
            <a:spAutoFit/>
          </a:bodyPr>
          <a:lstStyle/>
          <a:p>
            <a:pPr defTabSz="514350"/>
            <a:r>
              <a:rPr lang="en-US" altLang="zh-CN" sz="1013" i="1" dirty="0">
                <a:solidFill>
                  <a:prstClr val="black"/>
                </a:solidFill>
                <a:ea typeface="华文新魏"/>
              </a:rPr>
              <a:t>K</a:t>
            </a:r>
            <a:r>
              <a:rPr lang="en-US" altLang="zh-CN" sz="1013" baseline="-25000" dirty="0">
                <a:solidFill>
                  <a:prstClr val="black"/>
                </a:solidFill>
                <a:ea typeface="华文新魏"/>
              </a:rPr>
              <a:t>1,</a:t>
            </a:r>
            <a:r>
              <a:rPr lang="en-US" altLang="zh-CN" sz="1013" i="1" baseline="-25000" dirty="0">
                <a:solidFill>
                  <a:prstClr val="black"/>
                </a:solidFill>
                <a:ea typeface="华文新魏"/>
              </a:rPr>
              <a:t>t</a:t>
            </a:r>
            <a:endParaRPr kumimoji="1" lang="zh-CN" altLang="en-US" sz="1013" i="1" baseline="-25000" dirty="0">
              <a:solidFill>
                <a:prstClr val="black"/>
              </a:solidFill>
              <a:ea typeface="华文新魏"/>
            </a:endParaRPr>
          </a:p>
        </p:txBody>
      </p:sp>
      <p:sp>
        <p:nvSpPr>
          <p:cNvPr id="20" name="文本框 19"/>
          <p:cNvSpPr txBox="1"/>
          <p:nvPr/>
        </p:nvSpPr>
        <p:spPr>
          <a:xfrm>
            <a:off x="3685840" y="4707813"/>
            <a:ext cx="434522" cy="248209"/>
          </a:xfrm>
          <a:prstGeom prst="rect">
            <a:avLst/>
          </a:prstGeom>
          <a:noFill/>
        </p:spPr>
        <p:txBody>
          <a:bodyPr wrap="square" rtlCol="0">
            <a:spAutoFit/>
          </a:bodyPr>
          <a:lstStyle/>
          <a:p>
            <a:pPr defTabSz="514350"/>
            <a:r>
              <a:rPr lang="en-US" altLang="zh-CN" sz="1013" i="1" dirty="0">
                <a:solidFill>
                  <a:prstClr val="black"/>
                </a:solidFill>
                <a:ea typeface="华文新魏"/>
              </a:rPr>
              <a:t>K</a:t>
            </a:r>
            <a:r>
              <a:rPr lang="en-US" altLang="zh-CN" sz="1013" i="1" baseline="-25000" dirty="0">
                <a:solidFill>
                  <a:prstClr val="black"/>
                </a:solidFill>
                <a:ea typeface="华文新魏"/>
              </a:rPr>
              <a:t>2</a:t>
            </a:r>
            <a:r>
              <a:rPr lang="en-US" altLang="zh-CN" sz="1013" baseline="-25000" dirty="0">
                <a:solidFill>
                  <a:prstClr val="black"/>
                </a:solidFill>
                <a:ea typeface="华文新魏"/>
              </a:rPr>
              <a:t>,0</a:t>
            </a:r>
            <a:endParaRPr kumimoji="1" lang="zh-CN" altLang="en-US" sz="1013" baseline="-25000" dirty="0">
              <a:solidFill>
                <a:prstClr val="black"/>
              </a:solidFill>
              <a:ea typeface="华文新魏"/>
            </a:endParaRPr>
          </a:p>
        </p:txBody>
      </p:sp>
      <p:cxnSp>
        <p:nvCxnSpPr>
          <p:cNvPr id="21" name="直线箭头连接符 31"/>
          <p:cNvCxnSpPr/>
          <p:nvPr/>
        </p:nvCxnSpPr>
        <p:spPr>
          <a:xfrm>
            <a:off x="3969371" y="4829327"/>
            <a:ext cx="243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线箭头连接符 32"/>
          <p:cNvCxnSpPr/>
          <p:nvPr/>
        </p:nvCxnSpPr>
        <p:spPr>
          <a:xfrm>
            <a:off x="4441221" y="4829327"/>
            <a:ext cx="243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4684248" y="4707813"/>
            <a:ext cx="283532" cy="196272"/>
          </a:xfrm>
          <a:prstGeom prst="rect">
            <a:avLst/>
          </a:prstGeom>
          <a:noFill/>
        </p:spPr>
        <p:txBody>
          <a:bodyPr wrap="square" rtlCol="0">
            <a:spAutoFit/>
          </a:bodyPr>
          <a:lstStyle/>
          <a:p>
            <a:pPr defTabSz="514350"/>
            <a:r>
              <a:rPr kumimoji="1" lang="en-US" altLang="zh-CN" sz="1013" i="1" baseline="-25000" dirty="0">
                <a:solidFill>
                  <a:prstClr val="black"/>
                </a:solidFill>
                <a:ea typeface="华文新魏"/>
              </a:rPr>
              <a:t>…</a:t>
            </a:r>
            <a:endParaRPr kumimoji="1" lang="zh-CN" altLang="en-US" sz="1013" baseline="-25000" dirty="0">
              <a:solidFill>
                <a:prstClr val="black"/>
              </a:solidFill>
              <a:ea typeface="华文新魏"/>
            </a:endParaRPr>
          </a:p>
        </p:txBody>
      </p:sp>
      <p:cxnSp>
        <p:nvCxnSpPr>
          <p:cNvPr id="24" name="直线箭头连接符 34"/>
          <p:cNvCxnSpPr/>
          <p:nvPr/>
        </p:nvCxnSpPr>
        <p:spPr>
          <a:xfrm>
            <a:off x="4860470" y="4820731"/>
            <a:ext cx="243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4177713" y="4707813"/>
            <a:ext cx="422884" cy="248209"/>
          </a:xfrm>
          <a:prstGeom prst="rect">
            <a:avLst/>
          </a:prstGeom>
          <a:noFill/>
        </p:spPr>
        <p:txBody>
          <a:bodyPr wrap="square" rtlCol="0">
            <a:spAutoFit/>
          </a:bodyPr>
          <a:lstStyle/>
          <a:p>
            <a:pPr defTabSz="514350"/>
            <a:r>
              <a:rPr lang="en-US" altLang="zh-CN" sz="1013" i="1" dirty="0">
                <a:solidFill>
                  <a:prstClr val="black"/>
                </a:solidFill>
                <a:ea typeface="华文新魏"/>
              </a:rPr>
              <a:t>K</a:t>
            </a:r>
            <a:r>
              <a:rPr lang="en-US" altLang="zh-CN" sz="1013" i="1" baseline="-25000" dirty="0">
                <a:solidFill>
                  <a:prstClr val="black"/>
                </a:solidFill>
                <a:ea typeface="华文新魏"/>
              </a:rPr>
              <a:t>2</a:t>
            </a:r>
            <a:r>
              <a:rPr lang="en-US" altLang="zh-CN" sz="1013" baseline="-25000" dirty="0">
                <a:solidFill>
                  <a:prstClr val="black"/>
                </a:solidFill>
                <a:ea typeface="华文新魏"/>
              </a:rPr>
              <a:t>,1</a:t>
            </a:r>
            <a:endParaRPr kumimoji="1" lang="zh-CN" altLang="en-US" sz="1013" baseline="-25000" dirty="0">
              <a:solidFill>
                <a:prstClr val="black"/>
              </a:solidFill>
              <a:ea typeface="华文新魏"/>
            </a:endParaRPr>
          </a:p>
        </p:txBody>
      </p:sp>
      <p:sp>
        <p:nvSpPr>
          <p:cNvPr id="26" name="文本框 25"/>
          <p:cNvSpPr txBox="1"/>
          <p:nvPr/>
        </p:nvSpPr>
        <p:spPr>
          <a:xfrm>
            <a:off x="5109316" y="4707813"/>
            <a:ext cx="390764" cy="248209"/>
          </a:xfrm>
          <a:prstGeom prst="rect">
            <a:avLst/>
          </a:prstGeom>
          <a:noFill/>
        </p:spPr>
        <p:txBody>
          <a:bodyPr wrap="square" rtlCol="0">
            <a:spAutoFit/>
          </a:bodyPr>
          <a:lstStyle/>
          <a:p>
            <a:pPr defTabSz="514350"/>
            <a:r>
              <a:rPr lang="en-US" altLang="zh-CN" sz="1013" i="1" dirty="0">
                <a:solidFill>
                  <a:prstClr val="black"/>
                </a:solidFill>
                <a:ea typeface="华文新魏"/>
              </a:rPr>
              <a:t>K</a:t>
            </a:r>
            <a:r>
              <a:rPr lang="en-US" altLang="zh-CN" sz="1013" i="1" baseline="-25000" dirty="0">
                <a:solidFill>
                  <a:prstClr val="black"/>
                </a:solidFill>
                <a:ea typeface="华文新魏"/>
              </a:rPr>
              <a:t>2</a:t>
            </a:r>
            <a:r>
              <a:rPr lang="en-US" altLang="zh-CN" sz="1013" baseline="-25000" dirty="0">
                <a:solidFill>
                  <a:prstClr val="black"/>
                </a:solidFill>
                <a:ea typeface="华文新魏"/>
              </a:rPr>
              <a:t>,</a:t>
            </a:r>
            <a:r>
              <a:rPr lang="en-US" altLang="zh-CN" sz="1013" i="1" baseline="-25000" dirty="0">
                <a:solidFill>
                  <a:prstClr val="black"/>
                </a:solidFill>
                <a:ea typeface="华文新魏"/>
              </a:rPr>
              <a:t>t</a:t>
            </a:r>
            <a:endParaRPr kumimoji="1" lang="zh-CN" altLang="en-US" sz="1013" i="1" baseline="-25000" dirty="0">
              <a:solidFill>
                <a:prstClr val="black"/>
              </a:solidFill>
              <a:ea typeface="华文新魏"/>
            </a:endParaRPr>
          </a:p>
        </p:txBody>
      </p:sp>
      <p:sp>
        <p:nvSpPr>
          <p:cNvPr id="27" name="文本框 26"/>
          <p:cNvSpPr txBox="1"/>
          <p:nvPr/>
        </p:nvSpPr>
        <p:spPr>
          <a:xfrm>
            <a:off x="4212398" y="4869831"/>
            <a:ext cx="445550" cy="248209"/>
          </a:xfrm>
          <a:prstGeom prst="rect">
            <a:avLst/>
          </a:prstGeom>
          <a:noFill/>
        </p:spPr>
        <p:txBody>
          <a:bodyPr wrap="square" rtlCol="0">
            <a:spAutoFit/>
          </a:bodyPr>
          <a:lstStyle/>
          <a:p>
            <a:pPr defTabSz="514350"/>
            <a:r>
              <a:rPr kumimoji="1" lang="en-US" altLang="zh-CN" sz="1013" dirty="0">
                <a:solidFill>
                  <a:prstClr val="black"/>
                </a:solidFill>
                <a:ea typeface="华文新魏"/>
              </a:rPr>
              <a:t>…</a:t>
            </a:r>
            <a:endParaRPr kumimoji="1" lang="zh-CN" altLang="en-US" sz="1013" dirty="0">
              <a:solidFill>
                <a:prstClr val="black"/>
              </a:solidFill>
              <a:ea typeface="华文新魏"/>
            </a:endParaRPr>
          </a:p>
        </p:txBody>
      </p:sp>
      <p:cxnSp>
        <p:nvCxnSpPr>
          <p:cNvPr id="28" name="直线连接符 6"/>
          <p:cNvCxnSpPr/>
          <p:nvPr/>
        </p:nvCxnSpPr>
        <p:spPr>
          <a:xfrm>
            <a:off x="3793852" y="4524019"/>
            <a:ext cx="1782198" cy="0"/>
          </a:xfrm>
          <a:prstGeom prst="line">
            <a:avLst/>
          </a:prstGeom>
          <a:ln>
            <a:solidFill>
              <a:srgbClr val="C00000"/>
            </a:solidFill>
          </a:ln>
        </p:spPr>
        <p:style>
          <a:lnRef idx="2">
            <a:schemeClr val="accent3"/>
          </a:lnRef>
          <a:fillRef idx="0">
            <a:schemeClr val="accent3"/>
          </a:fillRef>
          <a:effectRef idx="1">
            <a:schemeClr val="accent3"/>
          </a:effectRef>
          <a:fontRef idx="minor">
            <a:schemeClr val="tx1"/>
          </a:fontRef>
        </p:style>
      </p:cxnSp>
      <p:sp>
        <p:nvSpPr>
          <p:cNvPr id="29" name="矩形 28"/>
          <p:cNvSpPr/>
          <p:nvPr/>
        </p:nvSpPr>
        <p:spPr>
          <a:xfrm>
            <a:off x="5387290" y="4592454"/>
            <a:ext cx="574196" cy="248209"/>
          </a:xfrm>
          <a:prstGeom prst="rect">
            <a:avLst/>
          </a:prstGeom>
        </p:spPr>
        <p:txBody>
          <a:bodyPr wrap="none">
            <a:spAutoFit/>
          </a:bodyPr>
          <a:lstStyle/>
          <a:p>
            <a:pPr defTabSz="514350"/>
            <a:r>
              <a:rPr lang="zh-CN" altLang="en-US" sz="1013" dirty="0">
                <a:solidFill>
                  <a:prstClr val="black"/>
                </a:solidFill>
                <a:ea typeface="华文新魏"/>
              </a:rPr>
              <a:t>密钥组</a:t>
            </a:r>
          </a:p>
        </p:txBody>
      </p:sp>
      <p:sp>
        <p:nvSpPr>
          <p:cNvPr id="30" name="矩形 29"/>
          <p:cNvSpPr/>
          <p:nvPr/>
        </p:nvSpPr>
        <p:spPr>
          <a:xfrm>
            <a:off x="5387030" y="4258896"/>
            <a:ext cx="574196" cy="248209"/>
          </a:xfrm>
          <a:prstGeom prst="rect">
            <a:avLst/>
          </a:prstGeom>
        </p:spPr>
        <p:txBody>
          <a:bodyPr wrap="none">
            <a:spAutoFit/>
          </a:bodyPr>
          <a:lstStyle/>
          <a:p>
            <a:pPr defTabSz="514350"/>
            <a:r>
              <a:rPr lang="zh-CN" altLang="en-US" sz="1013" dirty="0">
                <a:solidFill>
                  <a:prstClr val="black"/>
                </a:solidFill>
                <a:ea typeface="华文新魏"/>
              </a:rPr>
              <a:t>密文链</a:t>
            </a:r>
          </a:p>
        </p:txBody>
      </p:sp>
      <p:sp>
        <p:nvSpPr>
          <p:cNvPr id="31" name="文本框 30"/>
          <p:cNvSpPr txBox="1"/>
          <p:nvPr/>
        </p:nvSpPr>
        <p:spPr>
          <a:xfrm>
            <a:off x="3705861" y="4267491"/>
            <a:ext cx="390765" cy="248209"/>
          </a:xfrm>
          <a:prstGeom prst="rect">
            <a:avLst/>
          </a:prstGeom>
          <a:noFill/>
        </p:spPr>
        <p:txBody>
          <a:bodyPr wrap="square" rtlCol="0">
            <a:spAutoFit/>
          </a:bodyPr>
          <a:lstStyle/>
          <a:p>
            <a:pPr defTabSz="514350"/>
            <a:r>
              <a:rPr lang="en-US" altLang="zh-CN" sz="1013" i="1" dirty="0">
                <a:solidFill>
                  <a:prstClr val="black"/>
                </a:solidFill>
                <a:ea typeface="华文新魏"/>
              </a:rPr>
              <a:t>C</a:t>
            </a:r>
            <a:r>
              <a:rPr lang="zh-CN" altLang="en-US" sz="1013" i="1" dirty="0">
                <a:solidFill>
                  <a:prstClr val="black"/>
                </a:solidFill>
                <a:ea typeface="华文新魏"/>
              </a:rPr>
              <a:t>*</a:t>
            </a:r>
            <a:endParaRPr kumimoji="1" lang="zh-CN" altLang="en-US" sz="1013" baseline="-25000" dirty="0">
              <a:solidFill>
                <a:prstClr val="black"/>
              </a:solidFill>
              <a:ea typeface="华文新魏"/>
            </a:endParaRPr>
          </a:p>
        </p:txBody>
      </p:sp>
      <p:cxnSp>
        <p:nvCxnSpPr>
          <p:cNvPr id="32" name="直线箭头连接符 39"/>
          <p:cNvCxnSpPr/>
          <p:nvPr/>
        </p:nvCxnSpPr>
        <p:spPr>
          <a:xfrm>
            <a:off x="3989394" y="4389004"/>
            <a:ext cx="243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39</a:t>
            </a:fld>
            <a:endParaRPr lang="zh-CN" altLang="en-US" dirty="0"/>
          </a:p>
        </p:txBody>
      </p:sp>
      <p:sp>
        <p:nvSpPr>
          <p:cNvPr id="3" name="文本占位符 2"/>
          <p:cNvSpPr>
            <a:spLocks noGrp="1"/>
          </p:cNvSpPr>
          <p:nvPr>
            <p:ph type="body" sz="quarter" idx="14"/>
          </p:nvPr>
        </p:nvSpPr>
        <p:spPr/>
        <p:txBody>
          <a:bodyPr/>
          <a:lstStyle/>
          <a:p>
            <a:r>
              <a:rPr lang="zh-CN" altLang="en-US" dirty="0"/>
              <a:t>时间</a:t>
            </a:r>
            <a:r>
              <a:rPr lang="en-US" altLang="zh-CN" dirty="0"/>
              <a:t>-</a:t>
            </a:r>
            <a:r>
              <a:rPr lang="zh-CN" altLang="en-US" dirty="0"/>
              <a:t>存储权衡攻击</a:t>
            </a:r>
            <a:r>
              <a:rPr lang="en-US" altLang="zh-CN" dirty="0"/>
              <a:t>TMTO</a:t>
            </a:r>
            <a:endParaRPr lang="zh-CN" altLang="en-US" dirty="0"/>
          </a:p>
        </p:txBody>
      </p:sp>
      <p:sp>
        <p:nvSpPr>
          <p:cNvPr id="4" name="文本占位符 3"/>
          <p:cNvSpPr>
            <a:spLocks noGrp="1"/>
          </p:cNvSpPr>
          <p:nvPr>
            <p:ph type="body" sz="quarter" idx="15"/>
          </p:nvPr>
        </p:nvSpPr>
        <p:spPr/>
        <p:txBody>
          <a:bodyPr>
            <a:normAutofit/>
          </a:bodyPr>
          <a:lstStyle/>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zh-CN" altLang="en-US" b="1" dirty="0">
                <a:solidFill>
                  <a:prstClr val="black"/>
                </a:solidFill>
                <a:latin typeface="楷体" panose="02010609060101010101" pitchFamily="49" charset="-122"/>
                <a:ea typeface="楷体" panose="02010609060101010101" pitchFamily="49" charset="-122"/>
              </a:rPr>
              <a:t>攻击目标和攻击类型</a:t>
            </a:r>
            <a:endParaRPr lang="en-US" altLang="zh-CN" b="1" dirty="0">
              <a:solidFill>
                <a:prstClr val="black"/>
              </a:solidFill>
              <a:latin typeface="楷体" panose="02010609060101010101" pitchFamily="49" charset="-122"/>
              <a:ea typeface="楷体" panose="02010609060101010101" pitchFamily="49" charset="-122"/>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defRP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敌手选择明文</a:t>
            </a:r>
            <a:r>
              <a:rPr lang="en-US" altLang="zh-CN" i="1" dirty="0">
                <a:solidFill>
                  <a:prstClr val="black"/>
                </a:solidFill>
                <a:latin typeface="Times New Roman" panose="02020603050405020304" pitchFamily="18" charset="0"/>
                <a:ea typeface="SimSun" panose="02010600030101010101" pitchFamily="2" charset="-122"/>
              </a:rPr>
              <a:t>P</a:t>
            </a:r>
            <a:r>
              <a:rPr lang="zh-CN" altLang="en-US" i="1" dirty="0">
                <a:solidFill>
                  <a:prstClr val="black"/>
                </a:solidFill>
                <a:latin typeface="Times New Roman" panose="02020603050405020304" pitchFamily="18" charset="0"/>
                <a:ea typeface="SimSun" panose="02010600030101010101" pitchFamily="2" charset="-122"/>
              </a:rPr>
              <a:t>*</a:t>
            </a:r>
            <a:r>
              <a:rPr lang="zh-CN" altLang="en-US" dirty="0">
                <a:solidFill>
                  <a:prstClr val="black"/>
                </a:solidFill>
                <a:latin typeface="Times New Roman" panose="02020603050405020304" pitchFamily="18" charset="0"/>
                <a:ea typeface="SimSun" panose="02010600030101010101" pitchFamily="2" charset="-122"/>
              </a:rPr>
              <a: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获得相应的密文</a:t>
            </a:r>
            <a:r>
              <a:rPr lang="en-US" altLang="zh-CN" i="1" dirty="0">
                <a:solidFill>
                  <a:prstClr val="black"/>
                </a:solidFill>
                <a:latin typeface="Times New Roman" panose="02020603050405020304" pitchFamily="18" charset="0"/>
                <a:ea typeface="SimSun" panose="02010600030101010101" pitchFamily="2" charset="-122"/>
              </a:rPr>
              <a:t>C</a:t>
            </a:r>
            <a:r>
              <a:rPr lang="zh-CN" altLang="en-US" i="1" dirty="0">
                <a:solidFill>
                  <a:prstClr val="black"/>
                </a:solidFill>
                <a:latin typeface="Times New Roman" panose="02020603050405020304" pitchFamily="18" charset="0"/>
                <a:ea typeface="SimSun" panose="02010600030101010101" pitchFamily="2" charset="-122"/>
              </a:rPr>
              <a:t>*</a:t>
            </a:r>
            <a:r>
              <a:rPr lang="en-US" altLang="zh-CN" dirty="0">
                <a:solidFill>
                  <a:prstClr val="black"/>
                </a:solidFill>
                <a:latin typeface="Times New Roman" panose="02020603050405020304" pitchFamily="18" charset="0"/>
                <a:ea typeface="SimSun" panose="02010600030101010101" pitchFamily="2" charset="-122"/>
              </a:rPr>
              <a:t>=</a:t>
            </a:r>
            <a:r>
              <a:rPr lang="en-US" altLang="zh-CN" i="1" dirty="0">
                <a:solidFill>
                  <a:prstClr val="black"/>
                </a:solidFill>
                <a:latin typeface="Times New Roman" panose="02020603050405020304" pitchFamily="18" charset="0"/>
                <a:ea typeface="SimSun" panose="02010600030101010101" pitchFamily="2" charset="-122"/>
              </a:rPr>
              <a:t>E</a:t>
            </a:r>
            <a:r>
              <a:rPr lang="en-US" altLang="zh-CN" i="1" baseline="-25000" dirty="0">
                <a:solidFill>
                  <a:prstClr val="black"/>
                </a:solidFill>
                <a:latin typeface="Times New Roman" panose="02020603050405020304" pitchFamily="18" charset="0"/>
                <a:ea typeface="SimSun" panose="02010600030101010101" pitchFamily="2" charset="-122"/>
              </a:rPr>
              <a:t>K</a:t>
            </a:r>
            <a:r>
              <a:rPr lang="zh-CN" altLang="en-US" i="1" baseline="-25000" dirty="0">
                <a:solidFill>
                  <a:prstClr val="black"/>
                </a:solidFill>
                <a:latin typeface="Times New Roman" panose="02020603050405020304" pitchFamily="18" charset="0"/>
                <a:ea typeface="SimSun" panose="02010600030101010101" pitchFamily="2" charset="-122"/>
              </a:rPr>
              <a:t>*</a:t>
            </a:r>
            <a:r>
              <a:rPr lang="en-US" altLang="zh-CN" dirty="0">
                <a:solidFill>
                  <a:prstClr val="black"/>
                </a:solidFill>
                <a:latin typeface="Times New Roman" panose="02020603050405020304" pitchFamily="18" charset="0"/>
                <a:ea typeface="SimSun" panose="02010600030101010101" pitchFamily="2" charset="-122"/>
              </a:rPr>
              <a:t>(</a:t>
            </a:r>
            <a:r>
              <a:rPr lang="en-US" altLang="zh-CN" i="1" dirty="0">
                <a:solidFill>
                  <a:prstClr val="black"/>
                </a:solidFill>
                <a:latin typeface="Times New Roman" panose="02020603050405020304" pitchFamily="18" charset="0"/>
                <a:ea typeface="SimSun" panose="02010600030101010101" pitchFamily="2" charset="-122"/>
              </a:rPr>
              <a:t>P</a:t>
            </a:r>
            <a:r>
              <a:rPr lang="zh-CN" altLang="en-US" i="1" dirty="0">
                <a:solidFill>
                  <a:prstClr val="black"/>
                </a:solidFill>
                <a:latin typeface="Times New Roman" panose="02020603050405020304" pitchFamily="18" charset="0"/>
                <a:ea typeface="SimSun" panose="02010600030101010101" pitchFamily="2" charset="-122"/>
              </a:rPr>
              <a:t>*</a:t>
            </a:r>
            <a:r>
              <a:rPr lang="en-US" altLang="zh-CN" dirty="0">
                <a:solidFill>
                  <a:prstClr val="black"/>
                </a:solidFill>
                <a:latin typeface="Times New Roman" panose="02020603050405020304" pitchFamily="18" charset="0"/>
                <a:ea typeface="SimSun" panose="02010600030101010101" pitchFamily="2" charset="-122"/>
              </a:rPr>
              <a:t>)</a:t>
            </a:r>
            <a:r>
              <a:rPr lang="zh-CN" altLang="en-US" dirty="0">
                <a:solidFill>
                  <a:prstClr val="black"/>
                </a:solidFill>
                <a:latin typeface="Times New Roman" panose="02020603050405020304" pitchFamily="18" charset="0"/>
                <a:ea typeface="SimSun" panose="02010600030101010101" pitchFamily="2" charset="-122"/>
              </a:rPr>
              <a: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恢复密钥</a:t>
            </a:r>
            <a:r>
              <a:rPr lang="en-US" altLang="zh-CN" i="1" dirty="0">
                <a:solidFill>
                  <a:prstClr val="black"/>
                </a:solidFill>
                <a:latin typeface="Times New Roman" panose="02020603050405020304" pitchFamily="18" charset="0"/>
                <a:ea typeface="SimSun" panose="02010600030101010101" pitchFamily="2" charset="-122"/>
              </a:rPr>
              <a:t>K</a:t>
            </a:r>
            <a:r>
              <a:rPr lang="zh-CN" altLang="en-US" i="1" dirty="0">
                <a:solidFill>
                  <a:prstClr val="black"/>
                </a:solidFill>
                <a:latin typeface="Times New Roman" panose="02020603050405020304" pitchFamily="18" charset="0"/>
                <a:ea typeface="SimSun" panose="02010600030101010101" pitchFamily="2" charset="-122"/>
              </a:rPr>
              <a:t>*</a:t>
            </a:r>
            <a:endParaRPr lang="en-US" altLang="zh-CN" i="1" dirty="0">
              <a:solidFill>
                <a:prstClr val="black"/>
              </a:solidFill>
              <a:latin typeface="Times New Roman" panose="02020603050405020304" pitchFamily="18" charset="0"/>
              <a:ea typeface="SimSun" panose="02010600030101010101" pitchFamily="2" charset="-122"/>
            </a:endParaRPr>
          </a:p>
          <a:p>
            <a:pPr marL="335756" lvl="1" indent="-671513" eaLnBrk="0" fontAlgn="base" hangingPunct="0">
              <a:lnSpc>
                <a:spcPct val="100000"/>
              </a:lnSpc>
              <a:spcAft>
                <a:spcPts val="225"/>
              </a:spcAft>
              <a:buClr>
                <a:srgbClr val="C00000"/>
              </a:buClr>
              <a:buSzPct val="80000"/>
              <a:buFont typeface="Wingdings" panose="05000000000000000000" pitchFamily="2" charset="2"/>
              <a:buChar char="Ø"/>
              <a:defRPr/>
            </a:pPr>
            <a:endParaRPr lang="en-US" altLang="zh-CN" i="1" dirty="0">
              <a:solidFill>
                <a:prstClr val="black"/>
              </a:solidFill>
              <a:latin typeface="Times New Roman" panose="02020603050405020304" pitchFamily="18" charset="0"/>
              <a:ea typeface="SimSun" panose="02010600030101010101" pitchFamily="2" charset="-122"/>
            </a:endParaRP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zh-CN" altLang="en-US" b="1" dirty="0">
                <a:solidFill>
                  <a:prstClr val="black"/>
                </a:solidFill>
                <a:latin typeface="楷体" panose="02010609060101010101" pitchFamily="49" charset="-122"/>
                <a:ea typeface="楷体" panose="02010609060101010101" pitchFamily="49" charset="-122"/>
              </a:rPr>
              <a:t>以</a:t>
            </a:r>
            <a:r>
              <a:rPr lang="en-US" altLang="zh-CN" b="1" dirty="0">
                <a:solidFill>
                  <a:prstClr val="black"/>
                </a:solidFill>
                <a:latin typeface="楷体" panose="02010609060101010101" pitchFamily="49" charset="-122"/>
                <a:ea typeface="楷体" panose="02010609060101010101" pitchFamily="49" charset="-122"/>
              </a:rPr>
              <a:t>DES</a:t>
            </a:r>
            <a:r>
              <a:rPr lang="zh-CN" altLang="en-US" b="1" dirty="0">
                <a:solidFill>
                  <a:prstClr val="black"/>
                </a:solidFill>
                <a:latin typeface="楷体" panose="02010609060101010101" pitchFamily="49" charset="-122"/>
                <a:ea typeface="楷体" panose="02010609060101010101" pitchFamily="49" charset="-122"/>
              </a:rPr>
              <a:t>为例，密钥为</a:t>
            </a:r>
            <a:r>
              <a:rPr lang="en-US" altLang="zh-CN" b="1" dirty="0">
                <a:solidFill>
                  <a:prstClr val="black"/>
                </a:solidFill>
                <a:latin typeface="楷体" panose="02010609060101010101" pitchFamily="49" charset="-122"/>
                <a:ea typeface="楷体" panose="02010609060101010101" pitchFamily="49" charset="-122"/>
              </a:rPr>
              <a:t>56-bit</a:t>
            </a:r>
            <a:r>
              <a:rPr lang="zh-CN" altLang="en-US" b="1" dirty="0">
                <a:solidFill>
                  <a:prstClr val="black"/>
                </a:solidFill>
                <a:latin typeface="楷体" panose="02010609060101010101" pitchFamily="49" charset="-122"/>
                <a:ea typeface="楷体" panose="02010609060101010101" pitchFamily="49" charset="-122"/>
              </a:rPr>
              <a:t>，明密文为</a:t>
            </a:r>
            <a:r>
              <a:rPr lang="en-US" altLang="zh-CN" b="1" dirty="0">
                <a:solidFill>
                  <a:prstClr val="black"/>
                </a:solidFill>
                <a:latin typeface="楷体" panose="02010609060101010101" pitchFamily="49" charset="-122"/>
                <a:ea typeface="楷体" panose="02010609060101010101" pitchFamily="49" charset="-122"/>
              </a:rPr>
              <a:t>64-bit</a:t>
            </a: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zh-CN" altLang="en-US" b="1" dirty="0">
                <a:solidFill>
                  <a:prstClr val="black"/>
                </a:solidFill>
                <a:latin typeface="楷体" panose="02010609060101010101" pitchFamily="49" charset="-122"/>
                <a:ea typeface="楷体" panose="02010609060101010101" pitchFamily="49" charset="-122"/>
              </a:rPr>
              <a:t>函数定义</a:t>
            </a:r>
            <a:endParaRPr lang="en-US" altLang="zh-CN" b="1" dirty="0">
              <a:solidFill>
                <a:prstClr val="black"/>
              </a:solidFill>
              <a:latin typeface="楷体" panose="02010609060101010101" pitchFamily="49" charset="-122"/>
              <a:ea typeface="楷体" panose="02010609060101010101" pitchFamily="49" charset="-122"/>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defRP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约化函数</a:t>
            </a:r>
            <a:r>
              <a:rPr lang="zh-CN" altLang="en-US" dirty="0">
                <a:solidFill>
                  <a:prstClr val="black"/>
                </a:solidFill>
                <a:latin typeface="Times New Roman" panose="02020603050405020304" pitchFamily="18" charset="0"/>
                <a:ea typeface="SimSun" panose="02010600030101010101" pitchFamily="2" charset="-122"/>
              </a:rPr>
              <a:t>（</a:t>
            </a:r>
            <a:r>
              <a:rPr lang="en-US" altLang="zh-CN" dirty="0">
                <a:solidFill>
                  <a:prstClr val="black"/>
                </a:solidFill>
                <a:latin typeface="Times New Roman" panose="02020603050405020304" pitchFamily="18" charset="0"/>
                <a:ea typeface="SimSun" panose="02010600030101010101" pitchFamily="2" charset="-122"/>
              </a:rPr>
              <a:t>reduction</a:t>
            </a:r>
            <a:r>
              <a:rPr lang="zh-CN" altLang="en-US" dirty="0">
                <a:solidFill>
                  <a:prstClr val="black"/>
                </a:solidFill>
                <a:latin typeface="Times New Roman" panose="02020603050405020304" pitchFamily="18" charset="0"/>
                <a:ea typeface="SimSun" panose="02010600030101010101" pitchFamily="2" charset="-122"/>
              </a:rPr>
              <a:t> </a:t>
            </a:r>
            <a:r>
              <a:rPr lang="en-US" altLang="zh-CN" dirty="0">
                <a:solidFill>
                  <a:prstClr val="black"/>
                </a:solidFill>
                <a:latin typeface="Times New Roman" panose="02020603050405020304" pitchFamily="18" charset="0"/>
                <a:ea typeface="SimSun" panose="02010600030101010101" pitchFamily="2" charset="-122"/>
              </a:rPr>
              <a:t>function</a:t>
            </a:r>
            <a:r>
              <a:rPr lang="zh-CN" altLang="en-US" dirty="0">
                <a:solidFill>
                  <a:prstClr val="black"/>
                </a:solidFill>
                <a:latin typeface="Times New Roman" panose="02020603050405020304" pitchFamily="18" charset="0"/>
                <a:ea typeface="SimSun" panose="02010600030101010101" pitchFamily="2" charset="-122"/>
              </a:rPr>
              <a:t>）</a:t>
            </a:r>
            <a:r>
              <a:rPr lang="en-US" altLang="zh-CN" i="1" dirty="0">
                <a:solidFill>
                  <a:prstClr val="black"/>
                </a:solidFill>
                <a:latin typeface="Times New Roman" panose="02020603050405020304" pitchFamily="18" charset="0"/>
                <a:ea typeface="SimSun" panose="02010600030101010101" pitchFamily="2" charset="-122"/>
              </a:rPr>
              <a:t>R</a:t>
            </a:r>
            <a:r>
              <a:rPr lang="zh-CN" altLang="en-US" dirty="0">
                <a:solidFill>
                  <a:prstClr val="black"/>
                </a:solidFill>
                <a:latin typeface="Times New Roman" panose="02020603050405020304" pitchFamily="18" charset="0"/>
                <a:ea typeface="SimSun" panose="02010600030101010101" pitchFamily="2" charset="-122"/>
              </a:rPr>
              <a:t>：</a:t>
            </a:r>
            <a:r>
              <a:rPr lang="en-US" altLang="zh-CN" i="1" dirty="0">
                <a:solidFill>
                  <a:prstClr val="black"/>
                </a:solidFill>
                <a:latin typeface="Times New Roman" panose="02020603050405020304" pitchFamily="18" charset="0"/>
                <a:ea typeface="SimSun" panose="02010600030101010101" pitchFamily="2" charset="-122"/>
              </a:rPr>
              <a:t>n</a:t>
            </a:r>
            <a:r>
              <a:rPr lang="en-US" altLang="zh-CN" dirty="0">
                <a:solidFill>
                  <a:prstClr val="black"/>
                </a:solidFill>
                <a:latin typeface="Times New Roman" panose="02020603050405020304" pitchFamily="18" charset="0"/>
                <a:ea typeface="SimSun" panose="02010600030101010101" pitchFamily="2" charset="-122"/>
              </a:rPr>
              <a:t>-bit</a:t>
            </a:r>
            <a:r>
              <a:rPr lang="zh-CN" altLang="en-US" dirty="0">
                <a:solidFill>
                  <a:prstClr val="black"/>
                </a:solidFill>
                <a:latin typeface="Times New Roman" panose="02020603050405020304" pitchFamily="18" charset="0"/>
                <a:ea typeface="SimSun" panose="02010600030101010101" pitchFamily="2" charset="-122"/>
              </a:rPr>
              <a:t>→</a:t>
            </a:r>
            <a:r>
              <a:rPr lang="en-US" altLang="zh-CN" dirty="0">
                <a:solidFill>
                  <a:prstClr val="black"/>
                </a:solidFill>
                <a:latin typeface="Times New Roman" panose="02020603050405020304" pitchFamily="18" charset="0"/>
                <a:ea typeface="SimSun" panose="02010600030101010101" pitchFamily="2" charset="-122"/>
              </a:rPr>
              <a:t> </a:t>
            </a:r>
            <a:r>
              <a:rPr lang="en-US" altLang="zh-CN" i="1" dirty="0">
                <a:solidFill>
                  <a:prstClr val="black"/>
                </a:solidFill>
                <a:latin typeface="Times New Roman" panose="02020603050405020304" pitchFamily="18" charset="0"/>
                <a:ea typeface="SimSun" panose="02010600030101010101" pitchFamily="2" charset="-122"/>
              </a:rPr>
              <a:t>k</a:t>
            </a:r>
            <a:r>
              <a:rPr lang="en-US" altLang="zh-CN" dirty="0">
                <a:solidFill>
                  <a:prstClr val="black"/>
                </a:solidFill>
                <a:latin typeface="Times New Roman" panose="02020603050405020304" pitchFamily="18" charset="0"/>
                <a:ea typeface="SimSun" panose="02010600030101010101" pitchFamily="2" charset="-122"/>
              </a:rPr>
              <a:t>-bit</a:t>
            </a:r>
          </a:p>
          <a:p>
            <a:pPr marL="540544" lvl="2" indent="-138113" eaLnBrk="0" fontAlgn="base" hangingPunct="0">
              <a:lnSpc>
                <a:spcPct val="100000"/>
              </a:lnSpc>
              <a:spcAft>
                <a:spcPct val="0"/>
              </a:spcAft>
              <a:buClr>
                <a:srgbClr val="C00000"/>
              </a:buClr>
              <a:buSzPct val="70000"/>
              <a:buFont typeface="Wingdings" panose="05000000000000000000" pitchFamily="2" charset="2"/>
              <a:buChar char="l"/>
              <a:defRPr/>
            </a:pP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其中，</a:t>
            </a:r>
            <a:r>
              <a:rPr lang="en-US" altLang="zh-CN"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n</a:t>
            </a: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为分组长度，</a:t>
            </a:r>
            <a:r>
              <a:rPr lang="en-US" altLang="zh-CN"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k</a:t>
            </a: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为密钥长度</a:t>
            </a:r>
            <a:endParaRPr lang="en-US" altLang="zh-CN"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540544" lvl="2" indent="-138113" eaLnBrk="0" fontAlgn="base" hangingPunct="0">
              <a:lnSpc>
                <a:spcPct val="100000"/>
              </a:lnSpc>
              <a:spcAft>
                <a:spcPct val="0"/>
              </a:spcAft>
              <a:buClr>
                <a:srgbClr val="C00000"/>
              </a:buClr>
              <a:buSzPct val="70000"/>
              <a:buFont typeface="Wingdings" panose="05000000000000000000" pitchFamily="2" charset="2"/>
              <a:buChar char="l"/>
              <a:defRPr/>
            </a:pP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可为杂凑函数或简单截取</a:t>
            </a:r>
            <a:endParaRPr lang="en-US" altLang="zh-CN"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defRP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链接函数</a:t>
            </a:r>
            <a:r>
              <a:rPr lang="en-US" altLang="zh-CN" i="1" dirty="0">
                <a:solidFill>
                  <a:prstClr val="black"/>
                </a:solidFill>
                <a:latin typeface="Times New Roman" panose="02020603050405020304" pitchFamily="18" charset="0"/>
                <a:ea typeface="SimSun" panose="02010600030101010101" pitchFamily="2" charset="-122"/>
              </a:rPr>
              <a:t>g</a:t>
            </a:r>
            <a:r>
              <a:rPr lang="en-US" altLang="zh-CN" dirty="0">
                <a:solidFill>
                  <a:prstClr val="black"/>
                </a:solidFill>
                <a:latin typeface="Times New Roman" panose="02020603050405020304" pitchFamily="18" charset="0"/>
                <a:ea typeface="SimSun" panose="02010600030101010101" pitchFamily="2" charset="-122"/>
              </a:rPr>
              <a:t>(</a:t>
            </a:r>
            <a:r>
              <a:rPr lang="en-US" altLang="zh-CN" i="1" dirty="0">
                <a:solidFill>
                  <a:prstClr val="black"/>
                </a:solidFill>
                <a:latin typeface="Times New Roman" panose="02020603050405020304" pitchFamily="18" charset="0"/>
                <a:ea typeface="SimSun" panose="02010600030101010101" pitchFamily="2" charset="-122"/>
              </a:rPr>
              <a:t>K</a:t>
            </a:r>
            <a:r>
              <a:rPr lang="en-US" altLang="zh-CN" dirty="0">
                <a:solidFill>
                  <a:prstClr val="black"/>
                </a:solidFill>
                <a:latin typeface="Times New Roman" panose="02020603050405020304" pitchFamily="18" charset="0"/>
                <a:ea typeface="SimSun" panose="02010600030101010101" pitchFamily="2" charset="-122"/>
              </a:rPr>
              <a:t>)</a:t>
            </a:r>
            <a:r>
              <a:rPr lang="zh-CN" altLang="en-US" dirty="0">
                <a:solidFill>
                  <a:prstClr val="black"/>
                </a:solidFill>
                <a:latin typeface="Times New Roman" panose="02020603050405020304" pitchFamily="18" charset="0"/>
                <a:ea typeface="SimSun" panose="02010600030101010101" pitchFamily="2" charset="-122"/>
              </a:rPr>
              <a:t> </a:t>
            </a:r>
            <a:r>
              <a:rPr lang="en-US" altLang="zh-CN" dirty="0">
                <a:solidFill>
                  <a:prstClr val="black"/>
                </a:solidFill>
                <a:latin typeface="Times New Roman" panose="02020603050405020304" pitchFamily="18" charset="0"/>
                <a:ea typeface="SimSun" panose="02010600030101010101" pitchFamily="2" charset="-122"/>
              </a:rPr>
              <a:t>=</a:t>
            </a:r>
            <a:r>
              <a:rPr lang="zh-CN" altLang="en-US" dirty="0">
                <a:solidFill>
                  <a:prstClr val="black"/>
                </a:solidFill>
                <a:latin typeface="Times New Roman" panose="02020603050405020304" pitchFamily="18" charset="0"/>
                <a:ea typeface="SimSun" panose="02010600030101010101" pitchFamily="2" charset="-122"/>
              </a:rPr>
              <a:t> </a:t>
            </a:r>
            <a:r>
              <a:rPr lang="en-US" altLang="zh-CN" i="1" dirty="0">
                <a:solidFill>
                  <a:prstClr val="black"/>
                </a:solidFill>
                <a:latin typeface="Times New Roman" panose="02020603050405020304" pitchFamily="18" charset="0"/>
                <a:ea typeface="SimSun" panose="02010600030101010101" pitchFamily="2" charset="-122"/>
              </a:rPr>
              <a:t>R</a:t>
            </a:r>
            <a:r>
              <a:rPr lang="en-US" altLang="zh-CN" dirty="0">
                <a:solidFill>
                  <a:prstClr val="black"/>
                </a:solidFill>
                <a:latin typeface="Times New Roman" panose="02020603050405020304" pitchFamily="18" charset="0"/>
                <a:ea typeface="SimSun" panose="02010600030101010101" pitchFamily="2" charset="-122"/>
              </a:rPr>
              <a:t>(</a:t>
            </a:r>
            <a:r>
              <a:rPr lang="en-US" altLang="zh-CN" i="1" dirty="0">
                <a:solidFill>
                  <a:prstClr val="black"/>
                </a:solidFill>
                <a:latin typeface="Times New Roman" panose="02020603050405020304" pitchFamily="18" charset="0"/>
                <a:ea typeface="SimSun" panose="02010600030101010101" pitchFamily="2" charset="-122"/>
              </a:rPr>
              <a:t>E</a:t>
            </a:r>
            <a:r>
              <a:rPr lang="en-US" altLang="zh-CN" i="1" baseline="-25000" dirty="0">
                <a:solidFill>
                  <a:prstClr val="black"/>
                </a:solidFill>
                <a:latin typeface="Times New Roman" panose="02020603050405020304" pitchFamily="18" charset="0"/>
                <a:ea typeface="SimSun" panose="02010600030101010101" pitchFamily="2" charset="-122"/>
              </a:rPr>
              <a:t>K</a:t>
            </a:r>
            <a:r>
              <a:rPr lang="en-US" altLang="zh-CN" dirty="0">
                <a:solidFill>
                  <a:prstClr val="black"/>
                </a:solidFill>
                <a:latin typeface="Times New Roman" panose="02020603050405020304" pitchFamily="18" charset="0"/>
                <a:ea typeface="SimSun" panose="02010600030101010101" pitchFamily="2" charset="-122"/>
              </a:rPr>
              <a:t>(</a:t>
            </a:r>
            <a:r>
              <a:rPr lang="en-US" altLang="zh-CN" i="1" dirty="0">
                <a:solidFill>
                  <a:prstClr val="black"/>
                </a:solidFill>
                <a:latin typeface="Times New Roman" panose="02020603050405020304" pitchFamily="18" charset="0"/>
                <a:ea typeface="SimSun" panose="02010600030101010101" pitchFamily="2" charset="-122"/>
              </a:rPr>
              <a:t>P</a:t>
            </a:r>
            <a:r>
              <a:rPr lang="zh-CN" altLang="en-US" i="1" dirty="0">
                <a:solidFill>
                  <a:prstClr val="black"/>
                </a:solidFill>
                <a:latin typeface="Times New Roman" panose="02020603050405020304" pitchFamily="18" charset="0"/>
                <a:ea typeface="SimSun" panose="02010600030101010101" pitchFamily="2" charset="-122"/>
              </a:rPr>
              <a:t>*</a:t>
            </a:r>
            <a:r>
              <a:rPr lang="en-US" altLang="zh-CN" dirty="0">
                <a:solidFill>
                  <a:prstClr val="black"/>
                </a:solidFill>
                <a:latin typeface="Times New Roman" panose="02020603050405020304" pitchFamily="18" charset="0"/>
                <a:ea typeface="SimSun" panose="02010600030101010101" pitchFamily="2" charset="-122"/>
              </a:rPr>
              <a:t>))</a:t>
            </a:r>
          </a:p>
          <a:p>
            <a:pPr marL="540544" lvl="2" indent="-138113" eaLnBrk="0" fontAlgn="base" hangingPunct="0">
              <a:lnSpc>
                <a:spcPct val="100000"/>
              </a:lnSpc>
              <a:spcAft>
                <a:spcPct val="0"/>
              </a:spcAft>
              <a:buClr>
                <a:srgbClr val="C00000"/>
              </a:buClr>
              <a:buSzPct val="70000"/>
              <a:buFont typeface="Wingdings" panose="05000000000000000000" pitchFamily="2" charset="2"/>
              <a:buChar char="l"/>
              <a:defRPr/>
            </a:pP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其中，</a:t>
            </a:r>
            <a:r>
              <a:rPr lang="en-US" altLang="zh-CN" sz="1800" i="1" dirty="0">
                <a:solidFill>
                  <a:prstClr val="black"/>
                </a:solidFill>
                <a:latin typeface="Times New Roman" panose="02020603050405020304" pitchFamily="18" charset="0"/>
                <a:ea typeface="SimSun" panose="02010600030101010101" pitchFamily="2" charset="-122"/>
              </a:rPr>
              <a:t>P</a:t>
            </a:r>
            <a:r>
              <a:rPr lang="zh-CN" altLang="en-US" sz="1800" i="1" dirty="0">
                <a:solidFill>
                  <a:prstClr val="black"/>
                </a:solidFill>
                <a:latin typeface="Times New Roman" panose="02020603050405020304" pitchFamily="18" charset="0"/>
                <a:ea typeface="SimSun" panose="02010600030101010101" pitchFamily="2" charset="-122"/>
              </a:rPr>
              <a:t>*</a:t>
            </a: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为敌手选定的明文</a:t>
            </a:r>
            <a:endParaRPr lang="en-US" altLang="zh-CN"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endParaRPr lang="zh-CN" altLang="en-US" dirty="0"/>
          </a:p>
        </p:txBody>
      </p:sp>
      <p:sp>
        <p:nvSpPr>
          <p:cNvPr id="5" name="文本占位符 4"/>
          <p:cNvSpPr>
            <a:spLocks noGrp="1"/>
          </p:cNvSpPr>
          <p:nvPr>
            <p:ph type="body" sz="quarter" idx="13"/>
          </p:nvPr>
        </p:nvSpPr>
        <p:spPr/>
        <p:txBody>
          <a:bodyPr/>
          <a:lstStyle/>
          <a:p>
            <a:r>
              <a:rPr lang="zh-CN" altLang="en-US" dirty="0"/>
              <a:t>强力攻击</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5" name="文本占位符 4"/>
          <p:cNvSpPr>
            <a:spLocks noGrp="1"/>
          </p:cNvSpPr>
          <p:nvPr>
            <p:ph type="body" sz="quarter" idx="13"/>
          </p:nvPr>
        </p:nvSpPr>
        <p:spPr/>
        <p:txBody>
          <a:bodyPr>
            <a:normAutofit lnSpcReduction="10000"/>
          </a:bodyPr>
          <a:lstStyle/>
          <a:p>
            <a:r>
              <a:rPr kumimoji="1" lang="zh-CN" altLang="en-US" sz="3200" dirty="0"/>
              <a:t>教学目标</a:t>
            </a:r>
            <a:endParaRPr lang="zh-CN" altLang="en-US" sz="3200" dirty="0"/>
          </a:p>
        </p:txBody>
      </p:sp>
      <p:graphicFrame>
        <p:nvGraphicFramePr>
          <p:cNvPr id="6" name="图示 5"/>
          <p:cNvGraphicFramePr/>
          <p:nvPr>
            <p:extLst>
              <p:ext uri="{D42A27DB-BD31-4B8C-83A1-F6EECF244321}">
                <p14:modId xmlns:p14="http://schemas.microsoft.com/office/powerpoint/2010/main" val="4222021708"/>
              </p:ext>
            </p:extLst>
          </p:nvPr>
        </p:nvGraphicFramePr>
        <p:xfrm>
          <a:off x="342900" y="1597787"/>
          <a:ext cx="8676593" cy="3861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40</a:t>
            </a:fld>
            <a:endParaRPr lang="zh-CN" altLang="en-US" dirty="0"/>
          </a:p>
        </p:txBody>
      </p:sp>
      <p:sp>
        <p:nvSpPr>
          <p:cNvPr id="3" name="文本占位符 2"/>
          <p:cNvSpPr>
            <a:spLocks noGrp="1"/>
          </p:cNvSpPr>
          <p:nvPr>
            <p:ph type="body" sz="quarter" idx="14"/>
          </p:nvPr>
        </p:nvSpPr>
        <p:spPr/>
        <p:txBody>
          <a:bodyPr/>
          <a:lstStyle/>
          <a:p>
            <a:r>
              <a:rPr lang="zh-CN" altLang="en-US" dirty="0"/>
              <a:t>时间</a:t>
            </a:r>
            <a:r>
              <a:rPr lang="en-US" altLang="zh-CN" dirty="0"/>
              <a:t>-</a:t>
            </a:r>
            <a:r>
              <a:rPr lang="zh-CN" altLang="en-US" dirty="0"/>
              <a:t>存储权衡攻击</a:t>
            </a:r>
            <a:r>
              <a:rPr lang="en-US" altLang="zh-CN" dirty="0"/>
              <a:t>TMTO</a:t>
            </a:r>
            <a:endParaRPr lang="zh-CN" altLang="en-US" dirty="0"/>
          </a:p>
        </p:txBody>
      </p:sp>
      <mc:AlternateContent xmlns:mc="http://schemas.openxmlformats.org/markup-compatibility/2006">
        <mc:Choice xmlns:a14="http://schemas.microsoft.com/office/drawing/2010/main" Requires="a14">
          <p:sp>
            <p:nvSpPr>
              <p:cNvPr id="4" name="文本占位符 3"/>
              <p:cNvSpPr>
                <a:spLocks noGrp="1"/>
              </p:cNvSpPr>
              <p:nvPr>
                <p:ph type="body" sz="quarter" idx="15"/>
              </p:nvPr>
            </p:nvSpPr>
            <p:spPr/>
            <p:txBody>
              <a:bodyPr>
                <a:normAutofit/>
              </a:bodyPr>
              <a:lstStyle/>
              <a:p>
                <a:pPr marL="204788" indent="-204788" algn="l" eaLnBrk="0" fontAlgn="base" hangingPunct="0">
                  <a:spcBef>
                    <a:spcPts val="450"/>
                  </a:spcBef>
                  <a:spcAft>
                    <a:spcPts val="300"/>
                  </a:spcAft>
                  <a:buClr>
                    <a:srgbClr val="C00000"/>
                  </a:buClr>
                  <a:buSzPct val="80000"/>
                  <a:buFont typeface="Wingdings" panose="05000000000000000000" pitchFamily="2" charset="2"/>
                  <a:buChar char="n"/>
                </a:pPr>
                <a:r>
                  <a:rPr lang="zh-CN" altLang="en-US" b="1" dirty="0">
                    <a:solidFill>
                      <a:prstClr val="black"/>
                    </a:solidFill>
                    <a:latin typeface="楷体" panose="02010609060101010101" pitchFamily="49" charset="-122"/>
                    <a:ea typeface="楷体" panose="02010609060101010101" pitchFamily="49" charset="-122"/>
                  </a:rPr>
                  <a:t>预计算</a:t>
                </a:r>
                <a:endParaRPr lang="en-US" altLang="zh-CN" b="1" dirty="0">
                  <a:solidFill>
                    <a:prstClr val="black"/>
                  </a:solidFill>
                  <a:latin typeface="楷体" panose="02010609060101010101" pitchFamily="49" charset="-122"/>
                  <a:ea typeface="楷体" panose="02010609060101010101" pitchFamily="49" charset="-122"/>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随机选择</a:t>
                </a:r>
                <a:r>
                  <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m</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个长度为</a:t>
                </a:r>
                <a:r>
                  <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56-bit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的数据</a:t>
                </a:r>
                <a:r>
                  <a:rPr lang="en-US" altLang="zh-CN" i="1" dirty="0">
                    <a:solidFill>
                      <a:prstClr val="black"/>
                    </a:solidFill>
                    <a:latin typeface="Times New Roman" panose="02020603050405020304" pitchFamily="18" charset="0"/>
                    <a:ea typeface="SimSun" panose="02010600030101010101" pitchFamily="2" charset="-122"/>
                  </a:rPr>
                  <a:t>K</a:t>
                </a:r>
                <a:r>
                  <a:rPr lang="en-US" altLang="zh-CN" baseline="-25000" dirty="0">
                    <a:solidFill>
                      <a:prstClr val="black"/>
                    </a:solidFill>
                    <a:latin typeface="Times New Roman" panose="02020603050405020304" pitchFamily="18" charset="0"/>
                    <a:ea typeface="SimSun" panose="02010600030101010101" pitchFamily="2" charset="-122"/>
                  </a:rPr>
                  <a:t>1,0</a:t>
                </a:r>
                <a:r>
                  <a:rPr lang="en-US" altLang="zh-CN" dirty="0">
                    <a:solidFill>
                      <a:prstClr val="black"/>
                    </a:solidFill>
                    <a:latin typeface="Times New Roman" panose="02020603050405020304" pitchFamily="18" charset="0"/>
                    <a:ea typeface="SimSun" panose="02010600030101010101" pitchFamily="2" charset="-122"/>
                  </a:rPr>
                  <a:t>,</a:t>
                </a:r>
                <a:r>
                  <a:rPr lang="zh-CN" altLang="en-US" dirty="0">
                    <a:solidFill>
                      <a:prstClr val="black"/>
                    </a:solidFill>
                    <a:latin typeface="Times New Roman" panose="02020603050405020304" pitchFamily="18" charset="0"/>
                    <a:ea typeface="SimSun" panose="02010600030101010101" pitchFamily="2" charset="-122"/>
                  </a:rPr>
                  <a:t> </a:t>
                </a:r>
                <a:r>
                  <a:rPr lang="en-US" altLang="zh-CN" i="1" dirty="0">
                    <a:solidFill>
                      <a:prstClr val="black"/>
                    </a:solidFill>
                    <a:latin typeface="Times New Roman" panose="02020603050405020304" pitchFamily="18" charset="0"/>
                    <a:ea typeface="SimSun" panose="02010600030101010101" pitchFamily="2" charset="-122"/>
                  </a:rPr>
                  <a:t>K</a:t>
                </a:r>
                <a:r>
                  <a:rPr lang="en-US" altLang="zh-CN" baseline="-25000" dirty="0">
                    <a:solidFill>
                      <a:prstClr val="black"/>
                    </a:solidFill>
                    <a:latin typeface="Times New Roman" panose="02020603050405020304" pitchFamily="18" charset="0"/>
                    <a:ea typeface="SimSun" panose="02010600030101010101" pitchFamily="2" charset="-122"/>
                  </a:rPr>
                  <a:t>2,0</a:t>
                </a:r>
                <a:r>
                  <a:rPr lang="en-US" altLang="zh-CN" dirty="0">
                    <a:solidFill>
                      <a:prstClr val="black"/>
                    </a:solidFill>
                    <a:latin typeface="Times New Roman" panose="02020603050405020304" pitchFamily="18" charset="0"/>
                    <a:ea typeface="SimSun" panose="02010600030101010101" pitchFamily="2" charset="-122"/>
                  </a:rPr>
                  <a:t>,</a:t>
                </a:r>
                <a:r>
                  <a:rPr lang="zh-CN" altLang="en-US" dirty="0">
                    <a:solidFill>
                      <a:prstClr val="black"/>
                    </a:solidFill>
                    <a:latin typeface="Times New Roman" panose="02020603050405020304" pitchFamily="18" charset="0"/>
                    <a:ea typeface="SimSun" panose="02010600030101010101" pitchFamily="2" charset="-122"/>
                  </a:rPr>
                  <a:t> </a:t>
                </a:r>
                <a:r>
                  <a:rPr lang="en-US" altLang="zh-CN" dirty="0">
                    <a:solidFill>
                      <a:prstClr val="black"/>
                    </a:solidFill>
                    <a:latin typeface="Times New Roman" panose="02020603050405020304" pitchFamily="18" charset="0"/>
                    <a:ea typeface="SimSun" panose="02010600030101010101" pitchFamily="2" charset="-122"/>
                  </a:rPr>
                  <a:t>…,</a:t>
                </a:r>
                <a:r>
                  <a:rPr lang="zh-CN" altLang="en-US" dirty="0">
                    <a:solidFill>
                      <a:prstClr val="black"/>
                    </a:solidFill>
                    <a:latin typeface="Times New Roman" panose="02020603050405020304" pitchFamily="18" charset="0"/>
                    <a:ea typeface="SimSun" panose="02010600030101010101" pitchFamily="2" charset="-122"/>
                  </a:rPr>
                  <a:t> </a:t>
                </a:r>
                <a:r>
                  <a:rPr lang="en-US" altLang="zh-CN" i="1" dirty="0">
                    <a:solidFill>
                      <a:prstClr val="black"/>
                    </a:solidFill>
                    <a:latin typeface="Times New Roman" panose="02020603050405020304" pitchFamily="18" charset="0"/>
                    <a:ea typeface="SimSun" panose="02010600030101010101" pitchFamily="2" charset="-122"/>
                  </a:rPr>
                  <a:t>K</a:t>
                </a:r>
                <a:r>
                  <a:rPr lang="en-US" altLang="zh-CN" i="1" baseline="-25000" dirty="0">
                    <a:solidFill>
                      <a:prstClr val="black"/>
                    </a:solidFill>
                    <a:latin typeface="Times New Roman" panose="02020603050405020304" pitchFamily="18" charset="0"/>
                    <a:ea typeface="SimSun" panose="02010600030101010101" pitchFamily="2" charset="-122"/>
                  </a:rPr>
                  <a:t>m</a:t>
                </a:r>
                <a:r>
                  <a:rPr lang="en-US" altLang="zh-CN" baseline="-25000" dirty="0">
                    <a:solidFill>
                      <a:prstClr val="black"/>
                    </a:solidFill>
                    <a:latin typeface="Times New Roman" panose="02020603050405020304" pitchFamily="18" charset="0"/>
                    <a:ea typeface="SimSun" panose="02010600030101010101" pitchFamily="2" charset="-122"/>
                  </a:rPr>
                  <a:t>,0</a:t>
                </a:r>
                <a:endPar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根据所选择的明文</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P*</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对</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1</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i</a:t>
                </a:r>
                <a:r>
                  <a:rPr lang="zh-CN" altLang="en-US"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m</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1</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j</a:t>
                </a:r>
                <a:r>
                  <a:rPr lang="zh-CN" altLang="en-US"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计算</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algn="l" eaLnBrk="0" fontAlgn="base" hangingPunct="0">
                  <a:spcBef>
                    <a:spcPts val="450"/>
                  </a:spcBef>
                  <a:spcAft>
                    <a:spcPts val="300"/>
                  </a:spcAft>
                  <a:buClr>
                    <a:srgbClr val="C00000"/>
                  </a:buClr>
                  <a:buSzPct val="80000"/>
                </a:pPr>
                <a:r>
                  <a:rPr lang="zh-CN" altLang="en-US" dirty="0">
                    <a:solidFill>
                      <a:prstClr val="black"/>
                    </a:solidFill>
                  </a:rPr>
                  <a:t>    </a:t>
                </a:r>
                <a:r>
                  <a:rPr lang="en-US" altLang="zh-CN" i="1" dirty="0">
                    <a:solidFill>
                      <a:prstClr val="black"/>
                    </a:solidFill>
                  </a:rPr>
                  <a:t> </a:t>
                </a:r>
                <a:r>
                  <a:rPr lang="zh-CN" altLang="en-US" i="1" dirty="0">
                    <a:solidFill>
                      <a:prstClr val="black"/>
                    </a:solidFill>
                  </a:rPr>
                  <a:t>   </a:t>
                </a:r>
                <a:r>
                  <a:rPr lang="en-US" altLang="zh-CN" i="1" dirty="0">
                    <a:solidFill>
                      <a:prstClr val="black"/>
                    </a:solidFill>
                  </a:rPr>
                  <a:t>K</a:t>
                </a:r>
                <a:r>
                  <a:rPr lang="en-US" altLang="zh-CN" i="1" baseline="-25000" dirty="0">
                    <a:solidFill>
                      <a:prstClr val="black"/>
                    </a:solidFill>
                  </a:rPr>
                  <a:t>i</a:t>
                </a:r>
                <a:r>
                  <a:rPr lang="en-US" altLang="zh-CN" baseline="-25000" dirty="0">
                    <a:solidFill>
                      <a:prstClr val="black"/>
                    </a:solidFill>
                  </a:rPr>
                  <a:t>,</a:t>
                </a:r>
                <a:r>
                  <a:rPr lang="en-US" altLang="zh-CN" i="1" baseline="-25000" dirty="0">
                    <a:solidFill>
                      <a:prstClr val="black"/>
                    </a:solidFill>
                  </a:rPr>
                  <a:t> j</a:t>
                </a:r>
                <a:r>
                  <a:rPr lang="en-US" altLang="zh-CN" baseline="-25000" dirty="0">
                    <a:solidFill>
                      <a:prstClr val="black"/>
                    </a:solidFill>
                  </a:rPr>
                  <a:t>+1</a:t>
                </a:r>
                <a:r>
                  <a:rPr lang="en-US" altLang="zh-CN" i="1" dirty="0">
                    <a:solidFill>
                      <a:prstClr val="black"/>
                    </a:solidFill>
                  </a:rPr>
                  <a:t>=g</a:t>
                </a:r>
                <a:r>
                  <a:rPr lang="en-US" altLang="zh-CN" dirty="0">
                    <a:solidFill>
                      <a:prstClr val="black"/>
                    </a:solidFill>
                  </a:rPr>
                  <a:t>(</a:t>
                </a:r>
                <a:r>
                  <a:rPr lang="en-US" altLang="zh-CN" i="1" dirty="0">
                    <a:solidFill>
                      <a:prstClr val="black"/>
                    </a:solidFill>
                  </a:rPr>
                  <a:t>K</a:t>
                </a:r>
                <a:r>
                  <a:rPr lang="en-US" altLang="zh-CN" i="1" baseline="-25000" dirty="0">
                    <a:solidFill>
                      <a:prstClr val="black"/>
                    </a:solidFill>
                  </a:rPr>
                  <a:t>i</a:t>
                </a:r>
                <a:r>
                  <a:rPr lang="en-US" altLang="zh-CN" baseline="-25000" dirty="0">
                    <a:solidFill>
                      <a:prstClr val="black"/>
                    </a:solidFill>
                  </a:rPr>
                  <a:t>,</a:t>
                </a:r>
                <a:r>
                  <a:rPr lang="en-US" altLang="zh-CN" i="1" baseline="-25000" dirty="0">
                    <a:solidFill>
                      <a:prstClr val="black"/>
                    </a:solidFill>
                  </a:rPr>
                  <a:t> j</a:t>
                </a:r>
                <a:r>
                  <a:rPr lang="en-US" altLang="zh-CN" dirty="0">
                    <a:solidFill>
                      <a:prstClr val="black"/>
                    </a:solidFill>
                  </a:rPr>
                  <a:t>)=</a:t>
                </a:r>
                <a:r>
                  <a:rPr lang="en-US" altLang="zh-CN" i="1" dirty="0">
                    <a:solidFill>
                      <a:prstClr val="black"/>
                    </a:solidFill>
                  </a:rPr>
                  <a:t>R</a:t>
                </a:r>
                <a:r>
                  <a:rPr lang="en-US" altLang="zh-CN" dirty="0">
                    <a:solidFill>
                      <a:prstClr val="black"/>
                    </a:solidFill>
                  </a:rPr>
                  <a:t>(</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𝐸</m:t>
                        </m:r>
                      </m:e>
                      <m:sub>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𝑖</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𝑗</m:t>
                            </m:r>
                          </m:sub>
                        </m:sSub>
                      </m:sub>
                    </m:sSub>
                  </m:oMath>
                </a14:m>
                <a:r>
                  <a:rPr lang="en-US" altLang="zh-CN" baseline="-25000" dirty="0">
                    <a:solidFill>
                      <a:srgbClr val="FF0000"/>
                    </a:solidFill>
                  </a:rPr>
                  <a:t> </a:t>
                </a:r>
                <a:r>
                  <a:rPr lang="en-US" altLang="zh-CN" dirty="0">
                    <a:solidFill>
                      <a:prstClr val="black"/>
                    </a:solidFill>
                  </a:rPr>
                  <a:t>(</a:t>
                </a:r>
                <a:r>
                  <a:rPr lang="en-US" altLang="zh-CN" i="1" dirty="0">
                    <a:solidFill>
                      <a:prstClr val="black"/>
                    </a:solidFill>
                  </a:rPr>
                  <a:t>P</a:t>
                </a:r>
                <a:r>
                  <a:rPr lang="en-US" altLang="zh-CN" dirty="0">
                    <a:solidFill>
                      <a:prstClr val="black"/>
                    </a:solidFill>
                  </a:rPr>
                  <a:t>*))</a:t>
                </a:r>
                <a:r>
                  <a:rPr lang="zh-CN" altLang="en-US" dirty="0">
                    <a:solidFill>
                      <a:prstClr val="black"/>
                    </a:solidFill>
                  </a:rPr>
                  <a:t>，</a:t>
                </a:r>
                <a:r>
                  <a:rPr lang="zh-CN" altLang="en-US" b="1" dirty="0">
                    <a:solidFill>
                      <a:prstClr val="black"/>
                    </a:solidFill>
                    <a:latin typeface="楷体" panose="02010609060101010101" pitchFamily="49" charset="-122"/>
                    <a:ea typeface="楷体" panose="02010609060101010101" pitchFamily="49" charset="-122"/>
                  </a:rPr>
                  <a:t>存储起点和终点</a:t>
                </a:r>
                <a:endParaRPr lang="en-US" altLang="zh-CN" b="1" dirty="0">
                  <a:solidFill>
                    <a:prstClr val="black"/>
                  </a:solidFill>
                  <a:latin typeface="楷体" panose="02010609060101010101" pitchFamily="49" charset="-122"/>
                  <a:ea typeface="楷体" panose="02010609060101010101" pitchFamily="49" charset="-122"/>
                </a:endParaRPr>
              </a:p>
              <a:p>
                <a:pPr algn="l" eaLnBrk="0" fontAlgn="base" hangingPunct="0">
                  <a:spcBef>
                    <a:spcPts val="450"/>
                  </a:spcBef>
                  <a:spcAft>
                    <a:spcPts val="300"/>
                  </a:spcAft>
                  <a:buClr>
                    <a:srgbClr val="C00000"/>
                  </a:buClr>
                  <a:buSzPct val="80000"/>
                </a:pPr>
                <a:r>
                  <a:rPr lang="zh-CN" altLang="en-US"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1,0</m:t>
                        </m:r>
                      </m:sub>
                    </m:sSub>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1,1</m:t>
                        </m:r>
                      </m:sub>
                    </m:sSub>
                    <m:r>
                      <a:rPr lang="en-US" altLang="zh-CN" i="1">
                        <a:solidFill>
                          <a:prstClr val="black"/>
                        </a:solidFill>
                        <a:latin typeface="Cambria Math" panose="02040503050406030204" pitchFamily="18" charset="0"/>
                      </a:rPr>
                      <m:t>   </m:t>
                    </m:r>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1,2</m:t>
                        </m:r>
                      </m:sub>
                    </m:sSub>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r>
                      <a:rPr lang="en-US" altLang="zh-CN" i="1">
                        <a:solidFill>
                          <a:prstClr val="black"/>
                        </a:solidFill>
                        <a:latin typeface="Cambria Math" panose="02040503050406030204" pitchFamily="18" charset="0"/>
                      </a:rPr>
                      <m:t>…</m:t>
                    </m:r>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1,</m:t>
                        </m:r>
                        <m:r>
                          <a:rPr lang="en-US" altLang="zh-CN" i="1">
                            <a:solidFill>
                              <a:prstClr val="black"/>
                            </a:solidFill>
                            <a:latin typeface="Cambria Math" panose="02040503050406030204" pitchFamily="18" charset="0"/>
                          </a:rPr>
                          <m:t>𝑡</m:t>
                        </m:r>
                      </m:sub>
                    </m:sSub>
                  </m:oMath>
                </a14:m>
                <a:endParaRPr lang="en-US" altLang="zh-CN" i="1" dirty="0">
                  <a:solidFill>
                    <a:prstClr val="black"/>
                  </a:solidFill>
                  <a:latin typeface="Cambria Math" panose="02040503050406030204" pitchFamily="18" charset="0"/>
                </a:endParaRPr>
              </a:p>
              <a:p>
                <a:pPr algn="l" eaLnBrk="0" fontAlgn="base" hangingPunct="0">
                  <a:spcBef>
                    <a:spcPts val="450"/>
                  </a:spcBef>
                  <a:spcAft>
                    <a:spcPts val="300"/>
                  </a:spcAft>
                  <a:buClr>
                    <a:srgbClr val="C00000"/>
                  </a:buClr>
                  <a:buSzPct val="80000"/>
                </a:pPr>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2,0</m:t>
                        </m:r>
                      </m:sub>
                    </m:sSub>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2,1</m:t>
                        </m:r>
                      </m:sub>
                    </m:sSub>
                    <m:r>
                      <a:rPr lang="en-US" altLang="zh-CN" i="1">
                        <a:solidFill>
                          <a:prstClr val="black"/>
                        </a:solidFill>
                        <a:latin typeface="Cambria Math" panose="02040503050406030204" pitchFamily="18" charset="0"/>
                      </a:rPr>
                      <m:t>  </m:t>
                    </m:r>
                    <m:sSub>
                      <m:sSubPr>
                        <m:ctrlPr>
                          <a:rPr lang="en-US" altLang="zh-CN" i="1">
                            <a:solidFill>
                              <a:prstClr val="black"/>
                            </a:solidFill>
                            <a:latin typeface="Cambria Math" panose="02040503050406030204" pitchFamily="18" charset="0"/>
                          </a:rPr>
                        </m:ctrlPr>
                      </m:sSubPr>
                      <m:e>
                        <m:groupChr>
                          <m:groupChrPr>
                            <m:chr m:val="→"/>
                            <m:vertJc m:val="bot"/>
                            <m:ctrlPr>
                              <a:rPr lang="en-US" altLang="zh-CN" i="1">
                                <a:solidFill>
                                  <a:prstClr val="black"/>
                                </a:solidFill>
                                <a:latin typeface="Cambria Math" panose="02040503050406030204" pitchFamily="18" charset="0"/>
                                <a:cs typeface="+mn-cs"/>
                              </a:rPr>
                            </m:ctrlPr>
                          </m:groupChrPr>
                          <m:e>
                            <m:r>
                              <m:rPr>
                                <m:nor/>
                              </m:rPr>
                              <a:rPr lang="en-US" altLang="zh-CN">
                                <a:solidFill>
                                  <a:prstClr val="black"/>
                                </a:solidFill>
                                <a:latin typeface="Cambria Math" panose="02040503050406030204" pitchFamily="18" charset="0"/>
                                <a:cs typeface="+mn-cs"/>
                              </a:rPr>
                              <m:t> </m:t>
                            </m:r>
                            <m:r>
                              <m:rPr>
                                <m:nor/>
                              </m:rPr>
                              <a:rPr lang="zh-CN" altLang="en-US">
                                <a:solidFill>
                                  <a:prstClr val="black"/>
                                </a:solidFill>
                                <a:latin typeface="Cambria Math" panose="02040503050406030204" pitchFamily="18" charset="0"/>
                                <a:cs typeface="+mn-cs"/>
                              </a:rPr>
                              <m:t>   </m:t>
                            </m:r>
                            <m:r>
                              <m:rPr>
                                <m:nor/>
                              </m:rPr>
                              <a:rPr lang="en-US" altLang="zh-CN" i="1">
                                <a:solidFill>
                                  <a:prstClr val="black"/>
                                </a:solidFill>
                                <a:latin typeface="Cambria Math" panose="02040503050406030204" pitchFamily="18" charset="0"/>
                                <a:cs typeface="+mn-cs"/>
                              </a:rPr>
                              <m:t>g</m:t>
                            </m:r>
                            <m:r>
                              <m:rPr>
                                <m:nor/>
                              </m:rPr>
                              <a:rPr lang="zh-CN" altLang="en-US">
                                <a:solidFill>
                                  <a:prstClr val="black"/>
                                </a:solidFill>
                                <a:latin typeface="Cambria Math" panose="02040503050406030204" pitchFamily="18" charset="0"/>
                                <a:cs typeface="+mn-cs"/>
                              </a:rPr>
                              <m:t>   </m:t>
                            </m:r>
                          </m:e>
                        </m:groupChr>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2,2</m:t>
                        </m:r>
                      </m:sub>
                    </m:sSub>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r>
                      <a:rPr lang="en-US" altLang="zh-CN" i="1">
                        <a:solidFill>
                          <a:prstClr val="black"/>
                        </a:solidFill>
                        <a:latin typeface="Cambria Math" panose="02040503050406030204" pitchFamily="18" charset="0"/>
                      </a:rPr>
                      <m:t>…</m:t>
                    </m:r>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2,</m:t>
                        </m:r>
                        <m:r>
                          <a:rPr lang="en-US" altLang="zh-CN" i="1">
                            <a:solidFill>
                              <a:prstClr val="black"/>
                            </a:solidFill>
                            <a:latin typeface="Cambria Math" panose="02040503050406030204" pitchFamily="18" charset="0"/>
                          </a:rPr>
                          <m:t>𝑡</m:t>
                        </m:r>
                      </m:sub>
                    </m:sSub>
                  </m:oMath>
                </a14:m>
                <a:endParaRPr lang="en-US" altLang="zh-CN" dirty="0">
                  <a:solidFill>
                    <a:prstClr val="black"/>
                  </a:solidFill>
                </a:endParaRPr>
              </a:p>
              <a:p>
                <a:pPr algn="l" eaLnBrk="0" fontAlgn="base" hangingPunct="0">
                  <a:spcBef>
                    <a:spcPts val="450"/>
                  </a:spcBef>
                  <a:spcAft>
                    <a:spcPts val="300"/>
                  </a:spcAft>
                  <a:buClr>
                    <a:srgbClr val="C00000"/>
                  </a:buClr>
                  <a:buSzPct val="80000"/>
                </a:pPr>
                <a:r>
                  <a:rPr lang="zh-CN" altLang="en-US" dirty="0">
                    <a:solidFill>
                      <a:prstClr val="black"/>
                    </a:solidFill>
                  </a:rPr>
                  <a:t> </a:t>
                </a:r>
                <a14:m>
                  <m:oMath xmlns:m="http://schemas.openxmlformats.org/officeDocument/2006/math">
                    <m:r>
                      <a:rPr lang="zh-CN" altLang="en-US">
                        <a:solidFill>
                          <a:prstClr val="black"/>
                        </a:solidFill>
                        <a:latin typeface="Cambria Math" panose="02040503050406030204" pitchFamily="18" charset="0"/>
                      </a:rPr>
                      <m:t> </m:t>
                    </m:r>
                    <m:r>
                      <a:rPr lang="en-US" altLang="zh-CN" b="0" i="1" smtClean="0">
                        <a:solidFill>
                          <a:prstClr val="black"/>
                        </a:solidFill>
                        <a:latin typeface="Cambria Math" panose="02040503050406030204" pitchFamily="18" charset="0"/>
                      </a:rPr>
                      <m:t>                                                    </m:t>
                    </m:r>
                    <m:r>
                      <a:rPr lang="en-US" altLang="zh-CN" i="1" smtClean="0">
                        <a:solidFill>
                          <a:prstClr val="black"/>
                        </a:solidFill>
                        <a:latin typeface="Cambria Math" panose="02040503050406030204" pitchFamily="18" charset="0"/>
                      </a:rPr>
                      <m:t>…</m:t>
                    </m:r>
                  </m:oMath>
                </a14:m>
                <a:endParaRPr lang="en-US" altLang="zh-CN" i="1" dirty="0">
                  <a:solidFill>
                    <a:prstClr val="black"/>
                  </a:solidFill>
                  <a:latin typeface="Cambria Math" panose="02040503050406030204" pitchFamily="18" charset="0"/>
                </a:endParaRPr>
              </a:p>
              <a:p>
                <a:pPr algn="l" eaLnBrk="0" fontAlgn="base" hangingPunct="0">
                  <a:spcBef>
                    <a:spcPts val="450"/>
                  </a:spcBef>
                  <a:spcAft>
                    <a:spcPts val="300"/>
                  </a:spcAft>
                  <a:buClr>
                    <a:srgbClr val="C00000"/>
                  </a:buClr>
                  <a:buSzPct val="80000"/>
                </a:pPr>
                <a:r>
                  <a:rPr lang="en-US" altLang="zh-CN" dirty="0">
                    <a:solidFill>
                      <a:prstClr val="black"/>
                    </a:solidFill>
                  </a:rPr>
                  <a:t>                     </a:t>
                </a:r>
                <a14:m>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𝑚</m:t>
                        </m:r>
                        <m:r>
                          <a:rPr lang="en-US" altLang="zh-CN" i="1">
                            <a:solidFill>
                              <a:prstClr val="black"/>
                            </a:solidFill>
                            <a:latin typeface="Cambria Math" panose="02040503050406030204" pitchFamily="18" charset="0"/>
                          </a:rPr>
                          <m:t>,0</m:t>
                        </m:r>
                      </m:sub>
                    </m:sSub>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𝑚</m:t>
                        </m:r>
                        <m:r>
                          <a:rPr lang="en-US" altLang="zh-CN" i="1">
                            <a:solidFill>
                              <a:prstClr val="black"/>
                            </a:solidFill>
                            <a:latin typeface="Cambria Math" panose="02040503050406030204" pitchFamily="18" charset="0"/>
                          </a:rPr>
                          <m:t>,1</m:t>
                        </m:r>
                      </m:sub>
                    </m:sSub>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𝑚</m:t>
                        </m:r>
                        <m:r>
                          <a:rPr lang="en-US" altLang="zh-CN" i="1">
                            <a:solidFill>
                              <a:prstClr val="black"/>
                            </a:solidFill>
                            <a:latin typeface="Cambria Math" panose="02040503050406030204" pitchFamily="18" charset="0"/>
                          </a:rPr>
                          <m:t>,2</m:t>
                        </m:r>
                      </m:sub>
                    </m:sSub>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r>
                      <a:rPr lang="en-US" altLang="zh-CN" i="1">
                        <a:solidFill>
                          <a:prstClr val="black"/>
                        </a:solidFill>
                        <a:latin typeface="Cambria Math" panose="02040503050406030204" pitchFamily="18" charset="0"/>
                      </a:rPr>
                      <m:t>…</m:t>
                    </m:r>
                    <m:groupChr>
                      <m:groupChrPr>
                        <m:chr m:val="→"/>
                        <m:vertJc m:val="bot"/>
                        <m:ctrlPr>
                          <a:rPr lang="en-US" altLang="zh-CN" i="1">
                            <a:solidFill>
                              <a:prstClr val="black"/>
                            </a:solidFill>
                            <a:latin typeface="Cambria Math" panose="02040503050406030204" pitchFamily="18" charset="0"/>
                          </a:rPr>
                        </m:ctrlPr>
                      </m:groupChrPr>
                      <m:e>
                        <m:r>
                          <m:rPr>
                            <m:nor/>
                          </m:rPr>
                          <a:rPr lang="zh-CN" altLang="en-US">
                            <a:solidFill>
                              <a:prstClr val="black"/>
                            </a:solidFill>
                            <a:latin typeface="Cambria Math" panose="02040503050406030204" pitchFamily="18" charset="0"/>
                          </a:rPr>
                          <m:t>   </m:t>
                        </m:r>
                        <m:r>
                          <m:rPr>
                            <m:nor/>
                          </m:rPr>
                          <a:rPr lang="en-US" altLang="zh-CN" i="1">
                            <a:solidFill>
                              <a:prstClr val="black"/>
                            </a:solidFill>
                            <a:latin typeface="Cambria Math" panose="02040503050406030204" pitchFamily="18" charset="0"/>
                          </a:rPr>
                          <m:t>g</m:t>
                        </m:r>
                        <m:r>
                          <m:rPr>
                            <m:nor/>
                          </m:rPr>
                          <a:rPr lang="zh-CN" altLang="en-US">
                            <a:solidFill>
                              <a:prstClr val="black"/>
                            </a:solidFill>
                            <a:latin typeface="Cambria Math" panose="02040503050406030204" pitchFamily="18" charset="0"/>
                          </a:rPr>
                          <m:t>   </m:t>
                        </m:r>
                      </m:e>
                    </m:groupCh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𝐾</m:t>
                        </m:r>
                      </m:e>
                      <m:sub>
                        <m:r>
                          <a:rPr lang="en-US" altLang="zh-CN" i="1">
                            <a:solidFill>
                              <a:prstClr val="black"/>
                            </a:solidFill>
                            <a:latin typeface="Cambria Math" panose="02040503050406030204" pitchFamily="18" charset="0"/>
                          </a:rPr>
                          <m:t>𝑚</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𝑡</m:t>
                        </m:r>
                      </m:sub>
                    </m:sSub>
                  </m:oMath>
                </a14:m>
                <a:endParaRPr lang="en-US" altLang="zh-CN" dirty="0">
                  <a:solidFill>
                    <a:prstClr val="black"/>
                  </a:solidFill>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更换</a:t>
                </a:r>
                <a:r>
                  <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R</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函数，如上构造</a:t>
                </a:r>
                <a:r>
                  <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s</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个预计算表</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O</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mts</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M</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O</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ms</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mc:Choice>
        <mc:Fallback>
          <p:sp>
            <p:nvSpPr>
              <p:cNvPr id="4" name="文本占位符 3"/>
              <p:cNvSpPr>
                <a:spLocks noGrp="1" noRot="1" noChangeAspect="1" noMove="1" noResize="1" noEditPoints="1" noAdjustHandles="1" noChangeArrowheads="1" noChangeShapeType="1" noTextEdit="1"/>
              </p:cNvSpPr>
              <p:nvPr>
                <p:ph type="body" sz="quarter" idx="15"/>
              </p:nvPr>
            </p:nvSpPr>
            <p:spPr>
              <a:blipFill>
                <a:blip r:embed="rId2"/>
                <a:stretch>
                  <a:fillRect l="-138" t="-810"/>
                </a:stretch>
              </a:blipFill>
            </p:spPr>
            <p:txBody>
              <a:bodyPr/>
              <a:lstStyle/>
              <a:p>
                <a:r>
                  <a:rPr lang="zh-CN" altLang="en-US">
                    <a:noFill/>
                  </a:rPr>
                  <a:t> </a:t>
                </a:r>
              </a:p>
            </p:txBody>
          </p:sp>
        </mc:Fallback>
      </mc:AlternateContent>
      <p:sp>
        <p:nvSpPr>
          <p:cNvPr id="5" name="文本占位符 4"/>
          <p:cNvSpPr>
            <a:spLocks noGrp="1"/>
          </p:cNvSpPr>
          <p:nvPr>
            <p:ph type="body" sz="quarter" idx="13"/>
          </p:nvPr>
        </p:nvSpPr>
        <p:spPr/>
        <p:txBody>
          <a:bodyPr/>
          <a:lstStyle/>
          <a:p>
            <a:r>
              <a:rPr lang="zh-CN" altLang="en-US" dirty="0"/>
              <a:t>强力攻击</a:t>
            </a:r>
          </a:p>
          <a:p>
            <a:endParaRPr lang="zh-CN" altLang="en-US" dirty="0"/>
          </a:p>
        </p:txBody>
      </p:sp>
      <p:sp>
        <p:nvSpPr>
          <p:cNvPr id="6" name="圆角矩形 7"/>
          <p:cNvSpPr/>
          <p:nvPr/>
        </p:nvSpPr>
        <p:spPr>
          <a:xfrm>
            <a:off x="1403648" y="3218200"/>
            <a:ext cx="504056" cy="16509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defTabSz="514350"/>
            <a:endParaRPr kumimoji="1" lang="zh-CN" altLang="en-US" sz="1013">
              <a:solidFill>
                <a:prstClr val="black"/>
              </a:solidFill>
              <a:latin typeface="Gill Sans MT"/>
              <a:ea typeface="华文新魏" panose="02010800040101010101" pitchFamily="2" charset="-122"/>
            </a:endParaRPr>
          </a:p>
        </p:txBody>
      </p:sp>
      <p:sp>
        <p:nvSpPr>
          <p:cNvPr id="7" name="圆角矩形 7"/>
          <p:cNvSpPr/>
          <p:nvPr/>
        </p:nvSpPr>
        <p:spPr>
          <a:xfrm>
            <a:off x="4644008" y="3140968"/>
            <a:ext cx="504056" cy="172819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defTabSz="514350"/>
            <a:endParaRPr kumimoji="1" lang="zh-CN" altLang="en-US" sz="1013" dirty="0">
              <a:solidFill>
                <a:prstClr val="black"/>
              </a:solidFill>
              <a:latin typeface="Gill Sans MT"/>
              <a:ea typeface="华文新魏"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41</a:t>
            </a:fld>
            <a:endParaRPr lang="zh-CN" altLang="en-US" dirty="0"/>
          </a:p>
        </p:txBody>
      </p:sp>
      <p:sp>
        <p:nvSpPr>
          <p:cNvPr id="3" name="文本占位符 2"/>
          <p:cNvSpPr>
            <a:spLocks noGrp="1"/>
          </p:cNvSpPr>
          <p:nvPr>
            <p:ph type="body" sz="quarter" idx="14"/>
          </p:nvPr>
        </p:nvSpPr>
        <p:spPr/>
        <p:txBody>
          <a:bodyPr/>
          <a:lstStyle/>
          <a:p>
            <a:r>
              <a:rPr lang="zh-CN" altLang="en-US" dirty="0"/>
              <a:t>时间</a:t>
            </a:r>
            <a:r>
              <a:rPr lang="en-US" altLang="zh-CN" dirty="0"/>
              <a:t>-</a:t>
            </a:r>
            <a:r>
              <a:rPr lang="zh-CN" altLang="en-US" dirty="0"/>
              <a:t>存储权衡攻击</a:t>
            </a:r>
            <a:r>
              <a:rPr lang="en-US" altLang="zh-CN" dirty="0"/>
              <a:t>TMTO</a:t>
            </a:r>
            <a:endParaRPr lang="zh-CN" altLang="en-US" dirty="0"/>
          </a:p>
        </p:txBody>
      </p:sp>
      <mc:AlternateContent xmlns:mc="http://schemas.openxmlformats.org/markup-compatibility/2006">
        <mc:Choice xmlns:a14="http://schemas.microsoft.com/office/drawing/2010/main" Requires="a14">
          <p:sp>
            <p:nvSpPr>
              <p:cNvPr id="4" name="文本占位符 3"/>
              <p:cNvSpPr>
                <a:spLocks noGrp="1"/>
              </p:cNvSpPr>
              <p:nvPr>
                <p:ph type="body" sz="quarter" idx="15"/>
              </p:nvPr>
            </p:nvSpPr>
            <p:spPr/>
            <p:txBody>
              <a:bodyPr>
                <a:normAutofit/>
              </a:bodyPr>
              <a:lstStyle/>
              <a:p>
                <a:pPr marL="204788" indent="-204788" algn="l" eaLnBrk="0" fontAlgn="base" hangingPunct="0">
                  <a:spcBef>
                    <a:spcPts val="450"/>
                  </a:spcBef>
                  <a:spcAft>
                    <a:spcPts val="300"/>
                  </a:spcAft>
                  <a:buClr>
                    <a:srgbClr val="C00000"/>
                  </a:buClr>
                  <a:buSzPct val="80000"/>
                  <a:buFont typeface="Wingdings" panose="05000000000000000000" pitchFamily="2" charset="2"/>
                  <a:buChar char="n"/>
                </a:pPr>
                <a:r>
                  <a:rPr lang="zh-CN" altLang="en-US" b="1" dirty="0">
                    <a:solidFill>
                      <a:prstClr val="black"/>
                    </a:solidFill>
                    <a:latin typeface="楷体" panose="02010609060101010101" pitchFamily="49" charset="-122"/>
                    <a:ea typeface="楷体" panose="02010609060101010101" pitchFamily="49" charset="-122"/>
                  </a:rPr>
                  <a:t>在线阶段</a:t>
                </a:r>
                <a:endParaRPr lang="en-US" altLang="zh-CN" b="1" dirty="0">
                  <a:solidFill>
                    <a:prstClr val="black"/>
                  </a:solidFill>
                  <a:latin typeface="楷体" panose="02010609060101010101" pitchFamily="49" charset="-122"/>
                  <a:ea typeface="楷体" panose="02010609060101010101" pitchFamily="49" charset="-122"/>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敌手选择明文</a:t>
                </a:r>
                <a:r>
                  <a:rPr lang="en-US" altLang="zh-CN" i="1" dirty="0">
                    <a:solidFill>
                      <a:prstClr val="black"/>
                    </a:solidFill>
                    <a:latin typeface="Times New Roman" panose="02020603050405020304" pitchFamily="18" charset="0"/>
                    <a:ea typeface="SimSun" panose="02010600030101010101" pitchFamily="2" charset="-122"/>
                  </a:rPr>
                  <a:t>P</a:t>
                </a:r>
                <a:r>
                  <a:rPr lang="zh-CN" altLang="en-US" i="1" dirty="0">
                    <a:solidFill>
                      <a:prstClr val="black"/>
                    </a:solidFill>
                    <a:latin typeface="Times New Roman" panose="02020603050405020304" pitchFamily="18" charset="0"/>
                    <a:ea typeface="SimSun" panose="02010600030101010101" pitchFamily="2" charset="-122"/>
                  </a:rPr>
                  <a:t>*</a:t>
                </a:r>
                <a:r>
                  <a:rPr lang="zh-CN" altLang="en-US" dirty="0">
                    <a:solidFill>
                      <a:prstClr val="black"/>
                    </a:solidFill>
                    <a:latin typeface="Times New Roman" panose="02020603050405020304" pitchFamily="18" charset="0"/>
                    <a:ea typeface="SimSun" panose="02010600030101010101" pitchFamily="2" charset="-122"/>
                  </a:rPr>
                  <a: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获得明文相应的密文</a:t>
                </a:r>
                <a:r>
                  <a:rPr lang="en-US" altLang="zh-CN" i="1" dirty="0">
                    <a:solidFill>
                      <a:prstClr val="black"/>
                    </a:solidFill>
                    <a:latin typeface="Times New Roman" panose="02020603050405020304" pitchFamily="18" charset="0"/>
                    <a:ea typeface="SimSun" panose="02010600030101010101" pitchFamily="2" charset="-122"/>
                  </a:rPr>
                  <a:t>C</a:t>
                </a:r>
                <a:r>
                  <a:rPr lang="zh-CN" altLang="en-US" dirty="0">
                    <a:solidFill>
                      <a:prstClr val="black"/>
                    </a:solidFill>
                    <a:latin typeface="Times New Roman" panose="02020603050405020304" pitchFamily="18" charset="0"/>
                    <a:ea typeface="SimSun" panose="02010600030101010101" pitchFamily="2" charset="-122"/>
                  </a:rPr>
                  <a:t>*</a:t>
                </a:r>
                <a:endParaRPr lang="en-US" altLang="zh-CN" dirty="0">
                  <a:solidFill>
                    <a:prstClr val="black"/>
                  </a:solidFill>
                  <a:latin typeface="Times New Roman" panose="02020603050405020304" pitchFamily="18" charset="0"/>
                  <a:ea typeface="SimSun" panose="02010600030101010101" pitchFamily="2" charset="-122"/>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对</a:t>
                </a:r>
                <a:r>
                  <a:rPr kumimoji="1" lang="en-US" altLang="zh-CN" i="1" dirty="0">
                    <a:solidFill>
                      <a:prstClr val="black"/>
                    </a:solidFill>
                    <a:latin typeface="Times New Roman" panose="02020603050405020304" pitchFamily="18" charset="0"/>
                    <a:ea typeface="SimSun" panose="02010600030101010101" pitchFamily="2" charset="-122"/>
                  </a:rPr>
                  <a:t>a</a:t>
                </a:r>
                <a:r>
                  <a:rPr kumimoji="1" lang="zh-CN" altLang="en-US" i="1" dirty="0">
                    <a:solidFill>
                      <a:prstClr val="black"/>
                    </a:solidFill>
                    <a:latin typeface="Times New Roman" panose="02020603050405020304" pitchFamily="18" charset="0"/>
                    <a:ea typeface="SimSun" panose="02010600030101010101" pitchFamily="2" charset="-122"/>
                  </a:rPr>
                  <a:t> </a:t>
                </a:r>
                <a:r>
                  <a:rPr kumimoji="1" lang="en-US" altLang="zh-CN" dirty="0">
                    <a:solidFill>
                      <a:prstClr val="black"/>
                    </a:solidFill>
                    <a:latin typeface="Times New Roman" panose="02020603050405020304" pitchFamily="18" charset="0"/>
                    <a:ea typeface="SimSun" panose="02010600030101010101" pitchFamily="2" charset="-122"/>
                  </a:rPr>
                  <a:t>=</a:t>
                </a:r>
                <a:r>
                  <a:rPr kumimoji="1" lang="zh-CN" altLang="en-US" dirty="0">
                    <a:solidFill>
                      <a:prstClr val="black"/>
                    </a:solidFill>
                    <a:latin typeface="Times New Roman" panose="02020603050405020304" pitchFamily="18" charset="0"/>
                    <a:ea typeface="SimSun" panose="02010600030101010101" pitchFamily="2" charset="-122"/>
                  </a:rPr>
                  <a:t> </a:t>
                </a:r>
                <a:r>
                  <a:rPr kumimoji="1" lang="en-US" altLang="zh-CN" dirty="0">
                    <a:solidFill>
                      <a:prstClr val="black"/>
                    </a:solidFill>
                    <a:latin typeface="Times New Roman" panose="02020603050405020304" pitchFamily="18" charset="0"/>
                    <a:ea typeface="SimSun" panose="02010600030101010101" pitchFamily="2" charset="-122"/>
                  </a:rPr>
                  <a:t>1</a:t>
                </a:r>
                <a:r>
                  <a:rPr kumimoji="1" lang="zh-CN" altLang="en-US" dirty="0">
                    <a:solidFill>
                      <a:prstClr val="black"/>
                    </a:solidFill>
                    <a:latin typeface="Times New Roman" panose="02020603050405020304" pitchFamily="18" charset="0"/>
                    <a:ea typeface="SimSun" panose="02010600030101010101" pitchFamily="2" charset="-122"/>
                  </a:rPr>
                  <a:t> </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到 </a:t>
                </a:r>
                <a:r>
                  <a:rPr kumimoji="1" lang="en-US" altLang="zh-CN" i="1" dirty="0">
                    <a:solidFill>
                      <a:prstClr val="black"/>
                    </a:solidFill>
                    <a:latin typeface="Times New Roman" panose="02020603050405020304" pitchFamily="18" charset="0"/>
                    <a:ea typeface="SimSun" panose="02010600030101010101" pitchFamily="2" charset="-122"/>
                  </a:rPr>
                  <a:t>s</a:t>
                </a:r>
                <a:r>
                  <a:rPr kumimoji="1" lang="zh-CN" altLang="en-US" dirty="0">
                    <a:solidFill>
                      <a:prstClr val="black"/>
                    </a:solidFill>
                    <a:latin typeface="Times New Roman" panose="02020603050405020304" pitchFamily="18" charset="0"/>
                    <a:ea typeface="SimSun" panose="02010600030101010101" pitchFamily="2" charset="-122"/>
                  </a:rPr>
                  <a: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计算</a:t>
                </a:r>
                <a:r>
                  <a:rPr lang="en-US" altLang="zh-CN" i="1" dirty="0">
                    <a:solidFill>
                      <a:prstClr val="black"/>
                    </a:solidFill>
                    <a:latin typeface="Times New Roman" panose="02020603050405020304" pitchFamily="18" charset="0"/>
                    <a:ea typeface="SimSun" panose="02010600030101010101" pitchFamily="2" charset="-122"/>
                  </a:rPr>
                  <a:t>C</a:t>
                </a:r>
                <a:r>
                  <a:rPr lang="en-US" altLang="zh-CN" baseline="-25000" dirty="0">
                    <a:solidFill>
                      <a:prstClr val="black"/>
                    </a:solidFill>
                    <a:latin typeface="Times New Roman" panose="02020603050405020304" pitchFamily="18" charset="0"/>
                    <a:ea typeface="SimSun" panose="02010600030101010101" pitchFamily="2" charset="-122"/>
                  </a:rPr>
                  <a:t>1</a:t>
                </a:r>
                <a:r>
                  <a:rPr lang="en-US" altLang="zh-CN" dirty="0">
                    <a:solidFill>
                      <a:prstClr val="black"/>
                    </a:solidFill>
                    <a:latin typeface="Times New Roman" panose="02020603050405020304" pitchFamily="18" charset="0"/>
                    <a:ea typeface="SimSun" panose="02010600030101010101" pitchFamily="2" charset="-122"/>
                  </a:rPr>
                  <a:t>=</a:t>
                </a:r>
                <a:r>
                  <a:rPr lang="en-US" altLang="zh-CN" i="1" dirty="0">
                    <a:solidFill>
                      <a:prstClr val="black"/>
                    </a:solidFill>
                    <a:latin typeface="Times New Roman" panose="02020603050405020304" pitchFamily="18" charset="0"/>
                    <a:ea typeface="SimSun" panose="02010600030101010101" pitchFamily="2" charset="-122"/>
                  </a:rPr>
                  <a:t>R</a:t>
                </a:r>
                <a:r>
                  <a:rPr lang="en-US" altLang="zh-CN" i="1" baseline="-25000" dirty="0">
                    <a:solidFill>
                      <a:prstClr val="black"/>
                    </a:solidFill>
                    <a:latin typeface="Times New Roman" panose="02020603050405020304" pitchFamily="18" charset="0"/>
                    <a:ea typeface="SimSun" panose="02010600030101010101" pitchFamily="2" charset="-122"/>
                  </a:rPr>
                  <a:t>a</a:t>
                </a:r>
                <a:r>
                  <a:rPr lang="en-US" altLang="zh-CN" dirty="0">
                    <a:solidFill>
                      <a:prstClr val="black"/>
                    </a:solidFill>
                    <a:latin typeface="Times New Roman" panose="02020603050405020304" pitchFamily="18" charset="0"/>
                    <a:ea typeface="SimSun" panose="02010600030101010101" pitchFamily="2" charset="-122"/>
                  </a:rPr>
                  <a:t>(</a:t>
                </a:r>
                <a:r>
                  <a:rPr lang="en-US" altLang="zh-CN" i="1" dirty="0">
                    <a:solidFill>
                      <a:prstClr val="black"/>
                    </a:solidFill>
                    <a:latin typeface="Times New Roman" panose="02020603050405020304" pitchFamily="18" charset="0"/>
                    <a:ea typeface="SimSun" panose="02010600030101010101" pitchFamily="2" charset="-122"/>
                  </a:rPr>
                  <a:t>C</a:t>
                </a:r>
                <a:r>
                  <a:rPr lang="zh-CN" altLang="en-US" dirty="0">
                    <a:solidFill>
                      <a:prstClr val="black"/>
                    </a:solidFill>
                    <a:latin typeface="Times New Roman" panose="02020603050405020304" pitchFamily="18" charset="0"/>
                    <a:ea typeface="SimSun" panose="02010600030101010101" pitchFamily="2" charset="-122"/>
                  </a:rPr>
                  <a:t>*</a:t>
                </a:r>
                <a:r>
                  <a:rPr lang="en-US" altLang="zh-CN" dirty="0">
                    <a:solidFill>
                      <a:prstClr val="black"/>
                    </a:solidFill>
                    <a:latin typeface="Times New Roman" panose="02020603050405020304" pitchFamily="18" charset="0"/>
                    <a:ea typeface="SimSun" panose="02010600030101010101" pitchFamily="2" charset="-122"/>
                  </a:rPr>
                  <a:t>)</a:t>
                </a:r>
                <a:r>
                  <a:rPr lang="zh-CN" altLang="en-US" dirty="0">
                    <a:solidFill>
                      <a:prstClr val="black"/>
                    </a:solidFill>
                    <a:latin typeface="Times New Roman" panose="02020603050405020304" pitchFamily="18" charset="0"/>
                    <a:ea typeface="SimSun" panose="02010600030101010101" pitchFamily="2" charset="-122"/>
                  </a:rPr>
                  <a:t>（</a:t>
                </a:r>
                <a:r>
                  <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s</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个不同的</a:t>
                </a:r>
                <a:r>
                  <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R</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函数</a:t>
                </a:r>
                <a:r>
                  <a:rPr lang="zh-CN" altLang="en-US" dirty="0">
                    <a:solidFill>
                      <a:prstClr val="black"/>
                    </a:solidFill>
                    <a:latin typeface="Times New Roman" panose="02020603050405020304" pitchFamily="18" charset="0"/>
                    <a:ea typeface="SimSun" panose="02010600030101010101" pitchFamily="2" charset="-122"/>
                  </a:rPr>
                  <a:t>）</a:t>
                </a:r>
                <a:endParaRPr lang="en-US" altLang="zh-CN" dirty="0">
                  <a:solidFill>
                    <a:prstClr val="black"/>
                  </a:solidFill>
                  <a:latin typeface="Times New Roman" panose="02020603050405020304" pitchFamily="18" charset="0"/>
                  <a:ea typeface="SimSun" panose="02010600030101010101" pitchFamily="2" charset="-122"/>
                </a:endParaRPr>
              </a:p>
              <a:p>
                <a:pPr marL="540544" lvl="2" indent="-138113" eaLnBrk="0" fontAlgn="base" hangingPunct="0">
                  <a:lnSpc>
                    <a:spcPct val="100000"/>
                  </a:lnSpc>
                  <a:spcAft>
                    <a:spcPct val="0"/>
                  </a:spcAft>
                  <a:buClr>
                    <a:srgbClr val="C00000"/>
                  </a:buClr>
                  <a:buSzPct val="70000"/>
                  <a:buFont typeface="Wingdings" panose="05000000000000000000" pitchFamily="2" charset="2"/>
                  <a:buChar char="l"/>
                </a:pP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对</a:t>
                </a:r>
                <a:r>
                  <a:rPr kumimoji="1" lang="en-US" altLang="zh-CN" sz="1800" i="1" dirty="0">
                    <a:solidFill>
                      <a:prstClr val="black"/>
                    </a:solidFill>
                    <a:latin typeface="Times New Roman" panose="02020603050405020304" pitchFamily="18" charset="0"/>
                    <a:ea typeface="SimSun" panose="02010600030101010101" pitchFamily="2" charset="-122"/>
                  </a:rPr>
                  <a:t>j</a:t>
                </a:r>
                <a:r>
                  <a:rPr kumimoji="1" lang="zh-CN" altLang="en-US" sz="1800" i="1" dirty="0">
                    <a:solidFill>
                      <a:prstClr val="black"/>
                    </a:solidFill>
                    <a:latin typeface="Times New Roman" panose="02020603050405020304" pitchFamily="18" charset="0"/>
                    <a:ea typeface="SimSun" panose="02010600030101010101" pitchFamily="2" charset="-122"/>
                  </a:rPr>
                  <a:t> </a:t>
                </a:r>
                <a:r>
                  <a:rPr kumimoji="1" lang="en-US" altLang="zh-CN" sz="1800" dirty="0">
                    <a:solidFill>
                      <a:prstClr val="black"/>
                    </a:solidFill>
                    <a:latin typeface="Times New Roman" panose="02020603050405020304" pitchFamily="18" charset="0"/>
                    <a:ea typeface="SimSun" panose="02010600030101010101" pitchFamily="2" charset="-122"/>
                  </a:rPr>
                  <a:t>=</a:t>
                </a:r>
                <a:r>
                  <a:rPr kumimoji="1" lang="zh-CN" altLang="en-US" sz="1800" dirty="0">
                    <a:solidFill>
                      <a:prstClr val="black"/>
                    </a:solidFill>
                    <a:latin typeface="Times New Roman" panose="02020603050405020304" pitchFamily="18" charset="0"/>
                    <a:ea typeface="SimSun" panose="02010600030101010101" pitchFamily="2" charset="-122"/>
                  </a:rPr>
                  <a:t> </a:t>
                </a:r>
                <a:r>
                  <a:rPr kumimoji="1" lang="en-US" altLang="zh-CN" sz="1800" dirty="0">
                    <a:solidFill>
                      <a:prstClr val="black"/>
                    </a:solidFill>
                    <a:latin typeface="Times New Roman" panose="02020603050405020304" pitchFamily="18" charset="0"/>
                    <a:ea typeface="SimSun" panose="02010600030101010101" pitchFamily="2" charset="-122"/>
                  </a:rPr>
                  <a:t>1</a:t>
                </a:r>
                <a:r>
                  <a:rPr kumimoji="1" lang="zh-CN" altLang="en-US" sz="1800" dirty="0">
                    <a:solidFill>
                      <a:prstClr val="black"/>
                    </a:solidFill>
                    <a:latin typeface="Times New Roman" panose="02020603050405020304" pitchFamily="18" charset="0"/>
                    <a:ea typeface="SimSun" panose="02010600030101010101" pitchFamily="2" charset="-122"/>
                  </a:rPr>
                  <a:t> </a:t>
                </a: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到 </a:t>
                </a:r>
                <a:r>
                  <a:rPr kumimoji="1" lang="en-US" altLang="zh-CN" sz="1800" i="1" dirty="0">
                    <a:solidFill>
                      <a:prstClr val="black"/>
                    </a:solidFill>
                    <a:latin typeface="Times New Roman" panose="02020603050405020304" pitchFamily="18" charset="0"/>
                    <a:ea typeface="SimSun" panose="02010600030101010101" pitchFamily="2" charset="-122"/>
                  </a:rPr>
                  <a:t>t</a:t>
                </a:r>
                <a:r>
                  <a:rPr kumimoji="1" lang="zh-CN" altLang="en-US" sz="1800" dirty="0">
                    <a:solidFill>
                      <a:prstClr val="black"/>
                    </a:solidFill>
                    <a:latin typeface="Times New Roman" panose="02020603050405020304" pitchFamily="18" charset="0"/>
                    <a:ea typeface="SimSun" panose="02010600030101010101" pitchFamily="2" charset="-122"/>
                  </a:rPr>
                  <a:t>，</a:t>
                </a: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完成下列步骤</a:t>
                </a:r>
                <a:endParaRPr lang="en-US" altLang="zh-CN"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738188" lvl="3" indent="-130969" eaLnBrk="0" fontAlgn="base" hangingPunct="0">
                  <a:lnSpc>
                    <a:spcPct val="100000"/>
                  </a:lnSpc>
                  <a:spcBef>
                    <a:spcPts val="300"/>
                  </a:spcBef>
                  <a:spcAft>
                    <a:spcPct val="0"/>
                  </a:spcAft>
                  <a:buClr>
                    <a:srgbClr val="C00000"/>
                  </a:buClr>
                  <a:buSzPct val="65000"/>
                  <a:buFont typeface="Wingdings" panose="05000000000000000000" pitchFamily="2" charset="2"/>
                  <a:buChar char="u"/>
                </a:pP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若对某一个</a:t>
                </a:r>
                <a:r>
                  <a:rPr kumimoji="1" lang="en-US" altLang="zh-CN" sz="1800" i="1" dirty="0" err="1">
                    <a:solidFill>
                      <a:prstClr val="black"/>
                    </a:solidFill>
                    <a:latin typeface="Times New Roman" panose="02020603050405020304" pitchFamily="18" charset="0"/>
                    <a:ea typeface="SimSun" panose="02010600030101010101" pitchFamily="2" charset="-122"/>
                  </a:rPr>
                  <a:t>i</a:t>
                </a:r>
                <a:r>
                  <a:rPr kumimoji="1" lang="zh-CN" altLang="en-US" sz="1800" dirty="0">
                    <a:solidFill>
                      <a:prstClr val="black"/>
                    </a:solidFill>
                    <a:latin typeface="Times New Roman" panose="02020603050405020304" pitchFamily="18" charset="0"/>
                    <a:ea typeface="SimSun" panose="02010600030101010101" pitchFamily="2" charset="-122"/>
                  </a:rPr>
                  <a:t>，</a:t>
                </a: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满足</a:t>
                </a:r>
                <a:r>
                  <a:rPr lang="en-US" altLang="zh-CN" sz="1800" i="1" dirty="0">
                    <a:solidFill>
                      <a:srgbClr val="C00000"/>
                    </a:solidFill>
                    <a:latin typeface="Times New Roman" panose="02020603050405020304" pitchFamily="18" charset="0"/>
                    <a:ea typeface="SimSun" panose="02010600030101010101" pitchFamily="2" charset="-122"/>
                  </a:rPr>
                  <a:t>C</a:t>
                </a:r>
                <a:r>
                  <a:rPr lang="en-US" altLang="zh-CN" sz="1800" i="1" baseline="-25000" dirty="0" err="1">
                    <a:solidFill>
                      <a:srgbClr val="C00000"/>
                    </a:solidFill>
                    <a:latin typeface="Times New Roman" panose="02020603050405020304" pitchFamily="18" charset="0"/>
                    <a:ea typeface="SimSun" panose="02010600030101010101" pitchFamily="2" charset="-122"/>
                  </a:rPr>
                  <a:t>j</a:t>
                </a:r>
                <a:r>
                  <a:rPr lang="en-US" altLang="zh-CN" sz="1800" dirty="0">
                    <a:solidFill>
                      <a:srgbClr val="C00000"/>
                    </a:solidFill>
                    <a:latin typeface="Times New Roman" panose="02020603050405020304" pitchFamily="18" charset="0"/>
                    <a:ea typeface="SimSun" panose="02010600030101010101" pitchFamily="2" charset="-122"/>
                  </a:rPr>
                  <a:t>=</a:t>
                </a:r>
                <a:r>
                  <a:rPr lang="en-US" altLang="zh-CN" sz="1800" dirty="0">
                    <a:solidFill>
                      <a:srgbClr val="C00000"/>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
                      <m:sSubPr>
                        <m:ctrlP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ctrlPr>
                      </m:sSubPr>
                      <m:e>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𝐾</m:t>
                        </m:r>
                      </m:e>
                      <m:sub>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𝑖</m:t>
                        </m:r>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m:t>
                        </m:r>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𝑡</m:t>
                        </m:r>
                      </m:sub>
                    </m:sSub>
                    <m:r>
                      <a:rPr lang="zh-CN" altLang="en-US"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，则从</m:t>
                    </m:r>
                    <m:sSub>
                      <m:sSubPr>
                        <m:ctrlP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ctrlPr>
                      </m:sSubPr>
                      <m:e>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𝐾</m:t>
                        </m:r>
                      </m:e>
                      <m:sub>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𝑖</m:t>
                        </m:r>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,0</m:t>
                        </m:r>
                      </m:sub>
                    </m:sSub>
                    <m:r>
                      <a:rPr lang="zh-CN" altLang="en-US"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出发计算</m:t>
                    </m:r>
                    <m:sSub>
                      <m:sSubPr>
                        <m:ctrlP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ctrlPr>
                      </m:sSubPr>
                      <m:e>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𝐾</m:t>
                        </m:r>
                      </m:e>
                      <m:sub>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𝑖</m:t>
                        </m:r>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m:t>
                        </m:r>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𝑡</m:t>
                        </m:r>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m:t>
                        </m:r>
                        <m:r>
                          <a:rPr lang="en-US" altLang="zh-CN" sz="1800" b="1">
                            <a:solidFill>
                              <a:prstClr val="black"/>
                            </a:solidFill>
                            <a:latin typeface="楷体" panose="02010609060101010101" pitchFamily="49" charset="-122"/>
                            <a:ea typeface="楷体" panose="02010609060101010101" pitchFamily="49" charset="-122"/>
                            <a:cs typeface="Times New Roman" panose="02020603050405020304" pitchFamily="18" charset="0"/>
                          </a:rPr>
                          <m:t>𝑗</m:t>
                        </m:r>
                      </m:sub>
                    </m:sSub>
                  </m:oMath>
                </a14:m>
                <a:endParaRPr lang="en-US" altLang="zh-CN"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877729" lvl="4" indent="-72866" eaLnBrk="0" fontAlgn="base" hangingPunct="0">
                  <a:lnSpc>
                    <a:spcPct val="100000"/>
                  </a:lnSpc>
                  <a:spcBef>
                    <a:spcPts val="225"/>
                  </a:spcBef>
                  <a:spcAft>
                    <a:spcPct val="0"/>
                  </a:spcAft>
                  <a:buClr>
                    <a:srgbClr val="C00000"/>
                  </a:buClr>
                  <a:buSzPct val="80000"/>
                </a:pP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若</a:t>
                </a:r>
                <a:r>
                  <a:rPr lang="en-US" altLang="zh-CN" sz="1800" i="1" dirty="0">
                    <a:solidFill>
                      <a:prstClr val="black"/>
                    </a:solidFill>
                    <a:latin typeface="Times New Roman" panose="02020603050405020304" pitchFamily="18" charset="0"/>
                    <a:ea typeface="SimSun" panose="02010600030101010101" pitchFamily="2" charset="-122"/>
                  </a:rPr>
                  <a:t>C</a:t>
                </a:r>
                <a:r>
                  <a:rPr lang="zh-CN" altLang="en-US" sz="1800" dirty="0">
                    <a:solidFill>
                      <a:prstClr val="black"/>
                    </a:solidFill>
                    <a:latin typeface="Times New Roman" panose="02020603050405020304" pitchFamily="18" charset="0"/>
                    <a:ea typeface="SimSun" panose="02010600030101010101" pitchFamily="2" charset="-122"/>
                  </a:rPr>
                  <a:t>*</a:t>
                </a:r>
                <a:r>
                  <a:rPr lang="en-US" altLang="zh-CN" sz="1800" dirty="0">
                    <a:solidFill>
                      <a:prstClr val="black"/>
                    </a:solidFill>
                    <a:latin typeface="Times New Roman" panose="02020603050405020304" pitchFamily="18" charset="0"/>
                    <a:ea typeface="SimSun" panose="02010600030101010101" pitchFamily="2" charset="-122"/>
                  </a:rPr>
                  <a:t>=</a:t>
                </a:r>
                <a:r>
                  <a:rPr lang="en-US" altLang="zh-CN" sz="18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
                      <m:sSubPr>
                        <m:ctrlPr>
                          <a:rPr lang="en-US" altLang="zh-CN" sz="1800" i="1">
                            <a:solidFill>
                              <a:prstClr val="black"/>
                            </a:solidFill>
                            <a:latin typeface="Cambria Math" panose="02040503050406030204" pitchFamily="18" charset="0"/>
                            <a:cs typeface="Times New Roman" panose="02020603050405020304" pitchFamily="18" charset="0"/>
                          </a:rPr>
                        </m:ctrlPr>
                      </m:sSubPr>
                      <m:e>
                        <m:r>
                          <a:rPr lang="en-US" altLang="zh-CN" sz="1800" i="1">
                            <a:solidFill>
                              <a:prstClr val="black"/>
                            </a:solidFill>
                            <a:latin typeface="Cambria Math" panose="02040503050406030204" pitchFamily="18" charset="0"/>
                            <a:cs typeface="Times New Roman" panose="02020603050405020304" pitchFamily="18" charset="0"/>
                          </a:rPr>
                          <m:t>𝐸</m:t>
                        </m:r>
                      </m:e>
                      <m:sub>
                        <m:sSub>
                          <m:sSubPr>
                            <m:ctrlPr>
                              <a:rPr lang="en-US" altLang="zh-CN" sz="1800" i="1">
                                <a:solidFill>
                                  <a:prstClr val="black"/>
                                </a:solidFill>
                                <a:latin typeface="Cambria Math" panose="02040503050406030204" pitchFamily="18" charset="0"/>
                                <a:cs typeface="Times New Roman" panose="02020603050405020304" pitchFamily="18" charset="0"/>
                              </a:rPr>
                            </m:ctrlPr>
                          </m:sSubPr>
                          <m:e>
                            <m:r>
                              <a:rPr lang="en-US" altLang="zh-CN" sz="1800" i="1">
                                <a:solidFill>
                                  <a:prstClr val="black"/>
                                </a:solidFill>
                                <a:latin typeface="Cambria Math" panose="02040503050406030204" pitchFamily="18" charset="0"/>
                                <a:cs typeface="Times New Roman" panose="02020603050405020304" pitchFamily="18" charset="0"/>
                              </a:rPr>
                              <m:t>𝐾</m:t>
                            </m:r>
                          </m:e>
                          <m:sub>
                            <m:r>
                              <a:rPr lang="en-US" altLang="zh-CN" sz="1800" i="1">
                                <a:solidFill>
                                  <a:prstClr val="black"/>
                                </a:solidFill>
                                <a:latin typeface="Cambria Math" panose="02040503050406030204" pitchFamily="18" charset="0"/>
                                <a:cs typeface="Times New Roman" panose="02020603050405020304" pitchFamily="18" charset="0"/>
                              </a:rPr>
                              <m:t>𝑖</m:t>
                            </m:r>
                            <m:r>
                              <a:rPr lang="en-US" altLang="zh-CN" sz="1800" i="1">
                                <a:solidFill>
                                  <a:prstClr val="black"/>
                                </a:solidFill>
                                <a:latin typeface="Cambria Math" panose="02040503050406030204" pitchFamily="18" charset="0"/>
                                <a:cs typeface="Times New Roman" panose="02020603050405020304" pitchFamily="18" charset="0"/>
                              </a:rPr>
                              <m:t>,</m:t>
                            </m:r>
                            <m:r>
                              <a:rPr lang="en-US" altLang="zh-CN" sz="1800" i="1">
                                <a:solidFill>
                                  <a:prstClr val="black"/>
                                </a:solidFill>
                                <a:latin typeface="Cambria Math" panose="02040503050406030204" pitchFamily="18" charset="0"/>
                                <a:cs typeface="Times New Roman" panose="02020603050405020304" pitchFamily="18" charset="0"/>
                              </a:rPr>
                              <m:t>𝑡</m:t>
                            </m:r>
                            <m:r>
                              <a:rPr lang="en-US" altLang="zh-CN" sz="1800" i="1">
                                <a:solidFill>
                                  <a:prstClr val="black"/>
                                </a:solidFill>
                                <a:latin typeface="Cambria Math" panose="02040503050406030204" pitchFamily="18" charset="0"/>
                                <a:cs typeface="Times New Roman" panose="02020603050405020304" pitchFamily="18" charset="0"/>
                              </a:rPr>
                              <m:t>−</m:t>
                            </m:r>
                            <m:r>
                              <a:rPr lang="en-US" altLang="zh-CN" sz="1800" i="1">
                                <a:solidFill>
                                  <a:prstClr val="black"/>
                                </a:solidFill>
                                <a:latin typeface="Cambria Math" panose="02040503050406030204" pitchFamily="18" charset="0"/>
                                <a:cs typeface="Times New Roman" panose="02020603050405020304" pitchFamily="18" charset="0"/>
                              </a:rPr>
                              <m:t>𝑗</m:t>
                            </m:r>
                          </m:sub>
                        </m:sSub>
                      </m:sub>
                    </m:sSub>
                  </m:oMath>
                </a14:m>
                <a:r>
                  <a:rPr lang="en-US" altLang="zh-CN" sz="1800" baseline="-250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sz="18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18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P</a:t>
                </a:r>
                <a:r>
                  <a:rPr lang="en-US" altLang="zh-CN" sz="18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sz="18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则输出</a:t>
                </a:r>
                <a:r>
                  <a:rPr lang="en-US" altLang="zh-CN" sz="18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K</a:t>
                </a:r>
                <a:r>
                  <a:rPr lang="zh-CN" altLang="en-US" sz="18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18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
                      <m:sSubPr>
                        <m:ctrlPr>
                          <a:rPr lang="en-US" altLang="zh-CN" sz="1800" i="1">
                            <a:solidFill>
                              <a:prstClr val="black"/>
                            </a:solidFill>
                            <a:latin typeface="Cambria Math" panose="02040503050406030204" pitchFamily="18" charset="0"/>
                            <a:cs typeface="Times New Roman" panose="02020603050405020304" pitchFamily="18" charset="0"/>
                          </a:rPr>
                        </m:ctrlPr>
                      </m:sSubPr>
                      <m:e>
                        <m:r>
                          <a:rPr lang="en-US" altLang="zh-CN" sz="1800" i="1">
                            <a:solidFill>
                              <a:prstClr val="black"/>
                            </a:solidFill>
                            <a:latin typeface="Cambria Math" panose="02040503050406030204" pitchFamily="18" charset="0"/>
                            <a:cs typeface="Times New Roman" panose="02020603050405020304" pitchFamily="18" charset="0"/>
                          </a:rPr>
                          <m:t>𝐾</m:t>
                        </m:r>
                      </m:e>
                      <m:sub>
                        <m:r>
                          <a:rPr lang="en-US" altLang="zh-CN" sz="1800" i="1">
                            <a:solidFill>
                              <a:prstClr val="black"/>
                            </a:solidFill>
                            <a:latin typeface="Cambria Math" panose="02040503050406030204" pitchFamily="18" charset="0"/>
                            <a:cs typeface="Times New Roman" panose="02020603050405020304" pitchFamily="18" charset="0"/>
                          </a:rPr>
                          <m:t>𝑖</m:t>
                        </m:r>
                        <m:r>
                          <a:rPr lang="en-US" altLang="zh-CN" sz="1800" i="1">
                            <a:solidFill>
                              <a:prstClr val="black"/>
                            </a:solidFill>
                            <a:latin typeface="Cambria Math" panose="02040503050406030204" pitchFamily="18" charset="0"/>
                            <a:cs typeface="Times New Roman" panose="02020603050405020304" pitchFamily="18" charset="0"/>
                          </a:rPr>
                          <m:t>,</m:t>
                        </m:r>
                        <m:r>
                          <a:rPr lang="en-US" altLang="zh-CN" sz="1800" i="1">
                            <a:solidFill>
                              <a:prstClr val="black"/>
                            </a:solidFill>
                            <a:latin typeface="Cambria Math" panose="02040503050406030204" pitchFamily="18" charset="0"/>
                            <a:cs typeface="Times New Roman" panose="02020603050405020304" pitchFamily="18" charset="0"/>
                          </a:rPr>
                          <m:t>𝑡</m:t>
                        </m:r>
                        <m:r>
                          <a:rPr lang="en-US" altLang="zh-CN" sz="1800" i="1">
                            <a:solidFill>
                              <a:prstClr val="black"/>
                            </a:solidFill>
                            <a:latin typeface="Cambria Math" panose="02040503050406030204" pitchFamily="18" charset="0"/>
                            <a:cs typeface="Times New Roman" panose="02020603050405020304" pitchFamily="18" charset="0"/>
                          </a:rPr>
                          <m:t>−</m:t>
                        </m:r>
                        <m:r>
                          <a:rPr lang="en-US" altLang="zh-CN" sz="1800" i="1">
                            <a:solidFill>
                              <a:prstClr val="black"/>
                            </a:solidFill>
                            <a:latin typeface="Cambria Math" panose="02040503050406030204" pitchFamily="18" charset="0"/>
                            <a:cs typeface="Times New Roman" panose="02020603050405020304" pitchFamily="18" charset="0"/>
                          </a:rPr>
                          <m:t>𝑗</m:t>
                        </m:r>
                      </m:sub>
                    </m:sSub>
                  </m:oMath>
                </a14:m>
                <a:endParaRPr kumimoji="1" lang="en-US" altLang="zh-CN" sz="1800" dirty="0">
                  <a:solidFill>
                    <a:prstClr val="black"/>
                  </a:solidFill>
                  <a:latin typeface="Times New Roman" panose="02020603050405020304" pitchFamily="18" charset="0"/>
                  <a:ea typeface="SimSun" panose="02010600030101010101" pitchFamily="2" charset="-122"/>
                </a:endParaRPr>
              </a:p>
              <a:p>
                <a:pPr marL="738188" lvl="3" indent="-130969" eaLnBrk="0" fontAlgn="base" hangingPunct="0">
                  <a:lnSpc>
                    <a:spcPct val="100000"/>
                  </a:lnSpc>
                  <a:spcBef>
                    <a:spcPts val="300"/>
                  </a:spcBef>
                  <a:spcAft>
                    <a:spcPct val="0"/>
                  </a:spcAft>
                  <a:buClr>
                    <a:srgbClr val="C00000"/>
                  </a:buClr>
                  <a:buSzPct val="65000"/>
                  <a:buFont typeface="Wingdings" panose="05000000000000000000" pitchFamily="2" charset="2"/>
                  <a:buChar char="u"/>
                </a:pPr>
                <a:r>
                  <a:rPr lang="zh-CN" altLang="en-US" sz="1800"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否则，计算</a:t>
                </a:r>
                <a:r>
                  <a:rPr lang="en-US" altLang="zh-CN" sz="1800" i="1" dirty="0">
                    <a:solidFill>
                      <a:srgbClr val="C00000"/>
                    </a:solidFill>
                    <a:latin typeface="Times New Roman" panose="02020603050405020304" pitchFamily="18" charset="0"/>
                    <a:ea typeface="SimSun" panose="02010600030101010101" pitchFamily="2" charset="-122"/>
                  </a:rPr>
                  <a:t>C</a:t>
                </a:r>
                <a:r>
                  <a:rPr lang="en-US" altLang="zh-CN" sz="1800" i="1" baseline="-25000" dirty="0">
                    <a:solidFill>
                      <a:srgbClr val="C00000"/>
                    </a:solidFill>
                    <a:latin typeface="Times New Roman" panose="02020603050405020304" pitchFamily="18" charset="0"/>
                    <a:ea typeface="SimSun" panose="02010600030101010101" pitchFamily="2" charset="-122"/>
                  </a:rPr>
                  <a:t>j</a:t>
                </a:r>
                <a:r>
                  <a:rPr lang="en-US" altLang="zh-CN" sz="1800" baseline="-25000" dirty="0">
                    <a:solidFill>
                      <a:srgbClr val="C00000"/>
                    </a:solidFill>
                    <a:latin typeface="Times New Roman" panose="02020603050405020304" pitchFamily="18" charset="0"/>
                    <a:ea typeface="SimSun" panose="02010600030101010101" pitchFamily="2" charset="-122"/>
                  </a:rPr>
                  <a:t>+1</a:t>
                </a:r>
                <a:r>
                  <a:rPr lang="en-US" altLang="zh-CN" sz="1800" dirty="0">
                    <a:solidFill>
                      <a:srgbClr val="C00000"/>
                    </a:solidFill>
                    <a:latin typeface="Times New Roman" panose="02020603050405020304" pitchFamily="18" charset="0"/>
                    <a:ea typeface="SimSun" panose="02010600030101010101" pitchFamily="2" charset="-122"/>
                  </a:rPr>
                  <a:t>=</a:t>
                </a:r>
                <a:r>
                  <a:rPr lang="en-US" altLang="zh-CN" sz="1800" i="1" dirty="0">
                    <a:solidFill>
                      <a:srgbClr val="C00000"/>
                    </a:solidFill>
                    <a:latin typeface="Times New Roman" panose="02020603050405020304" pitchFamily="18" charset="0"/>
                    <a:ea typeface="SimSun" panose="02010600030101010101" pitchFamily="2" charset="-122"/>
                  </a:rPr>
                  <a:t>g</a:t>
                </a:r>
                <a:r>
                  <a:rPr lang="en-US" altLang="zh-CN" sz="1800" dirty="0">
                    <a:solidFill>
                      <a:srgbClr val="C00000"/>
                    </a:solidFill>
                    <a:latin typeface="Times New Roman" panose="02020603050405020304" pitchFamily="18" charset="0"/>
                    <a:ea typeface="SimSun" panose="02010600030101010101" pitchFamily="2" charset="-122"/>
                  </a:rPr>
                  <a:t>(</a:t>
                </a:r>
                <a:r>
                  <a:rPr lang="en-US" altLang="zh-CN" sz="1800" i="1" dirty="0" err="1">
                    <a:solidFill>
                      <a:srgbClr val="C00000"/>
                    </a:solidFill>
                    <a:latin typeface="Times New Roman" panose="02020603050405020304" pitchFamily="18" charset="0"/>
                    <a:ea typeface="SimSun" panose="02010600030101010101" pitchFamily="2" charset="-122"/>
                  </a:rPr>
                  <a:t>C</a:t>
                </a:r>
                <a:r>
                  <a:rPr lang="en-US" altLang="zh-CN" sz="1800" i="1" baseline="-25000" dirty="0" err="1">
                    <a:solidFill>
                      <a:srgbClr val="C00000"/>
                    </a:solidFill>
                    <a:latin typeface="Times New Roman" panose="02020603050405020304" pitchFamily="18" charset="0"/>
                    <a:ea typeface="SimSun" panose="02010600030101010101" pitchFamily="2" charset="-122"/>
                  </a:rPr>
                  <a:t>j</a:t>
                </a:r>
                <a:r>
                  <a:rPr lang="en-US" altLang="zh-CN" sz="1800" dirty="0">
                    <a:solidFill>
                      <a:srgbClr val="C00000"/>
                    </a:solidFill>
                    <a:latin typeface="Times New Roman" panose="02020603050405020304" pitchFamily="18" charset="0"/>
                    <a:ea typeface="SimSun" panose="02010600030101010101" pitchFamily="2" charset="-122"/>
                  </a:rPr>
                  <a:t>)</a:t>
                </a:r>
                <a:endParaRPr lang="en-US" altLang="zh-CN" sz="18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mc:Choice>
        <mc:Fallback>
          <p:sp>
            <p:nvSpPr>
              <p:cNvPr id="4" name="文本占位符 3"/>
              <p:cNvSpPr>
                <a:spLocks noGrp="1" noRot="1" noChangeAspect="1" noMove="1" noResize="1" noEditPoints="1" noAdjustHandles="1" noChangeArrowheads="1" noChangeShapeType="1" noTextEdit="1"/>
              </p:cNvSpPr>
              <p:nvPr>
                <p:ph type="body" sz="quarter" idx="15"/>
              </p:nvPr>
            </p:nvSpPr>
            <p:spPr>
              <a:blipFill>
                <a:blip r:embed="rId2"/>
                <a:stretch>
                  <a:fillRect l="-138" t="-810"/>
                </a:stretch>
              </a:blipFill>
            </p:spPr>
            <p:txBody>
              <a:bodyPr/>
              <a:lstStyle/>
              <a:p>
                <a:r>
                  <a:rPr lang="zh-CN" altLang="en-US">
                    <a:noFill/>
                  </a:rPr>
                  <a:t> </a:t>
                </a:r>
              </a:p>
            </p:txBody>
          </p:sp>
        </mc:Fallback>
      </mc:AlternateContent>
      <p:sp>
        <p:nvSpPr>
          <p:cNvPr id="5" name="文本占位符 4"/>
          <p:cNvSpPr>
            <a:spLocks noGrp="1"/>
          </p:cNvSpPr>
          <p:nvPr>
            <p:ph type="body" sz="quarter" idx="13"/>
          </p:nvPr>
        </p:nvSpPr>
        <p:spPr/>
        <p:txBody>
          <a:bodyPr/>
          <a:lstStyle/>
          <a:p>
            <a:r>
              <a:rPr lang="zh-CN" altLang="en-US" dirty="0"/>
              <a:t>强力攻击</a:t>
            </a:r>
          </a:p>
          <a:p>
            <a:endParaRPr lang="zh-CN" altLang="en-US" dirty="0"/>
          </a:p>
        </p:txBody>
      </p:sp>
      <mc:AlternateContent xmlns:mc="http://schemas.openxmlformats.org/markup-compatibility/2006" xmlns:a14="http://schemas.microsoft.com/office/drawing/2010/main">
        <mc:Choice Requires="a14">
          <p:sp>
            <p:nvSpPr>
              <p:cNvPr id="28" name="矩形 27"/>
              <p:cNvSpPr/>
              <p:nvPr/>
            </p:nvSpPr>
            <p:spPr>
              <a:xfrm>
                <a:off x="3839539" y="4142034"/>
                <a:ext cx="4131459" cy="1204561"/>
              </a:xfrm>
              <a:prstGeom prst="rect">
                <a:avLst/>
              </a:prstGeom>
            </p:spPr>
            <p:txBody>
              <a:bodyPr wrap="square">
                <a:spAutoFit/>
              </a:bodyPr>
              <a:lstStyle/>
              <a:p>
                <a:pPr algn="ctr" defTabSz="514350"/>
                <a14:m>
                  <m:oMathPara xmlns:m="http://schemas.openxmlformats.org/officeDocument/2006/math">
                    <m:oMathParaPr>
                      <m:jc m:val="centerGroup"/>
                    </m:oMathParaPr>
                    <m:oMath xmlns:m="http://schemas.openxmlformats.org/officeDocument/2006/math">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𝑖</m:t>
                          </m:r>
                          <m:r>
                            <a:rPr lang="en-US" altLang="zh-CN" sz="1013" i="1">
                              <a:solidFill>
                                <a:prstClr val="black"/>
                              </a:solidFill>
                              <a:latin typeface="Cambria Math" panose="02040503050406030204" pitchFamily="18" charset="0"/>
                              <a:cs typeface="Times New Roman" panose="02020603050405020304" pitchFamily="18" charset="0"/>
                            </a:rPr>
                            <m:t>,0</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𝑖</m:t>
                          </m:r>
                          <m:r>
                            <a:rPr lang="en-US" altLang="zh-CN" sz="1013" i="1">
                              <a:solidFill>
                                <a:prstClr val="black"/>
                              </a:solidFill>
                              <a:latin typeface="Cambria Math" panose="02040503050406030204" pitchFamily="18" charset="0"/>
                              <a:cs typeface="Times New Roman" panose="02020603050405020304" pitchFamily="18" charset="0"/>
                            </a:rPr>
                            <m:t>,1</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𝑖</m:t>
                          </m:r>
                          <m:r>
                            <a:rPr lang="en-US" altLang="zh-CN" sz="1013" i="1">
                              <a:solidFill>
                                <a:prstClr val="black"/>
                              </a:solidFill>
                              <a:latin typeface="Cambria Math" panose="02040503050406030204" pitchFamily="18" charset="0"/>
                              <a:cs typeface="Times New Roman" panose="02020603050405020304" pitchFamily="18" charset="0"/>
                            </a:rPr>
                            <m:t>,2</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r>
                        <a:rPr lang="en-US" altLang="zh-CN" sz="1013" i="1">
                          <a:solidFill>
                            <a:prstClr val="black"/>
                          </a:solidFill>
                          <a:latin typeface="Cambria Math" panose="02040503050406030204" pitchFamily="18" charset="0"/>
                          <a:cs typeface="Times New Roman" panose="02020603050405020304" pitchFamily="18" charset="0"/>
                        </a:rPr>
                        <m:t>…</m:t>
                      </m:r>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𝑖</m:t>
                          </m:r>
                          <m:r>
                            <a:rPr lang="en-US" altLang="zh-CN" sz="1013" i="1">
                              <a:solidFill>
                                <a:prstClr val="black"/>
                              </a:solidFill>
                              <a:latin typeface="Cambria Math" panose="02040503050406030204" pitchFamily="18" charset="0"/>
                              <a:cs typeface="Times New Roman" panose="02020603050405020304" pitchFamily="18" charset="0"/>
                            </a:rPr>
                            <m:t>,</m:t>
                          </m:r>
                          <m:r>
                            <a:rPr lang="en-US" altLang="zh-CN" sz="1013" i="1">
                              <a:solidFill>
                                <a:prstClr val="black"/>
                              </a:solidFill>
                              <a:latin typeface="Cambria Math" panose="02040503050406030204" pitchFamily="18" charset="0"/>
                              <a:cs typeface="Times New Roman" panose="02020603050405020304" pitchFamily="18" charset="0"/>
                            </a:rPr>
                            <m:t>𝑡</m:t>
                          </m:r>
                          <m:r>
                            <a:rPr lang="en-US" altLang="zh-CN" sz="1013" i="1">
                              <a:solidFill>
                                <a:prstClr val="black"/>
                              </a:solidFill>
                              <a:latin typeface="Cambria Math" panose="02040503050406030204" pitchFamily="18" charset="0"/>
                              <a:cs typeface="Times New Roman" panose="02020603050405020304" pitchFamily="18" charset="0"/>
                            </a:rPr>
                            <m:t>−2</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𝑖</m:t>
                          </m:r>
                          <m:r>
                            <a:rPr lang="en-US" altLang="zh-CN" sz="1013" i="1">
                              <a:solidFill>
                                <a:prstClr val="black"/>
                              </a:solidFill>
                              <a:latin typeface="Cambria Math" panose="02040503050406030204" pitchFamily="18" charset="0"/>
                              <a:cs typeface="Times New Roman" panose="02020603050405020304" pitchFamily="18" charset="0"/>
                            </a:rPr>
                            <m:t>,</m:t>
                          </m:r>
                          <m:r>
                            <a:rPr lang="en-US" altLang="zh-CN" sz="1013" i="1">
                              <a:solidFill>
                                <a:prstClr val="black"/>
                              </a:solidFill>
                              <a:latin typeface="Cambria Math" panose="02040503050406030204" pitchFamily="18" charset="0"/>
                              <a:cs typeface="Times New Roman" panose="02020603050405020304" pitchFamily="18" charset="0"/>
                            </a:rPr>
                            <m:t>𝑡</m:t>
                          </m:r>
                          <m:r>
                            <a:rPr lang="en-US" altLang="zh-CN" sz="1013" i="1">
                              <a:solidFill>
                                <a:prstClr val="black"/>
                              </a:solidFill>
                              <a:latin typeface="Cambria Math" panose="02040503050406030204" pitchFamily="18" charset="0"/>
                              <a:cs typeface="Times New Roman" panose="02020603050405020304" pitchFamily="18" charset="0"/>
                            </a:rPr>
                            <m:t>−1</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𝑖</m:t>
                          </m:r>
                          <m:r>
                            <a:rPr lang="en-US" altLang="zh-CN" sz="1013" i="1">
                              <a:solidFill>
                                <a:prstClr val="black"/>
                              </a:solidFill>
                              <a:latin typeface="Cambria Math" panose="02040503050406030204" pitchFamily="18" charset="0"/>
                              <a:cs typeface="Times New Roman" panose="02020603050405020304" pitchFamily="18" charset="0"/>
                            </a:rPr>
                            <m:t>,</m:t>
                          </m:r>
                          <m:r>
                            <a:rPr lang="en-US" altLang="zh-CN" sz="1013" i="1">
                              <a:solidFill>
                                <a:prstClr val="black"/>
                              </a:solidFill>
                              <a:latin typeface="Cambria Math" panose="02040503050406030204" pitchFamily="18" charset="0"/>
                              <a:cs typeface="Times New Roman" panose="02020603050405020304" pitchFamily="18" charset="0"/>
                            </a:rPr>
                            <m:t>𝑡</m:t>
                          </m:r>
                        </m:sub>
                      </m:sSub>
                    </m:oMath>
                  </m:oMathPara>
                </a14:m>
                <a:endParaRPr lang="en-US" altLang="zh-CN" sz="1013" dirty="0">
                  <a:solidFill>
                    <a:prstClr val="black"/>
                  </a:solidFill>
                  <a:latin typeface="Arial" panose="020B0604020202020204" pitchFamily="34" charset="0"/>
                  <a:ea typeface="华文新魏"/>
                  <a:cs typeface="Times New Roman" panose="02020603050405020304" pitchFamily="18" charset="0"/>
                </a:endParaRPr>
              </a:p>
              <a:p>
                <a:pPr algn="ctr" defTabSz="514350"/>
                <a:endParaRPr lang="en-US" altLang="zh-CN" sz="1013" dirty="0">
                  <a:solidFill>
                    <a:prstClr val="black"/>
                  </a:solidFill>
                  <a:latin typeface="Arial" panose="020B0604020202020204" pitchFamily="34" charset="0"/>
                  <a:ea typeface="华文新魏"/>
                  <a:cs typeface="Times New Roman" panose="02020603050405020304" pitchFamily="18" charset="0"/>
                </a:endParaRPr>
              </a:p>
              <a:p>
                <a:pPr algn="ctr" defTabSz="514350"/>
                <a:r>
                  <a:rPr lang="zh-CN" altLang="en-US" sz="1013" dirty="0">
                    <a:solidFill>
                      <a:prstClr val="black"/>
                    </a:solidFill>
                    <a:latin typeface="Arial" panose="020B0604020202020204" pitchFamily="34" charset="0"/>
                    <a:ea typeface="华文新魏"/>
                    <a:cs typeface="Times New Roman" panose="02020603050405020304" pitchFamily="18" charset="0"/>
                  </a:rPr>
                  <a:t>    </a:t>
                </a:r>
                <a:r>
                  <a:rPr lang="en-US" altLang="zh-CN" sz="1013" i="1" dirty="0">
                    <a:solidFill>
                      <a:prstClr val="black"/>
                    </a:solidFill>
                    <a:latin typeface="Arial" panose="020B0604020202020204" pitchFamily="34" charset="0"/>
                    <a:ea typeface="华文新魏"/>
                    <a:cs typeface="Times New Roman" panose="02020603050405020304" pitchFamily="18" charset="0"/>
                  </a:rPr>
                  <a:t>K</a:t>
                </a:r>
                <a:r>
                  <a:rPr lang="zh-CN" altLang="en-US" sz="1013" i="1" dirty="0">
                    <a:solidFill>
                      <a:prstClr val="black"/>
                    </a:solidFill>
                    <a:latin typeface="Arial" panose="020B0604020202020204" pitchFamily="34" charset="0"/>
                    <a:ea typeface="华文新魏"/>
                    <a:cs typeface="Times New Roman" panose="02020603050405020304" pitchFamily="18" charset="0"/>
                  </a:rPr>
                  <a:t>*</a:t>
                </a:r>
                <a14:m>
                  <m:oMath xmlns:m="http://schemas.openxmlformats.org/officeDocument/2006/math">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1</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2</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3</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r>
                      <a:rPr lang="en-US" altLang="zh-CN" sz="1013" i="1">
                        <a:solidFill>
                          <a:prstClr val="black"/>
                        </a:solidFill>
                        <a:latin typeface="Cambria Math" panose="02040503050406030204" pitchFamily="18" charset="0"/>
                        <a:cs typeface="Times New Roman" panose="02020603050405020304" pitchFamily="18" charset="0"/>
                      </a:rPr>
                      <m:t>…</m:t>
                    </m:r>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𝑡</m:t>
                        </m:r>
                      </m:sub>
                    </m:sSub>
                  </m:oMath>
                </a14:m>
                <a:endParaRPr lang="en-US" altLang="zh-CN" sz="1013" dirty="0">
                  <a:solidFill>
                    <a:prstClr val="black"/>
                  </a:solidFill>
                  <a:latin typeface="Arial" panose="020B0604020202020204" pitchFamily="34" charset="0"/>
                  <a:ea typeface="华文新魏"/>
                  <a:cs typeface="Times New Roman" panose="02020603050405020304" pitchFamily="18" charset="0"/>
                </a:endParaRPr>
              </a:p>
              <a:p>
                <a:pPr algn="ctr" defTabSz="514350"/>
                <a:endParaRPr lang="en-US" altLang="zh-CN" sz="1013" dirty="0">
                  <a:solidFill>
                    <a:prstClr val="black"/>
                  </a:solidFill>
                  <a:latin typeface="Arial" panose="020B0604020202020204" pitchFamily="34" charset="0"/>
                  <a:ea typeface="华文新魏"/>
                  <a:cs typeface="Times New Roman" panose="02020603050405020304" pitchFamily="18" charset="0"/>
                </a:endParaRPr>
              </a:p>
              <a:p>
                <a:pPr algn="ctr" defTabSz="514350"/>
                <a:r>
                  <a:rPr lang="zh-CN" altLang="en-US" sz="1013" i="1" dirty="0">
                    <a:solidFill>
                      <a:prstClr val="black"/>
                    </a:solidFill>
                    <a:latin typeface="Arial" panose="020B0604020202020204" pitchFamily="34" charset="0"/>
                    <a:ea typeface="华文新魏"/>
                    <a:cs typeface="Times New Roman" panose="02020603050405020304" pitchFamily="18" charset="0"/>
                  </a:rPr>
                  <a:t>                              </a:t>
                </a:r>
                <a:endParaRPr lang="en-US" altLang="zh-CN" sz="1013" i="1" dirty="0">
                  <a:solidFill>
                    <a:prstClr val="black"/>
                  </a:solidFill>
                  <a:latin typeface="Arial" panose="020B0604020202020204" pitchFamily="34" charset="0"/>
                  <a:ea typeface="华文新魏"/>
                  <a:cs typeface="Times New Roman" panose="02020603050405020304" pitchFamily="18" charset="0"/>
                </a:endParaRPr>
              </a:p>
              <a:p>
                <a:pPr algn="ctr" defTabSz="514350"/>
                <a:r>
                  <a:rPr lang="en-US" altLang="zh-CN" sz="1013" i="1" dirty="0">
                    <a:solidFill>
                      <a:prstClr val="black"/>
                    </a:solidFill>
                    <a:latin typeface="Arial" panose="020B0604020202020204" pitchFamily="34" charset="0"/>
                    <a:ea typeface="华文新魏"/>
                    <a:cs typeface="Times New Roman" panose="02020603050405020304" pitchFamily="18" charset="0"/>
                  </a:rPr>
                  <a:t>           P</a:t>
                </a:r>
                <a:r>
                  <a:rPr lang="zh-CN" altLang="en-US" sz="1013" i="1" dirty="0">
                    <a:solidFill>
                      <a:prstClr val="black"/>
                    </a:solidFill>
                    <a:latin typeface="Arial" panose="020B0604020202020204" pitchFamily="34" charset="0"/>
                    <a:ea typeface="华文新魏"/>
                    <a:cs typeface="Times New Roman" panose="02020603050405020304" pitchFamily="18" charset="0"/>
                  </a:rPr>
                  <a:t>*</a:t>
                </a:r>
                <a14:m>
                  <m:oMath xmlns:m="http://schemas.openxmlformats.org/officeDocument/2006/math">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𝐸</m:t>
                            </m:r>
                          </m:e>
                          <m:sub>
                            <m:r>
                              <a:rPr lang="en-US" altLang="zh-CN" sz="1013" i="1">
                                <a:solidFill>
                                  <a:prstClr val="black"/>
                                </a:solidFill>
                                <a:latin typeface="Cambria Math" panose="02040503050406030204" pitchFamily="18" charset="0"/>
                                <a:cs typeface="Times New Roman" panose="02020603050405020304" pitchFamily="18" charset="0"/>
                              </a:rPr>
                              <m:t>𝐾</m:t>
                            </m:r>
                          </m:sub>
                        </m:sSub>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r>
                      <a:rPr lang="zh-CN" altLang="en-US" sz="1013" i="1">
                        <a:solidFill>
                          <a:prstClr val="black"/>
                        </a:solidFill>
                        <a:latin typeface="Cambria Math" panose="02040503050406030204" pitchFamily="18" charset="0"/>
                        <a:cs typeface="Times New Roman" panose="02020603050405020304" pitchFamily="18" charset="0"/>
                      </a:rPr>
                      <m:t> </m:t>
                    </m:r>
                  </m:oMath>
                </a14:m>
                <a:r>
                  <a:rPr lang="en-US" altLang="zh-CN" sz="1013" i="1" dirty="0">
                    <a:solidFill>
                      <a:prstClr val="black"/>
                    </a:solidFill>
                    <a:latin typeface="Arial" panose="020B0604020202020204" pitchFamily="34" charset="0"/>
                    <a:ea typeface="华文新魏"/>
                    <a:cs typeface="Times New Roman" panose="02020603050405020304" pitchFamily="18" charset="0"/>
                  </a:rPr>
                  <a:t>C</a:t>
                </a:r>
                <a:r>
                  <a:rPr lang="zh-CN" altLang="en-US" sz="1013" dirty="0">
                    <a:solidFill>
                      <a:prstClr val="black"/>
                    </a:solidFill>
                    <a:latin typeface="Arial" panose="020B0604020202020204" pitchFamily="34" charset="0"/>
                    <a:ea typeface="华文新魏"/>
                    <a:cs typeface="Times New Roman" panose="02020603050405020304" pitchFamily="18" charset="0"/>
                  </a:rPr>
                  <a:t>*</a:t>
                </a:r>
                <a14:m>
                  <m:oMath xmlns:m="http://schemas.openxmlformats.org/officeDocument/2006/math">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groupChr>
                          <m:groupChrPr>
                            <m:chr m:val="→"/>
                            <m:vertJc m:val="bot"/>
                            <m:ctrlPr>
                              <a:rPr lang="zh-CN" altLang="en-US" sz="1013" i="1">
                                <a:solidFill>
                                  <a:prstClr val="black"/>
                                </a:solidFill>
                                <a:latin typeface="Cambria Math" panose="02040503050406030204" pitchFamily="18" charset="0"/>
                                <a:cs typeface="Times New Roman" panose="02020603050405020304" pitchFamily="18" charset="0"/>
                              </a:rPr>
                            </m:ctrlPr>
                          </m:groupChrPr>
                          <m:e>
                            <m:r>
                              <m:rPr>
                                <m:brk m:alnAt="2"/>
                              </m:rPr>
                              <a:rPr lang="en-US" altLang="zh-CN" sz="1013" i="1">
                                <a:solidFill>
                                  <a:prstClr val="black"/>
                                </a:solidFill>
                                <a:latin typeface="Cambria Math" panose="02040503050406030204" pitchFamily="18" charset="0"/>
                                <a:cs typeface="Times New Roman" panose="02020603050405020304" pitchFamily="18" charset="0"/>
                              </a:rPr>
                              <m:t>𝑅</m:t>
                            </m:r>
                          </m:e>
                        </m:groupCh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1</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2</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3</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r>
                      <a:rPr lang="en-US" altLang="zh-CN" sz="1013" i="1">
                        <a:solidFill>
                          <a:prstClr val="black"/>
                        </a:solidFill>
                        <a:latin typeface="Cambria Math" panose="02040503050406030204" pitchFamily="18" charset="0"/>
                        <a:cs typeface="Times New Roman" panose="02020603050405020304" pitchFamily="18" charset="0"/>
                      </a:rPr>
                      <m:t>…</m:t>
                    </m:r>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𝑡</m:t>
                        </m:r>
                      </m:sub>
                    </m:sSub>
                  </m:oMath>
                </a14:m>
                <a:endParaRPr lang="zh-CN" altLang="en-US" sz="1013" dirty="0">
                  <a:solidFill>
                    <a:prstClr val="black"/>
                  </a:solidFill>
                  <a:latin typeface="Arial" panose="020B0604020202020204" pitchFamily="34" charset="0"/>
                  <a:ea typeface="华文新魏"/>
                </a:endParaRPr>
              </a:p>
            </p:txBody>
          </p:sp>
        </mc:Choice>
        <mc:Fallback xmlns="">
          <p:sp>
            <p:nvSpPr>
              <p:cNvPr id="28" name="矩形 27"/>
              <p:cNvSpPr>
                <a:spLocks noRot="1" noChangeAspect="1" noMove="1" noResize="1" noEditPoints="1" noAdjustHandles="1" noChangeArrowheads="1" noChangeShapeType="1" noTextEdit="1"/>
              </p:cNvSpPr>
              <p:nvPr/>
            </p:nvSpPr>
            <p:spPr>
              <a:xfrm>
                <a:off x="3839539" y="4142034"/>
                <a:ext cx="4131459" cy="1204561"/>
              </a:xfrm>
              <a:prstGeom prst="rect">
                <a:avLst/>
              </a:prstGeom>
              <a:blipFill>
                <a:blip r:embed="rId3"/>
                <a:stretch>
                  <a:fillRect b="-8586"/>
                </a:stretch>
              </a:blipFill>
            </p:spPr>
            <p:txBody>
              <a:bodyPr/>
              <a:lstStyle/>
              <a:p>
                <a:r>
                  <a:rPr lang="zh-CN" altLang="en-US">
                    <a:noFill/>
                  </a:rPr>
                  <a:t> </a:t>
                </a:r>
              </a:p>
            </p:txBody>
          </p:sp>
        </mc:Fallback>
      </mc:AlternateContent>
      <p:grpSp>
        <p:nvGrpSpPr>
          <p:cNvPr id="29" name="组合 28"/>
          <p:cNvGrpSpPr/>
          <p:nvPr/>
        </p:nvGrpSpPr>
        <p:grpSpPr>
          <a:xfrm>
            <a:off x="4852151" y="4506576"/>
            <a:ext cx="972108" cy="799648"/>
            <a:chOff x="2627784" y="4797152"/>
            <a:chExt cx="1728192" cy="1421596"/>
          </a:xfrm>
        </p:grpSpPr>
        <p:sp>
          <p:nvSpPr>
            <p:cNvPr id="30" name="圆角矩形 5"/>
            <p:cNvSpPr/>
            <p:nvPr/>
          </p:nvSpPr>
          <p:spPr>
            <a:xfrm>
              <a:off x="2627784" y="5729402"/>
              <a:ext cx="1728192" cy="489346"/>
            </a:xfrm>
            <a:prstGeom prst="roundRect">
              <a:avLst/>
            </a:prstGeom>
            <a:noFill/>
            <a:ln w="19050" cap="flat" cmpd="sng" algn="ctr">
              <a:solidFill>
                <a:srgbClr val="C00000"/>
              </a:solidFill>
              <a:prstDash val="solid"/>
            </a:ln>
            <a:effectLst/>
          </p:spPr>
          <p:txBody>
            <a:bodyPr rtlCol="0" anchor="ctr"/>
            <a:lstStyle/>
            <a:p>
              <a:pPr algn="ctr" defTabSz="514350" eaLnBrk="1" hangingPunct="1">
                <a:defRPr/>
              </a:pPr>
              <a:endParaRPr kumimoji="1" lang="zh-CN" altLang="en-US" sz="1013" kern="0">
                <a:solidFill>
                  <a:prstClr val="white"/>
                </a:solidFill>
                <a:latin typeface="Gill Sans MT"/>
                <a:ea typeface="华文新魏" panose="02010800040101010101" pitchFamily="2" charset="-122"/>
              </a:endParaRPr>
            </a:p>
          </p:txBody>
        </p:sp>
        <p:sp>
          <p:nvSpPr>
            <p:cNvPr id="31" name="圆角矩形 6"/>
            <p:cNvSpPr/>
            <p:nvPr/>
          </p:nvSpPr>
          <p:spPr>
            <a:xfrm>
              <a:off x="2772132" y="4797152"/>
              <a:ext cx="1007780" cy="489346"/>
            </a:xfrm>
            <a:prstGeom prst="roundRect">
              <a:avLst/>
            </a:prstGeom>
            <a:noFill/>
            <a:ln w="19050" cap="flat" cmpd="sng" algn="ctr">
              <a:solidFill>
                <a:srgbClr val="C00000"/>
              </a:solidFill>
              <a:prstDash val="solid"/>
            </a:ln>
            <a:effectLst/>
          </p:spPr>
          <p:txBody>
            <a:bodyPr rtlCol="0" anchor="ctr"/>
            <a:lstStyle/>
            <a:p>
              <a:pPr algn="ctr" defTabSz="514350" eaLnBrk="1" hangingPunct="1">
                <a:defRPr/>
              </a:pPr>
              <a:endParaRPr kumimoji="1" lang="zh-CN" altLang="en-US" sz="1013" kern="0">
                <a:solidFill>
                  <a:prstClr val="white"/>
                </a:solidFill>
                <a:latin typeface="Gill Sans MT"/>
                <a:ea typeface="华文新魏" panose="02010800040101010101" pitchFamily="2" charset="-122"/>
              </a:endParaRPr>
            </a:p>
          </p:txBody>
        </p:sp>
        <p:sp>
          <p:nvSpPr>
            <p:cNvPr id="32" name="上下箭头 7"/>
            <p:cNvSpPr/>
            <p:nvPr/>
          </p:nvSpPr>
          <p:spPr>
            <a:xfrm>
              <a:off x="3240017" y="5301208"/>
              <a:ext cx="107847" cy="354633"/>
            </a:xfrm>
            <a:prstGeom prst="upDownArrow">
              <a:avLst/>
            </a:prstGeom>
            <a:solidFill>
              <a:srgbClr val="C00000"/>
            </a:solidFill>
            <a:ln w="19050" cap="flat" cmpd="sng" algn="ctr">
              <a:solidFill>
                <a:srgbClr val="C00000"/>
              </a:solidFill>
              <a:prstDash val="solid"/>
            </a:ln>
            <a:effectLst/>
          </p:spPr>
          <p:txBody>
            <a:bodyPr rtlCol="0" anchor="ctr"/>
            <a:lstStyle/>
            <a:p>
              <a:pPr algn="ctr" defTabSz="514350" eaLnBrk="1" hangingPunct="1">
                <a:defRPr/>
              </a:pPr>
              <a:endParaRPr kumimoji="1" lang="zh-CN" altLang="en-US" sz="1013" kern="0">
                <a:solidFill>
                  <a:prstClr val="white"/>
                </a:solidFill>
                <a:latin typeface="Gill Sans MT"/>
                <a:ea typeface="华文新魏" panose="02010800040101010101" pitchFamily="2" charset="-122"/>
              </a:endParaRPr>
            </a:p>
          </p:txBody>
        </p:sp>
      </p:grpSp>
      <p:sp>
        <p:nvSpPr>
          <p:cNvPr id="33" name="矩形 32"/>
          <p:cNvSpPr/>
          <p:nvPr/>
        </p:nvSpPr>
        <p:spPr>
          <a:xfrm>
            <a:off x="4496975" y="4486646"/>
            <a:ext cx="2686334" cy="528065"/>
          </a:xfrm>
          <a:prstGeom prst="rect">
            <a:avLst/>
          </a:prstGeom>
          <a:solidFill>
            <a:sysClr val="window" lastClr="FFFFFF"/>
          </a:solidFill>
          <a:ln w="19050" cap="flat" cmpd="sng" algn="ctr">
            <a:solidFill>
              <a:srgbClr val="4D4D4D"/>
            </a:solidFill>
            <a:prstDash val="solid"/>
          </a:ln>
          <a:effectLst/>
        </p:spPr>
        <p:txBody>
          <a:bodyPr rtlCol="0" anchor="ctr"/>
          <a:lstStyle/>
          <a:p>
            <a:pPr algn="ctr" defTabSz="514350" eaLnBrk="1" hangingPunct="1">
              <a:defRPr/>
            </a:pPr>
            <a:r>
              <a:rPr kumimoji="1" lang="zh-CN" altLang="en-US" sz="1013" kern="0" dirty="0">
                <a:ln w="0"/>
                <a:solidFill>
                  <a:prstClr val="black"/>
                </a:solidFill>
                <a:effectLst>
                  <a:outerShdw blurRad="38100" dist="19050" dir="2700000" algn="tl" rotWithShape="0">
                    <a:prstClr val="black">
                      <a:alpha val="40000"/>
                    </a:prstClr>
                  </a:outerShdw>
                </a:effectLst>
                <a:latin typeface="Gill Sans MT"/>
                <a:ea typeface="华文新魏" panose="02010800040101010101" pitchFamily="2" charset="-122"/>
              </a:rPr>
              <a:t>   </a:t>
            </a:r>
          </a:p>
        </p:txBody>
      </p:sp>
      <p:grpSp>
        <p:nvGrpSpPr>
          <p:cNvPr id="34" name="组合 33"/>
          <p:cNvGrpSpPr/>
          <p:nvPr/>
        </p:nvGrpSpPr>
        <p:grpSpPr>
          <a:xfrm>
            <a:off x="5683725" y="4194539"/>
            <a:ext cx="1712752" cy="637947"/>
            <a:chOff x="4106136" y="4242422"/>
            <a:chExt cx="3044892" cy="1134128"/>
          </a:xfrm>
        </p:grpSpPr>
        <p:sp>
          <p:nvSpPr>
            <p:cNvPr id="35" name="椭圆 34"/>
            <p:cNvSpPr/>
            <p:nvPr/>
          </p:nvSpPr>
          <p:spPr>
            <a:xfrm rot="20525620">
              <a:off x="6651349" y="4242422"/>
              <a:ext cx="499679" cy="489346"/>
            </a:xfrm>
            <a:prstGeom prst="ellipse">
              <a:avLst/>
            </a:prstGeom>
            <a:noFill/>
            <a:ln w="19050" cap="flat" cmpd="sng" algn="ctr">
              <a:solidFill>
                <a:srgbClr val="C00000"/>
              </a:solidFill>
              <a:prstDash val="solid"/>
            </a:ln>
            <a:effectLst/>
          </p:spPr>
          <p:txBody>
            <a:bodyPr rtlCol="0" anchor="ctr"/>
            <a:lstStyle/>
            <a:p>
              <a:pPr algn="ctr" defTabSz="514350" eaLnBrk="1" hangingPunct="1">
                <a:defRPr/>
              </a:pPr>
              <a:endParaRPr kumimoji="1" lang="zh-CN" altLang="en-US" sz="1013" kern="0">
                <a:solidFill>
                  <a:prstClr val="black"/>
                </a:solidFill>
                <a:latin typeface="Gill Sans MT"/>
                <a:ea typeface="华文新魏" panose="02010800040101010101" pitchFamily="2" charset="-122"/>
              </a:endParaRPr>
            </a:p>
          </p:txBody>
        </p:sp>
        <p:sp>
          <p:nvSpPr>
            <p:cNvPr id="36" name="椭圆 35"/>
            <p:cNvSpPr/>
            <p:nvPr/>
          </p:nvSpPr>
          <p:spPr>
            <a:xfrm rot="20525620">
              <a:off x="4106136" y="4887204"/>
              <a:ext cx="499679" cy="489346"/>
            </a:xfrm>
            <a:prstGeom prst="ellipse">
              <a:avLst/>
            </a:prstGeom>
            <a:noFill/>
            <a:ln w="19050" cap="flat" cmpd="sng" algn="ctr">
              <a:solidFill>
                <a:srgbClr val="C00000"/>
              </a:solidFill>
              <a:prstDash val="solid"/>
            </a:ln>
            <a:effectLst/>
          </p:spPr>
          <p:txBody>
            <a:bodyPr rtlCol="0" anchor="ctr"/>
            <a:lstStyle/>
            <a:p>
              <a:pPr algn="ctr" defTabSz="514350" eaLnBrk="1" hangingPunct="1">
                <a:defRPr/>
              </a:pPr>
              <a:endParaRPr kumimoji="1" lang="zh-CN" altLang="en-US" sz="1013" kern="0">
                <a:solidFill>
                  <a:prstClr val="black"/>
                </a:solidFill>
                <a:latin typeface="Gill Sans MT"/>
                <a:ea typeface="华文新魏" panose="02010800040101010101" pitchFamily="2" charset="-122"/>
              </a:endParaRPr>
            </a:p>
          </p:txBody>
        </p:sp>
        <p:cxnSp>
          <p:nvCxnSpPr>
            <p:cNvPr id="37" name="直线箭头连接符 13"/>
            <p:cNvCxnSpPr/>
            <p:nvPr/>
          </p:nvCxnSpPr>
          <p:spPr>
            <a:xfrm flipV="1">
              <a:off x="4668941" y="4607651"/>
              <a:ext cx="1992687" cy="400118"/>
            </a:xfrm>
            <a:prstGeom prst="straightConnector1">
              <a:avLst/>
            </a:prstGeom>
            <a:noFill/>
            <a:ln w="9525" cap="flat" cmpd="sng" algn="ctr">
              <a:solidFill>
                <a:srgbClr val="C00000"/>
              </a:solidFill>
              <a:prstDash val="solid"/>
              <a:headEnd type="triangle"/>
              <a:tailEnd type="triangle"/>
            </a:ln>
            <a:effectLst/>
          </p:spPr>
        </p:cxnSp>
      </p:grpSp>
      <p:grpSp>
        <p:nvGrpSpPr>
          <p:cNvPr id="38" name="组合 37"/>
          <p:cNvGrpSpPr/>
          <p:nvPr/>
        </p:nvGrpSpPr>
        <p:grpSpPr>
          <a:xfrm>
            <a:off x="4906579" y="4159498"/>
            <a:ext cx="1528088" cy="626471"/>
            <a:chOff x="2724542" y="4180128"/>
            <a:chExt cx="2716601" cy="1113725"/>
          </a:xfrm>
        </p:grpSpPr>
        <p:sp>
          <p:nvSpPr>
            <p:cNvPr id="39" name="椭圆 38"/>
            <p:cNvSpPr/>
            <p:nvPr/>
          </p:nvSpPr>
          <p:spPr>
            <a:xfrm rot="20525620">
              <a:off x="4842042" y="4180128"/>
              <a:ext cx="599101" cy="529960"/>
            </a:xfrm>
            <a:prstGeom prst="ellipse">
              <a:avLst/>
            </a:prstGeom>
            <a:noFill/>
            <a:ln w="19050" cap="flat" cmpd="sng" algn="ctr">
              <a:solidFill>
                <a:srgbClr val="C00000"/>
              </a:solidFill>
              <a:prstDash val="solid"/>
            </a:ln>
            <a:effectLst/>
          </p:spPr>
          <p:txBody>
            <a:bodyPr rtlCol="0" anchor="ctr"/>
            <a:lstStyle/>
            <a:p>
              <a:pPr algn="ctr" defTabSz="514350" eaLnBrk="1" hangingPunct="1">
                <a:defRPr/>
              </a:pPr>
              <a:endParaRPr kumimoji="1" lang="zh-CN" altLang="en-US" sz="1013" kern="0">
                <a:solidFill>
                  <a:prstClr val="black"/>
                </a:solidFill>
                <a:latin typeface="Gill Sans MT"/>
                <a:ea typeface="华文新魏" panose="02010800040101010101" pitchFamily="2" charset="-122"/>
              </a:endParaRPr>
            </a:p>
          </p:txBody>
        </p:sp>
        <p:sp>
          <p:nvSpPr>
            <p:cNvPr id="40" name="椭圆 39"/>
            <p:cNvSpPr/>
            <p:nvPr/>
          </p:nvSpPr>
          <p:spPr>
            <a:xfrm rot="20525620">
              <a:off x="2724542" y="4804507"/>
              <a:ext cx="499679" cy="489346"/>
            </a:xfrm>
            <a:prstGeom prst="ellipse">
              <a:avLst/>
            </a:prstGeom>
            <a:noFill/>
            <a:ln w="19050" cap="flat" cmpd="sng" algn="ctr">
              <a:solidFill>
                <a:srgbClr val="C00000"/>
              </a:solidFill>
              <a:prstDash val="solid"/>
            </a:ln>
            <a:effectLst/>
          </p:spPr>
          <p:txBody>
            <a:bodyPr rtlCol="0" anchor="ctr"/>
            <a:lstStyle/>
            <a:p>
              <a:pPr algn="ctr" defTabSz="514350" eaLnBrk="1" hangingPunct="1">
                <a:defRPr/>
              </a:pPr>
              <a:endParaRPr kumimoji="1" lang="zh-CN" altLang="en-US" sz="1013" kern="0">
                <a:solidFill>
                  <a:prstClr val="black"/>
                </a:solidFill>
                <a:latin typeface="Gill Sans MT"/>
                <a:ea typeface="华文新魏" panose="02010800040101010101" pitchFamily="2" charset="-122"/>
              </a:endParaRPr>
            </a:p>
          </p:txBody>
        </p:sp>
        <p:cxnSp>
          <p:nvCxnSpPr>
            <p:cNvPr id="41" name="直线箭头连接符 21"/>
            <p:cNvCxnSpPr/>
            <p:nvPr/>
          </p:nvCxnSpPr>
          <p:spPr>
            <a:xfrm flipV="1">
              <a:off x="3287347" y="4534090"/>
              <a:ext cx="1478974" cy="390982"/>
            </a:xfrm>
            <a:prstGeom prst="straightConnector1">
              <a:avLst/>
            </a:prstGeom>
            <a:noFill/>
            <a:ln w="9525" cap="flat" cmpd="sng" algn="ctr">
              <a:solidFill>
                <a:srgbClr val="C00000"/>
              </a:solidFill>
              <a:prstDash val="solid"/>
              <a:headEnd type="triangle"/>
              <a:tailEnd type="triangle"/>
            </a:ln>
            <a:effectLst/>
          </p:spPr>
        </p:cxnSp>
      </p:grpSp>
      <p:sp>
        <p:nvSpPr>
          <p:cNvPr id="42" name="矩形 41"/>
          <p:cNvSpPr/>
          <p:nvPr/>
        </p:nvSpPr>
        <p:spPr>
          <a:xfrm>
            <a:off x="7237211" y="4502173"/>
            <a:ext cx="1231479" cy="553998"/>
          </a:xfrm>
          <a:prstGeom prst="rect">
            <a:avLst/>
          </a:prstGeom>
          <a:ln>
            <a:solidFill>
              <a:srgbClr val="C00000"/>
            </a:solidFill>
          </a:ln>
        </p:spPr>
        <p:txBody>
          <a:bodyPr wrap="square" lIns="0" tIns="0" rIns="0" bIns="0" anchor="ctr" anchorCtr="0">
            <a:spAutoFit/>
          </a:bodyPr>
          <a:lstStyle/>
          <a:p>
            <a:pPr marL="257175" lvl="1" algn="ctr" defTabSz="514350"/>
            <a:r>
              <a:rPr lang="en-US" altLang="zh-CN" sz="1800" i="1" dirty="0">
                <a:solidFill>
                  <a:prstClr val="black"/>
                </a:solidFill>
                <a:latin typeface="Times" pitchFamily="2" charset="0"/>
                <a:ea typeface="华文新魏"/>
                <a:cs typeface="Times New Roman" panose="02020603050405020304" pitchFamily="18" charset="0"/>
              </a:rPr>
              <a:t>T</a:t>
            </a:r>
            <a:r>
              <a:rPr lang="zh-CN" altLang="en-US" sz="1800" dirty="0">
                <a:solidFill>
                  <a:prstClr val="black"/>
                </a:solidFill>
                <a:latin typeface="Times" pitchFamily="2" charset="0"/>
                <a:ea typeface="华文新魏"/>
                <a:cs typeface="Times New Roman" panose="02020603050405020304" pitchFamily="18" charset="0"/>
              </a:rPr>
              <a:t> </a:t>
            </a:r>
            <a:r>
              <a:rPr lang="en-US" altLang="zh-CN" sz="1800" dirty="0">
                <a:solidFill>
                  <a:prstClr val="black"/>
                </a:solidFill>
                <a:latin typeface="Times" pitchFamily="2" charset="0"/>
                <a:ea typeface="华文新魏"/>
                <a:cs typeface="Times New Roman" panose="02020603050405020304" pitchFamily="18" charset="0"/>
              </a:rPr>
              <a:t>=</a:t>
            </a:r>
            <a:r>
              <a:rPr lang="zh-CN" altLang="en-US" sz="1800" dirty="0">
                <a:solidFill>
                  <a:prstClr val="black"/>
                </a:solidFill>
                <a:latin typeface="Times" pitchFamily="2" charset="0"/>
                <a:ea typeface="华文新魏"/>
                <a:cs typeface="Times New Roman" panose="02020603050405020304" pitchFamily="18" charset="0"/>
              </a:rPr>
              <a:t> </a:t>
            </a:r>
            <a:r>
              <a:rPr lang="en-US" altLang="zh-CN" sz="1800" i="1" dirty="0">
                <a:solidFill>
                  <a:prstClr val="black"/>
                </a:solidFill>
                <a:latin typeface="Times" pitchFamily="2" charset="0"/>
                <a:ea typeface="华文新魏"/>
                <a:cs typeface="Times New Roman" panose="02020603050405020304" pitchFamily="18" charset="0"/>
              </a:rPr>
              <a:t>O</a:t>
            </a:r>
            <a:r>
              <a:rPr lang="en-US" altLang="zh-CN" sz="1800" dirty="0">
                <a:solidFill>
                  <a:prstClr val="black"/>
                </a:solidFill>
                <a:latin typeface="Times" pitchFamily="2" charset="0"/>
                <a:ea typeface="华文新魏"/>
                <a:cs typeface="Times New Roman" panose="02020603050405020304" pitchFamily="18" charset="0"/>
              </a:rPr>
              <a:t>(</a:t>
            </a:r>
            <a:r>
              <a:rPr lang="en-US" altLang="zh-CN" sz="1800" i="1" dirty="0" err="1">
                <a:solidFill>
                  <a:prstClr val="black"/>
                </a:solidFill>
                <a:latin typeface="Times" pitchFamily="2" charset="0"/>
                <a:ea typeface="华文新魏"/>
                <a:cs typeface="Times New Roman" panose="02020603050405020304" pitchFamily="18" charset="0"/>
              </a:rPr>
              <a:t>ts</a:t>
            </a:r>
            <a:r>
              <a:rPr lang="en-US" altLang="zh-CN" sz="1800" dirty="0">
                <a:solidFill>
                  <a:prstClr val="black"/>
                </a:solidFill>
                <a:latin typeface="Times" pitchFamily="2" charset="0"/>
                <a:ea typeface="华文新魏"/>
                <a:cs typeface="Times New Roman" panose="02020603050405020304" pitchFamily="18" charset="0"/>
              </a:rPr>
              <a:t>)</a:t>
            </a:r>
          </a:p>
          <a:p>
            <a:pPr marL="257175" lvl="1" algn="ctr" defTabSz="514350"/>
            <a:r>
              <a:rPr lang="en-US" altLang="zh-CN" sz="1800" i="1" dirty="0">
                <a:solidFill>
                  <a:prstClr val="black"/>
                </a:solidFill>
                <a:latin typeface="Times" pitchFamily="2" charset="0"/>
                <a:ea typeface="华文新魏"/>
                <a:cs typeface="Times New Roman" panose="02020603050405020304" pitchFamily="18" charset="0"/>
              </a:rPr>
              <a:t>D</a:t>
            </a:r>
            <a:r>
              <a:rPr lang="zh-CN" altLang="en-US" sz="1800" dirty="0">
                <a:solidFill>
                  <a:prstClr val="black"/>
                </a:solidFill>
                <a:latin typeface="Times" pitchFamily="2" charset="0"/>
                <a:ea typeface="华文新魏"/>
                <a:cs typeface="Times New Roman" panose="02020603050405020304" pitchFamily="18" charset="0"/>
              </a:rPr>
              <a:t> </a:t>
            </a:r>
            <a:r>
              <a:rPr lang="en-US" altLang="zh-CN" sz="1800" dirty="0">
                <a:solidFill>
                  <a:prstClr val="black"/>
                </a:solidFill>
                <a:latin typeface="Times" pitchFamily="2" charset="0"/>
                <a:ea typeface="华文新魏"/>
                <a:cs typeface="Times New Roman" panose="02020603050405020304" pitchFamily="18" charset="0"/>
              </a:rPr>
              <a:t>=</a:t>
            </a:r>
            <a:r>
              <a:rPr lang="zh-CN" altLang="en-US" sz="1800" i="1" dirty="0">
                <a:solidFill>
                  <a:prstClr val="black"/>
                </a:solidFill>
                <a:latin typeface="Times" pitchFamily="2" charset="0"/>
                <a:ea typeface="华文新魏"/>
                <a:cs typeface="Times New Roman" panose="02020603050405020304" pitchFamily="18" charset="0"/>
              </a:rPr>
              <a:t> </a:t>
            </a:r>
            <a:r>
              <a:rPr lang="en-US" altLang="zh-CN" sz="1800" i="1" dirty="0">
                <a:solidFill>
                  <a:prstClr val="black"/>
                </a:solidFill>
                <a:latin typeface="Times" pitchFamily="2" charset="0"/>
                <a:ea typeface="华文新魏"/>
                <a:cs typeface="Times New Roman" panose="02020603050405020304" pitchFamily="18" charset="0"/>
              </a:rPr>
              <a:t>O</a:t>
            </a:r>
            <a:r>
              <a:rPr lang="en-US" altLang="zh-CN" sz="1800" dirty="0">
                <a:solidFill>
                  <a:prstClr val="black"/>
                </a:solidFill>
                <a:latin typeface="Times" pitchFamily="2" charset="0"/>
                <a:ea typeface="华文新魏"/>
                <a:cs typeface="Times New Roman" panose="02020603050405020304" pitchFamily="18" charset="0"/>
              </a:rPr>
              <a:t>(1)</a:t>
            </a:r>
          </a:p>
        </p:txBody>
      </p:sp>
      <p:sp>
        <p:nvSpPr>
          <p:cNvPr id="43" name="矩形 42"/>
          <p:cNvSpPr/>
          <p:nvPr/>
        </p:nvSpPr>
        <p:spPr>
          <a:xfrm>
            <a:off x="7326846" y="5049332"/>
            <a:ext cx="269490" cy="559961"/>
          </a:xfrm>
          <a:prstGeom prst="rect">
            <a:avLst/>
          </a:prstGeom>
        </p:spPr>
        <p:txBody>
          <a:bodyPr wrap="square">
            <a:spAutoFit/>
          </a:bodyPr>
          <a:lstStyle/>
          <a:p>
            <a:pPr algn="ctr" defTabSz="514350"/>
            <a:r>
              <a:rPr lang="zh-CN" altLang="en-US" sz="1013" dirty="0">
                <a:solidFill>
                  <a:prstClr val="black"/>
                </a:solidFill>
                <a:latin typeface="Arial" panose="020B0604020202020204" pitchFamily="34" charset="0"/>
                <a:ea typeface="华文新魏"/>
              </a:rPr>
              <a:t>密</a:t>
            </a:r>
            <a:endParaRPr lang="en-US" altLang="zh-CN" sz="1013" dirty="0">
              <a:solidFill>
                <a:prstClr val="black"/>
              </a:solidFill>
              <a:latin typeface="Arial" panose="020B0604020202020204" pitchFamily="34" charset="0"/>
              <a:ea typeface="华文新魏"/>
            </a:endParaRPr>
          </a:p>
          <a:p>
            <a:pPr algn="ctr" defTabSz="514350"/>
            <a:r>
              <a:rPr lang="zh-CN" altLang="en-US" sz="1013" dirty="0">
                <a:solidFill>
                  <a:prstClr val="black"/>
                </a:solidFill>
                <a:latin typeface="Arial" panose="020B0604020202020204" pitchFamily="34" charset="0"/>
                <a:ea typeface="华文新魏"/>
              </a:rPr>
              <a:t>文</a:t>
            </a:r>
            <a:endParaRPr lang="en-US" altLang="zh-CN" sz="1013" dirty="0">
              <a:solidFill>
                <a:prstClr val="black"/>
              </a:solidFill>
              <a:latin typeface="Arial" panose="020B0604020202020204" pitchFamily="34" charset="0"/>
              <a:ea typeface="华文新魏"/>
            </a:endParaRPr>
          </a:p>
          <a:p>
            <a:pPr algn="ctr" defTabSz="514350"/>
            <a:r>
              <a:rPr lang="zh-CN" altLang="en-US" sz="1013" dirty="0">
                <a:solidFill>
                  <a:prstClr val="black"/>
                </a:solidFill>
                <a:latin typeface="Arial" panose="020B0604020202020204" pitchFamily="34" charset="0"/>
                <a:ea typeface="华文新魏"/>
              </a:rPr>
              <a:t>链</a:t>
            </a:r>
          </a:p>
        </p:txBody>
      </p:sp>
      <mc:AlternateContent xmlns:mc="http://schemas.openxmlformats.org/markup-compatibility/2006" xmlns:a14="http://schemas.microsoft.com/office/drawing/2010/main">
        <mc:Choice Requires="a14">
          <p:sp>
            <p:nvSpPr>
              <p:cNvPr id="44" name="矩形 43"/>
              <p:cNvSpPr/>
              <p:nvPr/>
            </p:nvSpPr>
            <p:spPr>
              <a:xfrm>
                <a:off x="3570103" y="4474169"/>
                <a:ext cx="863502" cy="737189"/>
              </a:xfrm>
              <a:prstGeom prst="rect">
                <a:avLst/>
              </a:prstGeom>
              <a:solidFill>
                <a:sysClr val="window" lastClr="FFFFFF"/>
              </a:solidFill>
              <a:ln w="19050" cap="flat" cmpd="sng" algn="ctr">
                <a:solidFill>
                  <a:srgbClr val="DDDDDD"/>
                </a:solidFill>
                <a:prstDash val="solid"/>
              </a:ln>
              <a:effectLst/>
            </p:spPr>
            <p:txBody>
              <a:bodyPr wrap="square">
                <a:spAutoFit/>
              </a:bodyPr>
              <a:lstStyle/>
              <a:p>
                <a:pPr algn="ctr" defTabSz="514350" eaLnBrk="1" hangingPunct="1">
                  <a:defRPr/>
                </a:pPr>
                <a14:m>
                  <m:oMathPara xmlns:m="http://schemas.openxmlformats.org/officeDocument/2006/math">
                    <m:oMathParaPr>
                      <m:jc m:val="centerGroup"/>
                    </m:oMathParaPr>
                    <m:oMath xmlns:m="http://schemas.openxmlformats.org/officeDocument/2006/math">
                      <m:sSub>
                        <m:sSubPr>
                          <m:ctrlPr>
                            <a:rPr lang="en-US" altLang="zh-CN" sz="1013" i="1" kern="0">
                              <a:solidFill>
                                <a:prstClr val="black"/>
                              </a:solidFill>
                              <a:latin typeface="Cambria Math" panose="02040503050406030204" pitchFamily="18" charset="0"/>
                              <a:cs typeface="Times New Roman" panose="02020603050405020304" pitchFamily="18" charset="0"/>
                            </a:rPr>
                          </m:ctrlPr>
                        </m:sSubPr>
                        <m:e>
                          <m:r>
                            <a:rPr lang="en-US" altLang="zh-CN" sz="1013" i="1" kern="0">
                              <a:solidFill>
                                <a:prstClr val="black"/>
                              </a:solidFill>
                              <a:latin typeface="Cambria Math" panose="02040503050406030204" pitchFamily="18" charset="0"/>
                              <a:cs typeface="Times New Roman" panose="02020603050405020304" pitchFamily="18" charset="0"/>
                            </a:rPr>
                            <m:t>𝐾</m:t>
                          </m:r>
                        </m:e>
                        <m:sub>
                          <m:r>
                            <a:rPr lang="en-US" altLang="zh-CN" sz="1013" i="1" kern="0">
                              <a:solidFill>
                                <a:prstClr val="black"/>
                              </a:solidFill>
                              <a:latin typeface="Cambria Math" panose="02040503050406030204" pitchFamily="18" charset="0"/>
                              <a:cs typeface="Times New Roman" panose="02020603050405020304" pitchFamily="18" charset="0"/>
                            </a:rPr>
                            <m:t>1,0</m:t>
                          </m:r>
                        </m:sub>
                      </m:sSub>
                      <m:r>
                        <a:rPr lang="en-US" altLang="zh-CN" sz="1013" i="1" kern="0">
                          <a:solidFill>
                            <a:prstClr val="black"/>
                          </a:solidFill>
                          <a:latin typeface="Cambria Math" panose="02040503050406030204" pitchFamily="18" charset="0"/>
                          <a:cs typeface="Times New Roman" panose="02020603050405020304" pitchFamily="18" charset="0"/>
                        </a:rPr>
                        <m:t>,</m:t>
                      </m:r>
                      <m:sSub>
                        <m:sSubPr>
                          <m:ctrlPr>
                            <a:rPr lang="en-US" altLang="zh-CN" sz="1013" i="1" kern="0">
                              <a:solidFill>
                                <a:prstClr val="black"/>
                              </a:solidFill>
                              <a:latin typeface="Cambria Math" panose="02040503050406030204" pitchFamily="18" charset="0"/>
                              <a:cs typeface="Times New Roman" panose="02020603050405020304" pitchFamily="18" charset="0"/>
                            </a:rPr>
                          </m:ctrlPr>
                        </m:sSubPr>
                        <m:e>
                          <m:r>
                            <a:rPr lang="en-US" altLang="zh-CN" sz="1013" i="1" kern="0">
                              <a:solidFill>
                                <a:prstClr val="black"/>
                              </a:solidFill>
                              <a:latin typeface="Cambria Math" panose="02040503050406030204" pitchFamily="18" charset="0"/>
                              <a:cs typeface="Times New Roman" panose="02020603050405020304" pitchFamily="18" charset="0"/>
                            </a:rPr>
                            <m:t>𝐾</m:t>
                          </m:r>
                        </m:e>
                        <m:sub>
                          <m:r>
                            <a:rPr lang="en-US" altLang="zh-CN" sz="1013" i="1" kern="0">
                              <a:solidFill>
                                <a:prstClr val="black"/>
                              </a:solidFill>
                              <a:latin typeface="Cambria Math" panose="02040503050406030204" pitchFamily="18" charset="0"/>
                              <a:cs typeface="Times New Roman" panose="02020603050405020304" pitchFamily="18" charset="0"/>
                            </a:rPr>
                            <m:t>1,</m:t>
                          </m:r>
                          <m:r>
                            <a:rPr lang="en-US" altLang="zh-CN" sz="1013" i="1" kern="0">
                              <a:solidFill>
                                <a:prstClr val="black"/>
                              </a:solidFill>
                              <a:latin typeface="Cambria Math" panose="02040503050406030204" pitchFamily="18" charset="0"/>
                              <a:cs typeface="Times New Roman" panose="02020603050405020304" pitchFamily="18" charset="0"/>
                            </a:rPr>
                            <m:t>𝑡</m:t>
                          </m:r>
                        </m:sub>
                      </m:sSub>
                    </m:oMath>
                  </m:oMathPara>
                </a14:m>
                <a:endParaRPr lang="en-US" altLang="zh-CN" sz="1013" kern="0" dirty="0">
                  <a:solidFill>
                    <a:prstClr val="black"/>
                  </a:solidFill>
                  <a:latin typeface="Gill Sans MT"/>
                  <a:ea typeface="华文新魏" panose="02010800040101010101" pitchFamily="2" charset="-122"/>
                  <a:cs typeface="Times New Roman" panose="02020603050405020304" pitchFamily="18" charset="0"/>
                </a:endParaRPr>
              </a:p>
              <a:p>
                <a:pPr algn="ctr" defTabSz="514350" eaLnBrk="1" hangingPunct="1">
                  <a:defRPr/>
                </a:pPr>
                <a14:m>
                  <m:oMathPara xmlns:m="http://schemas.openxmlformats.org/officeDocument/2006/math">
                    <m:oMathParaPr>
                      <m:jc m:val="centerGroup"/>
                    </m:oMathParaPr>
                    <m:oMath xmlns:m="http://schemas.openxmlformats.org/officeDocument/2006/math">
                      <m:sSub>
                        <m:sSubPr>
                          <m:ctrlPr>
                            <a:rPr lang="en-US" altLang="zh-CN" sz="1013" i="1" kern="0">
                              <a:solidFill>
                                <a:prstClr val="black"/>
                              </a:solidFill>
                              <a:latin typeface="Cambria Math" panose="02040503050406030204" pitchFamily="18" charset="0"/>
                              <a:cs typeface="Times New Roman" panose="02020603050405020304" pitchFamily="18" charset="0"/>
                            </a:rPr>
                          </m:ctrlPr>
                        </m:sSubPr>
                        <m:e>
                          <m:r>
                            <a:rPr lang="en-US" altLang="zh-CN" sz="1013" i="1" kern="0">
                              <a:solidFill>
                                <a:prstClr val="black"/>
                              </a:solidFill>
                              <a:latin typeface="Cambria Math" panose="02040503050406030204" pitchFamily="18" charset="0"/>
                              <a:cs typeface="Times New Roman" panose="02020603050405020304" pitchFamily="18" charset="0"/>
                            </a:rPr>
                            <m:t>𝐾</m:t>
                          </m:r>
                        </m:e>
                        <m:sub>
                          <m:r>
                            <a:rPr lang="en-US" altLang="zh-CN" sz="1013" i="1" kern="0">
                              <a:solidFill>
                                <a:prstClr val="black"/>
                              </a:solidFill>
                              <a:latin typeface="Cambria Math" panose="02040503050406030204" pitchFamily="18" charset="0"/>
                              <a:cs typeface="Times New Roman" panose="02020603050405020304" pitchFamily="18" charset="0"/>
                            </a:rPr>
                            <m:t>2,0</m:t>
                          </m:r>
                        </m:sub>
                      </m:sSub>
                      <m:r>
                        <a:rPr lang="en-US" altLang="zh-CN" sz="1013" i="1" kern="0">
                          <a:solidFill>
                            <a:prstClr val="black"/>
                          </a:solidFill>
                          <a:latin typeface="Cambria Math" panose="02040503050406030204" pitchFamily="18" charset="0"/>
                          <a:cs typeface="Times New Roman" panose="02020603050405020304" pitchFamily="18" charset="0"/>
                        </a:rPr>
                        <m:t>,</m:t>
                      </m:r>
                      <m:sSub>
                        <m:sSubPr>
                          <m:ctrlPr>
                            <a:rPr lang="en-US" altLang="zh-CN" sz="1013" i="1" kern="0">
                              <a:solidFill>
                                <a:prstClr val="black"/>
                              </a:solidFill>
                              <a:latin typeface="Cambria Math" panose="02040503050406030204" pitchFamily="18" charset="0"/>
                              <a:cs typeface="Times New Roman" panose="02020603050405020304" pitchFamily="18" charset="0"/>
                            </a:rPr>
                          </m:ctrlPr>
                        </m:sSubPr>
                        <m:e>
                          <m:r>
                            <a:rPr lang="en-US" altLang="zh-CN" sz="1013" i="1" kern="0">
                              <a:solidFill>
                                <a:prstClr val="black"/>
                              </a:solidFill>
                              <a:latin typeface="Cambria Math" panose="02040503050406030204" pitchFamily="18" charset="0"/>
                              <a:cs typeface="Times New Roman" panose="02020603050405020304" pitchFamily="18" charset="0"/>
                            </a:rPr>
                            <m:t>𝐾</m:t>
                          </m:r>
                        </m:e>
                        <m:sub>
                          <m:r>
                            <a:rPr lang="en-US" altLang="zh-CN" sz="1013" i="1" kern="0">
                              <a:solidFill>
                                <a:prstClr val="black"/>
                              </a:solidFill>
                              <a:latin typeface="Cambria Math" panose="02040503050406030204" pitchFamily="18" charset="0"/>
                              <a:cs typeface="Times New Roman" panose="02020603050405020304" pitchFamily="18" charset="0"/>
                            </a:rPr>
                            <m:t>2,</m:t>
                          </m:r>
                          <m:r>
                            <a:rPr lang="en-US" altLang="zh-CN" sz="1013" i="1" kern="0">
                              <a:solidFill>
                                <a:prstClr val="black"/>
                              </a:solidFill>
                              <a:latin typeface="Cambria Math" panose="02040503050406030204" pitchFamily="18" charset="0"/>
                              <a:cs typeface="Times New Roman" panose="02020603050405020304" pitchFamily="18" charset="0"/>
                            </a:rPr>
                            <m:t>𝑡</m:t>
                          </m:r>
                        </m:sub>
                      </m:sSub>
                    </m:oMath>
                  </m:oMathPara>
                </a14:m>
                <a:endParaRPr lang="en-US" altLang="zh-CN" sz="1013" kern="0" dirty="0">
                  <a:solidFill>
                    <a:prstClr val="black"/>
                  </a:solidFill>
                  <a:latin typeface="Gill Sans MT"/>
                  <a:ea typeface="华文新魏" panose="02010800040101010101" pitchFamily="2" charset="-122"/>
                  <a:cs typeface="Times New Roman" panose="02020603050405020304" pitchFamily="18" charset="0"/>
                </a:endParaRPr>
              </a:p>
              <a:p>
                <a:pPr algn="ctr" defTabSz="514350" eaLnBrk="1" hangingPunct="1">
                  <a:defRPr/>
                </a:pPr>
                <a14:m>
                  <m:oMathPara xmlns:m="http://schemas.openxmlformats.org/officeDocument/2006/math">
                    <m:oMathParaPr>
                      <m:jc m:val="centerGroup"/>
                    </m:oMathParaPr>
                    <m:oMath xmlns:m="http://schemas.openxmlformats.org/officeDocument/2006/math">
                      <m:r>
                        <a:rPr lang="en-US" altLang="zh-CN" sz="1013" i="1" kern="0">
                          <a:solidFill>
                            <a:prstClr val="black"/>
                          </a:solidFill>
                          <a:latin typeface="Cambria Math" panose="02040503050406030204" pitchFamily="18" charset="0"/>
                          <a:cs typeface="Times New Roman" panose="02020603050405020304" pitchFamily="18" charset="0"/>
                        </a:rPr>
                        <m:t>…</m:t>
                      </m:r>
                    </m:oMath>
                  </m:oMathPara>
                </a14:m>
                <a:endParaRPr lang="en-US" altLang="zh-CN" sz="1013" kern="0" dirty="0">
                  <a:solidFill>
                    <a:prstClr val="black"/>
                  </a:solidFill>
                  <a:latin typeface="Gill Sans MT"/>
                  <a:ea typeface="华文新魏" panose="02010800040101010101" pitchFamily="2" charset="-122"/>
                  <a:cs typeface="Times New Roman" panose="02020603050405020304" pitchFamily="18" charset="0"/>
                </a:endParaRPr>
              </a:p>
              <a:p>
                <a:pPr algn="ctr" defTabSz="514350" eaLnBrk="1" hangingPunct="1">
                  <a:defRPr/>
                </a:pPr>
                <a:r>
                  <a:rPr lang="en-US" altLang="zh-CN" sz="1013" kern="0" dirty="0">
                    <a:solidFill>
                      <a:prstClr val="black"/>
                    </a:solidFill>
                    <a:latin typeface="Calibri" panose="020F0502020204030204"/>
                    <a:ea typeface="SimSun" panose="02010600030101010101" pitchFamily="2" charset="-122"/>
                    <a:cs typeface="Times New Roman" panose="02020603050405020304" pitchFamily="18" charset="0"/>
                  </a:rPr>
                  <a:t>   </a:t>
                </a:r>
                <a14:m>
                  <m:oMath xmlns:m="http://schemas.openxmlformats.org/officeDocument/2006/math">
                    <m:sSub>
                      <m:sSubPr>
                        <m:ctrlPr>
                          <a:rPr lang="en-US" altLang="zh-CN" sz="1013" i="1" kern="0">
                            <a:solidFill>
                              <a:prstClr val="black"/>
                            </a:solidFill>
                            <a:latin typeface="Cambria Math" panose="02040503050406030204" pitchFamily="18" charset="0"/>
                            <a:cs typeface="Times New Roman" panose="02020603050405020304" pitchFamily="18" charset="0"/>
                          </a:rPr>
                        </m:ctrlPr>
                      </m:sSubPr>
                      <m:e>
                        <m:r>
                          <a:rPr lang="en-US" altLang="zh-CN" sz="1013" i="1" kern="0">
                            <a:solidFill>
                              <a:prstClr val="black"/>
                            </a:solidFill>
                            <a:latin typeface="Cambria Math" panose="02040503050406030204" pitchFamily="18" charset="0"/>
                            <a:cs typeface="Times New Roman" panose="02020603050405020304" pitchFamily="18" charset="0"/>
                          </a:rPr>
                          <m:t>𝐾</m:t>
                        </m:r>
                      </m:e>
                      <m:sub>
                        <m:r>
                          <a:rPr lang="en-US" altLang="zh-CN" sz="1013" i="1" kern="0">
                            <a:solidFill>
                              <a:prstClr val="black"/>
                            </a:solidFill>
                            <a:latin typeface="Cambria Math" panose="02040503050406030204" pitchFamily="18" charset="0"/>
                            <a:cs typeface="Times New Roman" panose="02020603050405020304" pitchFamily="18" charset="0"/>
                          </a:rPr>
                          <m:t>𝑚</m:t>
                        </m:r>
                        <m:r>
                          <a:rPr lang="en-US" altLang="zh-CN" sz="1013" i="1" kern="0">
                            <a:solidFill>
                              <a:prstClr val="black"/>
                            </a:solidFill>
                            <a:latin typeface="Cambria Math" panose="02040503050406030204" pitchFamily="18" charset="0"/>
                            <a:cs typeface="Times New Roman" panose="02020603050405020304" pitchFamily="18" charset="0"/>
                          </a:rPr>
                          <m:t>,0</m:t>
                        </m:r>
                      </m:sub>
                    </m:sSub>
                  </m:oMath>
                </a14:m>
                <a:r>
                  <a:rPr lang="en-US" altLang="zh-CN" sz="1013" kern="0" dirty="0">
                    <a:solidFill>
                      <a:prstClr val="black"/>
                    </a:solidFill>
                    <a:latin typeface="Gill Sans MT"/>
                    <a:ea typeface="华文新魏" panose="02010800040101010101" pitchFamily="2" charset="-122"/>
                  </a:rPr>
                  <a:t>,</a:t>
                </a:r>
                <a:r>
                  <a:rPr lang="en-US" altLang="zh-CN" sz="1013" kern="0" dirty="0">
                    <a:solidFill>
                      <a:prstClr val="black"/>
                    </a:solidFill>
                    <a:latin typeface="Gill Sans MT"/>
                    <a:ea typeface="华文新魏" panose="02010800040101010101" pitchFamily="2" charset="-122"/>
                    <a:cs typeface="Times New Roman" panose="02020603050405020304" pitchFamily="18" charset="0"/>
                  </a:rPr>
                  <a:t> </a:t>
                </a:r>
                <a14:m>
                  <m:oMath xmlns:m="http://schemas.openxmlformats.org/officeDocument/2006/math">
                    <m:sSub>
                      <m:sSubPr>
                        <m:ctrlPr>
                          <a:rPr lang="en-US" altLang="zh-CN" sz="1013" i="1" kern="0">
                            <a:solidFill>
                              <a:prstClr val="black"/>
                            </a:solidFill>
                            <a:latin typeface="Cambria Math" panose="02040503050406030204" pitchFamily="18" charset="0"/>
                            <a:cs typeface="Times New Roman" panose="02020603050405020304" pitchFamily="18" charset="0"/>
                          </a:rPr>
                        </m:ctrlPr>
                      </m:sSubPr>
                      <m:e>
                        <m:r>
                          <a:rPr lang="en-US" altLang="zh-CN" sz="1013" i="1" kern="0">
                            <a:solidFill>
                              <a:prstClr val="black"/>
                            </a:solidFill>
                            <a:latin typeface="Cambria Math" panose="02040503050406030204" pitchFamily="18" charset="0"/>
                            <a:cs typeface="Times New Roman" panose="02020603050405020304" pitchFamily="18" charset="0"/>
                          </a:rPr>
                          <m:t>𝐾</m:t>
                        </m:r>
                      </m:e>
                      <m:sub>
                        <m:r>
                          <a:rPr lang="en-US" altLang="zh-CN" sz="1013" i="1" kern="0">
                            <a:solidFill>
                              <a:prstClr val="black"/>
                            </a:solidFill>
                            <a:latin typeface="Cambria Math" panose="02040503050406030204" pitchFamily="18" charset="0"/>
                            <a:cs typeface="Times New Roman" panose="02020603050405020304" pitchFamily="18" charset="0"/>
                          </a:rPr>
                          <m:t>𝑚</m:t>
                        </m:r>
                        <m:r>
                          <a:rPr lang="en-US" altLang="zh-CN" sz="1013" i="1" kern="0">
                            <a:solidFill>
                              <a:prstClr val="black"/>
                            </a:solidFill>
                            <a:latin typeface="Cambria Math" panose="02040503050406030204" pitchFamily="18" charset="0"/>
                            <a:cs typeface="Times New Roman" panose="02020603050405020304" pitchFamily="18" charset="0"/>
                          </a:rPr>
                          <m:t>,</m:t>
                        </m:r>
                        <m:r>
                          <a:rPr lang="en-US" altLang="zh-CN" sz="1013" i="1" kern="0">
                            <a:solidFill>
                              <a:prstClr val="black"/>
                            </a:solidFill>
                            <a:latin typeface="Cambria Math" panose="02040503050406030204" pitchFamily="18" charset="0"/>
                            <a:cs typeface="Times New Roman" panose="02020603050405020304" pitchFamily="18" charset="0"/>
                          </a:rPr>
                          <m:t>𝑡</m:t>
                        </m:r>
                      </m:sub>
                    </m:sSub>
                  </m:oMath>
                </a14:m>
                <a:endParaRPr lang="zh-CN" altLang="en-US" sz="1013" kern="0" dirty="0">
                  <a:solidFill>
                    <a:prstClr val="black"/>
                  </a:solidFill>
                  <a:latin typeface="Gill Sans MT"/>
                  <a:ea typeface="华文新魏" panose="02010800040101010101" pitchFamily="2" charset="-122"/>
                </a:endParaRPr>
              </a:p>
            </p:txBody>
          </p:sp>
        </mc:Choice>
        <mc:Fallback xmlns="">
          <p:sp>
            <p:nvSpPr>
              <p:cNvPr id="44" name="矩形 43"/>
              <p:cNvSpPr>
                <a:spLocks noRot="1" noChangeAspect="1" noMove="1" noResize="1" noEditPoints="1" noAdjustHandles="1" noChangeArrowheads="1" noChangeShapeType="1" noTextEdit="1"/>
              </p:cNvSpPr>
              <p:nvPr/>
            </p:nvSpPr>
            <p:spPr>
              <a:xfrm>
                <a:off x="3570103" y="4474169"/>
                <a:ext cx="863502" cy="737189"/>
              </a:xfrm>
              <a:prstGeom prst="rect">
                <a:avLst/>
              </a:prstGeom>
              <a:blipFill>
                <a:blip r:embed="rId4"/>
                <a:stretch>
                  <a:fillRect/>
                </a:stretch>
              </a:blipFill>
              <a:ln w="19050" cap="flat" cmpd="sng" algn="ctr">
                <a:solidFill>
                  <a:srgbClr val="DDDDDD"/>
                </a:solidFill>
                <a:prstDash val="solid"/>
              </a:ln>
              <a:effectLst/>
            </p:spPr>
            <p:txBody>
              <a:bodyPr/>
              <a:lstStyle/>
              <a:p>
                <a:r>
                  <a:rPr lang="zh-CN" altLang="en-US">
                    <a:noFill/>
                  </a:rPr>
                  <a:t> </a:t>
                </a:r>
              </a:p>
            </p:txBody>
          </p:sp>
        </mc:Fallback>
      </mc:AlternateContent>
      <p:grpSp>
        <p:nvGrpSpPr>
          <p:cNvPr id="45" name="组合 44"/>
          <p:cNvGrpSpPr/>
          <p:nvPr/>
        </p:nvGrpSpPr>
        <p:grpSpPr>
          <a:xfrm>
            <a:off x="5985321" y="4441412"/>
            <a:ext cx="1154029" cy="870389"/>
            <a:chOff x="4504867" y="4616608"/>
            <a:chExt cx="2051606" cy="1547355"/>
          </a:xfrm>
        </p:grpSpPr>
        <p:sp>
          <p:nvSpPr>
            <p:cNvPr id="46" name="椭圆 45"/>
            <p:cNvSpPr/>
            <p:nvPr/>
          </p:nvSpPr>
          <p:spPr>
            <a:xfrm rot="20525620">
              <a:off x="4504867" y="5674617"/>
              <a:ext cx="499679" cy="489346"/>
            </a:xfrm>
            <a:prstGeom prst="ellipse">
              <a:avLst/>
            </a:prstGeom>
            <a:noFill/>
            <a:ln w="19050" cap="flat" cmpd="sng" algn="ctr">
              <a:solidFill>
                <a:srgbClr val="C00000"/>
              </a:solidFill>
              <a:prstDash val="solid"/>
            </a:ln>
            <a:effectLst/>
          </p:spPr>
          <p:txBody>
            <a:bodyPr rtlCol="0" anchor="ctr"/>
            <a:lstStyle/>
            <a:p>
              <a:pPr algn="ctr" defTabSz="514350" eaLnBrk="1" hangingPunct="1">
                <a:defRPr/>
              </a:pPr>
              <a:endParaRPr kumimoji="1" lang="zh-CN" altLang="en-US" sz="1013" kern="0">
                <a:solidFill>
                  <a:prstClr val="black"/>
                </a:solidFill>
                <a:latin typeface="Gill Sans MT"/>
                <a:ea typeface="华文新魏" panose="02010800040101010101" pitchFamily="2" charset="-122"/>
              </a:endParaRPr>
            </a:p>
          </p:txBody>
        </p:sp>
        <p:cxnSp>
          <p:nvCxnSpPr>
            <p:cNvPr id="47" name="直线箭头连接符 13"/>
            <p:cNvCxnSpPr>
              <a:stCxn id="46" idx="7"/>
            </p:cNvCxnSpPr>
            <p:nvPr/>
          </p:nvCxnSpPr>
          <p:spPr>
            <a:xfrm flipV="1">
              <a:off x="4869618" y="4616608"/>
              <a:ext cx="1686855" cy="1083736"/>
            </a:xfrm>
            <a:prstGeom prst="straightConnector1">
              <a:avLst/>
            </a:prstGeom>
            <a:noFill/>
            <a:ln w="9525" cap="flat" cmpd="sng" algn="ctr">
              <a:solidFill>
                <a:srgbClr val="C00000"/>
              </a:solidFill>
              <a:prstDash val="solid"/>
              <a:headEnd type="triangle"/>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1.875E-6 -4.44444E-6 L 0.21107 -0.00439 " pathEditMode="relative" rAng="0" ptsTypes="AA">
                                      <p:cBhvr>
                                        <p:cTn id="6" dur="2000" fill="hold"/>
                                        <p:tgtEl>
                                          <p:spTgt spid="33"/>
                                        </p:tgtEl>
                                        <p:attrNameLst>
                                          <p:attrName>ppt_x</p:attrName>
                                          <p:attrName>ppt_y</p:attrName>
                                        </p:attrNameLst>
                                      </p:cBhvr>
                                      <p:rCtr x="10547" y="-231"/>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linds(horizontal)">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33"/>
                                        </p:tgtEl>
                                      </p:cBhvr>
                                    </p:animEffect>
                                    <p:set>
                                      <p:cBhvr>
                                        <p:cTn id="16" dur="1" fill="hold">
                                          <p:stCondLst>
                                            <p:cond delay="499"/>
                                          </p:stCondLst>
                                        </p:cTn>
                                        <p:tgtEl>
                                          <p:spTgt spid="3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9"/>
                                        </p:tgtEl>
                                      </p:cBhvr>
                                    </p:animEffect>
                                    <p:set>
                                      <p:cBhvr>
                                        <p:cTn id="21" dur="1" fill="hold">
                                          <p:stCondLst>
                                            <p:cond delay="499"/>
                                          </p:stCondLst>
                                        </p:cTn>
                                        <p:tgtEl>
                                          <p:spTgt spid="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circle(in)">
                                      <p:cBhvr>
                                        <p:cTn id="26" dur="20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circle(in)">
                                      <p:cBhvr>
                                        <p:cTn id="31" dur="20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checkerboard(across)">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42</a:t>
            </a:fld>
            <a:endParaRPr lang="zh-CN" altLang="en-US" dirty="0"/>
          </a:p>
        </p:txBody>
      </p:sp>
      <p:sp>
        <p:nvSpPr>
          <p:cNvPr id="3" name="文本占位符 2"/>
          <p:cNvSpPr>
            <a:spLocks noGrp="1"/>
          </p:cNvSpPr>
          <p:nvPr>
            <p:ph type="body" sz="quarter" idx="14"/>
          </p:nvPr>
        </p:nvSpPr>
        <p:spPr/>
        <p:txBody>
          <a:bodyPr/>
          <a:lstStyle/>
          <a:p>
            <a:r>
              <a:rPr lang="zh-CN" altLang="en-US" dirty="0"/>
              <a:t>时间</a:t>
            </a:r>
            <a:r>
              <a:rPr lang="en-US" altLang="zh-CN" dirty="0"/>
              <a:t>-</a:t>
            </a:r>
            <a:r>
              <a:rPr lang="zh-CN" altLang="en-US" dirty="0"/>
              <a:t>存储权衡攻击</a:t>
            </a:r>
            <a:r>
              <a:rPr lang="en-US" altLang="zh-CN" dirty="0"/>
              <a:t>TMTO</a:t>
            </a:r>
            <a:endParaRPr lang="zh-CN" altLang="en-US" dirty="0"/>
          </a:p>
          <a:p>
            <a:endParaRPr lang="zh-CN" altLang="en-US" dirty="0"/>
          </a:p>
        </p:txBody>
      </p:sp>
      <mc:AlternateContent xmlns:mc="http://schemas.openxmlformats.org/markup-compatibility/2006">
        <mc:Choice xmlns:a14="http://schemas.microsoft.com/office/drawing/2010/main" Requires="a14">
          <p:sp>
            <p:nvSpPr>
              <p:cNvPr id="4" name="文本占位符 3"/>
              <p:cNvSpPr>
                <a:spLocks noGrp="1"/>
              </p:cNvSpPr>
              <p:nvPr>
                <p:ph type="body" sz="quarter" idx="15"/>
              </p:nvPr>
            </p:nvSpPr>
            <p:spPr/>
            <p:txBody>
              <a:bodyPr>
                <a:noAutofit/>
              </a:bodyPr>
              <a:lstStyle/>
              <a:p>
                <a:pPr marL="204788" indent="-204788" algn="l" eaLnBrk="0" fontAlgn="base" hangingPunct="0">
                  <a:spcBef>
                    <a:spcPts val="450"/>
                  </a:spcBef>
                  <a:spcAft>
                    <a:spcPts val="300"/>
                  </a:spcAft>
                  <a:buClr>
                    <a:srgbClr val="C00000"/>
                  </a:buClr>
                  <a:buSzPct val="80000"/>
                  <a:buFont typeface="Wingdings" panose="05000000000000000000" pitchFamily="2" charset="2"/>
                  <a:buChar char="n"/>
                  <a:defRPr/>
                </a:pPr>
                <a:r>
                  <a:rPr lang="zh-CN" altLang="en-US" b="1" dirty="0">
                    <a:solidFill>
                      <a:prstClr val="black"/>
                    </a:solidFill>
                    <a:latin typeface="楷体" panose="02010609060101010101" pitchFamily="49" charset="-122"/>
                    <a:ea typeface="楷体" panose="02010609060101010101" pitchFamily="49" charset="-122"/>
                  </a:rPr>
                  <a:t>进一步节省空间和时间</a:t>
                </a:r>
                <a:endParaRPr lang="en-US" altLang="zh-CN" b="1" dirty="0">
                  <a:solidFill>
                    <a:prstClr val="black"/>
                  </a:solidFill>
                  <a:latin typeface="楷体" panose="02010609060101010101" pitchFamily="49" charset="-122"/>
                  <a:ea typeface="楷体" panose="02010609060101010101" pitchFamily="49" charset="-122"/>
                </a:endParaRPr>
              </a:p>
              <a:p>
                <a:pPr marL="204788" lvl="1" indent="-204788" eaLnBrk="0" fontAlgn="base" hangingPunct="0">
                  <a:lnSpc>
                    <a:spcPct val="100000"/>
                  </a:lnSpc>
                  <a:spcBef>
                    <a:spcPts val="450"/>
                  </a:spcBef>
                  <a:spcAft>
                    <a:spcPts val="300"/>
                  </a:spcAft>
                  <a:buClr>
                    <a:srgbClr val="C00000"/>
                  </a:buClr>
                  <a:buSzPct val="80000"/>
                  <a:buFont typeface="Wingdings" panose="05000000000000000000" pitchFamily="2" charset="2"/>
                  <a:buChar char="n"/>
                  <a:defRP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只存储</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K</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i,j</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表的第一列与最后一列</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一次比较排除一列错误密钥</a:t>
                </a:r>
                <a:r>
                  <a:rPr kumimoji="1" lang="zh-CN" altLang="en-US" dirty="0">
                    <a:solidFill>
                      <a:prstClr val="black"/>
                    </a:solidFill>
                    <a:latin typeface="Times New Roman" panose="02020603050405020304" pitchFamily="18" charset="0"/>
                    <a:ea typeface="SimSun" panose="02010600030101010101" pitchFamily="2" charset="-122"/>
                  </a:rPr>
                  <a:t>（</a:t>
                </a:r>
                <a:r>
                  <a:rPr kumimoji="1" lang="en-US" altLang="zh-CN" dirty="0">
                    <a:solidFill>
                      <a:prstClr val="black"/>
                    </a:solidFill>
                    <a:latin typeface="Times New Roman" panose="02020603050405020304" pitchFamily="18" charset="0"/>
                    <a:ea typeface="Cambria Math" panose="02040503050406030204" pitchFamily="18" charset="0"/>
                  </a:rPr>
                  <a:t> </a:t>
                </a:r>
                <a:r>
                  <a:rPr kumimoji="1" lang="en-US" altLang="zh-CN" i="1" dirty="0">
                    <a:solidFill>
                      <a:prstClr val="black"/>
                    </a:solidFill>
                    <a:latin typeface="Times New Roman" panose="02020603050405020304" pitchFamily="18" charset="0"/>
                    <a:ea typeface="Cambria Math" panose="02040503050406030204" pitchFamily="18" charset="0"/>
                  </a:rPr>
                  <a:t>m</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个</a:t>
                </a:r>
                <a:r>
                  <a:rPr kumimoji="1" lang="zh-CN" altLang="en-US" dirty="0">
                    <a:solidFill>
                      <a:prstClr val="black"/>
                    </a:solidFill>
                    <a:latin typeface="Times New Roman" panose="02020603050405020304" pitchFamily="18" charset="0"/>
                    <a:ea typeface="SimSun" panose="02010600030101010101" pitchFamily="2" charset="-122"/>
                  </a:rPr>
                  <a:t>）</a:t>
                </a:r>
                <a:endParaRPr kumimoji="1" lang="en-US" altLang="zh-CN" dirty="0">
                  <a:solidFill>
                    <a:prstClr val="black"/>
                  </a:solidFill>
                  <a:latin typeface="Times New Roman" panose="02020603050405020304" pitchFamily="18" charset="0"/>
                  <a:ea typeface="SimSun" panose="02010600030101010101" pitchFamily="2" charset="-122"/>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endParaRPr kumimoji="1" lang="en-US" altLang="zh-CN" dirty="0">
                  <a:solidFill>
                    <a:prstClr val="black"/>
                  </a:solidFill>
                  <a:latin typeface="Times New Roman" panose="02020603050405020304" pitchFamily="18" charset="0"/>
                  <a:ea typeface="SimSun" panose="02010600030101010101" pitchFamily="2" charset="-122"/>
                </a:endParaRPr>
              </a:p>
              <a:p>
                <a:pPr marL="154305" lvl="1" indent="0" eaLnBrk="0" fontAlgn="base" hangingPunct="0">
                  <a:lnSpc>
                    <a:spcPct val="100000"/>
                  </a:lnSpc>
                  <a:spcAft>
                    <a:spcPts val="225"/>
                  </a:spcAft>
                  <a:buClr>
                    <a:srgbClr val="C00000"/>
                  </a:buClr>
                  <a:buSzPct val="80000"/>
                  <a:buNone/>
                </a:pPr>
                <a:endParaRPr kumimoji="1" lang="en-US" altLang="zh-CN" dirty="0">
                  <a:solidFill>
                    <a:prstClr val="black"/>
                  </a:solidFill>
                  <a:latin typeface="Times New Roman" panose="02020603050405020304" pitchFamily="18" charset="0"/>
                  <a:ea typeface="SimSun" panose="02010600030101010101" pitchFamily="2" charset="-122"/>
                </a:endParaRPr>
              </a:p>
              <a:p>
                <a:pPr marL="154305" lvl="1" indent="0" eaLnBrk="0" fontAlgn="base" hangingPunct="0">
                  <a:lnSpc>
                    <a:spcPct val="100000"/>
                  </a:lnSpc>
                  <a:spcAft>
                    <a:spcPts val="225"/>
                  </a:spcAft>
                  <a:buClr>
                    <a:srgbClr val="C00000"/>
                  </a:buClr>
                  <a:buSzPct val="80000"/>
                  <a:buNone/>
                </a:pPr>
                <a:endParaRPr kumimoji="1" lang="en-US" altLang="zh-CN" dirty="0">
                  <a:solidFill>
                    <a:prstClr val="black"/>
                  </a:solidFill>
                  <a:latin typeface="Times New Roman" panose="02020603050405020304" pitchFamily="18" charset="0"/>
                  <a:ea typeface="SimSun" panose="02010600030101010101" pitchFamily="2" charset="-122"/>
                </a:endParaRPr>
              </a:p>
              <a:p>
                <a:pPr marL="154305" lvl="1" indent="0" eaLnBrk="0" fontAlgn="base" hangingPunct="0">
                  <a:lnSpc>
                    <a:spcPct val="100000"/>
                  </a:lnSpc>
                  <a:spcAft>
                    <a:spcPts val="225"/>
                  </a:spcAft>
                  <a:buClr>
                    <a:srgbClr val="C00000"/>
                  </a:buClr>
                  <a:buSzPct val="80000"/>
                  <a:buNone/>
                </a:pPr>
                <a:endParaRPr kumimoji="1" lang="en-US" altLang="zh-CN" dirty="0">
                  <a:solidFill>
                    <a:prstClr val="black"/>
                  </a:solidFill>
                  <a:latin typeface="Times New Roman" panose="02020603050405020304" pitchFamily="18" charset="0"/>
                  <a:ea typeface="SimSun" panose="02010600030101010101" pitchFamily="2" charset="-122"/>
                </a:endParaRP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pPr>
                <a:r>
                  <a:rPr kumimoji="1" lang="en-US" altLang="zh-CN" dirty="0">
                    <a:solidFill>
                      <a:prstClr val="black"/>
                    </a:solidFill>
                    <a:cs typeface="+mn-cs"/>
                  </a:rPr>
                  <a:t>[Hel80]:</a:t>
                </a:r>
                <a:r>
                  <a:rPr kumimoji="1" lang="zh-CN" altLang="en-US" dirty="0">
                    <a:solidFill>
                      <a:prstClr val="black"/>
                    </a:solidFill>
                    <a:cs typeface="+mn-cs"/>
                  </a:rPr>
                  <a:t> </a:t>
                </a:r>
                <a:endParaRPr kumimoji="1" lang="en-US" altLang="zh-CN" dirty="0">
                  <a:solidFill>
                    <a:prstClr val="black"/>
                  </a:solidFill>
                  <a:cs typeface="+mn-cs"/>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若</a:t>
                </a:r>
                <a14:m>
                  <m:oMath xmlns:m="http://schemas.openxmlformats.org/officeDocument/2006/math">
                    <m:r>
                      <a:rPr kumimoji="1" lang="en-US" altLang="zh-CN" i="1">
                        <a:solidFill>
                          <a:prstClr val="black"/>
                        </a:solidFill>
                        <a:latin typeface="Cambria Math" panose="02040503050406030204" pitchFamily="18" charset="0"/>
                      </a:rPr>
                      <m:t>𝑚𝑡</m:t>
                    </m:r>
                    <m:r>
                      <a:rPr kumimoji="1" lang="en-US" altLang="zh-CN" i="1" baseline="30000">
                        <a:solidFill>
                          <a:prstClr val="black"/>
                        </a:solidFill>
                        <a:latin typeface="Cambria Math" panose="02040503050406030204" pitchFamily="18" charset="0"/>
                      </a:rPr>
                      <m:t>2</m:t>
                    </m:r>
                    <m:r>
                      <a:rPr kumimoji="1" lang="en-US" altLang="zh-CN" i="1">
                        <a:solidFill>
                          <a:prstClr val="black"/>
                        </a:solidFill>
                        <a:latin typeface="Cambria Math" panose="02040503050406030204" pitchFamily="18" charset="0"/>
                        <a:ea typeface="Cambria Math" panose="02040503050406030204" pitchFamily="18" charset="0"/>
                      </a:rPr>
                      <m:t>≈</m:t>
                    </m:r>
                    <m:sSup>
                      <m:sSupPr>
                        <m:ctrlPr>
                          <a:rPr kumimoji="1" lang="en-US" altLang="zh-CN" i="1">
                            <a:solidFill>
                              <a:prstClr val="black"/>
                            </a:solidFill>
                            <a:latin typeface="Cambria Math" panose="02040503050406030204" pitchFamily="18" charset="0"/>
                            <a:ea typeface="Cambria Math" panose="02040503050406030204" pitchFamily="18" charset="0"/>
                          </a:rPr>
                        </m:ctrlPr>
                      </m:sSupPr>
                      <m:e>
                        <m:r>
                          <a:rPr kumimoji="1" lang="en-US" altLang="zh-CN" i="1">
                            <a:solidFill>
                              <a:prstClr val="black"/>
                            </a:solidFill>
                            <a:latin typeface="Cambria Math" panose="02040503050406030204" pitchFamily="18" charset="0"/>
                            <a:ea typeface="Cambria Math" panose="02040503050406030204" pitchFamily="18" charset="0"/>
                          </a:rPr>
                          <m:t>2</m:t>
                        </m:r>
                      </m:e>
                      <m:sup>
                        <m:r>
                          <a:rPr kumimoji="1" lang="en-US" altLang="zh-CN" i="1">
                            <a:solidFill>
                              <a:prstClr val="black"/>
                            </a:solidFill>
                            <a:latin typeface="Cambria Math" panose="02040503050406030204" pitchFamily="18" charset="0"/>
                            <a:ea typeface="Cambria Math" panose="02040503050406030204" pitchFamily="18" charset="0"/>
                          </a:rPr>
                          <m:t>𝑘</m:t>
                        </m:r>
                      </m:sup>
                    </m:sSup>
                  </m:oMath>
                </a14:m>
                <a:r>
                  <a:rPr kumimoji="1" lang="zh-CN" altLang="en-US" dirty="0">
                    <a:solidFill>
                      <a:prstClr val="black"/>
                    </a:solidFill>
                    <a:latin typeface="Times New Roman" panose="02020603050405020304" pitchFamily="18" charset="0"/>
                    <a:ea typeface="SimSun" panose="02010600030101010101" pitchFamily="2" charset="-122"/>
                  </a:rPr>
                  <a: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则只用一个表算法成功的概率至少为</a:t>
                </a:r>
                <a:r>
                  <a:rPr kumimoji="1" lang="en-US" altLang="zh-CN" dirty="0">
                    <a:solidFill>
                      <a:prstClr val="black"/>
                    </a:solidFill>
                    <a:latin typeface="Times New Roman" panose="02020603050405020304" pitchFamily="18" charset="0"/>
                    <a:ea typeface="SimSun" panose="02010600030101010101" pitchFamily="2" charset="-122"/>
                  </a:rPr>
                  <a:t>0.63</a:t>
                </a:r>
                <a:endParaRPr kumimoji="1" lang="en-US" altLang="zh-CN" i="1" baseline="30000" dirty="0">
                  <a:solidFill>
                    <a:prstClr val="black"/>
                  </a:solidFill>
                  <a:latin typeface="Times New Roman" panose="02020603050405020304" pitchFamily="18" charset="0"/>
                  <a:ea typeface="SimSun" panose="02010600030101010101" pitchFamily="2" charset="-122"/>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取</a:t>
                </a:r>
                <a14:m>
                  <m:oMath xmlns:m="http://schemas.openxmlformats.org/officeDocument/2006/math">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𝑚</m:t>
                    </m:r>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m:t>
                    </m:r>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𝑡</m:t>
                    </m:r>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m:t>
                    </m:r>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𝑠</m:t>
                    </m:r>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m:t>
                    </m:r>
                    <m:sSup>
                      <m:sSupPr>
                        <m:ctrlP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ctrlPr>
                      </m:sSupPr>
                      <m:e>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2</m:t>
                        </m:r>
                      </m:e>
                      <m:sup>
                        <m:f>
                          <m:fPr>
                            <m:ctrlP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ctrlPr>
                          </m:fPr>
                          <m:num>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𝑘</m:t>
                            </m:r>
                          </m:num>
                          <m:den>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3</m:t>
                            </m:r>
                          </m:den>
                        </m:f>
                      </m:sup>
                    </m:sSup>
                    <m:r>
                      <a:rPr lang="zh-CN" altLang="en-US" b="1">
                        <a:solidFill>
                          <a:prstClr val="black"/>
                        </a:solidFill>
                        <a:latin typeface="楷体" panose="02010609060101010101" pitchFamily="49" charset="-122"/>
                        <a:ea typeface="楷体" panose="02010609060101010101" pitchFamily="49" charset="-122"/>
                        <a:cs typeface="Times New Roman" panose="02020603050405020304" pitchFamily="18" charset="0"/>
                      </a:rPr>
                      <m:t>，每个表使用不同的约化函数</m:t>
                    </m:r>
                    <m:r>
                      <a:rPr lang="en-US" altLang="zh-CN" b="1">
                        <a:solidFill>
                          <a:prstClr val="black"/>
                        </a:solidFill>
                        <a:latin typeface="楷体" panose="02010609060101010101" pitchFamily="49" charset="-122"/>
                        <a:ea typeface="楷体" panose="02010609060101010101" pitchFamily="49" charset="-122"/>
                        <a:cs typeface="Times New Roman" panose="02020603050405020304" pitchFamily="18" charset="0"/>
                      </a:rPr>
                      <m:t>𝑅</m:t>
                    </m:r>
                  </m:oMath>
                </a14:m>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335756" lvl="1" indent="-130016" eaLnBrk="0" fontAlgn="base" hangingPunct="0">
                  <a:lnSpc>
                    <a:spcPct val="100000"/>
                  </a:lnSpc>
                  <a:spcAft>
                    <a:spcPts val="225"/>
                  </a:spcAft>
                  <a:buClr>
                    <a:srgbClr val="C00000"/>
                  </a:buClr>
                  <a:buSzPct val="80000"/>
                  <a:buFont typeface="Wingdings" panose="05000000000000000000" pitchFamily="2" charset="2"/>
                  <a:buChar char="Ø"/>
                </a:pP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D</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=1,</a:t>
                </a:r>
                <a:r>
                  <a:rPr lang="zh-CN" altLang="en-US"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O</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14:m>
                  <m:oMath xmlns:m="http://schemas.openxmlformats.org/officeDocument/2006/math">
                    <m:sSup>
                      <m:sSupPr>
                        <m:ctrlPr>
                          <a:rPr kumimoji="1" lang="en-US" altLang="zh-CN" i="1">
                            <a:solidFill>
                              <a:prstClr val="black"/>
                            </a:solidFill>
                            <a:latin typeface="Cambria Math" panose="02040503050406030204" pitchFamily="18" charset="0"/>
                            <a:ea typeface="Cambria Math" panose="02040503050406030204" pitchFamily="18" charset="0"/>
                          </a:rPr>
                        </m:ctrlPr>
                      </m:sSupPr>
                      <m:e>
                        <m:r>
                          <a:rPr kumimoji="1" lang="en-US" altLang="zh-CN" i="1">
                            <a:solidFill>
                              <a:prstClr val="black"/>
                            </a:solidFill>
                            <a:latin typeface="Cambria Math" panose="02040503050406030204" pitchFamily="18" charset="0"/>
                            <a:ea typeface="Cambria Math" panose="02040503050406030204" pitchFamily="18" charset="0"/>
                          </a:rPr>
                          <m:t>2</m:t>
                        </m:r>
                      </m:e>
                      <m:sup>
                        <m:f>
                          <m:fPr>
                            <m:ctrlPr>
                              <a:rPr kumimoji="1" lang="en-US" altLang="zh-CN" i="1">
                                <a:solidFill>
                                  <a:prstClr val="black"/>
                                </a:solidFill>
                                <a:latin typeface="Cambria Math" panose="02040503050406030204" pitchFamily="18" charset="0"/>
                                <a:ea typeface="Cambria Math" panose="02040503050406030204" pitchFamily="18" charset="0"/>
                              </a:rPr>
                            </m:ctrlPr>
                          </m:fPr>
                          <m:num>
                            <m:r>
                              <a:rPr kumimoji="1" lang="en-US" altLang="zh-CN" i="1">
                                <a:solidFill>
                                  <a:prstClr val="black"/>
                                </a:solidFill>
                                <a:latin typeface="Cambria Math" panose="02040503050406030204" pitchFamily="18" charset="0"/>
                                <a:ea typeface="Cambria Math" panose="02040503050406030204" pitchFamily="18" charset="0"/>
                              </a:rPr>
                              <m:t>2</m:t>
                            </m:r>
                            <m:r>
                              <a:rPr kumimoji="1" lang="en-US" altLang="zh-CN" i="1">
                                <a:solidFill>
                                  <a:prstClr val="black"/>
                                </a:solidFill>
                                <a:latin typeface="Cambria Math" panose="02040503050406030204" pitchFamily="18" charset="0"/>
                                <a:ea typeface="Cambria Math" panose="02040503050406030204" pitchFamily="18" charset="0"/>
                              </a:rPr>
                              <m:t>𝑘</m:t>
                            </m:r>
                          </m:num>
                          <m:den>
                            <m:r>
                              <a:rPr kumimoji="1" lang="en-US" altLang="zh-CN" i="1">
                                <a:solidFill>
                                  <a:prstClr val="black"/>
                                </a:solidFill>
                                <a:latin typeface="Cambria Math" panose="02040503050406030204" pitchFamily="18" charset="0"/>
                                <a:ea typeface="Cambria Math" panose="02040503050406030204" pitchFamily="18" charset="0"/>
                              </a:rPr>
                              <m:t>3</m:t>
                            </m:r>
                          </m:den>
                        </m:f>
                      </m:sup>
                    </m:sSup>
                  </m:oMath>
                </a14:m>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M</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O</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14:m>
                  <m:oMath xmlns:m="http://schemas.openxmlformats.org/officeDocument/2006/math">
                    <m:sSup>
                      <m:sSupPr>
                        <m:ctrlPr>
                          <a:rPr kumimoji="1" lang="en-US" altLang="zh-CN" i="1">
                            <a:solidFill>
                              <a:prstClr val="black"/>
                            </a:solidFill>
                            <a:latin typeface="Cambria Math" panose="02040503050406030204" pitchFamily="18" charset="0"/>
                            <a:ea typeface="Cambria Math" panose="02040503050406030204" pitchFamily="18" charset="0"/>
                          </a:rPr>
                        </m:ctrlPr>
                      </m:sSupPr>
                      <m:e>
                        <m:r>
                          <a:rPr kumimoji="1" lang="en-US" altLang="zh-CN" i="1">
                            <a:solidFill>
                              <a:prstClr val="black"/>
                            </a:solidFill>
                            <a:latin typeface="Cambria Math" panose="02040503050406030204" pitchFamily="18" charset="0"/>
                            <a:ea typeface="Cambria Math" panose="02040503050406030204" pitchFamily="18" charset="0"/>
                          </a:rPr>
                          <m:t>2</m:t>
                        </m:r>
                      </m:e>
                      <m:sup>
                        <m:f>
                          <m:fPr>
                            <m:ctrlPr>
                              <a:rPr kumimoji="1" lang="en-US" altLang="zh-CN" i="1">
                                <a:solidFill>
                                  <a:prstClr val="black"/>
                                </a:solidFill>
                                <a:latin typeface="Cambria Math" panose="02040503050406030204" pitchFamily="18" charset="0"/>
                                <a:ea typeface="Cambria Math" panose="02040503050406030204" pitchFamily="18" charset="0"/>
                              </a:rPr>
                            </m:ctrlPr>
                          </m:fPr>
                          <m:num>
                            <m:r>
                              <a:rPr kumimoji="1" lang="en-US" altLang="zh-CN" i="1">
                                <a:solidFill>
                                  <a:prstClr val="black"/>
                                </a:solidFill>
                                <a:latin typeface="Cambria Math" panose="02040503050406030204" pitchFamily="18" charset="0"/>
                                <a:ea typeface="Cambria Math" panose="02040503050406030204" pitchFamily="18" charset="0"/>
                              </a:rPr>
                              <m:t>2</m:t>
                            </m:r>
                            <m:r>
                              <a:rPr kumimoji="1" lang="en-US" altLang="zh-CN" i="1">
                                <a:solidFill>
                                  <a:prstClr val="black"/>
                                </a:solidFill>
                                <a:latin typeface="Cambria Math" panose="02040503050406030204" pitchFamily="18" charset="0"/>
                                <a:ea typeface="Cambria Math" panose="02040503050406030204" pitchFamily="18" charset="0"/>
                              </a:rPr>
                              <m:t>𝑘</m:t>
                            </m:r>
                          </m:num>
                          <m:den>
                            <m:r>
                              <a:rPr kumimoji="1" lang="en-US" altLang="zh-CN" i="1">
                                <a:solidFill>
                                  <a:prstClr val="black"/>
                                </a:solidFill>
                                <a:latin typeface="Cambria Math" panose="02040503050406030204" pitchFamily="18" charset="0"/>
                                <a:ea typeface="Cambria Math" panose="02040503050406030204" pitchFamily="18" charset="0"/>
                              </a:rPr>
                              <m:t>3</m:t>
                            </m:r>
                          </m:den>
                        </m:f>
                      </m:sup>
                    </m:sSup>
                  </m:oMath>
                </a14:m>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预计算阶段</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O</a:t>
                </a:r>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14:m>
                  <m:oMath xmlns:m="http://schemas.openxmlformats.org/officeDocument/2006/math">
                    <m:sSup>
                      <m:sSupPr>
                        <m:ctrlPr>
                          <a:rPr kumimoji="1" lang="en-US" altLang="zh-CN" i="1">
                            <a:solidFill>
                              <a:prstClr val="black"/>
                            </a:solidFill>
                            <a:latin typeface="Cambria Math" panose="02040503050406030204" pitchFamily="18" charset="0"/>
                            <a:ea typeface="Cambria Math" panose="02040503050406030204" pitchFamily="18" charset="0"/>
                          </a:rPr>
                        </m:ctrlPr>
                      </m:sSupPr>
                      <m:e>
                        <m:r>
                          <a:rPr kumimoji="1" lang="en-US" altLang="zh-CN" i="1">
                            <a:solidFill>
                              <a:prstClr val="black"/>
                            </a:solidFill>
                            <a:latin typeface="Cambria Math" panose="02040503050406030204" pitchFamily="18" charset="0"/>
                            <a:ea typeface="Cambria Math" panose="02040503050406030204" pitchFamily="18" charset="0"/>
                          </a:rPr>
                          <m:t>2</m:t>
                        </m:r>
                      </m:e>
                      <m:sup>
                        <m:r>
                          <a:rPr kumimoji="1" lang="en-US" altLang="zh-CN" i="1">
                            <a:solidFill>
                              <a:prstClr val="black"/>
                            </a:solidFill>
                            <a:latin typeface="Cambria Math" panose="02040503050406030204" pitchFamily="18" charset="0"/>
                            <a:ea typeface="Cambria Math" panose="02040503050406030204" pitchFamily="18" charset="0"/>
                          </a:rPr>
                          <m:t>𝑘</m:t>
                        </m:r>
                      </m:sup>
                    </m:sSup>
                  </m:oMath>
                </a14:m>
                <a:r>
                  <a:rPr lang="en-US" altLang="zh-CN"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endParaRPr lang="zh-CN" altLang="en-US" dirty="0"/>
              </a:p>
            </p:txBody>
          </p:sp>
        </mc:Choice>
        <mc:Fallback>
          <p:sp>
            <p:nvSpPr>
              <p:cNvPr id="4" name="文本占位符 3"/>
              <p:cNvSpPr>
                <a:spLocks noGrp="1" noRot="1" noChangeAspect="1" noMove="1" noResize="1" noEditPoints="1" noAdjustHandles="1" noChangeArrowheads="1" noChangeShapeType="1" noTextEdit="1"/>
              </p:cNvSpPr>
              <p:nvPr>
                <p:ph type="body" sz="quarter" idx="15"/>
              </p:nvPr>
            </p:nvSpPr>
            <p:spPr>
              <a:blipFill>
                <a:blip r:embed="rId2"/>
                <a:stretch>
                  <a:fillRect l="-138" t="-810"/>
                </a:stretch>
              </a:blipFill>
            </p:spPr>
            <p:txBody>
              <a:bodyPr/>
              <a:lstStyle/>
              <a:p>
                <a:r>
                  <a:rPr lang="zh-CN" altLang="en-US">
                    <a:noFill/>
                  </a:rPr>
                  <a:t> </a:t>
                </a:r>
              </a:p>
            </p:txBody>
          </p:sp>
        </mc:Fallback>
      </mc:AlternateContent>
      <p:sp>
        <p:nvSpPr>
          <p:cNvPr id="5" name="文本占位符 4"/>
          <p:cNvSpPr>
            <a:spLocks noGrp="1"/>
          </p:cNvSpPr>
          <p:nvPr>
            <p:ph type="body" sz="quarter" idx="13"/>
          </p:nvPr>
        </p:nvSpPr>
        <p:spPr/>
        <p:txBody>
          <a:bodyPr/>
          <a:lstStyle/>
          <a:p>
            <a:r>
              <a:rPr lang="zh-CN" altLang="en-US" dirty="0"/>
              <a:t>强力攻击</a:t>
            </a:r>
          </a:p>
          <a:p>
            <a:endParaRPr lang="zh-CN" altLang="en-US" dirty="0"/>
          </a:p>
        </p:txBody>
      </p:sp>
      <mc:AlternateContent xmlns:mc="http://schemas.openxmlformats.org/markup-compatibility/2006">
        <mc:Choice xmlns:a14="http://schemas.microsoft.com/office/drawing/2010/main" Requires="a14">
          <p:sp>
            <p:nvSpPr>
              <p:cNvPr id="6" name="矩形 5"/>
              <p:cNvSpPr/>
              <p:nvPr/>
            </p:nvSpPr>
            <p:spPr>
              <a:xfrm>
                <a:off x="1683799" y="3043628"/>
                <a:ext cx="2875820" cy="913583"/>
              </a:xfrm>
              <a:prstGeom prst="rect">
                <a:avLst/>
              </a:prstGeom>
            </p:spPr>
            <p:txBody>
              <a:bodyPr wrap="square">
                <a:spAutoFit/>
              </a:bodyPr>
              <a:lstStyle/>
              <a:p>
                <a:pPr defTabSz="514350"/>
                <a:r>
                  <a:rPr lang="zh-CN" altLang="en-US" sz="1013" dirty="0">
                    <a:solidFill>
                      <a:prstClr val="black"/>
                    </a:solidFill>
                    <a:ea typeface="华文新魏"/>
                    <a:cs typeface="Times New Roman" panose="02020603050405020304" pitchFamily="18" charset="0"/>
                  </a:rPr>
                  <a:t>   </a:t>
                </a:r>
                <a14:m>
                  <m:oMath xmlns:m="http://schemas.openxmlformats.org/officeDocument/2006/math">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1,0</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r>
                      <a:rPr lang="en-US" altLang="zh-CN" sz="1013" i="1">
                        <a:solidFill>
                          <a:prstClr val="black"/>
                        </a:solidFill>
                        <a:latin typeface="Cambria Math" panose="02040503050406030204" pitchFamily="18" charset="0"/>
                        <a:cs typeface="Times New Roman" panose="02020603050405020304" pitchFamily="18" charset="0"/>
                      </a:rPr>
                      <m:t>…</m:t>
                    </m:r>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1,</m:t>
                        </m:r>
                        <m:r>
                          <a:rPr lang="en-US" altLang="zh-CN" sz="1013" i="1">
                            <a:solidFill>
                              <a:prstClr val="black"/>
                            </a:solidFill>
                            <a:latin typeface="Cambria Math" panose="02040503050406030204" pitchFamily="18" charset="0"/>
                            <a:cs typeface="Times New Roman" panose="02020603050405020304" pitchFamily="18" charset="0"/>
                          </a:rPr>
                          <m:t>𝑡</m:t>
                        </m:r>
                        <m:r>
                          <a:rPr lang="en-US" altLang="zh-CN" sz="1013" i="1">
                            <a:solidFill>
                              <a:prstClr val="black"/>
                            </a:solidFill>
                            <a:latin typeface="Cambria Math" panose="02040503050406030204" pitchFamily="18" charset="0"/>
                            <a:cs typeface="Times New Roman" panose="02020603050405020304" pitchFamily="18" charset="0"/>
                          </a:rPr>
                          <m:t>−2</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1,</m:t>
                        </m:r>
                        <m:r>
                          <a:rPr lang="en-US" altLang="zh-CN" sz="1013" i="1">
                            <a:solidFill>
                              <a:prstClr val="black"/>
                            </a:solidFill>
                            <a:latin typeface="Cambria Math" panose="02040503050406030204" pitchFamily="18" charset="0"/>
                            <a:cs typeface="Times New Roman" panose="02020603050405020304" pitchFamily="18" charset="0"/>
                          </a:rPr>
                          <m:t>𝑡</m:t>
                        </m:r>
                        <m:r>
                          <a:rPr lang="en-US" altLang="zh-CN" sz="1013" i="1">
                            <a:solidFill>
                              <a:prstClr val="black"/>
                            </a:solidFill>
                            <a:latin typeface="Cambria Math" panose="02040503050406030204" pitchFamily="18" charset="0"/>
                            <a:cs typeface="Times New Roman" panose="02020603050405020304" pitchFamily="18" charset="0"/>
                          </a:rPr>
                          <m:t>−1</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1,</m:t>
                        </m:r>
                        <m:r>
                          <a:rPr lang="en-US" altLang="zh-CN" sz="1013" i="1">
                            <a:solidFill>
                              <a:prstClr val="black"/>
                            </a:solidFill>
                            <a:latin typeface="Cambria Math" panose="02040503050406030204" pitchFamily="18" charset="0"/>
                            <a:cs typeface="Times New Roman" panose="02020603050405020304" pitchFamily="18" charset="0"/>
                          </a:rPr>
                          <m:t>𝑡</m:t>
                        </m:r>
                      </m:sub>
                    </m:sSub>
                  </m:oMath>
                </a14:m>
                <a:endParaRPr lang="en-US" altLang="zh-CN" sz="1013" i="1" dirty="0">
                  <a:solidFill>
                    <a:prstClr val="black"/>
                  </a:solidFill>
                  <a:latin typeface="Cambria Math" panose="02040503050406030204" pitchFamily="18" charset="0"/>
                  <a:ea typeface="华文新魏"/>
                  <a:cs typeface="Times New Roman" panose="02020603050405020304" pitchFamily="18" charset="0"/>
                </a:endParaRPr>
              </a:p>
              <a:p>
                <a:pPr defTabSz="514350"/>
                <a14:m>
                  <m:oMathPara xmlns:m="http://schemas.openxmlformats.org/officeDocument/2006/math">
                    <m:oMathParaPr>
                      <m:jc m:val="centerGroup"/>
                    </m:oMathParaPr>
                    <m:oMath xmlns:m="http://schemas.openxmlformats.org/officeDocument/2006/math">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2,0</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r>
                        <a:rPr lang="en-US" altLang="zh-CN" sz="1013" i="1">
                          <a:solidFill>
                            <a:prstClr val="black"/>
                          </a:solidFill>
                          <a:latin typeface="Cambria Math" panose="02040503050406030204" pitchFamily="18" charset="0"/>
                          <a:cs typeface="Times New Roman" panose="02020603050405020304" pitchFamily="18" charset="0"/>
                        </a:rPr>
                        <m:t>…</m:t>
                      </m:r>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2,</m:t>
                          </m:r>
                          <m:r>
                            <a:rPr lang="en-US" altLang="zh-CN" sz="1013" i="1">
                              <a:solidFill>
                                <a:prstClr val="black"/>
                              </a:solidFill>
                              <a:latin typeface="Cambria Math" panose="02040503050406030204" pitchFamily="18" charset="0"/>
                              <a:cs typeface="Times New Roman" panose="02020603050405020304" pitchFamily="18" charset="0"/>
                            </a:rPr>
                            <m:t>𝑡</m:t>
                          </m:r>
                          <m:r>
                            <a:rPr lang="en-US" altLang="zh-CN" sz="1013" i="1">
                              <a:solidFill>
                                <a:prstClr val="black"/>
                              </a:solidFill>
                              <a:latin typeface="Cambria Math" panose="02040503050406030204" pitchFamily="18" charset="0"/>
                              <a:cs typeface="Times New Roman" panose="02020603050405020304" pitchFamily="18" charset="0"/>
                            </a:rPr>
                            <m:t>−2</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2,</m:t>
                          </m:r>
                          <m:r>
                            <a:rPr lang="en-US" altLang="zh-CN" sz="1013" i="1">
                              <a:solidFill>
                                <a:prstClr val="black"/>
                              </a:solidFill>
                              <a:latin typeface="Cambria Math" panose="02040503050406030204" pitchFamily="18" charset="0"/>
                              <a:cs typeface="Times New Roman" panose="02020603050405020304" pitchFamily="18" charset="0"/>
                            </a:rPr>
                            <m:t>𝑡</m:t>
                          </m:r>
                          <m:r>
                            <a:rPr lang="en-US" altLang="zh-CN" sz="1013" i="1">
                              <a:solidFill>
                                <a:prstClr val="black"/>
                              </a:solidFill>
                              <a:latin typeface="Cambria Math" panose="02040503050406030204" pitchFamily="18" charset="0"/>
                              <a:cs typeface="Times New Roman" panose="02020603050405020304" pitchFamily="18" charset="0"/>
                            </a:rPr>
                            <m:t>−1</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2,</m:t>
                          </m:r>
                          <m:r>
                            <a:rPr lang="en-US" altLang="zh-CN" sz="1013" i="1">
                              <a:solidFill>
                                <a:prstClr val="black"/>
                              </a:solidFill>
                              <a:latin typeface="Cambria Math" panose="02040503050406030204" pitchFamily="18" charset="0"/>
                              <a:cs typeface="Times New Roman" panose="02020603050405020304" pitchFamily="18" charset="0"/>
                            </a:rPr>
                            <m:t>𝑡</m:t>
                          </m:r>
                        </m:sub>
                      </m:sSub>
                    </m:oMath>
                  </m:oMathPara>
                </a14:m>
                <a:endParaRPr lang="en-US" altLang="zh-CN" sz="1013" dirty="0">
                  <a:solidFill>
                    <a:prstClr val="black"/>
                  </a:solidFill>
                  <a:ea typeface="华文新魏"/>
                  <a:cs typeface="Times New Roman" panose="02020603050405020304" pitchFamily="18" charset="0"/>
                </a:endParaRPr>
              </a:p>
              <a:p>
                <a:pPr defTabSz="514350"/>
                <a:endParaRPr lang="en-US" altLang="zh-CN" sz="1013" dirty="0">
                  <a:solidFill>
                    <a:prstClr val="black"/>
                  </a:solidFill>
                  <a:ea typeface="华文新魏"/>
                  <a:cs typeface="Times New Roman" panose="02020603050405020304" pitchFamily="18" charset="0"/>
                </a:endParaRPr>
              </a:p>
              <a:p>
                <a:pPr defTabSz="514350"/>
                <a14:m>
                  <m:oMathPara xmlns:m="http://schemas.openxmlformats.org/officeDocument/2006/math">
                    <m:oMathParaPr>
                      <m:jc m:val="centerGroup"/>
                    </m:oMathParaPr>
                    <m:oMath xmlns:m="http://schemas.openxmlformats.org/officeDocument/2006/math">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𝑚</m:t>
                          </m:r>
                          <m:r>
                            <a:rPr lang="en-US" altLang="zh-CN" sz="1013" i="1">
                              <a:solidFill>
                                <a:prstClr val="black"/>
                              </a:solidFill>
                              <a:latin typeface="Cambria Math" panose="02040503050406030204" pitchFamily="18" charset="0"/>
                              <a:cs typeface="Times New Roman" panose="02020603050405020304" pitchFamily="18" charset="0"/>
                            </a:rPr>
                            <m:t>,0</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r>
                        <a:rPr lang="en-US" altLang="zh-CN" sz="1013" i="1">
                          <a:solidFill>
                            <a:prstClr val="black"/>
                          </a:solidFill>
                          <a:latin typeface="Cambria Math" panose="02040503050406030204" pitchFamily="18" charset="0"/>
                          <a:cs typeface="Times New Roman" panose="02020603050405020304" pitchFamily="18" charset="0"/>
                        </a:rPr>
                        <m:t>…</m:t>
                      </m:r>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𝑚</m:t>
                          </m:r>
                          <m:r>
                            <a:rPr lang="en-US" altLang="zh-CN" sz="1013" i="1">
                              <a:solidFill>
                                <a:prstClr val="black"/>
                              </a:solidFill>
                              <a:latin typeface="Cambria Math" panose="02040503050406030204" pitchFamily="18" charset="0"/>
                              <a:cs typeface="Times New Roman" panose="02020603050405020304" pitchFamily="18" charset="0"/>
                            </a:rPr>
                            <m:t>,</m:t>
                          </m:r>
                          <m:r>
                            <a:rPr lang="en-US" altLang="zh-CN" sz="1013" i="1">
                              <a:solidFill>
                                <a:prstClr val="black"/>
                              </a:solidFill>
                              <a:latin typeface="Cambria Math" panose="02040503050406030204" pitchFamily="18" charset="0"/>
                              <a:cs typeface="Times New Roman" panose="02020603050405020304" pitchFamily="18" charset="0"/>
                            </a:rPr>
                            <m:t>𝑡</m:t>
                          </m:r>
                          <m:r>
                            <a:rPr lang="en-US" altLang="zh-CN" sz="1013" i="1">
                              <a:solidFill>
                                <a:prstClr val="black"/>
                              </a:solidFill>
                              <a:latin typeface="Cambria Math" panose="02040503050406030204" pitchFamily="18" charset="0"/>
                              <a:cs typeface="Times New Roman" panose="02020603050405020304" pitchFamily="18" charset="0"/>
                            </a:rPr>
                            <m:t>−2</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𝑚</m:t>
                          </m:r>
                          <m:r>
                            <a:rPr lang="en-US" altLang="zh-CN" sz="1013" i="1">
                              <a:solidFill>
                                <a:prstClr val="black"/>
                              </a:solidFill>
                              <a:latin typeface="Cambria Math" panose="02040503050406030204" pitchFamily="18" charset="0"/>
                              <a:cs typeface="Times New Roman" panose="02020603050405020304" pitchFamily="18" charset="0"/>
                            </a:rPr>
                            <m:t>,</m:t>
                          </m:r>
                          <m:r>
                            <a:rPr lang="en-US" altLang="zh-CN" sz="1013" i="1">
                              <a:solidFill>
                                <a:prstClr val="black"/>
                              </a:solidFill>
                              <a:latin typeface="Cambria Math" panose="02040503050406030204" pitchFamily="18" charset="0"/>
                              <a:cs typeface="Times New Roman" panose="02020603050405020304" pitchFamily="18" charset="0"/>
                            </a:rPr>
                            <m:t>𝑡</m:t>
                          </m:r>
                          <m:r>
                            <a:rPr lang="en-US" altLang="zh-CN" sz="1013" i="1">
                              <a:solidFill>
                                <a:prstClr val="black"/>
                              </a:solidFill>
                              <a:latin typeface="Cambria Math" panose="02040503050406030204" pitchFamily="18" charset="0"/>
                              <a:cs typeface="Times New Roman" panose="02020603050405020304" pitchFamily="18" charset="0"/>
                            </a:rPr>
                            <m:t>−1</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en-US" altLang="zh-CN" sz="1013" i="1">
                              <a:solidFill>
                                <a:prstClr val="black"/>
                              </a:solidFill>
                              <a:latin typeface="Cambria Math" panose="02040503050406030204" pitchFamily="18" charset="0"/>
                              <a:cs typeface="Times New Roman" panose="02020603050405020304" pitchFamily="18" charset="0"/>
                            </a:rPr>
                            <m:t>𝐾</m:t>
                          </m:r>
                        </m:e>
                        <m:sub>
                          <m:r>
                            <a:rPr lang="en-US" altLang="zh-CN" sz="1013" i="1">
                              <a:solidFill>
                                <a:prstClr val="black"/>
                              </a:solidFill>
                              <a:latin typeface="Cambria Math" panose="02040503050406030204" pitchFamily="18" charset="0"/>
                              <a:cs typeface="Times New Roman" panose="02020603050405020304" pitchFamily="18" charset="0"/>
                            </a:rPr>
                            <m:t>𝑚</m:t>
                          </m:r>
                          <m:r>
                            <a:rPr lang="en-US" altLang="zh-CN" sz="1013" i="1">
                              <a:solidFill>
                                <a:prstClr val="black"/>
                              </a:solidFill>
                              <a:latin typeface="Cambria Math" panose="02040503050406030204" pitchFamily="18" charset="0"/>
                              <a:cs typeface="Times New Roman" panose="02020603050405020304" pitchFamily="18" charset="0"/>
                            </a:rPr>
                            <m:t>,</m:t>
                          </m:r>
                          <m:r>
                            <a:rPr lang="en-US" altLang="zh-CN" sz="1013" i="1">
                              <a:solidFill>
                                <a:prstClr val="black"/>
                              </a:solidFill>
                              <a:latin typeface="Cambria Math" panose="02040503050406030204" pitchFamily="18" charset="0"/>
                              <a:cs typeface="Times New Roman" panose="02020603050405020304" pitchFamily="18" charset="0"/>
                            </a:rPr>
                            <m:t>𝑡</m:t>
                          </m:r>
                        </m:sub>
                      </m:sSub>
                    </m:oMath>
                  </m:oMathPara>
                </a14:m>
                <a:endParaRPr lang="zh-CN" altLang="en-US" sz="1013" dirty="0">
                  <a:solidFill>
                    <a:prstClr val="black"/>
                  </a:solidFill>
                  <a:ea typeface="华文新魏"/>
                </a:endParaRPr>
              </a:p>
            </p:txBody>
          </p:sp>
        </mc:Choice>
        <mc:Fallback>
          <p:sp>
            <p:nvSpPr>
              <p:cNvPr id="6" name="矩形 5"/>
              <p:cNvSpPr>
                <a:spLocks noRot="1" noChangeAspect="1" noMove="1" noResize="1" noEditPoints="1" noAdjustHandles="1" noChangeArrowheads="1" noChangeShapeType="1" noTextEdit="1"/>
              </p:cNvSpPr>
              <p:nvPr/>
            </p:nvSpPr>
            <p:spPr>
              <a:xfrm>
                <a:off x="1683799" y="3043628"/>
                <a:ext cx="2875820" cy="91358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276088" y="3266275"/>
                <a:ext cx="2571750" cy="459613"/>
              </a:xfrm>
              <a:prstGeom prst="rect">
                <a:avLst/>
              </a:prstGeom>
            </p:spPr>
            <p:txBody>
              <a:bodyPr>
                <a:spAutoFit/>
              </a:bodyPr>
              <a:lstStyle/>
              <a:p>
                <a:pPr defTabSz="514350"/>
                <a:r>
                  <a:rPr lang="en-US" altLang="zh-CN" sz="1013" i="1" dirty="0">
                    <a:solidFill>
                      <a:prstClr val="black"/>
                    </a:solidFill>
                    <a:ea typeface="华文新魏"/>
                    <a:cs typeface="Times New Roman" panose="02020603050405020304" pitchFamily="18" charset="0"/>
                  </a:rPr>
                  <a:t>C</a:t>
                </a:r>
                <a:r>
                  <a:rPr lang="zh-CN" altLang="en-US" sz="1013" dirty="0">
                    <a:solidFill>
                      <a:prstClr val="black"/>
                    </a:solidFill>
                    <a:ea typeface="华文新魏"/>
                    <a:cs typeface="Times New Roman" panose="02020603050405020304" pitchFamily="18" charset="0"/>
                  </a:rPr>
                  <a:t>*</a:t>
                </a:r>
                <a14:m>
                  <m:oMath xmlns:m="http://schemas.openxmlformats.org/officeDocument/2006/math">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groupChr>
                          <m:groupChrPr>
                            <m:chr m:val="→"/>
                            <m:vertJc m:val="bot"/>
                            <m:ctrlPr>
                              <a:rPr lang="zh-CN" altLang="en-US" sz="1013" i="1">
                                <a:solidFill>
                                  <a:prstClr val="black"/>
                                </a:solidFill>
                                <a:latin typeface="Cambria Math" panose="02040503050406030204" pitchFamily="18" charset="0"/>
                                <a:cs typeface="Times New Roman" panose="02020603050405020304" pitchFamily="18" charset="0"/>
                              </a:rPr>
                            </m:ctrlPr>
                          </m:groupChrPr>
                          <m:e>
                            <m:r>
                              <m:rPr>
                                <m:brk m:alnAt="2"/>
                              </m:rPr>
                              <a:rPr lang="en-US" altLang="zh-CN" sz="1013" i="1">
                                <a:solidFill>
                                  <a:prstClr val="black"/>
                                </a:solidFill>
                                <a:latin typeface="Cambria Math" panose="02040503050406030204" pitchFamily="18" charset="0"/>
                                <a:cs typeface="Times New Roman" panose="02020603050405020304" pitchFamily="18" charset="0"/>
                              </a:rPr>
                              <m:t>𝑅</m:t>
                            </m:r>
                          </m:e>
                        </m:groupCh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1</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2</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3</m:t>
                        </m:r>
                      </m:sub>
                    </m:sSub>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r>
                      <a:rPr lang="en-US" altLang="zh-CN" sz="1013" i="1">
                        <a:solidFill>
                          <a:prstClr val="black"/>
                        </a:solidFill>
                        <a:latin typeface="Cambria Math" panose="02040503050406030204" pitchFamily="18" charset="0"/>
                        <a:cs typeface="Times New Roman" panose="02020603050405020304" pitchFamily="18" charset="0"/>
                      </a:rPr>
                      <m:t>…</m:t>
                    </m:r>
                    <m:groupChr>
                      <m:groupChrPr>
                        <m:chr m:val="→"/>
                        <m:vertJc m:val="bot"/>
                        <m:ctrlPr>
                          <a:rPr lang="en-US" altLang="zh-CN" sz="1013" i="1">
                            <a:solidFill>
                              <a:prstClr val="black"/>
                            </a:solidFill>
                            <a:latin typeface="Cambria Math" panose="02040503050406030204" pitchFamily="18" charset="0"/>
                            <a:cs typeface="Times New Roman" panose="02020603050405020304" pitchFamily="18" charset="0"/>
                          </a:rPr>
                        </m:ctrlPr>
                      </m:groupChrPr>
                      <m:e>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r>
                          <m:rPr>
                            <m:nor/>
                          </m:rPr>
                          <a:rPr lang="en-US" altLang="zh-CN" sz="1013" i="1">
                            <a:solidFill>
                              <a:prstClr val="black"/>
                            </a:solidFill>
                            <a:latin typeface="Cambria Math" panose="02040503050406030204" pitchFamily="18" charset="0"/>
                            <a:ea typeface="华文新魏"/>
                            <a:cs typeface="Times New Roman" panose="02020603050405020304" pitchFamily="18" charset="0"/>
                          </a:rPr>
                          <m:t>g</m:t>
                        </m:r>
                        <m:r>
                          <m:rPr>
                            <m:nor/>
                          </m:rPr>
                          <a:rPr lang="zh-CN" altLang="en-US" sz="1013">
                            <a:solidFill>
                              <a:prstClr val="black"/>
                            </a:solidFill>
                            <a:latin typeface="Cambria Math" panose="02040503050406030204" pitchFamily="18" charset="0"/>
                            <a:ea typeface="华文新魏"/>
                            <a:cs typeface="Times New Roman" panose="02020603050405020304" pitchFamily="18" charset="0"/>
                          </a:rPr>
                          <m:t>   </m:t>
                        </m:r>
                      </m:e>
                    </m:groupChr>
                    <m:sSub>
                      <m:sSubPr>
                        <m:ctrlPr>
                          <a:rPr lang="en-US" altLang="zh-CN" sz="1013" i="1">
                            <a:solidFill>
                              <a:prstClr val="black"/>
                            </a:solidFill>
                            <a:latin typeface="Cambria Math" panose="02040503050406030204" pitchFamily="18" charset="0"/>
                            <a:cs typeface="Times New Roman" panose="02020603050405020304" pitchFamily="18" charset="0"/>
                          </a:rPr>
                        </m:ctrlPr>
                      </m:sSubPr>
                      <m:e>
                        <m:r>
                          <a:rPr lang="zh-CN" altLang="en-US" sz="1013" i="1">
                            <a:solidFill>
                              <a:prstClr val="black"/>
                            </a:solidFill>
                            <a:latin typeface="Cambria Math" panose="02040503050406030204" pitchFamily="18" charset="0"/>
                            <a:cs typeface="Times New Roman" panose="02020603050405020304" pitchFamily="18" charset="0"/>
                          </a:rPr>
                          <m:t> </m:t>
                        </m:r>
                        <m:r>
                          <a:rPr lang="en-US" altLang="zh-CN" sz="1013" i="1">
                            <a:solidFill>
                              <a:prstClr val="black"/>
                            </a:solidFill>
                            <a:latin typeface="Cambria Math" panose="02040503050406030204" pitchFamily="18" charset="0"/>
                            <a:cs typeface="Times New Roman" panose="02020603050405020304" pitchFamily="18" charset="0"/>
                          </a:rPr>
                          <m:t>𝐶</m:t>
                        </m:r>
                      </m:e>
                      <m:sub>
                        <m:r>
                          <a:rPr lang="en-US" altLang="zh-CN" sz="1013" i="1">
                            <a:solidFill>
                              <a:prstClr val="black"/>
                            </a:solidFill>
                            <a:latin typeface="Cambria Math" panose="02040503050406030204" pitchFamily="18" charset="0"/>
                            <a:cs typeface="Times New Roman" panose="02020603050405020304" pitchFamily="18" charset="0"/>
                          </a:rPr>
                          <m:t>𝑡</m:t>
                        </m:r>
                      </m:sub>
                    </m:sSub>
                  </m:oMath>
                </a14:m>
                <a:r>
                  <a:rPr lang="zh-CN" altLang="en-US" sz="1013" i="1" dirty="0">
                    <a:solidFill>
                      <a:prstClr val="black"/>
                    </a:solidFill>
                    <a:ea typeface="华文新魏"/>
                    <a:cs typeface="Times New Roman" panose="02020603050405020304" pitchFamily="18" charset="0"/>
                  </a:rPr>
                  <a:t>                              </a:t>
                </a:r>
                <a:endParaRPr lang="en-US" altLang="zh-CN" sz="1013" i="1" dirty="0">
                  <a:solidFill>
                    <a:prstClr val="black"/>
                  </a:solidFill>
                  <a:ea typeface="华文新魏"/>
                  <a:cs typeface="Times New Roman" panose="02020603050405020304" pitchFamily="18" charset="0"/>
                </a:endParaRPr>
              </a:p>
              <a:p>
                <a:pPr defTabSz="514350"/>
                <a:r>
                  <a:rPr lang="en-US" altLang="zh-CN" sz="1013" i="1" dirty="0">
                    <a:solidFill>
                      <a:prstClr val="black"/>
                    </a:solidFill>
                    <a:ea typeface="华文新魏"/>
                    <a:cs typeface="Times New Roman" panose="02020603050405020304" pitchFamily="18" charset="0"/>
                  </a:rPr>
                  <a:t>		</a:t>
                </a:r>
                <a:endParaRPr lang="zh-CN" altLang="en-US" sz="1013" dirty="0">
                  <a:solidFill>
                    <a:prstClr val="black"/>
                  </a:solidFill>
                  <a:ea typeface="华文新魏"/>
                </a:endParaRPr>
              </a:p>
            </p:txBody>
          </p:sp>
        </mc:Choice>
        <mc:Fallback xmlns="">
          <p:sp>
            <p:nvSpPr>
              <p:cNvPr id="7" name="矩形 6"/>
              <p:cNvSpPr>
                <a:spLocks noRot="1" noChangeAspect="1" noMove="1" noResize="1" noEditPoints="1" noAdjustHandles="1" noChangeArrowheads="1" noChangeShapeType="1" noTextEdit="1"/>
              </p:cNvSpPr>
              <p:nvPr/>
            </p:nvSpPr>
            <p:spPr>
              <a:xfrm>
                <a:off x="4276088" y="3266275"/>
                <a:ext cx="2571750" cy="459613"/>
              </a:xfrm>
              <a:prstGeom prst="rect">
                <a:avLst/>
              </a:prstGeom>
              <a:blipFill>
                <a:blip r:embed="rId4"/>
                <a:stretch>
                  <a:fillRect/>
                </a:stretch>
              </a:blipFill>
            </p:spPr>
            <p:txBody>
              <a:bodyPr/>
              <a:lstStyle/>
              <a:p>
                <a:r>
                  <a:rPr lang="zh-CN" altLang="en-US">
                    <a:noFill/>
                  </a:rPr>
                  <a:t> </a:t>
                </a:r>
              </a:p>
            </p:txBody>
          </p:sp>
        </mc:Fallback>
      </mc:AlternateContent>
      <p:sp>
        <p:nvSpPr>
          <p:cNvPr id="8" name="矩形 7"/>
          <p:cNvSpPr/>
          <p:nvPr/>
        </p:nvSpPr>
        <p:spPr>
          <a:xfrm>
            <a:off x="5061101" y="3266275"/>
            <a:ext cx="1499532" cy="28353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noAutofit/>
          </a:bodyPr>
          <a:lstStyle/>
          <a:p>
            <a:pPr defTabSz="514350"/>
            <a:endParaRPr kumimoji="1" lang="zh-CN" altLang="en-US" sz="1013">
              <a:solidFill>
                <a:prstClr val="black"/>
              </a:solidFill>
              <a:latin typeface="Gill Sans MT"/>
              <a:ea typeface="华文新魏" panose="02010800040101010101" pitchFamily="2" charset="-122"/>
            </a:endParaRPr>
          </a:p>
        </p:txBody>
      </p:sp>
      <p:sp>
        <p:nvSpPr>
          <p:cNvPr id="9" name="禁止符 8"/>
          <p:cNvSpPr/>
          <p:nvPr/>
        </p:nvSpPr>
        <p:spPr>
          <a:xfrm>
            <a:off x="3446269" y="3084133"/>
            <a:ext cx="243027" cy="790997"/>
          </a:xfrm>
          <a:prstGeom prst="noSmoking">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noAutofit/>
          </a:bodyPr>
          <a:lstStyle/>
          <a:p>
            <a:pPr defTabSz="514350"/>
            <a:endParaRPr kumimoji="1" lang="zh-CN" altLang="en-US" sz="1013">
              <a:solidFill>
                <a:prstClr val="black"/>
              </a:solidFill>
              <a:latin typeface="Gill Sans MT"/>
              <a:ea typeface="华文新魏" panose="02010800040101010101" pitchFamily="2" charset="-122"/>
            </a:endParaRPr>
          </a:p>
        </p:txBody>
      </p:sp>
      <p:sp>
        <p:nvSpPr>
          <p:cNvPr id="10" name="禁止符 9"/>
          <p:cNvSpPr/>
          <p:nvPr/>
        </p:nvSpPr>
        <p:spPr>
          <a:xfrm>
            <a:off x="2104039" y="3084133"/>
            <a:ext cx="243027" cy="790997"/>
          </a:xfrm>
          <a:prstGeom prst="noSmoking">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noAutofit/>
          </a:bodyPr>
          <a:lstStyle/>
          <a:p>
            <a:pPr defTabSz="514350"/>
            <a:endParaRPr kumimoji="1" lang="zh-CN" altLang="en-US" sz="1013">
              <a:solidFill>
                <a:prstClr val="black"/>
              </a:solidFill>
              <a:latin typeface="Gill Sans MT"/>
              <a:ea typeface="华文新魏" panose="02010800040101010101" pitchFamily="2" charset="-122"/>
            </a:endParaRPr>
          </a:p>
        </p:txBody>
      </p:sp>
      <p:sp>
        <p:nvSpPr>
          <p:cNvPr id="11" name="矩形 10"/>
          <p:cNvSpPr/>
          <p:nvPr/>
        </p:nvSpPr>
        <p:spPr>
          <a:xfrm>
            <a:off x="5432813" y="3287234"/>
            <a:ext cx="1127081" cy="28353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noAutofit/>
          </a:bodyPr>
          <a:lstStyle/>
          <a:p>
            <a:pPr defTabSz="514350"/>
            <a:endParaRPr kumimoji="1" lang="zh-CN" altLang="en-US" sz="1013">
              <a:solidFill>
                <a:prstClr val="black"/>
              </a:solidFill>
              <a:latin typeface="Gill Sans MT"/>
              <a:ea typeface="华文新魏" panose="02010800040101010101" pitchFamily="2" charset="-122"/>
            </a:endParaRPr>
          </a:p>
        </p:txBody>
      </p:sp>
      <p:sp>
        <p:nvSpPr>
          <p:cNvPr id="12" name="禁止符 11"/>
          <p:cNvSpPr/>
          <p:nvPr/>
        </p:nvSpPr>
        <p:spPr>
          <a:xfrm>
            <a:off x="2874252" y="3084133"/>
            <a:ext cx="243027" cy="790997"/>
          </a:xfrm>
          <a:prstGeom prst="noSmoking">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51435" tIns="25718" rIns="51435" bIns="25718" numCol="1" spcCol="0" rtlCol="0" fromWordArt="0" anchor="ctr" anchorCtr="0" forceAA="0" compatLnSpc="1">
            <a:noAutofit/>
          </a:bodyPr>
          <a:lstStyle/>
          <a:p>
            <a:pPr defTabSz="514350"/>
            <a:endParaRPr kumimoji="1" lang="zh-CN" altLang="en-US" sz="1013">
              <a:solidFill>
                <a:prstClr val="black"/>
              </a:solidFill>
              <a:latin typeface="Gill Sans MT"/>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8"/>
                                        </p:tgtEl>
                                        <p:attrNameLst>
                                          <p:attrName>ppt_x</p:attrName>
                                        </p:attrNameLst>
                                      </p:cBhvr>
                                      <p:tavLst>
                                        <p:tav tm="0">
                                          <p:val>
                                            <p:strVal val="ppt_x"/>
                                          </p:val>
                                        </p:tav>
                                        <p:tav tm="100000">
                                          <p:val>
                                            <p:strVal val="ppt_x"/>
                                          </p:val>
                                        </p:tav>
                                      </p:tavLst>
                                    </p:anim>
                                    <p:anim calcmode="lin" valueType="num">
                                      <p:cBhvr additive="base">
                                        <p:cTn id="12" dur="500"/>
                                        <p:tgtEl>
                                          <p:spTgt spid="8"/>
                                        </p:tgtEl>
                                        <p:attrNameLst>
                                          <p:attrName>ppt_y</p:attrName>
                                        </p:attrNameLst>
                                      </p:cBhvr>
                                      <p:tavLst>
                                        <p:tav tm="0">
                                          <p:val>
                                            <p:strVal val="ppt_y"/>
                                          </p:val>
                                        </p:tav>
                                        <p:tav tm="100000">
                                          <p:val>
                                            <p:strVal val="1+ppt_h/2"/>
                                          </p:val>
                                        </p:tav>
                                      </p:tavLst>
                                    </p:anim>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xit" presetSubtype="4" fill="hold" grpId="0" nodeType="clickEffect">
                                  <p:stCondLst>
                                    <p:cond delay="0"/>
                                  </p:stCondLst>
                                  <p:childTnLst>
                                    <p:anim calcmode="lin" valueType="num">
                                      <p:cBhvr additive="base">
                                        <p:cTn id="22" dur="500"/>
                                        <p:tgtEl>
                                          <p:spTgt spid="11"/>
                                        </p:tgtEl>
                                        <p:attrNameLst>
                                          <p:attrName>ppt_y</p:attrName>
                                        </p:attrNameLst>
                                      </p:cBhvr>
                                      <p:tavLst>
                                        <p:tav tm="0">
                                          <p:val>
                                            <p:strVal val="#ppt_y"/>
                                          </p:val>
                                        </p:tav>
                                        <p:tav tm="100000">
                                          <p:val>
                                            <p:strVal val="#ppt_y+#ppt_h*1.125000"/>
                                          </p:val>
                                        </p:tav>
                                      </p:tavLst>
                                    </p:anim>
                                    <p:animEffect transition="out" filter="wipe(down)">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43</a:t>
            </a:fld>
            <a:endParaRPr lang="zh-CN" altLang="en-US" dirty="0"/>
          </a:p>
        </p:txBody>
      </p:sp>
      <p:sp>
        <p:nvSpPr>
          <p:cNvPr id="3" name="文本占位符 2"/>
          <p:cNvSpPr>
            <a:spLocks noGrp="1"/>
          </p:cNvSpPr>
          <p:nvPr>
            <p:ph type="body" sz="quarter" idx="14"/>
          </p:nvPr>
        </p:nvSpPr>
        <p:spPr/>
        <p:txBody>
          <a:bodyPr/>
          <a:lstStyle/>
          <a:p>
            <a:r>
              <a:rPr kumimoji="1" lang="zh-CN" altLang="en-US" dirty="0"/>
              <a:t>小结</a:t>
            </a:r>
            <a:endParaRPr lang="zh-CN" altLang="en-US" dirty="0"/>
          </a:p>
        </p:txBody>
      </p:sp>
      <mc:AlternateContent xmlns:mc="http://schemas.openxmlformats.org/markup-compatibility/2006">
        <mc:Choice xmlns:a14="http://schemas.microsoft.com/office/drawing/2010/main" Requires="a14">
          <p:sp>
            <p:nvSpPr>
              <p:cNvPr id="4" name="文本占位符 3"/>
              <p:cNvSpPr>
                <a:spLocks noGrp="1"/>
              </p:cNvSpPr>
              <p:nvPr>
                <p:ph type="body" sz="quarter" idx="15"/>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pPr>
                <a:r>
                  <a:rPr kumimoji="1" lang="zh-CN" altLang="en-US" dirty="0">
                    <a:solidFill>
                      <a:prstClr val="black"/>
                    </a:solidFill>
                    <a:cs typeface="+mn-cs"/>
                  </a:rPr>
                  <a:t>*</a:t>
                </a:r>
                <a:r>
                  <a:rPr lang="zh-CN" altLang="en-US" b="1" dirty="0">
                    <a:solidFill>
                      <a:prstClr val="black"/>
                    </a:solidFill>
                    <a:latin typeface="楷体" panose="02010609060101010101" pitchFamily="49" charset="-122"/>
                    <a:ea typeface="楷体" panose="02010609060101010101" pitchFamily="49" charset="-122"/>
                  </a:rPr>
                  <a:t>可通过并行计算等方式降低时间复杂度</a:t>
                </a:r>
                <a:endParaRPr lang="en-US" altLang="zh-CN" b="1" dirty="0">
                  <a:solidFill>
                    <a:prstClr val="black"/>
                  </a:solidFill>
                  <a:latin typeface="楷体" panose="02010609060101010101" pitchFamily="49" charset="-122"/>
                  <a:ea typeface="楷体" panose="02010609060101010101" pitchFamily="49" charset="-122"/>
                </a:endParaRP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pPr>
                <a:r>
                  <a:rPr lang="zh-CN" altLang="en-US" b="1" dirty="0">
                    <a:solidFill>
                      <a:prstClr val="black"/>
                    </a:solidFill>
                    <a:latin typeface="楷体" panose="02010609060101010101" pitchFamily="49" charset="-122"/>
                    <a:ea typeface="楷体" panose="02010609060101010101" pitchFamily="49" charset="-122"/>
                  </a:rPr>
                  <a:t>倾向于以</a:t>
                </a:r>
                <a:r>
                  <a:rPr kumimoji="1" lang="en-US" altLang="zh-CN" dirty="0">
                    <a:solidFill>
                      <a:prstClr val="black"/>
                    </a:solidFill>
                    <a:cs typeface="+mn-cs"/>
                  </a:rPr>
                  <a:t>2</a:t>
                </a:r>
                <a:r>
                  <a:rPr kumimoji="1" lang="en-US" altLang="zh-CN" i="1" baseline="30000" dirty="0">
                    <a:solidFill>
                      <a:prstClr val="black"/>
                    </a:solidFill>
                    <a:cs typeface="+mn-cs"/>
                  </a:rPr>
                  <a:t>k</a:t>
                </a:r>
                <a:r>
                  <a:rPr lang="zh-CN" altLang="en-US" b="1" dirty="0">
                    <a:solidFill>
                      <a:prstClr val="black"/>
                    </a:solidFill>
                    <a:latin typeface="楷体" panose="02010609060101010101" pitchFamily="49" charset="-122"/>
                    <a:ea typeface="楷体" panose="02010609060101010101" pitchFamily="49" charset="-122"/>
                  </a:rPr>
                  <a:t>作为指标来衡量一个攻击技术的优劣</a:t>
                </a:r>
                <a:endParaRPr lang="en-US" altLang="zh-CN" b="1" dirty="0">
                  <a:solidFill>
                    <a:prstClr val="black"/>
                  </a:solidFill>
                  <a:latin typeface="楷体" panose="02010609060101010101" pitchFamily="49" charset="-122"/>
                  <a:ea typeface="楷体" panose="02010609060101010101" pitchFamily="49" charset="-122"/>
                </a:endParaRPr>
              </a:p>
              <a:p>
                <a:pPr marL="204788" indent="-204788" algn="l" eaLnBrk="0" fontAlgn="base" hangingPunct="0">
                  <a:spcBef>
                    <a:spcPts val="450"/>
                  </a:spcBef>
                  <a:spcAft>
                    <a:spcPts val="300"/>
                  </a:spcAft>
                  <a:buClr>
                    <a:srgbClr val="C00000"/>
                  </a:buClr>
                  <a:buSzPct val="80000"/>
                  <a:buFont typeface="Wingdings" panose="05000000000000000000" pitchFamily="2" charset="2"/>
                  <a:buChar char="n"/>
                </a:pPr>
                <a:r>
                  <a:rPr lang="zh-CN" altLang="en-US" b="1" dirty="0">
                    <a:solidFill>
                      <a:prstClr val="black"/>
                    </a:solidFill>
                    <a:latin typeface="楷体" panose="02010609060101010101" pitchFamily="49" charset="-122"/>
                    <a:ea typeface="楷体" panose="02010609060101010101" pitchFamily="49" charset="-122"/>
                  </a:rPr>
                  <a:t>建议</a:t>
                </a:r>
                <a14:m>
                  <m:oMath xmlns:m="http://schemas.openxmlformats.org/officeDocument/2006/math">
                    <m:r>
                      <a:rPr kumimoji="1" lang="en-US" altLang="zh-CN" b="0" i="1" smtClean="0">
                        <a:solidFill>
                          <a:prstClr val="black"/>
                        </a:solidFill>
                        <a:latin typeface="Cambria Math" panose="02040503050406030204" pitchFamily="18" charset="0"/>
                        <a:cs typeface="+mn-cs"/>
                      </a:rPr>
                      <m:t>𝑘</m:t>
                    </m:r>
                    <m:r>
                      <a:rPr kumimoji="1" lang="en-US" altLang="zh-CN" b="0" i="1" smtClean="0">
                        <a:solidFill>
                          <a:prstClr val="black"/>
                        </a:solidFill>
                        <a:latin typeface="Cambria Math" panose="02040503050406030204" pitchFamily="18" charset="0"/>
                        <a:ea typeface="Cambria Math" panose="02040503050406030204" pitchFamily="18" charset="0"/>
                        <a:cs typeface="+mn-cs"/>
                      </a:rPr>
                      <m:t>≥128</m:t>
                    </m:r>
                  </m:oMath>
                </a14:m>
                <a:endParaRPr kumimoji="1" lang="zh-CN" altLang="en-US" dirty="0">
                  <a:solidFill>
                    <a:prstClr val="black"/>
                  </a:solidFill>
                  <a:cs typeface="+mn-cs"/>
                </a:endParaRPr>
              </a:p>
              <a:p>
                <a:endParaRPr lang="zh-CN" altLang="en-US" dirty="0"/>
              </a:p>
            </p:txBody>
          </p:sp>
        </mc:Choice>
        <mc:Fallback>
          <p:sp>
            <p:nvSpPr>
              <p:cNvPr id="4" name="文本占位符 3"/>
              <p:cNvSpPr>
                <a:spLocks noGrp="1" noRot="1" noChangeAspect="1" noMove="1" noResize="1" noEditPoints="1" noAdjustHandles="1" noChangeArrowheads="1" noChangeShapeType="1" noTextEdit="1"/>
              </p:cNvSpPr>
              <p:nvPr>
                <p:ph type="body" sz="quarter" idx="15"/>
              </p:nvPr>
            </p:nvSpPr>
            <p:spPr>
              <a:blipFill>
                <a:blip r:embed="rId2"/>
                <a:stretch>
                  <a:fillRect l="-138"/>
                </a:stretch>
              </a:blipFill>
            </p:spPr>
            <p:txBody>
              <a:bodyPr/>
              <a:lstStyle/>
              <a:p>
                <a:r>
                  <a:rPr lang="zh-CN" altLang="en-US">
                    <a:noFill/>
                  </a:rPr>
                  <a:t> </a:t>
                </a:r>
              </a:p>
            </p:txBody>
          </p:sp>
        </mc:Fallback>
      </mc:AlternateContent>
      <p:sp>
        <p:nvSpPr>
          <p:cNvPr id="5" name="文本占位符 4"/>
          <p:cNvSpPr>
            <a:spLocks noGrp="1"/>
          </p:cNvSpPr>
          <p:nvPr>
            <p:ph type="body" sz="quarter" idx="13"/>
          </p:nvPr>
        </p:nvSpPr>
        <p:spPr/>
        <p:txBody>
          <a:bodyPr/>
          <a:lstStyle/>
          <a:p>
            <a:r>
              <a:rPr kumimoji="1" lang="zh-CN" altLang="en-US" dirty="0"/>
              <a:t>强力攻击</a:t>
            </a:r>
            <a:endParaRPr lang="zh-CN" altLang="en-US" dirty="0"/>
          </a:p>
        </p:txBody>
      </p:sp>
      <p:graphicFrame>
        <p:nvGraphicFramePr>
          <p:cNvPr id="7" name="内容占位符 7"/>
          <p:cNvGraphicFramePr/>
          <p:nvPr>
            <p:extLst>
              <p:ext uri="{D42A27DB-BD31-4B8C-83A1-F6EECF244321}">
                <p14:modId xmlns:p14="http://schemas.microsoft.com/office/powerpoint/2010/main" val="4279252685"/>
              </p:ext>
            </p:extLst>
          </p:nvPr>
        </p:nvGraphicFramePr>
        <p:xfrm>
          <a:off x="899592" y="1593252"/>
          <a:ext cx="7187879" cy="1441574"/>
        </p:xfrm>
        <a:graphic>
          <a:graphicData uri="http://schemas.openxmlformats.org/drawingml/2006/table">
            <a:tbl>
              <a:tblPr>
                <a:tableStyleId>{BDBED569-4797-4DF1-A0F4-6AAB3CD982D8}</a:tableStyleId>
              </a:tblPr>
              <a:tblGrid>
                <a:gridCol w="1261044">
                  <a:extLst>
                    <a:ext uri="{9D8B030D-6E8A-4147-A177-3AD203B41FA5}">
                      <a16:colId xmlns:a16="http://schemas.microsoft.com/office/drawing/2014/main" val="20000"/>
                    </a:ext>
                  </a:extLst>
                </a:gridCol>
                <a:gridCol w="1454180">
                  <a:extLst>
                    <a:ext uri="{9D8B030D-6E8A-4147-A177-3AD203B41FA5}">
                      <a16:colId xmlns:a16="http://schemas.microsoft.com/office/drawing/2014/main" val="20001"/>
                    </a:ext>
                  </a:extLst>
                </a:gridCol>
                <a:gridCol w="883319">
                  <a:extLst>
                    <a:ext uri="{9D8B030D-6E8A-4147-A177-3AD203B41FA5}">
                      <a16:colId xmlns:a16="http://schemas.microsoft.com/office/drawing/2014/main" val="20002"/>
                    </a:ext>
                  </a:extLst>
                </a:gridCol>
                <a:gridCol w="961429">
                  <a:extLst>
                    <a:ext uri="{9D8B030D-6E8A-4147-A177-3AD203B41FA5}">
                      <a16:colId xmlns:a16="http://schemas.microsoft.com/office/drawing/2014/main" val="20003"/>
                    </a:ext>
                  </a:extLst>
                </a:gridCol>
                <a:gridCol w="1346000">
                  <a:extLst>
                    <a:ext uri="{9D8B030D-6E8A-4147-A177-3AD203B41FA5}">
                      <a16:colId xmlns:a16="http://schemas.microsoft.com/office/drawing/2014/main" val="20004"/>
                    </a:ext>
                  </a:extLst>
                </a:gridCol>
                <a:gridCol w="1281907">
                  <a:extLst>
                    <a:ext uri="{9D8B030D-6E8A-4147-A177-3AD203B41FA5}">
                      <a16:colId xmlns:a16="http://schemas.microsoft.com/office/drawing/2014/main" val="20005"/>
                    </a:ext>
                  </a:extLst>
                </a:gridCol>
              </a:tblGrid>
              <a:tr h="27432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强力攻击</a:t>
                      </a: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攻击类型</a:t>
                      </a: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800" dirty="0">
                          <a:effectLst/>
                        </a:rPr>
                        <a:t>D</a:t>
                      </a:r>
                      <a:endParaRPr lang="en-US" sz="1800" i="1" dirty="0">
                        <a:solidFill>
                          <a:srgbClr val="FF66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800" dirty="0">
                          <a:effectLst/>
                        </a:rPr>
                        <a:t>M</a:t>
                      </a:r>
                      <a:endParaRPr lang="en-US" sz="1800" i="1" dirty="0">
                        <a:solidFill>
                          <a:srgbClr val="FF66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800" dirty="0">
                          <a:effectLst/>
                        </a:rPr>
                        <a:t>T</a:t>
                      </a:r>
                      <a:r>
                        <a:rPr lang="zh-CN" altLang="en-US" sz="1800" dirty="0">
                          <a:effectLst/>
                          <a:ea typeface="宋体" panose="02010600030101010101" pitchFamily="2" charset="-122"/>
                        </a:rPr>
                        <a:t>（在线）</a:t>
                      </a:r>
                      <a:endParaRPr lang="en-US" sz="1800" i="0" dirty="0">
                        <a:solidFill>
                          <a:srgbClr val="FF66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800" dirty="0">
                          <a:effectLst/>
                        </a:rPr>
                        <a:t>T</a:t>
                      </a:r>
                      <a:r>
                        <a:rPr lang="zh-CN" altLang="en-US" sz="1800" dirty="0">
                          <a:effectLst/>
                          <a:ea typeface="宋体" panose="02010600030101010101" pitchFamily="2" charset="-122"/>
                        </a:rPr>
                        <a:t>（离线）</a:t>
                      </a:r>
                      <a:endParaRPr lang="en-US" sz="1800" i="0" dirty="0">
                        <a:solidFill>
                          <a:srgbClr val="FF6600"/>
                        </a:solidFill>
                        <a:effectLst/>
                        <a:latin typeface="Times New Roman" panose="02020603050405020304" pitchFamily="18" charset="0"/>
                        <a:ea typeface="DengXian" panose="02010600030101010101" pitchFamily="2" charset="-122"/>
                        <a:cs typeface="Times New Roman" panose="02020603050405020304" pitchFamily="18" charset="0"/>
                      </a:endParaRPr>
                    </a:p>
                  </a:txBody>
                  <a:tcPr marL="26789" marR="26789" marT="0" marB="0" anchor="ctr"/>
                </a:tc>
                <a:extLst>
                  <a:ext uri="{0D108BD9-81ED-4DB2-BD59-A6C34878D82A}">
                    <a16:rowId xmlns:a16="http://schemas.microsoft.com/office/drawing/2014/main" val="10000"/>
                  </a:ext>
                </a:extLst>
              </a:tr>
              <a:tr h="3093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穷举攻击</a:t>
                      </a: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已知明文攻击</a:t>
                      </a: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kumimoji="0" lang="en-US" altLang="zh-CN" sz="1800" u="none" strike="noStrike" kern="1200" cap="none" spc="0" normalizeH="0" baseline="0" noProof="0" dirty="0">
                          <a:ln>
                            <a:noFill/>
                          </a:ln>
                          <a:effectLst/>
                          <a:uLnTx/>
                          <a:uFillTx/>
                          <a:ea typeface="宋体" panose="02010600030101010101" pitchFamily="2" charset="-122"/>
                        </a:rPr>
                        <a:t>O(1)</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O(1)</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O(2</a:t>
                      </a:r>
                      <a:r>
                        <a:rPr kumimoji="0" lang="en-US" altLang="zh-CN" sz="1800" u="none" strike="noStrike" kern="1200" cap="none" spc="0" normalizeH="0" baseline="30000" noProof="0" dirty="0">
                          <a:ln>
                            <a:noFill/>
                          </a:ln>
                          <a:effectLst/>
                          <a:uLnTx/>
                          <a:uFillTx/>
                        </a:rPr>
                        <a:t>k</a:t>
                      </a:r>
                      <a:r>
                        <a:rPr kumimoji="0" lang="en-US" altLang="zh-CN" sz="1800" u="none" strike="noStrike" kern="1200" cap="none" spc="0" normalizeH="0" baseline="0" noProof="0" dirty="0">
                          <a:ln>
                            <a:noFill/>
                          </a:ln>
                          <a:effectLst/>
                          <a:uLnTx/>
                          <a:uFillTx/>
                        </a:rPr>
                        <a:t>)</a:t>
                      </a:r>
                      <a:r>
                        <a:rPr kumimoji="0" lang="zh-CN" altLang="en-US" sz="1800" u="none" strike="noStrike" kern="1200" cap="none" spc="0" normalizeH="0" baseline="0" noProof="0" dirty="0">
                          <a:ln>
                            <a:noFill/>
                          </a:ln>
                          <a:effectLst/>
                          <a:uLnTx/>
                          <a:uFillTx/>
                        </a:rPr>
                        <a:t>*</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0</a:t>
                      </a:r>
                      <a:endParaRPr lang="zh-CN" altLang="en-US" sz="1800" i="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extLst>
                  <a:ext uri="{0D108BD9-81ED-4DB2-BD59-A6C34878D82A}">
                    <a16:rowId xmlns:a16="http://schemas.microsoft.com/office/drawing/2014/main" val="10001"/>
                  </a:ext>
                </a:extLst>
              </a:tr>
              <a:tr h="3093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查表攻击</a:t>
                      </a: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选择明文攻击</a:t>
                      </a: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O(1)</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O(2</a:t>
                      </a:r>
                      <a:r>
                        <a:rPr kumimoji="0" lang="en-US" altLang="zh-CN" sz="1800" u="none" strike="noStrike" kern="1200" cap="none" spc="0" normalizeH="0" baseline="30000" noProof="0" dirty="0">
                          <a:ln>
                            <a:noFill/>
                          </a:ln>
                          <a:effectLst/>
                          <a:uLnTx/>
                          <a:uFillTx/>
                        </a:rPr>
                        <a:t>k</a:t>
                      </a:r>
                      <a:r>
                        <a:rPr kumimoji="0" lang="en-US" altLang="zh-CN" sz="1800" u="none" strike="noStrike" kern="1200" cap="none" spc="0" normalizeH="0" baseline="0" noProof="0" dirty="0">
                          <a:ln>
                            <a:noFill/>
                          </a:ln>
                          <a:effectLst/>
                          <a:uLnTx/>
                          <a:uFillTx/>
                        </a:rPr>
                        <a:t>)</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1</a:t>
                      </a:r>
                      <a:endParaRPr lang="zh-CN" altLang="en-US" sz="1800" i="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O(2</a:t>
                      </a:r>
                      <a:r>
                        <a:rPr kumimoji="0" lang="en-US" altLang="zh-CN" sz="1800" u="none" strike="noStrike" kern="1200" cap="none" spc="0" normalizeH="0" baseline="30000" noProof="0" dirty="0">
                          <a:ln>
                            <a:noFill/>
                          </a:ln>
                          <a:effectLst/>
                          <a:uLnTx/>
                          <a:uFillTx/>
                        </a:rPr>
                        <a:t>k</a:t>
                      </a:r>
                      <a:r>
                        <a:rPr kumimoji="0" lang="en-US" altLang="zh-CN" sz="1800" u="none" strike="noStrike" kern="1200" cap="none" spc="0" normalizeH="0" baseline="0" noProof="0" dirty="0">
                          <a:ln>
                            <a:noFill/>
                          </a:ln>
                          <a:effectLst/>
                          <a:uLnTx/>
                          <a:uFillTx/>
                        </a:rPr>
                        <a:t>)</a:t>
                      </a:r>
                      <a:r>
                        <a:rPr kumimoji="0" lang="zh-CN" altLang="en-US" sz="1800" u="none" strike="noStrike" kern="1200" cap="none" spc="0" normalizeH="0" baseline="0" noProof="0" dirty="0">
                          <a:ln>
                            <a:noFill/>
                          </a:ln>
                          <a:effectLst/>
                          <a:uLnTx/>
                          <a:uFillTx/>
                        </a:rPr>
                        <a:t> *</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extLst>
                  <a:ext uri="{0D108BD9-81ED-4DB2-BD59-A6C34878D82A}">
                    <a16:rowId xmlns:a16="http://schemas.microsoft.com/office/drawing/2014/main" val="10002"/>
                  </a:ext>
                </a:extLst>
              </a:tr>
              <a:tr h="5486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时间存储权衡攻击</a:t>
                      </a: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kern="1200" noProof="0" dirty="0">
                          <a:solidFill>
                            <a:prstClr val="black"/>
                          </a:solidFill>
                          <a:latin typeface="楷体" panose="02010609060101010101" pitchFamily="49" charset="-122"/>
                          <a:ea typeface="楷体" panose="02010609060101010101" pitchFamily="49" charset="-122"/>
                          <a:cs typeface="Times New Roman" panose="02020603050405020304" pitchFamily="18" charset="0"/>
                        </a:rPr>
                        <a:t>选择明文攻击</a:t>
                      </a:r>
                      <a:endPar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O(1)</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O(2</a:t>
                      </a:r>
                      <a:r>
                        <a:rPr kumimoji="0" lang="en-US" altLang="zh-CN" sz="1800" u="none" strike="noStrike" kern="1200" cap="none" spc="0" normalizeH="0" baseline="30000" noProof="0" dirty="0">
                          <a:ln>
                            <a:noFill/>
                          </a:ln>
                          <a:effectLst/>
                          <a:uLnTx/>
                          <a:uFillTx/>
                        </a:rPr>
                        <a:t>2k/3</a:t>
                      </a:r>
                      <a:r>
                        <a:rPr kumimoji="0" lang="en-US" altLang="zh-CN" sz="1800" u="none" strike="noStrike" kern="1200" cap="none" spc="0" normalizeH="0" baseline="0" noProof="0" dirty="0">
                          <a:ln>
                            <a:noFill/>
                          </a:ln>
                          <a:effectLst/>
                          <a:uLnTx/>
                          <a:uFillTx/>
                        </a:rPr>
                        <a:t>)</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O(2</a:t>
                      </a:r>
                      <a:r>
                        <a:rPr kumimoji="0" lang="en-US" altLang="zh-CN" sz="1800" u="none" strike="noStrike" kern="1200" cap="none" spc="0" normalizeH="0" baseline="30000" noProof="0" dirty="0">
                          <a:ln>
                            <a:noFill/>
                          </a:ln>
                          <a:effectLst/>
                          <a:uLnTx/>
                          <a:uFillTx/>
                        </a:rPr>
                        <a:t>2k/3</a:t>
                      </a:r>
                      <a:r>
                        <a:rPr kumimoji="0" lang="en-US" altLang="zh-CN" sz="1800" u="none" strike="noStrike" kern="1200" cap="none" spc="0" normalizeH="0" baseline="0" noProof="0" dirty="0">
                          <a:ln>
                            <a:noFill/>
                          </a:ln>
                          <a:effectLst/>
                          <a:uLnTx/>
                          <a:uFillTx/>
                        </a:rPr>
                        <a:t>)</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u="none" strike="noStrike" kern="1200" cap="none" spc="0" normalizeH="0" baseline="0" noProof="0" dirty="0">
                          <a:ln>
                            <a:noFill/>
                          </a:ln>
                          <a:effectLst/>
                          <a:uLnTx/>
                          <a:uFillTx/>
                          <a:ea typeface="宋体" panose="02010600030101010101" pitchFamily="2" charset="-122"/>
                        </a:rPr>
                        <a:t>O(2</a:t>
                      </a:r>
                      <a:r>
                        <a:rPr kumimoji="0" lang="en-US" altLang="zh-CN" sz="1800" u="none" strike="noStrike" kern="1200" cap="none" spc="0" normalizeH="0" baseline="30000" noProof="0" dirty="0">
                          <a:ln>
                            <a:noFill/>
                          </a:ln>
                          <a:effectLst/>
                          <a:uLnTx/>
                          <a:uFillTx/>
                        </a:rPr>
                        <a:t>k</a:t>
                      </a:r>
                      <a:r>
                        <a:rPr kumimoji="0" lang="en-US" altLang="zh-CN" sz="1800" u="none" strike="noStrike" kern="1200" cap="none" spc="0" normalizeH="0" baseline="0" noProof="0" dirty="0">
                          <a:ln>
                            <a:noFill/>
                          </a:ln>
                          <a:effectLst/>
                          <a:uLnTx/>
                          <a:uFillTx/>
                        </a:rPr>
                        <a:t>)</a:t>
                      </a:r>
                      <a:r>
                        <a:rPr kumimoji="0" lang="zh-CN" altLang="en-US" sz="1800" u="none" strike="noStrike" kern="1200" cap="none" spc="0" normalizeH="0" baseline="0" noProof="0" dirty="0">
                          <a:ln>
                            <a:noFill/>
                          </a:ln>
                          <a:effectLst/>
                          <a:uLnTx/>
                          <a:uFillTx/>
                        </a:rPr>
                        <a:t>*</a:t>
                      </a:r>
                      <a:endParaRPr lang="zh-CN" altLang="en-US" sz="1800" dirty="0">
                        <a:solidFill>
                          <a:srgbClr val="FF6600"/>
                        </a:solidFill>
                        <a:effectLst/>
                        <a:latin typeface="DengXian" panose="02010600030101010101" pitchFamily="2" charset="-122"/>
                        <a:ea typeface="DengXian" panose="02010600030101010101" pitchFamily="2" charset="-122"/>
                      </a:endParaRPr>
                    </a:p>
                  </a:txBody>
                  <a:tcPr marL="26789" marR="26789"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44</a:t>
            </a:fld>
            <a:endParaRPr lang="zh-CN" altLang="en-US" dirty="0"/>
          </a:p>
        </p:txBody>
      </p:sp>
      <p:sp>
        <p:nvSpPr>
          <p:cNvPr id="3" name="文本占位符 2"/>
          <p:cNvSpPr>
            <a:spLocks noGrp="1"/>
          </p:cNvSpPr>
          <p:nvPr>
            <p:ph type="body" sz="quarter" idx="14"/>
          </p:nvPr>
        </p:nvSpPr>
        <p:spPr/>
        <p:txBody>
          <a:bodyPr/>
          <a:lstStyle/>
          <a:p>
            <a:r>
              <a:rPr kumimoji="1" lang="zh-CN" altLang="en-US" dirty="0"/>
              <a:t>数量级对比</a:t>
            </a:r>
            <a:endParaRPr lang="zh-CN" altLang="en-US" dirty="0"/>
          </a:p>
        </p:txBody>
      </p:sp>
      <p:sp>
        <p:nvSpPr>
          <p:cNvPr id="7" name="文本占位符 6"/>
          <p:cNvSpPr>
            <a:spLocks noGrp="1"/>
          </p:cNvSpPr>
          <p:nvPr>
            <p:ph type="body" sz="quarter" idx="15"/>
          </p:nvPr>
        </p:nvSpPr>
        <p:spPr/>
        <p:txBody>
          <a:bodyPr/>
          <a:lstStyle/>
          <a:p>
            <a:endParaRPr lang="zh-CN" altLang="en-US" dirty="0"/>
          </a:p>
        </p:txBody>
      </p:sp>
      <p:sp>
        <p:nvSpPr>
          <p:cNvPr id="5" name="文本占位符 4"/>
          <p:cNvSpPr>
            <a:spLocks noGrp="1"/>
          </p:cNvSpPr>
          <p:nvPr>
            <p:ph type="body" sz="quarter" idx="13"/>
          </p:nvPr>
        </p:nvSpPr>
        <p:spPr/>
        <p:txBody>
          <a:bodyPr/>
          <a:lstStyle/>
          <a:p>
            <a:r>
              <a:rPr kumimoji="1" lang="zh-CN" altLang="en-US" dirty="0"/>
              <a:t>强力攻击</a:t>
            </a:r>
            <a:endParaRPr lang="zh-CN" altLang="en-US" dirty="0"/>
          </a:p>
          <a:p>
            <a:endParaRPr lang="zh-CN" altLang="en-US" dirty="0"/>
          </a:p>
        </p:txBody>
      </p:sp>
      <p:graphicFrame>
        <p:nvGraphicFramePr>
          <p:cNvPr id="6" name="内容占位符 3"/>
          <p:cNvGraphicFramePr/>
          <p:nvPr>
            <p:extLst>
              <p:ext uri="{D42A27DB-BD31-4B8C-83A1-F6EECF244321}">
                <p14:modId xmlns:p14="http://schemas.microsoft.com/office/powerpoint/2010/main" val="1196217551"/>
              </p:ext>
            </p:extLst>
          </p:nvPr>
        </p:nvGraphicFramePr>
        <p:xfrm>
          <a:off x="1522269" y="2288858"/>
          <a:ext cx="6114089" cy="2280292"/>
        </p:xfrm>
        <a:graphic>
          <a:graphicData uri="http://schemas.openxmlformats.org/drawingml/2006/table">
            <a:tbl>
              <a:tblPr firstRow="1" bandRow="1">
                <a:tableStyleId>{7DF18680-E054-41AD-8BC1-D1AEF772440D}</a:tableStyleId>
              </a:tblPr>
              <a:tblGrid>
                <a:gridCol w="3558879">
                  <a:extLst>
                    <a:ext uri="{9D8B030D-6E8A-4147-A177-3AD203B41FA5}">
                      <a16:colId xmlns:a16="http://schemas.microsoft.com/office/drawing/2014/main" val="20000"/>
                    </a:ext>
                  </a:extLst>
                </a:gridCol>
                <a:gridCol w="2555210">
                  <a:extLst>
                    <a:ext uri="{9D8B030D-6E8A-4147-A177-3AD203B41FA5}">
                      <a16:colId xmlns:a16="http://schemas.microsoft.com/office/drawing/2014/main" val="20001"/>
                    </a:ext>
                  </a:extLst>
                </a:gridCol>
              </a:tblGrid>
              <a:tr h="325755">
                <a:tc>
                  <a:txBody>
                    <a:body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参考</a:t>
                      </a:r>
                    </a:p>
                  </a:txBody>
                  <a:tcPr marL="70521" marR="70521" marT="25718" marB="25718"/>
                </a:tc>
                <a:tc>
                  <a:txBody>
                    <a:bodyPr/>
                    <a:lstStyle/>
                    <a:p>
                      <a:pPr marL="0" algn="l" defTabSz="685800" rtl="0" eaLnBrk="1" latinLnBrk="0" hangingPunct="1"/>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数量级</a:t>
                      </a:r>
                    </a:p>
                  </a:txBody>
                  <a:tcPr marL="70521" marR="70521" marT="25718" marB="25718"/>
                </a:tc>
                <a:extLst>
                  <a:ext uri="{0D108BD9-81ED-4DB2-BD59-A6C34878D82A}">
                    <a16:rowId xmlns:a16="http://schemas.microsoft.com/office/drawing/2014/main" val="10000"/>
                  </a:ext>
                </a:extLst>
              </a:tr>
              <a:tr h="325755">
                <a:tc>
                  <a:txBody>
                    <a:body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一年中的秒数</a:t>
                      </a:r>
                    </a:p>
                  </a:txBody>
                  <a:tcPr marL="70521" marR="70521" marT="25718" marB="25718"/>
                </a:tc>
                <a:tc>
                  <a:txBody>
                    <a:bodyPr/>
                    <a:lstStyle/>
                    <a:p>
                      <a:r>
                        <a:rPr lang="zh-CN" altLang="en-US" sz="1800" dirty="0">
                          <a:ea typeface="宋体" panose="02010600030101010101" pitchFamily="2" charset="-122"/>
                        </a:rPr>
                        <a:t>≈ </a:t>
                      </a:r>
                      <a:r>
                        <a:rPr lang="en-US" altLang="zh-CN" sz="1800" dirty="0"/>
                        <a:t>3×10</a:t>
                      </a:r>
                      <a:r>
                        <a:rPr lang="en-US" altLang="zh-CN" sz="1800" baseline="30000" dirty="0"/>
                        <a:t>7</a:t>
                      </a:r>
                    </a:p>
                  </a:txBody>
                  <a:tcPr marL="70521" marR="70521" marT="25718" marB="25718"/>
                </a:tc>
                <a:extLst>
                  <a:ext uri="{0D108BD9-81ED-4DB2-BD59-A6C34878D82A}">
                    <a16:rowId xmlns:a16="http://schemas.microsoft.com/office/drawing/2014/main" val="10001"/>
                  </a:ext>
                </a:extLst>
              </a:tr>
              <a:tr h="325755">
                <a:tc>
                  <a:txBody>
                    <a:body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太阳系的年龄（秒）</a:t>
                      </a:r>
                    </a:p>
                  </a:txBody>
                  <a:tcPr marL="70521" marR="70521"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a typeface="宋体" panose="02010600030101010101" pitchFamily="2" charset="-122"/>
                        </a:rPr>
                        <a:t>≈ </a:t>
                      </a:r>
                      <a:r>
                        <a:rPr lang="en-US" altLang="zh-CN" sz="1800" dirty="0"/>
                        <a:t>2×10</a:t>
                      </a:r>
                      <a:r>
                        <a:rPr lang="en-US" altLang="zh-CN" sz="1800" baseline="30000" dirty="0"/>
                        <a:t>17</a:t>
                      </a:r>
                    </a:p>
                  </a:txBody>
                  <a:tcPr marL="70521" marR="70521" marT="25718" marB="25718"/>
                </a:tc>
                <a:extLst>
                  <a:ext uri="{0D108BD9-81ED-4DB2-BD59-A6C34878D82A}">
                    <a16:rowId xmlns:a16="http://schemas.microsoft.com/office/drawing/2014/main" val="10002"/>
                  </a:ext>
                </a:extLst>
              </a:tr>
              <a:tr h="325755">
                <a:tc>
                  <a:txBody>
                    <a:bodyPr/>
                    <a:lstStyle/>
                    <a:p>
                      <a:r>
                        <a:rPr lang="en-US" altLang="zh-CN"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2GHz</a:t>
                      </a:r>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计算机一年走过的时钟周期</a:t>
                      </a:r>
                    </a:p>
                  </a:txBody>
                  <a:tcPr marL="70521" marR="70521"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ea typeface="宋体" panose="02010600030101010101" pitchFamily="2" charset="-122"/>
                        </a:rPr>
                        <a:t>≈ </a:t>
                      </a:r>
                      <a:r>
                        <a:rPr lang="en-US" altLang="zh-CN" sz="1800" dirty="0"/>
                        <a:t>6×10</a:t>
                      </a:r>
                      <a:r>
                        <a:rPr lang="en-US" altLang="zh-CN" sz="1800" baseline="30000" dirty="0"/>
                        <a:t>16</a:t>
                      </a:r>
                    </a:p>
                  </a:txBody>
                  <a:tcPr marL="70521" marR="70521" marT="25718" marB="25718"/>
                </a:tc>
                <a:extLst>
                  <a:ext uri="{0D108BD9-81ED-4DB2-BD59-A6C34878D82A}">
                    <a16:rowId xmlns:a16="http://schemas.microsoft.com/office/drawing/2014/main" val="10003"/>
                  </a:ext>
                </a:extLst>
              </a:tr>
              <a:tr h="325755">
                <a:tc>
                  <a:txBody>
                    <a:bodyPr/>
                    <a:lstStyle/>
                    <a:p>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长为</a:t>
                      </a:r>
                      <a:r>
                        <a:rPr lang="en-US" altLang="zh-CN"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64</a:t>
                      </a:r>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比特的二进制串数目</a:t>
                      </a:r>
                    </a:p>
                  </a:txBody>
                  <a:tcPr marL="70521" marR="70521"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ea typeface="宋体" panose="02010600030101010101" pitchFamily="2" charset="-122"/>
                        </a:rPr>
                        <a:t>2</a:t>
                      </a:r>
                      <a:r>
                        <a:rPr lang="en-US" altLang="zh-CN" sz="1800" baseline="30000" dirty="0"/>
                        <a:t>64</a:t>
                      </a:r>
                      <a:r>
                        <a:rPr lang="zh-CN" altLang="en-US" sz="1800" baseline="30000" dirty="0"/>
                        <a:t> </a:t>
                      </a:r>
                      <a:r>
                        <a:rPr lang="zh-CN" altLang="en-US" sz="1800" dirty="0"/>
                        <a:t>≈ </a:t>
                      </a:r>
                      <a:r>
                        <a:rPr lang="en-US" altLang="zh-CN" sz="1800" dirty="0"/>
                        <a:t>1.8×10</a:t>
                      </a:r>
                      <a:r>
                        <a:rPr lang="en-US" altLang="zh-CN" sz="1800" baseline="30000" dirty="0"/>
                        <a:t>19</a:t>
                      </a:r>
                    </a:p>
                  </a:txBody>
                  <a:tcPr marL="70521" marR="70521" marT="25718" marB="25718"/>
                </a:tc>
                <a:extLst>
                  <a:ext uri="{0D108BD9-81ED-4DB2-BD59-A6C34878D82A}">
                    <a16:rowId xmlns:a16="http://schemas.microsoft.com/office/drawing/2014/main" val="10004"/>
                  </a:ext>
                </a:extLst>
              </a:tr>
              <a:tr h="3257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长为</a:t>
                      </a:r>
                      <a:r>
                        <a:rPr lang="en-US" altLang="zh-CN"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128</a:t>
                      </a:r>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比特的二进制串数目</a:t>
                      </a:r>
                    </a:p>
                  </a:txBody>
                  <a:tcPr marL="70521" marR="70521"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ea typeface="宋体" panose="02010600030101010101" pitchFamily="2" charset="-122"/>
                        </a:rPr>
                        <a:t>2</a:t>
                      </a:r>
                      <a:r>
                        <a:rPr lang="en-US" altLang="zh-CN" sz="1800" baseline="30000" dirty="0"/>
                        <a:t>128</a:t>
                      </a:r>
                      <a:r>
                        <a:rPr lang="zh-CN" altLang="en-US" sz="1800" baseline="30000" dirty="0"/>
                        <a:t> </a:t>
                      </a:r>
                      <a:r>
                        <a:rPr lang="zh-CN" altLang="en-US" sz="1800" dirty="0"/>
                        <a:t>≈ </a:t>
                      </a:r>
                      <a:r>
                        <a:rPr lang="en-US" altLang="zh-CN" sz="1800" dirty="0"/>
                        <a:t>3.4×10</a:t>
                      </a:r>
                      <a:r>
                        <a:rPr lang="en-US" altLang="zh-CN" sz="1800" baseline="30000" dirty="0"/>
                        <a:t>38</a:t>
                      </a:r>
                    </a:p>
                  </a:txBody>
                  <a:tcPr marL="70521" marR="70521" marT="25718" marB="25718"/>
                </a:tc>
                <a:extLst>
                  <a:ext uri="{0D108BD9-81ED-4DB2-BD59-A6C34878D82A}">
                    <a16:rowId xmlns:a16="http://schemas.microsoft.com/office/drawing/2014/main" val="10005"/>
                  </a:ext>
                </a:extLst>
              </a:tr>
              <a:tr h="3257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长为</a:t>
                      </a:r>
                      <a:r>
                        <a:rPr lang="en-US" altLang="zh-CN"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256</a:t>
                      </a:r>
                      <a:r>
                        <a:rPr lang="zh-CN" altLang="en-US" sz="1800" b="1" kern="12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比特的二进制串数目</a:t>
                      </a:r>
                    </a:p>
                  </a:txBody>
                  <a:tcPr marL="70521" marR="70521" marT="25718" marB="25718"/>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ea typeface="宋体" panose="02010600030101010101" pitchFamily="2" charset="-122"/>
                        </a:rPr>
                        <a:t>2</a:t>
                      </a:r>
                      <a:r>
                        <a:rPr lang="en-US" altLang="zh-CN" sz="1800" baseline="30000" dirty="0"/>
                        <a:t>256</a:t>
                      </a:r>
                      <a:r>
                        <a:rPr lang="zh-CN" altLang="en-US" sz="1800" baseline="30000" dirty="0"/>
                        <a:t> </a:t>
                      </a:r>
                      <a:r>
                        <a:rPr lang="zh-CN" altLang="en-US" sz="1800" dirty="0"/>
                        <a:t>≈ </a:t>
                      </a:r>
                      <a:r>
                        <a:rPr lang="en-US" altLang="zh-CN" sz="1800" dirty="0"/>
                        <a:t>1.2×10</a:t>
                      </a:r>
                      <a:r>
                        <a:rPr lang="en-US" altLang="zh-CN" sz="1800" baseline="30000" dirty="0"/>
                        <a:t>77</a:t>
                      </a:r>
                    </a:p>
                  </a:txBody>
                  <a:tcPr marL="70521" marR="70521" marT="25718" marB="25718"/>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45</a:t>
            </a:fld>
            <a:endParaRPr lang="zh-CN" altLang="en-US" dirty="0"/>
          </a:p>
        </p:txBody>
      </p:sp>
      <p:sp>
        <p:nvSpPr>
          <p:cNvPr id="6" name="文本占位符 5"/>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b="1" dirty="0">
                <a:solidFill>
                  <a:schemeClr val="bg2">
                    <a:lumMod val="75000"/>
                  </a:schemeClr>
                </a:solidFill>
                <a:latin typeface="楷体" panose="02010609060101010101" pitchFamily="49" charset="-122"/>
                <a:ea typeface="楷体" panose="02010609060101010101" pitchFamily="49" charset="-122"/>
              </a:rPr>
              <a:t>强力攻击</a:t>
            </a:r>
            <a:endParaRPr lang="en-US" altLang="zh-CN" b="1" dirty="0">
              <a:solidFill>
                <a:schemeClr val="bg2">
                  <a:lumMod val="75000"/>
                </a:schemeClr>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rPr>
              <a:t>通用的攻击方法，给出算法的安全上界</a:t>
            </a:r>
            <a:endParaRPr lang="en-US" altLang="zh-CN"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rPr>
              <a:t>穷举攻击、字典攻击、查表攻击、时间</a:t>
            </a:r>
            <a:r>
              <a:rPr lang="en-US" altLang="zh-CN"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rPr>
              <a:t>存储权衡攻击</a:t>
            </a:r>
            <a:endParaRPr lang="en-US" altLang="zh-CN"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rPr>
              <a:t>基于数学方法研究算法的安全性</a:t>
            </a:r>
            <a:endParaRPr lang="en-US" altLang="zh-CN" b="1" dirty="0">
              <a:solidFill>
                <a:prstClr val="black"/>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通过分析算法的内部结构，结合统计或代数方法，发现特殊规律，开展分析工作</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b="1" dirty="0">
                <a:solidFill>
                  <a:schemeClr val="bg2">
                    <a:lumMod val="75000"/>
                  </a:schemeClr>
                </a:solidFill>
                <a:latin typeface="楷体" panose="02010609060101010101" pitchFamily="49" charset="-122"/>
                <a:ea typeface="楷体" panose="02010609060101010101" pitchFamily="49" charset="-122"/>
              </a:rPr>
              <a:t>结合物理实现方式研究算法的安全性（侧信道攻击）</a:t>
            </a:r>
            <a:endParaRPr lang="en-US" altLang="zh-CN" b="1" dirty="0">
              <a:solidFill>
                <a:schemeClr val="bg2">
                  <a:lumMod val="75000"/>
                </a:schemeClr>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rPr>
              <a:t>探测算法在加解密过程中泄露的某些物理参量，如时间、能量、电磁、温度等表征的信息差异，推测密钥信息</a:t>
            </a:r>
            <a:endParaRPr lang="en-US" altLang="zh-CN"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rPr>
              <a:t>计时攻击、能量分析、故障攻击、电磁攻击、缓存攻击等</a:t>
            </a:r>
            <a:endParaRPr lang="en-US" altLang="zh-CN" b="1" dirty="0">
              <a:solidFill>
                <a:schemeClr val="bg2">
                  <a:lumMod val="75000"/>
                </a:schemeClr>
              </a:solidFill>
              <a:latin typeface="楷体" panose="02010609060101010101" pitchFamily="49" charset="-122"/>
              <a:ea typeface="楷体" panose="02010609060101010101" pitchFamily="49" charset="-122"/>
              <a:cs typeface="Times New Roman" panose="02020603050405020304" pitchFamily="18" charset="0"/>
            </a:endParaRPr>
          </a:p>
          <a:p>
            <a:pPr>
              <a:defRPr/>
            </a:pP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攻击方法（</a:t>
            </a:r>
            <a:r>
              <a:rPr lang="zh-CN" altLang="en-US" dirty="0">
                <a:solidFill>
                  <a:srgbClr val="C00000"/>
                </a:solidFill>
              </a:rPr>
              <a:t>多解</a:t>
            </a:r>
            <a:r>
              <a:rPr lang="zh-CN" alt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46</a:t>
            </a:fld>
            <a:endParaRPr lang="zh-CN" altLang="en-US" dirty="0"/>
          </a:p>
        </p:txBody>
      </p:sp>
      <p:sp>
        <p:nvSpPr>
          <p:cNvPr id="3" name="文本占位符 2"/>
          <p:cNvSpPr>
            <a:spLocks noGrp="1"/>
          </p:cNvSpPr>
          <p:nvPr>
            <p:ph type="body" sz="quarter" idx="14"/>
          </p:nvPr>
        </p:nvSpPr>
        <p:spPr/>
        <p:txBody>
          <a:bodyPr/>
          <a:lstStyle/>
          <a:p>
            <a:r>
              <a:rPr kumimoji="1" lang="zh-CN" altLang="en-US" dirty="0"/>
              <a:t>攻击思想</a:t>
            </a:r>
            <a:endParaRPr lang="zh-CN" altLang="en-US" dirty="0"/>
          </a:p>
        </p:txBody>
      </p:sp>
      <p:sp>
        <p:nvSpPr>
          <p:cNvPr id="4" name="文本占位符 3"/>
          <p:cNvSpPr>
            <a:spLocks noGrp="1"/>
          </p:cNvSpPr>
          <p:nvPr>
            <p:ph type="body" sz="quarter" idx="15"/>
          </p:nvPr>
        </p:nvSpPr>
        <p:spPr/>
        <p:txBody>
          <a:bodyPr>
            <a:normAutofit/>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sz="2100" b="1" dirty="0">
                <a:solidFill>
                  <a:prstClr val="black"/>
                </a:solidFill>
                <a:latin typeface="楷体" panose="02010609060101010101" pitchFamily="49" charset="-122"/>
                <a:ea typeface="楷体" panose="02010609060101010101" pitchFamily="49" charset="-122"/>
              </a:rPr>
              <a:t>分割</a:t>
            </a:r>
            <a:endParaRPr lang="en-US" altLang="zh-CN" sz="2100" b="1" dirty="0">
              <a:solidFill>
                <a:prstClr val="black"/>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密码算法的分割：将算法的各个部件分开考虑</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搜索空间的分割：</a:t>
            </a:r>
            <a:r>
              <a:rPr lang="zh-CN"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利用区分器将必须整体搜索的大空间分割为可局部</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205740" lvl="1" indent="0">
              <a:lnSpc>
                <a:spcPct val="100000"/>
              </a:lnSpc>
              <a:spcBef>
                <a:spcPts val="300"/>
              </a:spcBef>
              <a:spcAft>
                <a:spcPts val="150"/>
              </a:spcAft>
              <a:buClr>
                <a:srgbClr val="D34817">
                  <a:lumMod val="75000"/>
                </a:srgbClr>
              </a:buClr>
              <a:buSzPct val="85000"/>
              <a:buNone/>
            </a:pPr>
            <a:r>
              <a:rPr lang="zh-CN"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搜索的小空间</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a:t>
            </a:r>
            <a:r>
              <a:rPr lang="zh-CN"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降低搜索空间大小</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a:t>
            </a:r>
            <a:r>
              <a:rPr lang="zh-CN"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提高求解效率</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137160" indent="-137160" algn="l">
              <a:spcBef>
                <a:spcPts val="900"/>
              </a:spcBef>
              <a:buClr>
                <a:srgbClr val="D34817">
                  <a:lumMod val="75000"/>
                </a:srgbClr>
              </a:buClr>
              <a:buSzPct val="85000"/>
              <a:buFont typeface="Wingdings" panose="05000000000000000000" pitchFamily="2" charset="2"/>
              <a:buChar char="§"/>
            </a:pPr>
            <a:r>
              <a:rPr kumimoji="1" lang="zh-CN" altLang="en-US" sz="2100" b="1" dirty="0">
                <a:solidFill>
                  <a:prstClr val="black"/>
                </a:solidFill>
                <a:latin typeface="楷体" panose="02010609060101010101" pitchFamily="49" charset="-122"/>
                <a:ea typeface="楷体" panose="02010609060101010101" pitchFamily="49" charset="-122"/>
              </a:rPr>
              <a:t>区分</a:t>
            </a:r>
            <a:endParaRPr kumimoji="1" lang="en-US" altLang="zh-CN" sz="2100" b="1" dirty="0">
              <a:solidFill>
                <a:prstClr val="black"/>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发现</a:t>
            </a:r>
            <a:r>
              <a:rPr lang="zh-CN"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不随机特征</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（规律性）</a:t>
            </a:r>
            <a:r>
              <a:rPr lang="zh-CN"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，将密码算法和随机函数</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或随机置换</a:t>
            </a:r>
            <a:r>
              <a:rPr lang="zh-CN"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区分开</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sz="2100" b="1" dirty="0">
                <a:solidFill>
                  <a:prstClr val="black"/>
                </a:solidFill>
                <a:latin typeface="楷体" panose="02010609060101010101" pitchFamily="49" charset="-122"/>
                <a:ea typeface="楷体" panose="02010609060101010101" pitchFamily="49" charset="-122"/>
              </a:rPr>
              <a:t>恢复密钥</a:t>
            </a:r>
            <a:endParaRPr lang="en-US" altLang="zh-CN" sz="2100" b="1" dirty="0">
              <a:solidFill>
                <a:prstClr val="black"/>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统计方法：针对一个密钥猜测值，对搜集到的明密文进行</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205740" lvl="1" indent="0">
              <a:lnSpc>
                <a:spcPct val="100000"/>
              </a:lnSpc>
              <a:spcBef>
                <a:spcPts val="300"/>
              </a:spcBef>
              <a:spcAft>
                <a:spcPts val="150"/>
              </a:spcAft>
              <a:buClr>
                <a:srgbClr val="D34817">
                  <a:lumMod val="75000"/>
                </a:srgbClr>
              </a:buClr>
              <a:buSzPct val="85000"/>
              <a:buNone/>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统计分析，观测统计优势</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代数方法：转化为方程组求解问题</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endParaRPr lang="zh-CN" altLang="en-US" dirty="0"/>
          </a:p>
        </p:txBody>
      </p:sp>
      <p:sp>
        <p:nvSpPr>
          <p:cNvPr id="5" name="文本占位符 4"/>
          <p:cNvSpPr>
            <a:spLocks noGrp="1"/>
          </p:cNvSpPr>
          <p:nvPr>
            <p:ph type="body" sz="quarter" idx="13"/>
          </p:nvPr>
        </p:nvSpPr>
        <p:spPr/>
        <p:txBody>
          <a:bodyPr>
            <a:normAutofit/>
          </a:bodyPr>
          <a:lstStyle/>
          <a:p>
            <a:r>
              <a:rPr kumimoji="1" lang="zh-CN" altLang="en-US" sz="2800" dirty="0"/>
              <a:t>基于数学方法的分析</a:t>
            </a:r>
            <a:endParaRPr lang="zh-CN" altLang="en-US" sz="2800" dirty="0"/>
          </a:p>
        </p:txBody>
      </p:sp>
      <p:graphicFrame>
        <p:nvGraphicFramePr>
          <p:cNvPr id="6" name="图示 5"/>
          <p:cNvGraphicFramePr/>
          <p:nvPr>
            <p:extLst>
              <p:ext uri="{D42A27DB-BD31-4B8C-83A1-F6EECF244321}">
                <p14:modId xmlns:p14="http://schemas.microsoft.com/office/powerpoint/2010/main" val="1937003841"/>
              </p:ext>
            </p:extLst>
          </p:nvPr>
        </p:nvGraphicFramePr>
        <p:xfrm>
          <a:off x="7860916" y="1369811"/>
          <a:ext cx="1134126" cy="2244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图片 6" descr="图片包含 游戏机, 画&#10;&#10;描述已自动生成"/>
          <p:cNvPicPr>
            <a:picLocks noChangeAspect="1"/>
          </p:cNvPicPr>
          <p:nvPr/>
        </p:nvPicPr>
        <p:blipFill rotWithShape="1">
          <a:blip r:embed="rId7" cstate="print">
            <a:extLst>
              <a:ext uri="{28A0092B-C50C-407E-A947-70E740481C1C}">
                <a14:useLocalDpi xmlns:a14="http://schemas.microsoft.com/office/drawing/2010/main" val="0"/>
              </a:ext>
            </a:extLst>
          </a:blip>
          <a:srcRect t="19304"/>
          <a:stretch>
            <a:fillRect/>
          </a:stretch>
        </p:blipFill>
        <p:spPr>
          <a:xfrm>
            <a:off x="6721910" y="4055991"/>
            <a:ext cx="2273132" cy="667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椭圆 7"/>
          <p:cNvSpPr/>
          <p:nvPr/>
        </p:nvSpPr>
        <p:spPr>
          <a:xfrm>
            <a:off x="6187541" y="1355691"/>
            <a:ext cx="1350150" cy="756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ea typeface="宋体" panose="02010600030101010101" pitchFamily="2" charset="-122"/>
              </a:rPr>
              <a:t>key</a:t>
            </a:r>
            <a:r>
              <a:rPr kumimoji="1" lang="zh-CN" altLang="en-US" sz="1400" dirty="0">
                <a:ea typeface="宋体" panose="02010600030101010101" pitchFamily="2" charset="-122"/>
              </a:rPr>
              <a:t> </a:t>
            </a:r>
            <a:r>
              <a:rPr kumimoji="1" lang="en-US" altLang="zh-CN" sz="1400" dirty="0">
                <a:ea typeface="宋体" panose="02010600030101010101" pitchFamily="2" charset="-122"/>
              </a:rPr>
              <a:t>space</a:t>
            </a:r>
            <a:endParaRPr kumimoji="1" lang="zh-CN" altLang="en-US" sz="1400" dirty="0">
              <a:ea typeface="宋体" panose="02010600030101010101" pitchFamily="2" charset="-122"/>
            </a:endParaRPr>
          </a:p>
        </p:txBody>
      </p:sp>
      <p:sp>
        <p:nvSpPr>
          <p:cNvPr id="9" name="椭圆 8"/>
          <p:cNvSpPr/>
          <p:nvPr/>
        </p:nvSpPr>
        <p:spPr>
          <a:xfrm>
            <a:off x="6663127" y="1349617"/>
            <a:ext cx="270030" cy="2559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47</a:t>
            </a:fld>
            <a:endParaRPr lang="zh-CN" altLang="en-US" dirty="0"/>
          </a:p>
        </p:txBody>
      </p:sp>
      <p:sp>
        <p:nvSpPr>
          <p:cNvPr id="3" name="文本占位符 2"/>
          <p:cNvSpPr>
            <a:spLocks noGrp="1"/>
          </p:cNvSpPr>
          <p:nvPr>
            <p:ph type="body" sz="quarter" idx="14"/>
          </p:nvPr>
        </p:nvSpPr>
        <p:spPr/>
        <p:txBody>
          <a:bodyPr/>
          <a:lstStyle/>
          <a:p>
            <a:r>
              <a:rPr lang="zh-CN" altLang="en-US" dirty="0"/>
              <a:t>区分攻击示例</a:t>
            </a:r>
          </a:p>
        </p:txBody>
      </p:sp>
      <mc:AlternateContent xmlns:mc="http://schemas.openxmlformats.org/markup-compatibility/2006">
        <mc:Choice xmlns:a14="http://schemas.microsoft.com/office/drawing/2010/main" Requires="a14">
          <p:sp>
            <p:nvSpPr>
              <p:cNvPr id="4" name="文本占位符 3"/>
              <p:cNvSpPr>
                <a:spLocks noGrp="1"/>
              </p:cNvSpPr>
              <p:nvPr>
                <p:ph type="body" sz="quarter" idx="15"/>
              </p:nvPr>
            </p:nvSpPr>
            <p:spPr/>
            <p:txBody>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sz="2100" b="1" dirty="0">
                    <a:solidFill>
                      <a:prstClr val="black"/>
                    </a:solidFill>
                    <a:latin typeface="楷体" panose="02010609060101010101" pitchFamily="49" charset="-122"/>
                    <a:ea typeface="楷体" panose="02010609060101010101" pitchFamily="49" charset="-122"/>
                  </a:rPr>
                  <a:t>对</a:t>
                </a:r>
                <a14:m>
                  <m:oMath xmlns:m="http://schemas.openxmlformats.org/officeDocument/2006/math">
                    <m:r>
                      <a:rPr lang="zh-CN" altLang="en-US" sz="2100" b="1">
                        <a:solidFill>
                          <a:prstClr val="black"/>
                        </a:solidFill>
                        <a:latin typeface="楷体" panose="02010609060101010101" pitchFamily="49" charset="-122"/>
                        <a:ea typeface="楷体" panose="02010609060101010101" pitchFamily="49" charset="-122"/>
                      </a:rPr>
                      <m:t>某加密算法，</m:t>
                    </m:r>
                    <m:r>
                      <a:rPr lang="en-US" altLang="zh-CN" sz="2100" b="1">
                        <a:solidFill>
                          <a:prstClr val="black"/>
                        </a:solidFill>
                        <a:latin typeface="楷体" panose="02010609060101010101" pitchFamily="49" charset="-122"/>
                        <a:ea typeface="楷体" panose="02010609060101010101" pitchFamily="49" charset="-122"/>
                      </a:rPr>
                      <m:t>𝑃</m:t>
                    </m:r>
                    <m:r>
                      <a:rPr lang="en-US" altLang="zh-CN" sz="2100" b="1">
                        <a:solidFill>
                          <a:prstClr val="black"/>
                        </a:solidFill>
                        <a:latin typeface="楷体" panose="02010609060101010101" pitchFamily="49" charset="-122"/>
                        <a:ea typeface="楷体" panose="02010609060101010101" pitchFamily="49" charset="-122"/>
                      </a:rPr>
                      <m:t>⊕</m:t>
                    </m:r>
                    <m:r>
                      <a:rPr lang="en-US" altLang="zh-CN" sz="2100" b="1">
                        <a:solidFill>
                          <a:prstClr val="black"/>
                        </a:solidFill>
                        <a:latin typeface="楷体" panose="02010609060101010101" pitchFamily="49" charset="-122"/>
                        <a:ea typeface="楷体" panose="02010609060101010101" pitchFamily="49" charset="-122"/>
                      </a:rPr>
                      <m:t>𝐶</m:t>
                    </m:r>
                    <m:r>
                      <a:rPr lang="en-US" altLang="zh-CN" sz="2100" b="1">
                        <a:solidFill>
                          <a:prstClr val="black"/>
                        </a:solidFill>
                        <a:latin typeface="楷体" panose="02010609060101010101" pitchFamily="49" charset="-122"/>
                        <a:ea typeface="楷体" panose="02010609060101010101" pitchFamily="49" charset="-122"/>
                      </a:rPr>
                      <m:t>=1</m:t>
                    </m:r>
                  </m:oMath>
                </a14:m>
                <a:endParaRPr lang="en-US" altLang="zh-CN" sz="2100" b="1" dirty="0">
                  <a:solidFill>
                    <a:prstClr val="black"/>
                  </a:solidFill>
                  <a:latin typeface="楷体" panose="02010609060101010101" pitchFamily="49" charset="-122"/>
                  <a:ea typeface="楷体" panose="02010609060101010101" pitchFamily="49" charset="-122"/>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sz="2100" b="1" dirty="0">
                    <a:solidFill>
                      <a:prstClr val="black"/>
                    </a:solidFill>
                    <a:latin typeface="楷体" panose="02010609060101010101" pitchFamily="49" charset="-122"/>
                    <a:ea typeface="楷体" panose="02010609060101010101" pitchFamily="49" charset="-122"/>
                  </a:rPr>
                  <a:t>对随机置换</a:t>
                </a:r>
                <a:r>
                  <a:rPr lang="zh-CN" altLang="en-US" sz="2100" dirty="0">
                    <a:solidFill>
                      <a:prstClr val="black"/>
                    </a:solidFill>
                  </a:rPr>
                  <a:t>，</a:t>
                </a:r>
                <a14:m>
                  <m:oMath xmlns:m="http://schemas.openxmlformats.org/officeDocument/2006/math">
                    <m:r>
                      <m:rPr>
                        <m:sty m:val="p"/>
                      </m:rPr>
                      <a:rPr lang="en-US" altLang="zh-CN" sz="2100" i="1" dirty="0">
                        <a:solidFill>
                          <a:prstClr val="black"/>
                        </a:solidFill>
                        <a:latin typeface="Cambria Math" panose="02040503050406030204" pitchFamily="18" charset="0"/>
                      </a:rPr>
                      <m:t>Pr</m:t>
                    </m:r>
                    <m:d>
                      <m:dPr>
                        <m:ctrlPr>
                          <a:rPr lang="en-US" altLang="zh-CN" sz="2100" i="1" dirty="0">
                            <a:solidFill>
                              <a:prstClr val="black"/>
                            </a:solidFill>
                            <a:latin typeface="Cambria Math" panose="02040503050406030204" pitchFamily="18" charset="0"/>
                          </a:rPr>
                        </m:ctrlPr>
                      </m:dPr>
                      <m:e>
                        <m:r>
                          <a:rPr lang="en-US" altLang="zh-CN" sz="2100" i="1">
                            <a:solidFill>
                              <a:prstClr val="black"/>
                            </a:solidFill>
                            <a:latin typeface="Cambria Math" panose="02040503050406030204" pitchFamily="18" charset="0"/>
                          </a:rPr>
                          <m:t>𝑃</m:t>
                        </m:r>
                        <m:r>
                          <a:rPr lang="en-US" altLang="zh-CN" sz="2100" i="1">
                            <a:solidFill>
                              <a:prstClr val="black"/>
                            </a:solidFill>
                            <a:latin typeface="Cambria Math" panose="02040503050406030204" pitchFamily="18" charset="0"/>
                            <a:ea typeface="Cambria Math" panose="02040503050406030204" pitchFamily="18" charset="0"/>
                          </a:rPr>
                          <m:t>⊕</m:t>
                        </m:r>
                        <m:r>
                          <a:rPr lang="en-US" altLang="zh-CN" sz="2100" i="1">
                            <a:solidFill>
                              <a:prstClr val="black"/>
                            </a:solidFill>
                            <a:latin typeface="Cambria Math" panose="02040503050406030204" pitchFamily="18" charset="0"/>
                            <a:ea typeface="Cambria Math" panose="02040503050406030204" pitchFamily="18" charset="0"/>
                          </a:rPr>
                          <m:t>𝐶</m:t>
                        </m:r>
                        <m:r>
                          <a:rPr lang="en-US" altLang="zh-CN" sz="2100" i="1">
                            <a:solidFill>
                              <a:prstClr val="black"/>
                            </a:solidFill>
                            <a:latin typeface="Cambria Math" panose="02040503050406030204" pitchFamily="18" charset="0"/>
                            <a:ea typeface="Cambria Math" panose="02040503050406030204" pitchFamily="18" charset="0"/>
                          </a:rPr>
                          <m:t>=1</m:t>
                        </m:r>
                      </m:e>
                    </m:d>
                    <m:r>
                      <a:rPr lang="en-US" altLang="zh-CN" sz="2100" i="1">
                        <a:solidFill>
                          <a:prstClr val="black"/>
                        </a:solidFill>
                        <a:latin typeface="Cambria Math" panose="02040503050406030204" pitchFamily="18" charset="0"/>
                        <a:ea typeface="Cambria Math" panose="02040503050406030204" pitchFamily="18" charset="0"/>
                      </a:rPr>
                      <m:t>=</m:t>
                    </m:r>
                    <m:f>
                      <m:fPr>
                        <m:ctrlPr>
                          <a:rPr lang="en-US" altLang="zh-CN" sz="2100" i="1">
                            <a:solidFill>
                              <a:prstClr val="black"/>
                            </a:solidFill>
                            <a:latin typeface="Cambria Math" panose="02040503050406030204" pitchFamily="18" charset="0"/>
                            <a:ea typeface="Cambria Math" panose="02040503050406030204" pitchFamily="18" charset="0"/>
                          </a:rPr>
                        </m:ctrlPr>
                      </m:fPr>
                      <m:num>
                        <m:r>
                          <a:rPr lang="en-US" altLang="zh-CN" sz="2100" i="1">
                            <a:solidFill>
                              <a:prstClr val="black"/>
                            </a:solidFill>
                            <a:latin typeface="Cambria Math" panose="02040503050406030204" pitchFamily="18" charset="0"/>
                            <a:ea typeface="Cambria Math" panose="02040503050406030204" pitchFamily="18" charset="0"/>
                          </a:rPr>
                          <m:t>1</m:t>
                        </m:r>
                      </m:num>
                      <m:den>
                        <m:sSup>
                          <m:sSupPr>
                            <m:ctrlPr>
                              <a:rPr lang="en-US" altLang="zh-CN" sz="2100" i="1">
                                <a:solidFill>
                                  <a:prstClr val="black"/>
                                </a:solidFill>
                                <a:latin typeface="Cambria Math" panose="02040503050406030204" pitchFamily="18" charset="0"/>
                                <a:ea typeface="Cambria Math" panose="02040503050406030204" pitchFamily="18" charset="0"/>
                              </a:rPr>
                            </m:ctrlPr>
                          </m:sSupPr>
                          <m:e>
                            <m:r>
                              <a:rPr lang="en-US" altLang="zh-CN" sz="2100" i="1">
                                <a:solidFill>
                                  <a:prstClr val="black"/>
                                </a:solidFill>
                                <a:latin typeface="Cambria Math" panose="02040503050406030204" pitchFamily="18" charset="0"/>
                                <a:ea typeface="Cambria Math" panose="02040503050406030204" pitchFamily="18" charset="0"/>
                              </a:rPr>
                              <m:t>2</m:t>
                            </m:r>
                          </m:e>
                          <m:sup>
                            <m:r>
                              <a:rPr lang="en-US" altLang="zh-CN" sz="2100" i="1">
                                <a:solidFill>
                                  <a:prstClr val="black"/>
                                </a:solidFill>
                                <a:latin typeface="Cambria Math" panose="02040503050406030204" pitchFamily="18" charset="0"/>
                                <a:ea typeface="Cambria Math" panose="02040503050406030204" pitchFamily="18" charset="0"/>
                              </a:rPr>
                              <m:t>𝑛</m:t>
                            </m:r>
                          </m:sup>
                        </m:sSup>
                      </m:den>
                    </m:f>
                  </m:oMath>
                </a14:m>
                <a:endParaRPr lang="en-US" altLang="zh-CN" sz="2100" dirty="0">
                  <a:solidFill>
                    <a:prstClr val="black"/>
                  </a:solidFill>
                </a:endParaRPr>
              </a:p>
              <a:p>
                <a:endParaRPr lang="zh-CN" altLang="en-US" dirty="0"/>
              </a:p>
            </p:txBody>
          </p:sp>
        </mc:Choice>
        <mc:Fallback>
          <p:sp>
            <p:nvSpPr>
              <p:cNvPr id="4" name="文本占位符 3"/>
              <p:cNvSpPr>
                <a:spLocks noGrp="1" noRot="1" noChangeAspect="1" noMove="1" noResize="1" noEditPoints="1" noAdjustHandles="1" noChangeArrowheads="1" noChangeShapeType="1" noTextEdit="1"/>
              </p:cNvSpPr>
              <p:nvPr>
                <p:ph type="body" sz="quarter" idx="15"/>
              </p:nvPr>
            </p:nvSpPr>
            <p:spPr>
              <a:blipFill>
                <a:blip r:embed="rId2"/>
                <a:stretch>
                  <a:fillRect l="-413" t="-1350"/>
                </a:stretch>
              </a:blipFill>
            </p:spPr>
            <p:txBody>
              <a:bodyPr/>
              <a:lstStyle/>
              <a:p>
                <a:r>
                  <a:rPr lang="zh-CN" altLang="en-US">
                    <a:noFill/>
                  </a:rPr>
                  <a:t> </a:t>
                </a:r>
              </a:p>
            </p:txBody>
          </p:sp>
        </mc:Fallback>
      </mc:AlternateContent>
      <p:sp>
        <p:nvSpPr>
          <p:cNvPr id="5" name="文本占位符 4"/>
          <p:cNvSpPr>
            <a:spLocks noGrp="1"/>
          </p:cNvSpPr>
          <p:nvPr>
            <p:ph type="body" sz="quarter" idx="13"/>
          </p:nvPr>
        </p:nvSpPr>
        <p:spPr/>
        <p:txBody>
          <a:bodyPr/>
          <a:lstStyle/>
          <a:p>
            <a:r>
              <a:rPr kumimoji="1" lang="zh-CN" altLang="en-US" dirty="0"/>
              <a:t>基于数学方法的分析</a:t>
            </a:r>
            <a:endParaRPr lang="zh-CN" altLang="en-US" dirty="0"/>
          </a:p>
        </p:txBody>
      </p:sp>
      <p:pic>
        <p:nvPicPr>
          <p:cNvPr id="6" name="图片 5"/>
          <p:cNvPicPr>
            <a:picLocks noChangeAspect="1"/>
          </p:cNvPicPr>
          <p:nvPr/>
        </p:nvPicPr>
        <p:blipFill>
          <a:blip r:embed="rId3"/>
          <a:stretch>
            <a:fillRect/>
          </a:stretch>
        </p:blipFill>
        <p:spPr>
          <a:xfrm>
            <a:off x="2432149" y="2942946"/>
            <a:ext cx="4279703" cy="142180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48</a:t>
            </a:fld>
            <a:endParaRPr lang="zh-CN" altLang="en-US" dirty="0"/>
          </a:p>
        </p:txBody>
      </p:sp>
      <p:sp>
        <p:nvSpPr>
          <p:cNvPr id="3" name="文本占位符 2"/>
          <p:cNvSpPr>
            <a:spLocks noGrp="1"/>
          </p:cNvSpPr>
          <p:nvPr>
            <p:ph type="body" sz="quarter" idx="14"/>
          </p:nvPr>
        </p:nvSpPr>
        <p:spPr/>
        <p:txBody>
          <a:bodyPr/>
          <a:lstStyle/>
          <a:p>
            <a:r>
              <a:rPr lang="zh-CN" altLang="en-US" dirty="0"/>
              <a:t>分割示例</a:t>
            </a:r>
            <a:r>
              <a:rPr lang="en-US" altLang="zh-CN" dirty="0"/>
              <a:t>——</a:t>
            </a:r>
            <a:r>
              <a:rPr lang="zh-CN" altLang="en-US" dirty="0"/>
              <a:t>密钥恢复攻击</a:t>
            </a:r>
          </a:p>
        </p:txBody>
      </p:sp>
      <mc:AlternateContent xmlns:mc="http://schemas.openxmlformats.org/markup-compatibility/2006">
        <mc:Choice xmlns:a14="http://schemas.microsoft.com/office/drawing/2010/main" Requires="a14">
          <p:sp>
            <p:nvSpPr>
              <p:cNvPr id="4" name="文本占位符 3"/>
              <p:cNvSpPr>
                <a:spLocks noGrp="1"/>
              </p:cNvSpPr>
              <p:nvPr>
                <p:ph type="body" sz="quarter" idx="15"/>
              </p:nvPr>
            </p:nvSpPr>
            <p:spPr/>
            <p:txBody>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rPr>
                  <a:t>对</a:t>
                </a:r>
                <a14:m>
                  <m:oMath xmlns:m="http://schemas.openxmlformats.org/officeDocument/2006/math">
                    <m:r>
                      <a:rPr lang="zh-CN" altLang="en-US" b="1">
                        <a:solidFill>
                          <a:prstClr val="black"/>
                        </a:solidFill>
                        <a:latin typeface="楷体" panose="02010609060101010101" pitchFamily="49" charset="-122"/>
                        <a:ea typeface="楷体" panose="02010609060101010101" pitchFamily="49" charset="-122"/>
                      </a:rPr>
                      <m:t>某加密算法，</m:t>
                    </m:r>
                    <m:r>
                      <a:rPr lang="en-US" altLang="zh-CN" b="1">
                        <a:solidFill>
                          <a:prstClr val="black"/>
                        </a:solidFill>
                        <a:latin typeface="楷体" panose="02010609060101010101" pitchFamily="49" charset="-122"/>
                        <a:ea typeface="楷体" panose="02010609060101010101" pitchFamily="49" charset="-122"/>
                      </a:rPr>
                      <m:t>𝑃</m:t>
                    </m:r>
                    <m:r>
                      <a:rPr lang="en-US" altLang="zh-CN" b="1">
                        <a:solidFill>
                          <a:prstClr val="black"/>
                        </a:solidFill>
                        <a:latin typeface="楷体" panose="02010609060101010101" pitchFamily="49" charset="-122"/>
                        <a:ea typeface="楷体" panose="02010609060101010101" pitchFamily="49" charset="-122"/>
                      </a:rPr>
                      <m:t>⊕</m:t>
                    </m:r>
                    <m:r>
                      <a:rPr lang="en-US" altLang="zh-CN" b="1">
                        <a:solidFill>
                          <a:prstClr val="black"/>
                        </a:solidFill>
                        <a:latin typeface="楷体" panose="02010609060101010101" pitchFamily="49" charset="-122"/>
                        <a:ea typeface="楷体" panose="02010609060101010101" pitchFamily="49" charset="-122"/>
                      </a:rPr>
                      <m:t>𝑋</m:t>
                    </m:r>
                    <m:r>
                      <a:rPr lang="en-US" altLang="zh-CN" b="1">
                        <a:solidFill>
                          <a:prstClr val="black"/>
                        </a:solidFill>
                        <a:latin typeface="楷体" panose="02010609060101010101" pitchFamily="49" charset="-122"/>
                        <a:ea typeface="楷体" panose="02010609060101010101" pitchFamily="49" charset="-122"/>
                      </a:rPr>
                      <m:t>=1</m:t>
                    </m:r>
                  </m:oMath>
                </a14:m>
                <a:r>
                  <a:rPr lang="zh-CN" altLang="en-US" sz="2100" dirty="0">
                    <a:solidFill>
                      <a:prstClr val="black"/>
                    </a:solidFill>
                  </a:rPr>
                  <a:t>（</a:t>
                </a:r>
                <a:r>
                  <a:rPr lang="en-US" altLang="zh-CN" b="1" dirty="0">
                    <a:solidFill>
                      <a:prstClr val="black"/>
                    </a:solidFill>
                    <a:latin typeface="楷体" panose="02010609060101010101" pitchFamily="49" charset="-122"/>
                    <a:ea typeface="楷体" panose="02010609060101010101" pitchFamily="49" charset="-122"/>
                  </a:rPr>
                  <a:t>2</a:t>
                </a:r>
                <a:r>
                  <a:rPr lang="zh-CN" altLang="en-US" b="1" dirty="0">
                    <a:solidFill>
                      <a:prstClr val="black"/>
                    </a:solidFill>
                    <a:latin typeface="楷体" panose="02010609060101010101" pitchFamily="49" charset="-122"/>
                    <a:ea typeface="楷体" panose="02010609060101010101" pitchFamily="49" charset="-122"/>
                  </a:rPr>
                  <a:t>轮的区分器</a:t>
                </a:r>
                <a:r>
                  <a:rPr lang="zh-CN" altLang="en-US" sz="2100" dirty="0">
                    <a:solidFill>
                      <a:prstClr val="black"/>
                    </a:solidFill>
                  </a:rPr>
                  <a:t>）</a:t>
                </a:r>
                <a:endParaRPr lang="en-US" altLang="zh-CN" sz="2100" dirty="0">
                  <a:solidFill>
                    <a:prstClr val="black"/>
                  </a:solidFill>
                </a:endParaRPr>
              </a:p>
              <a:p>
                <a:pPr marL="137160" indent="-137160" algn="l">
                  <a:spcBef>
                    <a:spcPts val="900"/>
                  </a:spcBef>
                  <a:buClr>
                    <a:srgbClr val="D34817">
                      <a:lumMod val="75000"/>
                    </a:srgbClr>
                  </a:buClr>
                  <a:buSzPct val="85000"/>
                  <a:buFont typeface="Wingdings" panose="05000000000000000000" pitchFamily="2" charset="2"/>
                  <a:buChar char="§"/>
                </a:pPr>
                <a14:m>
                  <m:oMath xmlns:m="http://schemas.openxmlformats.org/officeDocument/2006/math">
                    <m:r>
                      <a:rPr lang="en-US" altLang="zh-CN" sz="2100" i="1">
                        <a:solidFill>
                          <a:prstClr val="black"/>
                        </a:solidFill>
                        <a:latin typeface="Cambria Math" panose="02040503050406030204" pitchFamily="18" charset="0"/>
                        <a:ea typeface="Cambria Math" panose="02040503050406030204" pitchFamily="18" charset="0"/>
                      </a:rPr>
                      <m:t>𝐶</m:t>
                    </m:r>
                    <m:r>
                      <a:rPr lang="en-US" altLang="zh-CN" sz="2100" i="1">
                        <a:solidFill>
                          <a:prstClr val="black"/>
                        </a:solidFill>
                        <a:latin typeface="Cambria Math" panose="02040503050406030204" pitchFamily="18" charset="0"/>
                        <a:ea typeface="Cambria Math" panose="02040503050406030204" pitchFamily="18" charset="0"/>
                      </a:rPr>
                      <m:t>=</m:t>
                    </m:r>
                    <m:sSub>
                      <m:sSubPr>
                        <m:ctrlPr>
                          <a:rPr lang="en-US" altLang="zh-CN" sz="2100" i="1">
                            <a:solidFill>
                              <a:prstClr val="black"/>
                            </a:solidFill>
                            <a:latin typeface="Cambria Math" panose="02040503050406030204" pitchFamily="18" charset="0"/>
                            <a:ea typeface="Cambria Math" panose="02040503050406030204" pitchFamily="18" charset="0"/>
                          </a:rPr>
                        </m:ctrlPr>
                      </m:sSubPr>
                      <m:e>
                        <m:r>
                          <a:rPr lang="en-US" altLang="zh-CN" sz="2100" i="1">
                            <a:solidFill>
                              <a:prstClr val="black"/>
                            </a:solidFill>
                            <a:latin typeface="Cambria Math" panose="02040503050406030204" pitchFamily="18" charset="0"/>
                            <a:ea typeface="Cambria Math" panose="02040503050406030204" pitchFamily="18" charset="0"/>
                          </a:rPr>
                          <m:t>𝐹</m:t>
                        </m:r>
                      </m:e>
                      <m:sub>
                        <m:sSub>
                          <m:sSubPr>
                            <m:ctrlPr>
                              <a:rPr lang="en-US" altLang="zh-CN" sz="2100" i="1">
                                <a:solidFill>
                                  <a:prstClr val="black"/>
                                </a:solidFill>
                                <a:latin typeface="Cambria Math" panose="02040503050406030204" pitchFamily="18" charset="0"/>
                                <a:ea typeface="Cambria Math" panose="02040503050406030204" pitchFamily="18" charset="0"/>
                              </a:rPr>
                            </m:ctrlPr>
                          </m:sSubPr>
                          <m:e>
                            <m:r>
                              <a:rPr lang="en-US" altLang="zh-CN" sz="2100" i="1">
                                <a:solidFill>
                                  <a:prstClr val="black"/>
                                </a:solidFill>
                                <a:latin typeface="Cambria Math" panose="02040503050406030204" pitchFamily="18" charset="0"/>
                                <a:ea typeface="Cambria Math" panose="02040503050406030204" pitchFamily="18" charset="0"/>
                              </a:rPr>
                              <m:t>𝐾</m:t>
                            </m:r>
                          </m:e>
                          <m:sub>
                            <m:r>
                              <a:rPr lang="en-US" altLang="zh-CN" sz="2100" i="1">
                                <a:solidFill>
                                  <a:prstClr val="black"/>
                                </a:solidFill>
                                <a:latin typeface="Cambria Math" panose="02040503050406030204" pitchFamily="18" charset="0"/>
                                <a:ea typeface="Cambria Math" panose="02040503050406030204" pitchFamily="18" charset="0"/>
                              </a:rPr>
                              <m:t>2</m:t>
                            </m:r>
                          </m:sub>
                        </m:sSub>
                      </m:sub>
                    </m:sSub>
                    <m:r>
                      <a:rPr lang="en-US" altLang="zh-CN" sz="2100" i="1">
                        <a:solidFill>
                          <a:prstClr val="black"/>
                        </a:solidFill>
                        <a:latin typeface="Cambria Math" panose="02040503050406030204" pitchFamily="18" charset="0"/>
                        <a:ea typeface="Cambria Math" panose="02040503050406030204" pitchFamily="18" charset="0"/>
                      </a:rPr>
                      <m:t>(</m:t>
                    </m:r>
                    <m:r>
                      <a:rPr lang="en-US" altLang="zh-CN" sz="2100" i="1">
                        <a:solidFill>
                          <a:prstClr val="black"/>
                        </a:solidFill>
                        <a:latin typeface="Cambria Math" panose="02040503050406030204" pitchFamily="18" charset="0"/>
                        <a:ea typeface="Cambria Math" panose="02040503050406030204" pitchFamily="18" charset="0"/>
                      </a:rPr>
                      <m:t>𝑋</m:t>
                    </m:r>
                    <m:r>
                      <a:rPr lang="en-US" altLang="zh-CN" sz="2100" i="1">
                        <a:solidFill>
                          <a:prstClr val="black"/>
                        </a:solidFill>
                        <a:latin typeface="Cambria Math" panose="02040503050406030204" pitchFamily="18" charset="0"/>
                        <a:ea typeface="Cambria Math" panose="02040503050406030204" pitchFamily="18" charset="0"/>
                      </a:rPr>
                      <m:t>)</m:t>
                    </m:r>
                  </m:oMath>
                </a14:m>
                <a:endParaRPr lang="en-US" altLang="zh-CN" sz="2100" dirty="0">
                  <a:solidFill>
                    <a:prstClr val="black"/>
                  </a:solidFill>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rPr>
                  <a:t>先恢复</a:t>
                </a:r>
                <a14:m>
                  <m:oMath xmlns:m="http://schemas.openxmlformats.org/officeDocument/2006/math">
                    <m:sSub>
                      <m:sSubPr>
                        <m:ctrlPr>
                          <a:rPr lang="en-US" altLang="zh-CN" sz="2100" i="1">
                            <a:solidFill>
                              <a:prstClr val="black"/>
                            </a:solidFill>
                            <a:latin typeface="Cambria Math" panose="02040503050406030204" pitchFamily="18" charset="0"/>
                            <a:ea typeface="Cambria Math" panose="02040503050406030204" pitchFamily="18" charset="0"/>
                          </a:rPr>
                        </m:ctrlPr>
                      </m:sSubPr>
                      <m:e>
                        <m:r>
                          <a:rPr lang="en-US" altLang="zh-CN" sz="2100" i="1">
                            <a:solidFill>
                              <a:prstClr val="black"/>
                            </a:solidFill>
                            <a:latin typeface="Cambria Math" panose="02040503050406030204" pitchFamily="18" charset="0"/>
                            <a:ea typeface="Cambria Math" panose="02040503050406030204" pitchFamily="18" charset="0"/>
                          </a:rPr>
                          <m:t>𝐾</m:t>
                        </m:r>
                      </m:e>
                      <m:sub>
                        <m:r>
                          <a:rPr lang="en-US" altLang="zh-CN" sz="2100" i="1">
                            <a:solidFill>
                              <a:prstClr val="black"/>
                            </a:solidFill>
                            <a:latin typeface="Cambria Math" panose="02040503050406030204" pitchFamily="18" charset="0"/>
                            <a:ea typeface="Cambria Math" panose="02040503050406030204" pitchFamily="18" charset="0"/>
                          </a:rPr>
                          <m:t>2</m:t>
                        </m:r>
                      </m:sub>
                    </m:sSub>
                  </m:oMath>
                </a14:m>
                <a:r>
                  <a:rPr lang="zh-CN" altLang="en-US" sz="2100" dirty="0">
                    <a:solidFill>
                      <a:prstClr val="black"/>
                    </a:solidFill>
                  </a:rPr>
                  <a:t>，</a:t>
                </a:r>
                <a:r>
                  <a:rPr lang="zh-CN" altLang="en-US" b="1" dirty="0">
                    <a:solidFill>
                      <a:prstClr val="black"/>
                    </a:solidFill>
                    <a:latin typeface="楷体" panose="02010609060101010101" pitchFamily="49" charset="-122"/>
                    <a:ea typeface="楷体" panose="02010609060101010101" pitchFamily="49" charset="-122"/>
                  </a:rPr>
                  <a:t>再恢复</a:t>
                </a:r>
                <a14:m>
                  <m:oMath xmlns:m="http://schemas.openxmlformats.org/officeDocument/2006/math">
                    <m:sSub>
                      <m:sSubPr>
                        <m:ctrlPr>
                          <a:rPr lang="en-US" altLang="zh-CN" sz="2100" i="1">
                            <a:solidFill>
                              <a:prstClr val="black"/>
                            </a:solidFill>
                            <a:latin typeface="Cambria Math" panose="02040503050406030204" pitchFamily="18" charset="0"/>
                            <a:ea typeface="Cambria Math" panose="02040503050406030204" pitchFamily="18" charset="0"/>
                          </a:rPr>
                        </m:ctrlPr>
                      </m:sSubPr>
                      <m:e>
                        <m:r>
                          <a:rPr lang="en-US" altLang="zh-CN" sz="2100" i="1">
                            <a:solidFill>
                              <a:prstClr val="black"/>
                            </a:solidFill>
                            <a:latin typeface="Cambria Math" panose="02040503050406030204" pitchFamily="18" charset="0"/>
                            <a:ea typeface="Cambria Math" panose="02040503050406030204" pitchFamily="18" charset="0"/>
                          </a:rPr>
                          <m:t>𝐾</m:t>
                        </m:r>
                      </m:e>
                      <m:sub>
                        <m:r>
                          <a:rPr lang="en-US" altLang="zh-CN" sz="2100" i="1">
                            <a:solidFill>
                              <a:prstClr val="black"/>
                            </a:solidFill>
                            <a:latin typeface="Cambria Math" panose="02040503050406030204" pitchFamily="18" charset="0"/>
                            <a:ea typeface="Cambria Math" panose="02040503050406030204" pitchFamily="18" charset="0"/>
                          </a:rPr>
                          <m:t>0</m:t>
                        </m:r>
                      </m:sub>
                    </m:sSub>
                  </m:oMath>
                </a14:m>
                <a:r>
                  <a:rPr lang="zh-CN" altLang="en-US" sz="2100" dirty="0">
                    <a:solidFill>
                      <a:prstClr val="black"/>
                    </a:solidFill>
                  </a:rPr>
                  <a:t>，</a:t>
                </a:r>
                <a:r>
                  <a:rPr lang="en-US" altLang="zh-CN" sz="2100" dirty="0">
                    <a:solidFill>
                      <a:prstClr val="black"/>
                    </a:solidFill>
                    <a:ea typeface="Cambria Math" panose="02040503050406030204" pitchFamily="18" charset="0"/>
                  </a:rPr>
                  <a:t> </a:t>
                </a:r>
                <a14:m>
                  <m:oMath xmlns:m="http://schemas.openxmlformats.org/officeDocument/2006/math">
                    <m:sSub>
                      <m:sSubPr>
                        <m:ctrlPr>
                          <a:rPr lang="en-US" altLang="zh-CN" sz="2100" i="1">
                            <a:solidFill>
                              <a:prstClr val="black"/>
                            </a:solidFill>
                            <a:latin typeface="Cambria Math" panose="02040503050406030204" pitchFamily="18" charset="0"/>
                            <a:ea typeface="Cambria Math" panose="02040503050406030204" pitchFamily="18" charset="0"/>
                          </a:rPr>
                        </m:ctrlPr>
                      </m:sSubPr>
                      <m:e>
                        <m:r>
                          <a:rPr lang="en-US" altLang="zh-CN" sz="2100" i="1">
                            <a:solidFill>
                              <a:prstClr val="black"/>
                            </a:solidFill>
                            <a:latin typeface="Cambria Math" panose="02040503050406030204" pitchFamily="18" charset="0"/>
                            <a:ea typeface="Cambria Math" panose="02040503050406030204" pitchFamily="18" charset="0"/>
                          </a:rPr>
                          <m:t>𝐾</m:t>
                        </m:r>
                      </m:e>
                      <m:sub>
                        <m:r>
                          <a:rPr lang="en-US" altLang="zh-CN" sz="2100" i="1">
                            <a:solidFill>
                              <a:prstClr val="black"/>
                            </a:solidFill>
                            <a:latin typeface="Cambria Math" panose="02040503050406030204" pitchFamily="18" charset="0"/>
                            <a:ea typeface="Cambria Math" panose="02040503050406030204" pitchFamily="18" charset="0"/>
                          </a:rPr>
                          <m:t>1</m:t>
                        </m:r>
                      </m:sub>
                    </m:sSub>
                  </m:oMath>
                </a14:m>
                <a:endParaRPr lang="en-US" altLang="zh-CN" sz="2100" dirty="0">
                  <a:solidFill>
                    <a:prstClr val="black"/>
                  </a:solidFill>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rPr>
                  <a:t>实现密钥空间的分割</a:t>
                </a:r>
              </a:p>
              <a:p>
                <a:endParaRPr lang="zh-CN" altLang="en-US" dirty="0"/>
              </a:p>
            </p:txBody>
          </p:sp>
        </mc:Choice>
        <mc:Fallback>
          <p:sp>
            <p:nvSpPr>
              <p:cNvPr id="4" name="文本占位符 3"/>
              <p:cNvSpPr>
                <a:spLocks noGrp="1" noRot="1" noChangeAspect="1" noMove="1" noResize="1" noEditPoints="1" noAdjustHandles="1" noChangeArrowheads="1" noChangeShapeType="1" noTextEdit="1"/>
              </p:cNvSpPr>
              <p:nvPr>
                <p:ph type="body" sz="quarter" idx="15"/>
              </p:nvPr>
            </p:nvSpPr>
            <p:spPr>
              <a:blipFill>
                <a:blip r:embed="rId2"/>
                <a:stretch>
                  <a:fillRect l="-413" t="-1350"/>
                </a:stretch>
              </a:blipFill>
            </p:spPr>
            <p:txBody>
              <a:bodyPr/>
              <a:lstStyle/>
              <a:p>
                <a:r>
                  <a:rPr lang="zh-CN" altLang="en-US">
                    <a:noFill/>
                  </a:rPr>
                  <a:t> </a:t>
                </a:r>
              </a:p>
            </p:txBody>
          </p:sp>
        </mc:Fallback>
      </mc:AlternateContent>
      <p:sp>
        <p:nvSpPr>
          <p:cNvPr id="5" name="文本占位符 4"/>
          <p:cNvSpPr>
            <a:spLocks noGrp="1"/>
          </p:cNvSpPr>
          <p:nvPr>
            <p:ph type="body" sz="quarter" idx="13"/>
          </p:nvPr>
        </p:nvSpPr>
        <p:spPr/>
        <p:txBody>
          <a:bodyPr/>
          <a:lstStyle/>
          <a:p>
            <a:r>
              <a:rPr kumimoji="1" lang="zh-CN" altLang="en-US" dirty="0"/>
              <a:t>基于数学方法的分析</a:t>
            </a:r>
            <a:endParaRPr lang="zh-CN" altLang="en-US" dirty="0"/>
          </a:p>
          <a:p>
            <a:endParaRPr lang="zh-CN" altLang="en-US" dirty="0"/>
          </a:p>
        </p:txBody>
      </p:sp>
      <p:pic>
        <p:nvPicPr>
          <p:cNvPr id="6" name="图片 5"/>
          <p:cNvPicPr>
            <a:picLocks noChangeAspect="1"/>
          </p:cNvPicPr>
          <p:nvPr/>
        </p:nvPicPr>
        <p:blipFill>
          <a:blip r:embed="rId3"/>
          <a:stretch>
            <a:fillRect/>
          </a:stretch>
        </p:blipFill>
        <p:spPr>
          <a:xfrm>
            <a:off x="2251952" y="3776024"/>
            <a:ext cx="4640097" cy="105562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49</a:t>
            </a:fld>
            <a:endParaRPr lang="zh-CN" altLang="en-US" dirty="0"/>
          </a:p>
        </p:txBody>
      </p:sp>
      <p:sp>
        <p:nvSpPr>
          <p:cNvPr id="3" name="文本占位符 2"/>
          <p:cNvSpPr>
            <a:spLocks noGrp="1"/>
          </p:cNvSpPr>
          <p:nvPr>
            <p:ph type="body" sz="quarter" idx="14"/>
          </p:nvPr>
        </p:nvSpPr>
        <p:spPr/>
        <p:txBody>
          <a:bodyPr/>
          <a:lstStyle/>
          <a:p>
            <a:r>
              <a:rPr lang="zh-CN" altLang="en-US" dirty="0"/>
              <a:t>密钥恢复攻击的一般模型</a:t>
            </a:r>
            <a:r>
              <a:rPr kumimoji="1" lang="zh-CN" altLang="en-US" dirty="0"/>
              <a:t>（解题步骤）</a:t>
            </a:r>
            <a:endParaRPr lang="zh-CN" altLang="en-US" dirty="0"/>
          </a:p>
        </p:txBody>
      </p:sp>
      <mc:AlternateContent xmlns:mc="http://schemas.openxmlformats.org/markup-compatibility/2006">
        <mc:Choice xmlns:a14="http://schemas.microsoft.com/office/drawing/2010/main" Requires="a14">
          <p:sp>
            <p:nvSpPr>
              <p:cNvPr id="4" name="文本占位符 3"/>
              <p:cNvSpPr>
                <a:spLocks noGrp="1"/>
              </p:cNvSpPr>
              <p:nvPr>
                <p:ph type="body" sz="quarter" idx="15"/>
              </p:nvPr>
            </p:nvSpPr>
            <p:spPr/>
            <p:txBody>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rPr>
                  <a:t>找到一个</a:t>
                </a:r>
                <a:r>
                  <a:rPr lang="en-US" altLang="zh-CN" i="1" dirty="0">
                    <a:solidFill>
                      <a:prstClr val="black"/>
                    </a:solidFill>
                  </a:rPr>
                  <a:t>d</a:t>
                </a:r>
                <a:r>
                  <a:rPr lang="zh-CN" altLang="en-US" b="1" dirty="0">
                    <a:solidFill>
                      <a:prstClr val="black"/>
                    </a:solidFill>
                    <a:latin typeface="楷体" panose="02010609060101010101" pitchFamily="49" charset="-122"/>
                    <a:ea typeface="楷体" panose="02010609060101010101" pitchFamily="49" charset="-122"/>
                  </a:rPr>
                  <a:t>轮区分器</a:t>
                </a:r>
                <a:endParaRPr lang="en-US" altLang="zh-CN" b="1" dirty="0">
                  <a:solidFill>
                    <a:prstClr val="black"/>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区分器对应的不随机现象只与区分器的头尾</a:t>
                </a:r>
                <a:r>
                  <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15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15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X</a:t>
                </a:r>
                <a:r>
                  <a:rPr lang="en-US" altLang="zh-CN" sz="15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sz="15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Y</a:t>
                </a:r>
                <a:r>
                  <a:rPr lang="en-US" altLang="zh-CN" sz="15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相关</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看做函数</a:t>
                </a:r>
                <a:r>
                  <a:rPr lang="en-US" altLang="zh-CN" sz="15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D</a:t>
                </a:r>
                <a:r>
                  <a:rPr lang="en-US" altLang="zh-CN" sz="15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r>
                  <a:rPr lang="en-US" altLang="zh-CN" sz="15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X</a:t>
                </a:r>
                <a:r>
                  <a:rPr lang="en-US" altLang="zh-CN" sz="15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sz="15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Y</a:t>
                </a:r>
                <a:r>
                  <a:rPr lang="en-US" altLang="zh-CN" sz="15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p>
              <a:p>
                <a:pPr marL="137160" indent="-137160" algn="l">
                  <a:spcBef>
                    <a:spcPts val="900"/>
                  </a:spcBef>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rPr>
                  <a:t>利用区分器实现密钥空间的分割</a:t>
                </a:r>
                <a:endParaRPr lang="en-US" altLang="zh-CN" b="1" dirty="0">
                  <a:solidFill>
                    <a:prstClr val="black"/>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由明文加密到区分器头部涉及的密钥</a:t>
                </a:r>
                <a14:m>
                  <m:oMath xmlns:m="http://schemas.openxmlformats.org/officeDocument/2006/math">
                    <m:sSub>
                      <m:sSubPr>
                        <m:ctrlPr>
                          <a:rPr lang="en-US" altLang="zh-CN" sz="1500" i="1">
                            <a:solidFill>
                              <a:prstClr val="black"/>
                            </a:solidFill>
                            <a:latin typeface="Cambria Math" panose="02040503050406030204" pitchFamily="18" charset="0"/>
                          </a:rPr>
                        </m:ctrlPr>
                      </m:sSubPr>
                      <m:e>
                        <m:r>
                          <a:rPr lang="en-US" altLang="zh-CN" sz="1500" i="1">
                            <a:solidFill>
                              <a:prstClr val="black"/>
                            </a:solidFill>
                            <a:latin typeface="Cambria Math" panose="02040503050406030204" pitchFamily="18" charset="0"/>
                          </a:rPr>
                          <m:t>𝐾</m:t>
                        </m:r>
                      </m:e>
                      <m:sub>
                        <m:r>
                          <a:rPr lang="en-US" altLang="zh-CN" sz="1500" i="1">
                            <a:solidFill>
                              <a:prstClr val="black"/>
                            </a:solidFill>
                            <a:latin typeface="Cambria Math" panose="02040503050406030204" pitchFamily="18" charset="0"/>
                          </a:rPr>
                          <m:t>0</m:t>
                        </m:r>
                      </m:sub>
                    </m:sSub>
                    <m:r>
                      <a:rPr lang="en-US" altLang="zh-CN" sz="1500" i="1">
                        <a:solidFill>
                          <a:prstClr val="black"/>
                        </a:solidFill>
                        <a:latin typeface="Cambria Math" panose="02040503050406030204" pitchFamily="18" charset="0"/>
                      </a:rPr>
                      <m:t>,…,</m:t>
                    </m:r>
                    <m:sSub>
                      <m:sSubPr>
                        <m:ctrlPr>
                          <a:rPr lang="en-US" altLang="zh-CN" sz="1500" i="1">
                            <a:solidFill>
                              <a:prstClr val="black"/>
                            </a:solidFill>
                            <a:latin typeface="Cambria Math" panose="02040503050406030204" pitchFamily="18" charset="0"/>
                          </a:rPr>
                        </m:ctrlPr>
                      </m:sSubPr>
                      <m:e>
                        <m:r>
                          <a:rPr lang="en-US" altLang="zh-CN" sz="1500" i="1">
                            <a:solidFill>
                              <a:prstClr val="black"/>
                            </a:solidFill>
                            <a:latin typeface="Cambria Math" panose="02040503050406030204" pitchFamily="18" charset="0"/>
                          </a:rPr>
                          <m:t>𝐾</m:t>
                        </m:r>
                      </m:e>
                      <m:sub>
                        <m:r>
                          <a:rPr lang="en-US" altLang="zh-CN" sz="1500" i="1">
                            <a:solidFill>
                              <a:prstClr val="black"/>
                            </a:solidFill>
                            <a:latin typeface="Cambria Math" panose="02040503050406030204" pitchFamily="18" charset="0"/>
                          </a:rPr>
                          <m:t>𝑖</m:t>
                        </m:r>
                      </m:sub>
                    </m:sSub>
                  </m:oMath>
                </a14:m>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的部分比特，以及由密文解密到区分器尾部涉及的密钥</a:t>
                </a:r>
                <a14:m>
                  <m:oMath xmlns:m="http://schemas.openxmlformats.org/officeDocument/2006/math">
                    <m:sSub>
                      <m:sSubPr>
                        <m:ctrlPr>
                          <a:rPr lang="en-US" altLang="zh-CN" sz="1500" i="1">
                            <a:solidFill>
                              <a:prstClr val="black"/>
                            </a:solidFill>
                            <a:latin typeface="Cambria Math" panose="02040503050406030204" pitchFamily="18" charset="0"/>
                          </a:rPr>
                        </m:ctrlPr>
                      </m:sSubPr>
                      <m:e>
                        <m:r>
                          <a:rPr lang="en-US" altLang="zh-CN" sz="1500" i="1">
                            <a:solidFill>
                              <a:prstClr val="black"/>
                            </a:solidFill>
                            <a:latin typeface="Cambria Math" panose="02040503050406030204" pitchFamily="18" charset="0"/>
                          </a:rPr>
                          <m:t>𝐾</m:t>
                        </m:r>
                      </m:e>
                      <m:sub>
                        <m:r>
                          <a:rPr lang="en-US" altLang="zh-CN" sz="1500" i="1">
                            <a:solidFill>
                              <a:prstClr val="black"/>
                            </a:solidFill>
                            <a:latin typeface="Cambria Math" panose="02040503050406030204" pitchFamily="18" charset="0"/>
                          </a:rPr>
                          <m:t>𝑖</m:t>
                        </m:r>
                        <m:r>
                          <a:rPr lang="en-US" altLang="zh-CN" sz="1500" i="1">
                            <a:solidFill>
                              <a:prstClr val="black"/>
                            </a:solidFill>
                            <a:latin typeface="Cambria Math" panose="02040503050406030204" pitchFamily="18" charset="0"/>
                          </a:rPr>
                          <m:t>+</m:t>
                        </m:r>
                        <m:r>
                          <a:rPr lang="en-US" altLang="zh-CN" sz="1500" i="1">
                            <a:solidFill>
                              <a:prstClr val="black"/>
                            </a:solidFill>
                            <a:latin typeface="Cambria Math" panose="02040503050406030204" pitchFamily="18" charset="0"/>
                          </a:rPr>
                          <m:t>𝑑</m:t>
                        </m:r>
                        <m:r>
                          <a:rPr lang="en-US" altLang="zh-CN" sz="1500" i="1">
                            <a:solidFill>
                              <a:prstClr val="black"/>
                            </a:solidFill>
                            <a:latin typeface="Cambria Math" panose="02040503050406030204" pitchFamily="18" charset="0"/>
                          </a:rPr>
                          <m:t>+1</m:t>
                        </m:r>
                      </m:sub>
                    </m:sSub>
                    <m:r>
                      <a:rPr lang="en-US" altLang="zh-CN" sz="1500" i="1">
                        <a:solidFill>
                          <a:prstClr val="black"/>
                        </a:solidFill>
                        <a:latin typeface="Cambria Math" panose="02040503050406030204" pitchFamily="18" charset="0"/>
                      </a:rPr>
                      <m:t>,…,</m:t>
                    </m:r>
                    <m:sSub>
                      <m:sSubPr>
                        <m:ctrlPr>
                          <a:rPr lang="en-US" altLang="zh-CN" sz="1500" i="1">
                            <a:solidFill>
                              <a:prstClr val="black"/>
                            </a:solidFill>
                            <a:latin typeface="Cambria Math" panose="02040503050406030204" pitchFamily="18" charset="0"/>
                          </a:rPr>
                        </m:ctrlPr>
                      </m:sSubPr>
                      <m:e>
                        <m:r>
                          <a:rPr lang="en-US" altLang="zh-CN" sz="1500" i="1">
                            <a:solidFill>
                              <a:prstClr val="black"/>
                            </a:solidFill>
                            <a:latin typeface="Cambria Math" panose="02040503050406030204" pitchFamily="18" charset="0"/>
                          </a:rPr>
                          <m:t>𝐾</m:t>
                        </m:r>
                      </m:e>
                      <m:sub>
                        <m:r>
                          <a:rPr lang="en-US" altLang="zh-CN" sz="1500" i="1">
                            <a:solidFill>
                              <a:prstClr val="black"/>
                            </a:solidFill>
                            <a:latin typeface="Cambria Math" panose="02040503050406030204" pitchFamily="18" charset="0"/>
                          </a:rPr>
                          <m:t>𝑟</m:t>
                        </m:r>
                      </m:sub>
                    </m:sSub>
                  </m:oMath>
                </a14:m>
                <a:r>
                  <a:rPr lang="zh-CN" altLang="en-US" b="1" dirty="0">
                    <a:solidFill>
                      <a:prstClr val="black"/>
                    </a:solidFill>
                    <a:latin typeface="楷体" panose="02010609060101010101" pitchFamily="49" charset="-122"/>
                    <a:ea typeface="楷体" panose="02010609060101010101" pitchFamily="49" charset="-122"/>
                    <a:cs typeface="Times New Roman" panose="02020603050405020304" pitchFamily="18" charset="0"/>
                  </a:rPr>
                  <a:t>的部分比特</a:t>
                </a:r>
                <a:endParaRPr lang="en-US" altLang="zh-CN" b="1"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marL="137160" indent="-137160" algn="l">
                  <a:spcBef>
                    <a:spcPts val="900"/>
                  </a:spcBef>
                  <a:buClr>
                    <a:srgbClr val="D34817">
                      <a:lumMod val="75000"/>
                    </a:srgbClr>
                  </a:buClr>
                  <a:buSzPct val="85000"/>
                  <a:buFont typeface="Wingdings" panose="05000000000000000000" pitchFamily="2" charset="2"/>
                  <a:buChar char="§"/>
                </a:pPr>
                <a:r>
                  <a:rPr lang="zh-CN" altLang="en-US" b="1" dirty="0">
                    <a:solidFill>
                      <a:prstClr val="black"/>
                    </a:solidFill>
                    <a:latin typeface="楷体" panose="02010609060101010101" pitchFamily="49" charset="-122"/>
                    <a:ea typeface="楷体" panose="02010609060101010101" pitchFamily="49" charset="-122"/>
                  </a:rPr>
                  <a:t>攻击的复杂度及成功率与函数</a:t>
                </a:r>
                <a:r>
                  <a:rPr lang="en-US" altLang="zh-CN" i="1" dirty="0">
                    <a:solidFill>
                      <a:prstClr val="black"/>
                    </a:solidFill>
                  </a:rPr>
                  <a:t>D</a:t>
                </a:r>
                <a:r>
                  <a:rPr lang="en-US" altLang="zh-CN" dirty="0">
                    <a:solidFill>
                      <a:prstClr val="black"/>
                    </a:solidFill>
                  </a:rPr>
                  <a:t>(</a:t>
                </a:r>
                <a:r>
                  <a:rPr lang="en-US" altLang="zh-CN" i="1" dirty="0">
                    <a:solidFill>
                      <a:prstClr val="black"/>
                    </a:solidFill>
                  </a:rPr>
                  <a:t>X</a:t>
                </a:r>
                <a:r>
                  <a:rPr lang="en-US" altLang="zh-CN" dirty="0">
                    <a:solidFill>
                      <a:prstClr val="black"/>
                    </a:solidFill>
                  </a:rPr>
                  <a:t>, </a:t>
                </a:r>
                <a:r>
                  <a:rPr lang="en-US" altLang="zh-CN" i="1" dirty="0">
                    <a:solidFill>
                      <a:prstClr val="black"/>
                    </a:solidFill>
                  </a:rPr>
                  <a:t>Y</a:t>
                </a:r>
                <a:r>
                  <a:rPr lang="en-US" altLang="zh-CN" dirty="0">
                    <a:solidFill>
                      <a:prstClr val="black"/>
                    </a:solidFill>
                  </a:rPr>
                  <a:t>)</a:t>
                </a:r>
                <a:r>
                  <a:rPr lang="zh-CN" altLang="en-US" b="1" dirty="0">
                    <a:solidFill>
                      <a:prstClr val="black"/>
                    </a:solidFill>
                    <a:latin typeface="楷体" panose="02010609060101010101" pitchFamily="49" charset="-122"/>
                    <a:ea typeface="楷体" panose="02010609060101010101" pitchFamily="49" charset="-122"/>
                  </a:rPr>
                  <a:t>及求解</a:t>
                </a:r>
                <a:r>
                  <a:rPr lang="en-US" altLang="zh-CN" dirty="0">
                    <a:solidFill>
                      <a:prstClr val="black"/>
                    </a:solidFill>
                  </a:rPr>
                  <a:t>(</a:t>
                </a:r>
                <a:r>
                  <a:rPr lang="en-US" altLang="zh-CN" i="1" dirty="0">
                    <a:solidFill>
                      <a:prstClr val="black"/>
                    </a:solidFill>
                  </a:rPr>
                  <a:t>X</a:t>
                </a:r>
                <a:r>
                  <a:rPr lang="en-US" altLang="zh-CN" dirty="0">
                    <a:solidFill>
                      <a:prstClr val="black"/>
                    </a:solidFill>
                  </a:rPr>
                  <a:t>, </a:t>
                </a:r>
                <a:r>
                  <a:rPr lang="en-US" altLang="zh-CN" i="1" dirty="0">
                    <a:solidFill>
                      <a:prstClr val="black"/>
                    </a:solidFill>
                  </a:rPr>
                  <a:t>Y</a:t>
                </a:r>
                <a:r>
                  <a:rPr lang="en-US" altLang="zh-CN" dirty="0">
                    <a:solidFill>
                      <a:prstClr val="black"/>
                    </a:solidFill>
                  </a:rPr>
                  <a:t>)</a:t>
                </a:r>
                <a:r>
                  <a:rPr lang="zh-CN" altLang="en-US" b="1" dirty="0">
                    <a:solidFill>
                      <a:prstClr val="black"/>
                    </a:solidFill>
                    <a:latin typeface="楷体" panose="02010609060101010101" pitchFamily="49" charset="-122"/>
                    <a:ea typeface="楷体" panose="02010609060101010101" pitchFamily="49" charset="-122"/>
                  </a:rPr>
                  <a:t>的方式和涉及的密钥量有关</a:t>
                </a:r>
              </a:p>
              <a:p>
                <a:endParaRPr lang="zh-CN" altLang="en-US" dirty="0"/>
              </a:p>
            </p:txBody>
          </p:sp>
        </mc:Choice>
        <mc:Fallback>
          <p:sp>
            <p:nvSpPr>
              <p:cNvPr id="4" name="文本占位符 3"/>
              <p:cNvSpPr>
                <a:spLocks noGrp="1" noRot="1" noChangeAspect="1" noMove="1" noResize="1" noEditPoints="1" noAdjustHandles="1" noChangeArrowheads="1" noChangeShapeType="1" noTextEdit="1"/>
              </p:cNvSpPr>
              <p:nvPr>
                <p:ph type="body" sz="quarter" idx="15"/>
              </p:nvPr>
            </p:nvSpPr>
            <p:spPr>
              <a:blipFill>
                <a:blip r:embed="rId2"/>
                <a:stretch>
                  <a:fillRect l="-207" t="-1080" r="-413"/>
                </a:stretch>
              </a:blipFill>
            </p:spPr>
            <p:txBody>
              <a:bodyPr/>
              <a:lstStyle/>
              <a:p>
                <a:r>
                  <a:rPr lang="zh-CN" altLang="en-US">
                    <a:noFill/>
                  </a:rPr>
                  <a:t> </a:t>
                </a:r>
              </a:p>
            </p:txBody>
          </p:sp>
        </mc:Fallback>
      </mc:AlternateContent>
      <p:sp>
        <p:nvSpPr>
          <p:cNvPr id="5" name="文本占位符 4"/>
          <p:cNvSpPr>
            <a:spLocks noGrp="1"/>
          </p:cNvSpPr>
          <p:nvPr>
            <p:ph type="body" sz="quarter" idx="13"/>
          </p:nvPr>
        </p:nvSpPr>
        <p:spPr/>
        <p:txBody>
          <a:bodyPr/>
          <a:lstStyle/>
          <a:p>
            <a:r>
              <a:rPr kumimoji="1" lang="zh-CN" altLang="en-US" dirty="0"/>
              <a:t>基于数学方法的分析</a:t>
            </a:r>
            <a:endParaRPr lang="zh-CN" altLang="en-US" dirty="0"/>
          </a:p>
          <a:p>
            <a:endParaRPr lang="zh-CN" altLang="en-US" dirty="0"/>
          </a:p>
        </p:txBody>
      </p:sp>
      <p:pic>
        <p:nvPicPr>
          <p:cNvPr id="6" name="图片 5"/>
          <p:cNvPicPr>
            <a:picLocks noChangeAspect="1"/>
          </p:cNvPicPr>
          <p:nvPr/>
        </p:nvPicPr>
        <p:blipFill>
          <a:blip r:embed="rId3"/>
          <a:stretch>
            <a:fillRect/>
          </a:stretch>
        </p:blipFill>
        <p:spPr>
          <a:xfrm>
            <a:off x="1143000" y="4257080"/>
            <a:ext cx="6858000" cy="10490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55AA617-AF47-4F1B-9FB9-5C56700BB503}"/>
              </a:ext>
            </a:extLst>
          </p:cNvPr>
          <p:cNvSpPr>
            <a:spLocks noGrp="1"/>
          </p:cNvSpPr>
          <p:nvPr>
            <p:ph type="sldNum" sz="quarter" idx="12"/>
          </p:nvPr>
        </p:nvSpPr>
        <p:spPr/>
        <p:txBody>
          <a:bodyPr/>
          <a:lstStyle/>
          <a:p>
            <a:fld id="{3FA3B7B3-45F1-4F78-8C74-FDB527C9F76D}" type="slidenum">
              <a:rPr lang="zh-CN" altLang="en-US" smtClean="0"/>
              <a:pPr/>
              <a:t>5</a:t>
            </a:fld>
            <a:endParaRPr lang="zh-CN" altLang="en-US" dirty="0"/>
          </a:p>
        </p:txBody>
      </p:sp>
      <p:sp>
        <p:nvSpPr>
          <p:cNvPr id="4" name="文本框 3">
            <a:extLst>
              <a:ext uri="{FF2B5EF4-FFF2-40B4-BE49-F238E27FC236}">
                <a16:creationId xmlns:a16="http://schemas.microsoft.com/office/drawing/2014/main" id="{23488ED1-10B3-4063-80F9-7531C3CDCACC}"/>
              </a:ext>
            </a:extLst>
          </p:cNvPr>
          <p:cNvSpPr txBox="1"/>
          <p:nvPr/>
        </p:nvSpPr>
        <p:spPr>
          <a:xfrm>
            <a:off x="179512" y="980728"/>
            <a:ext cx="3456384" cy="707886"/>
          </a:xfrm>
          <a:prstGeom prst="rect">
            <a:avLst/>
          </a:prstGeom>
          <a:noFill/>
        </p:spPr>
        <p:txBody>
          <a:bodyPr wrap="square" rtlCol="0">
            <a:spAutoFit/>
          </a:bodyPr>
          <a:lstStyle/>
          <a:p>
            <a:r>
              <a:rPr lang="zh-CN" altLang="en-US" sz="4000" b="1" dirty="0">
                <a:solidFill>
                  <a:schemeClr val="tx1"/>
                </a:solidFill>
                <a:latin typeface="华文楷体" panose="02010600040101010101" pitchFamily="2" charset="-122"/>
                <a:ea typeface="华文楷体" panose="02010600040101010101" pitchFamily="2" charset="-122"/>
              </a:rPr>
              <a:t>主要内容：</a:t>
            </a:r>
          </a:p>
        </p:txBody>
      </p:sp>
      <p:sp>
        <p:nvSpPr>
          <p:cNvPr id="5" name="文本框 4">
            <a:extLst>
              <a:ext uri="{FF2B5EF4-FFF2-40B4-BE49-F238E27FC236}">
                <a16:creationId xmlns:a16="http://schemas.microsoft.com/office/drawing/2014/main" id="{A1121087-62B2-4529-A1C3-CD2DAF19668B}"/>
              </a:ext>
            </a:extLst>
          </p:cNvPr>
          <p:cNvSpPr txBox="1"/>
          <p:nvPr/>
        </p:nvSpPr>
        <p:spPr>
          <a:xfrm>
            <a:off x="1187624" y="1988840"/>
            <a:ext cx="6768752" cy="3046988"/>
          </a:xfrm>
          <a:prstGeom prst="rect">
            <a:avLst/>
          </a:prstGeom>
          <a:noFill/>
        </p:spPr>
        <p:txBody>
          <a:bodyPr wrap="square" rtlCol="0">
            <a:spAutoFit/>
          </a:bodyPr>
          <a:lstStyle/>
          <a:p>
            <a:r>
              <a:rPr lang="en-US" altLang="zh-CN" sz="3200" b="1" dirty="0">
                <a:solidFill>
                  <a:schemeClr val="tx1"/>
                </a:solidFill>
                <a:latin typeface="华文楷体" panose="02010600040101010101" pitchFamily="2" charset="-122"/>
                <a:ea typeface="华文楷体" panose="02010600040101010101" pitchFamily="2" charset="-122"/>
              </a:rPr>
              <a:t>1.</a:t>
            </a:r>
            <a:r>
              <a:rPr lang="zh-CN" altLang="en-US" sz="3200" b="1" dirty="0">
                <a:solidFill>
                  <a:schemeClr val="tx1"/>
                </a:solidFill>
                <a:latin typeface="华文楷体" panose="02010600040101010101" pitchFamily="2" charset="-122"/>
                <a:ea typeface="华文楷体" panose="02010600040101010101" pitchFamily="2" charset="-122"/>
              </a:rPr>
              <a:t>引论和古典密码的分析</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2.</a:t>
            </a:r>
            <a:r>
              <a:rPr lang="zh-CN" altLang="en-US" sz="3200" b="1" dirty="0">
                <a:solidFill>
                  <a:schemeClr val="tx1"/>
                </a:solidFill>
                <a:latin typeface="华文楷体" panose="02010600040101010101" pitchFamily="2" charset="-122"/>
                <a:ea typeface="华文楷体" panose="02010600040101010101" pitchFamily="2" charset="-122"/>
              </a:rPr>
              <a:t>分组密码算法的分析和设计</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3.Hash</a:t>
            </a:r>
            <a:r>
              <a:rPr lang="zh-CN" altLang="en-US" sz="3200" b="1" dirty="0">
                <a:solidFill>
                  <a:schemeClr val="tx1"/>
                </a:solidFill>
                <a:latin typeface="华文楷体" panose="02010600040101010101" pitchFamily="2" charset="-122"/>
                <a:ea typeface="华文楷体" panose="02010600040101010101" pitchFamily="2" charset="-122"/>
              </a:rPr>
              <a:t>函数的分析</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4.</a:t>
            </a:r>
            <a:r>
              <a:rPr lang="zh-CN" altLang="en-US" sz="3200" b="1" dirty="0">
                <a:solidFill>
                  <a:schemeClr val="tx1"/>
                </a:solidFill>
                <a:latin typeface="华文楷体" panose="02010600040101010101" pitchFamily="2" charset="-122"/>
                <a:ea typeface="华文楷体" panose="02010600040101010101" pitchFamily="2" charset="-122"/>
              </a:rPr>
              <a:t>公钥密码算法的分析</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5.</a:t>
            </a:r>
            <a:r>
              <a:rPr lang="zh-CN" altLang="en-US" sz="3200" b="1" dirty="0">
                <a:solidFill>
                  <a:schemeClr val="tx1"/>
                </a:solidFill>
                <a:latin typeface="华文楷体" panose="02010600040101010101" pitchFamily="2" charset="-122"/>
                <a:ea typeface="华文楷体" panose="02010600040101010101" pitchFamily="2" charset="-122"/>
              </a:rPr>
              <a:t>侧信道攻击</a:t>
            </a:r>
            <a:endParaRPr lang="en-US" altLang="zh-CN" sz="3200" b="1" dirty="0">
              <a:solidFill>
                <a:schemeClr val="tx1"/>
              </a:solidFill>
              <a:latin typeface="华文楷体" panose="02010600040101010101" pitchFamily="2" charset="-122"/>
              <a:ea typeface="华文楷体" panose="02010600040101010101" pitchFamily="2" charset="-122"/>
            </a:endParaRPr>
          </a:p>
          <a:p>
            <a:r>
              <a:rPr lang="en-US" altLang="zh-CN" sz="3200" b="1" dirty="0">
                <a:solidFill>
                  <a:schemeClr val="tx1"/>
                </a:solidFill>
                <a:latin typeface="华文楷体" panose="02010600040101010101" pitchFamily="2" charset="-122"/>
                <a:ea typeface="华文楷体" panose="02010600040101010101" pitchFamily="2" charset="-122"/>
              </a:rPr>
              <a:t>6.</a:t>
            </a:r>
            <a:r>
              <a:rPr lang="zh-CN" altLang="en-US" sz="3200" b="1" dirty="0">
                <a:solidFill>
                  <a:schemeClr val="tx1"/>
                </a:solidFill>
                <a:latin typeface="华文楷体" panose="02010600040101010101" pitchFamily="2" charset="-122"/>
                <a:ea typeface="华文楷体" panose="02010600040101010101" pitchFamily="2" charset="-122"/>
              </a:rPr>
              <a:t>流密码和统计检测</a:t>
            </a:r>
            <a:endParaRPr lang="en-US" altLang="zh-CN" sz="32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39544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50</a:t>
            </a:fld>
            <a:endParaRPr lang="zh-CN" altLang="en-US" dirty="0"/>
          </a:p>
        </p:txBody>
      </p:sp>
      <p:sp>
        <p:nvSpPr>
          <p:cNvPr id="6" name="文本占位符 5"/>
          <p:cNvSpPr>
            <a:spLocks noGrp="1"/>
          </p:cNvSpPr>
          <p:nvPr>
            <p:ph type="body" sz="quarter" idx="14"/>
          </p:nvPr>
        </p:nvSpPr>
        <p:spPr/>
        <p:txBody>
          <a:bodyPr/>
          <a:lstStyle/>
          <a:p>
            <a:endParaRPr lang="zh-CN" altLang="en-US"/>
          </a:p>
        </p:txBody>
      </p:sp>
      <p:sp>
        <p:nvSpPr>
          <p:cNvPr id="5" name="文本占位符 4"/>
          <p:cNvSpPr>
            <a:spLocks noGrp="1"/>
          </p:cNvSpPr>
          <p:nvPr>
            <p:ph type="body" sz="quarter" idx="15"/>
          </p:nvPr>
        </p:nvSpPr>
        <p:spPr/>
        <p:txBody>
          <a:bodyPr>
            <a:normAutofit/>
          </a:bodyPr>
          <a:lstStyle/>
          <a:p>
            <a:pPr marL="137160" indent="-137160" algn="l">
              <a:spcBef>
                <a:spcPts val="900"/>
              </a:spcBef>
              <a:buClr>
                <a:srgbClr val="D34817">
                  <a:lumMod val="75000"/>
                </a:srgbClr>
              </a:buClr>
              <a:buSzPct val="85000"/>
              <a:buFont typeface="Wingdings" panose="05000000000000000000" pitchFamily="2" charset="2"/>
              <a:buChar char="§"/>
            </a:pPr>
            <a:r>
              <a:rPr lang="zh-CN" altLang="en-US" sz="2100" b="1" dirty="0">
                <a:solidFill>
                  <a:schemeClr val="bg1">
                    <a:lumMod val="65000"/>
                  </a:schemeClr>
                </a:solidFill>
                <a:latin typeface="楷体" panose="02010609060101010101" pitchFamily="49" charset="-122"/>
                <a:ea typeface="楷体" panose="02010609060101010101" pitchFamily="49" charset="-122"/>
              </a:rPr>
              <a:t>强力攻击</a:t>
            </a:r>
            <a:endParaRPr lang="en-US" altLang="zh-CN" sz="2100" b="1" dirty="0">
              <a:solidFill>
                <a:schemeClr val="bg1">
                  <a:lumMod val="65000"/>
                </a:schemeClr>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schemeClr val="bg1">
                    <a:lumMod val="65000"/>
                  </a:schemeClr>
                </a:solidFill>
                <a:latin typeface="楷体" panose="02010609060101010101" pitchFamily="49" charset="-122"/>
                <a:ea typeface="楷体" panose="02010609060101010101" pitchFamily="49" charset="-122"/>
                <a:cs typeface="Times New Roman" panose="02020603050405020304" pitchFamily="18" charset="0"/>
              </a:rPr>
              <a:t>通用的攻击方法，给出算法的安全上界</a:t>
            </a:r>
            <a:endParaRPr lang="en-US" altLang="zh-CN" b="1" dirty="0">
              <a:solidFill>
                <a:schemeClr val="bg1">
                  <a:lumMod val="65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schemeClr val="bg1">
                    <a:lumMod val="65000"/>
                  </a:schemeClr>
                </a:solidFill>
                <a:latin typeface="楷体" panose="02010609060101010101" pitchFamily="49" charset="-122"/>
                <a:ea typeface="楷体" panose="02010609060101010101" pitchFamily="49" charset="-122"/>
                <a:cs typeface="Times New Roman" panose="02020603050405020304" pitchFamily="18" charset="0"/>
              </a:rPr>
              <a:t>穷举攻击、字典攻击、查表攻击、时间</a:t>
            </a:r>
            <a:r>
              <a:rPr lang="en-US" altLang="zh-CN" b="1" dirty="0">
                <a:solidFill>
                  <a:schemeClr val="bg1">
                    <a:lumMod val="65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chemeClr val="bg1">
                    <a:lumMod val="65000"/>
                  </a:schemeClr>
                </a:solidFill>
                <a:latin typeface="楷体" panose="02010609060101010101" pitchFamily="49" charset="-122"/>
                <a:ea typeface="楷体" panose="02010609060101010101" pitchFamily="49" charset="-122"/>
                <a:cs typeface="Times New Roman" panose="02020603050405020304" pitchFamily="18" charset="0"/>
              </a:rPr>
              <a:t>存储权衡攻击</a:t>
            </a:r>
            <a:endParaRPr lang="en-US" altLang="zh-CN" b="1" dirty="0">
              <a:solidFill>
                <a:schemeClr val="bg1">
                  <a:lumMod val="65000"/>
                </a:schemeClr>
              </a:solidFill>
              <a:latin typeface="楷体" panose="02010609060101010101" pitchFamily="49" charset="-122"/>
              <a:ea typeface="楷体" panose="02010609060101010101" pitchFamily="49" charset="-122"/>
              <a:cs typeface="Times New Roman" panose="02020603050405020304" pitchFamily="18" charset="0"/>
            </a:endParaRPr>
          </a:p>
          <a:p>
            <a:pPr marL="137160" indent="-137160" algn="l">
              <a:spcBef>
                <a:spcPts val="900"/>
              </a:spcBef>
              <a:buClr>
                <a:srgbClr val="D34817">
                  <a:lumMod val="75000"/>
                </a:srgbClr>
              </a:buClr>
              <a:buSzPct val="85000"/>
              <a:buFont typeface="Wingdings" panose="05000000000000000000" pitchFamily="2" charset="2"/>
              <a:buChar char="§"/>
            </a:pPr>
            <a:r>
              <a:rPr kumimoji="1" lang="zh-CN" altLang="en-US" sz="2100" b="1" dirty="0">
                <a:solidFill>
                  <a:schemeClr val="bg1">
                    <a:lumMod val="65000"/>
                  </a:schemeClr>
                </a:solidFill>
                <a:latin typeface="楷体" panose="02010609060101010101" pitchFamily="49" charset="-122"/>
                <a:ea typeface="楷体" panose="02010609060101010101" pitchFamily="49" charset="-122"/>
              </a:rPr>
              <a:t>基于数学方法研究算法的安全性</a:t>
            </a:r>
            <a:endParaRPr kumimoji="1" lang="en-US" altLang="zh-CN" sz="2100" b="1" dirty="0">
              <a:solidFill>
                <a:schemeClr val="bg1">
                  <a:lumMod val="65000"/>
                </a:schemeClr>
              </a:solidFill>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lang="zh-CN" altLang="en-US" b="1" dirty="0">
                <a:solidFill>
                  <a:schemeClr val="bg1">
                    <a:lumMod val="65000"/>
                  </a:schemeClr>
                </a:solidFill>
                <a:latin typeface="楷体" panose="02010609060101010101" pitchFamily="49" charset="-122"/>
                <a:ea typeface="楷体" panose="02010609060101010101" pitchFamily="49" charset="-122"/>
                <a:cs typeface="Times New Roman" panose="02020603050405020304" pitchFamily="18" charset="0"/>
              </a:rPr>
              <a:t>通过分析算法的内部结构，结合统计或代数方法，发现特殊规律，开展分析工作</a:t>
            </a:r>
            <a:endParaRPr kumimoji="1" lang="en-US" altLang="zh-CN" b="1" dirty="0">
              <a:solidFill>
                <a:schemeClr val="bg1">
                  <a:lumMod val="65000"/>
                </a:schemeClr>
              </a:solidFill>
              <a:latin typeface="楷体" panose="02010609060101010101" pitchFamily="49" charset="-122"/>
              <a:ea typeface="楷体" panose="02010609060101010101" pitchFamily="49" charset="-122"/>
              <a:cs typeface="Times New Roman" panose="02020603050405020304" pitchFamily="18" charset="0"/>
            </a:endParaRPr>
          </a:p>
          <a:p>
            <a:pPr marL="137160" indent="-137160" algn="l">
              <a:spcBef>
                <a:spcPts val="900"/>
              </a:spcBef>
              <a:buClr>
                <a:srgbClr val="D34817">
                  <a:lumMod val="75000"/>
                </a:srgbClr>
              </a:buClr>
              <a:buSzPct val="85000"/>
              <a:buFont typeface="Wingdings" panose="05000000000000000000" pitchFamily="2" charset="2"/>
              <a:buChar char="§"/>
            </a:pPr>
            <a:r>
              <a:rPr kumimoji="1" lang="zh-CN" altLang="en-US" sz="2100" b="1" dirty="0">
                <a:latin typeface="楷体" panose="02010609060101010101" pitchFamily="49" charset="-122"/>
                <a:ea typeface="楷体" panose="02010609060101010101" pitchFamily="49" charset="-122"/>
              </a:rPr>
              <a:t>结合物理实现方式研究算法的安全性（侧信道攻击）</a:t>
            </a:r>
            <a:endParaRPr kumimoji="1" lang="en-US" altLang="zh-CN" sz="2100" b="1" dirty="0">
              <a:latin typeface="楷体" panose="02010609060101010101" pitchFamily="49" charset="-122"/>
              <a:ea typeface="楷体" panose="02010609060101010101" pitchFamily="49" charset="-122"/>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kumimoji="1" lang="zh-CN" altLang="en-US" b="1" dirty="0">
                <a:latin typeface="楷体" panose="02010609060101010101" pitchFamily="49" charset="-122"/>
                <a:ea typeface="楷体" panose="02010609060101010101" pitchFamily="49" charset="-122"/>
                <a:cs typeface="Times New Roman" panose="02020603050405020304" pitchFamily="18" charset="0"/>
              </a:rPr>
              <a:t>探测算法在加解密过程中泄露的某些物理参量，如时间、能量、电磁、温度等表征的信息差异，推测密钥信息</a:t>
            </a:r>
            <a:endParaRPr kumimoji="1" lang="en-US" altLang="zh-CN" b="1" dirty="0">
              <a:latin typeface="楷体" panose="02010609060101010101" pitchFamily="49" charset="-122"/>
              <a:ea typeface="楷体" panose="02010609060101010101" pitchFamily="49" charset="-122"/>
              <a:cs typeface="Times New Roman" panose="02020603050405020304" pitchFamily="18" charset="0"/>
            </a:endParaRPr>
          </a:p>
          <a:p>
            <a:pPr marL="342900" lvl="1" indent="-137160">
              <a:lnSpc>
                <a:spcPct val="100000"/>
              </a:lnSpc>
              <a:spcBef>
                <a:spcPts val="300"/>
              </a:spcBef>
              <a:spcAft>
                <a:spcPts val="150"/>
              </a:spcAft>
              <a:buClr>
                <a:srgbClr val="D34817">
                  <a:lumMod val="75000"/>
                </a:srgbClr>
              </a:buClr>
              <a:buSzPct val="85000"/>
              <a:buFont typeface="Wingdings" panose="05000000000000000000" pitchFamily="2" charset="2"/>
              <a:buChar char="§"/>
            </a:pPr>
            <a:r>
              <a:rPr kumimoji="1" lang="zh-CN" altLang="en-US" b="1" dirty="0">
                <a:latin typeface="楷体" panose="02010609060101010101" pitchFamily="49" charset="-122"/>
                <a:ea typeface="楷体" panose="02010609060101010101" pitchFamily="49" charset="-122"/>
                <a:cs typeface="Times New Roman" panose="02020603050405020304" pitchFamily="18" charset="0"/>
              </a:rPr>
              <a:t>计时攻击、能量分析、故障攻击、电磁攻击、缓存攻击等</a:t>
            </a:r>
            <a:endParaRPr kumimoji="1" lang="en-US" altLang="zh-CN" b="1" dirty="0">
              <a:latin typeface="楷体" panose="02010609060101010101" pitchFamily="49" charset="-122"/>
              <a:ea typeface="楷体" panose="02010609060101010101" pitchFamily="49" charset="-122"/>
              <a:cs typeface="Times New Roman" panose="02020603050405020304" pitchFamily="18" charset="0"/>
            </a:endParaRPr>
          </a:p>
          <a:p>
            <a:pPr>
              <a:defRPr/>
            </a:pPr>
            <a:endParaRPr lang="en-US" altLang="zh-CN" b="1" dirty="0">
              <a:latin typeface="楷体" panose="02010609060101010101" pitchFamily="49" charset="-122"/>
              <a:ea typeface="楷体" panose="02010609060101010101" pitchFamily="49" charset="-122"/>
              <a:cs typeface="+mn-cs"/>
            </a:endParaRPr>
          </a:p>
        </p:txBody>
      </p:sp>
      <p:sp>
        <p:nvSpPr>
          <p:cNvPr id="3" name="文本占位符 2"/>
          <p:cNvSpPr>
            <a:spLocks noGrp="1"/>
          </p:cNvSpPr>
          <p:nvPr>
            <p:ph type="body" sz="quarter" idx="13"/>
          </p:nvPr>
        </p:nvSpPr>
        <p:spPr/>
        <p:txBody>
          <a:bodyPr/>
          <a:lstStyle/>
          <a:p>
            <a:r>
              <a:rPr lang="zh-CN" altLang="en-US" dirty="0"/>
              <a:t>攻击方法（</a:t>
            </a:r>
            <a:r>
              <a:rPr lang="zh-CN" altLang="en-US" dirty="0">
                <a:solidFill>
                  <a:srgbClr val="C00000"/>
                </a:solidFill>
              </a:rPr>
              <a:t>多解</a:t>
            </a:r>
            <a:r>
              <a:rPr lang="zh-CN" altLang="en-US"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266F18C-E25B-4871-A506-AFE47840D849}"/>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FA3B7B3-45F1-4F78-8C74-FDB527C9F76D}" type="slidenum">
              <a:rPr kumimoji="0" lang="zh-CN" altLang="en-US" sz="1050" b="1" i="0" u="none" strike="noStrike" kern="1200" cap="none" spc="0" normalizeH="0" baseline="0" noProof="0" smtClean="0">
                <a:ln>
                  <a:noFill/>
                </a:ln>
                <a:solidFill>
                  <a:prstClr val="white"/>
                </a:solidFill>
                <a:effectLst/>
                <a:uLnTx/>
                <a:uFillTx/>
                <a:latin typeface="黑体" panose="02010609060101010101" pitchFamily="49" charset="-122"/>
                <a:ea typeface="黑体" panose="02010609060101010101" pitchFamily="49"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zh-CN" altLang="en-US" sz="105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4" name="矩形 3">
            <a:extLst>
              <a:ext uri="{FF2B5EF4-FFF2-40B4-BE49-F238E27FC236}">
                <a16:creationId xmlns:a16="http://schemas.microsoft.com/office/drawing/2014/main" id="{9460530F-F9EB-4024-B16E-9FF9107FC72E}"/>
              </a:ext>
            </a:extLst>
          </p:cNvPr>
          <p:cNvSpPr/>
          <p:nvPr/>
        </p:nvSpPr>
        <p:spPr>
          <a:xfrm>
            <a:off x="395536" y="1628800"/>
            <a:ext cx="8208912" cy="4555093"/>
          </a:xfrm>
          <a:prstGeom prst="rect">
            <a:avLst/>
          </a:prstGeom>
        </p:spPr>
        <p:txBody>
          <a:bodyPr wrap="square">
            <a:spAutoFit/>
          </a:bodyPr>
          <a:lstStyle/>
          <a:p>
            <a:pPr marL="0" marR="0" lvl="0" indent="304800" algn="just" defTabSz="914400" rtl="0" eaLnBrk="0" fontAlgn="base" latinLnBrk="0" hangingPunct="0">
              <a:lnSpc>
                <a:spcPct val="150000"/>
              </a:lnSpc>
              <a:spcBef>
                <a:spcPct val="0"/>
              </a:spcBef>
              <a:spcAft>
                <a:spcPts val="0"/>
              </a:spcAft>
              <a:buClrTx/>
              <a:buSzTx/>
              <a:buFontTx/>
              <a:buNone/>
              <a:tabLst/>
              <a:defRPr/>
            </a:pPr>
            <a:r>
              <a:rPr kumimoji="0" lang="zh-CN"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当密码算法在硬件设备及软件系统应用时，攻击者一旦可以访问加密设备，就可以通过对设备实际操作的执行时间、能量消耗或电磁辐射等特征进行测量，如果这些特征的变化在一定程度上依赖于密钥，那么攻击者可能将此密码破解。</a:t>
            </a:r>
            <a:endParaRPr kumimoji="0" lang="en-US"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304800" algn="just" defTabSz="914400" rtl="0" eaLnBrk="0" fontAlgn="base" latinLnBrk="0" hangingPunct="0">
              <a:lnSpc>
                <a:spcPct val="150000"/>
              </a:lnSpc>
              <a:spcBef>
                <a:spcPct val="0"/>
              </a:spcBef>
              <a:spcAft>
                <a:spcPts val="0"/>
              </a:spcAft>
              <a:buClrTx/>
              <a:buSzTx/>
              <a:buFontTx/>
              <a:buNone/>
              <a:tabLst/>
              <a:defRPr/>
            </a:pPr>
            <a:r>
              <a:rPr kumimoji="0" lang="zh-CN" altLang="zh-CN" sz="28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rPr>
              <a:t>目前侧信道攻击方法给密码设备的安全问题带来非常严重的威胁。</a:t>
            </a:r>
            <a:endParaRPr kumimoji="0" lang="zh-CN" altLang="zh-CN" sz="2800" b="1" i="0" u="none" strike="noStrike" kern="1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3A88934-400C-4FF3-823B-E7C11E09E632}"/>
              </a:ext>
            </a:extLst>
          </p:cNvPr>
          <p:cNvSpPr txBox="1"/>
          <p:nvPr/>
        </p:nvSpPr>
        <p:spPr>
          <a:xfrm>
            <a:off x="179512" y="920914"/>
            <a:ext cx="3456384"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侧信道攻击</a:t>
            </a:r>
          </a:p>
        </p:txBody>
      </p:sp>
    </p:spTree>
    <p:extLst>
      <p:ext uri="{BB962C8B-B14F-4D97-AF65-F5344CB8AC3E}">
        <p14:creationId xmlns:p14="http://schemas.microsoft.com/office/powerpoint/2010/main" val="299307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52</a:t>
            </a:fld>
            <a:endParaRPr lang="zh-CN" altLang="en-US" dirty="0"/>
          </a:p>
        </p:txBody>
      </p:sp>
      <p:sp>
        <p:nvSpPr>
          <p:cNvPr id="14" name="文本占位符 13"/>
          <p:cNvSpPr>
            <a:spLocks noGrp="1"/>
          </p:cNvSpPr>
          <p:nvPr>
            <p:ph type="body" sz="quarter" idx="15"/>
          </p:nvPr>
        </p:nvSpPr>
        <p:spPr/>
        <p:txBody>
          <a:bodyPr/>
          <a:lstStyle/>
          <a:p>
            <a:endParaRPr lang="zh-CN" altLang="en-US" dirty="0"/>
          </a:p>
        </p:txBody>
      </p:sp>
      <p:sp>
        <p:nvSpPr>
          <p:cNvPr id="5" name="文本占位符 4"/>
          <p:cNvSpPr>
            <a:spLocks noGrp="1"/>
          </p:cNvSpPr>
          <p:nvPr>
            <p:ph type="body" sz="quarter" idx="13"/>
          </p:nvPr>
        </p:nvSpPr>
        <p:spPr/>
        <p:txBody>
          <a:bodyPr/>
          <a:lstStyle/>
          <a:p>
            <a:r>
              <a:rPr kumimoji="1" lang="zh-CN" altLang="en-US" dirty="0"/>
              <a:t>本课程主要内容</a:t>
            </a:r>
            <a:endParaRPr lang="zh-CN" altLang="en-US" dirty="0"/>
          </a:p>
        </p:txBody>
      </p:sp>
      <p:graphicFrame>
        <p:nvGraphicFramePr>
          <p:cNvPr id="6" name="内容占位符 4"/>
          <p:cNvGraphicFramePr/>
          <p:nvPr>
            <p:extLst>
              <p:ext uri="{D42A27DB-BD31-4B8C-83A1-F6EECF244321}">
                <p14:modId xmlns:p14="http://schemas.microsoft.com/office/powerpoint/2010/main" val="749238985"/>
              </p:ext>
            </p:extLst>
          </p:nvPr>
        </p:nvGraphicFramePr>
        <p:xfrm>
          <a:off x="323528" y="1551241"/>
          <a:ext cx="7128792" cy="4119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 6"/>
          <p:cNvSpPr/>
          <p:nvPr/>
        </p:nvSpPr>
        <p:spPr>
          <a:xfrm>
            <a:off x="4648605" y="3555113"/>
            <a:ext cx="985374" cy="516473"/>
          </a:xfrm>
          <a:prstGeom prst="round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latin typeface="黑体" pitchFamily="49" charset="-122"/>
                <a:ea typeface="黑体" pitchFamily="49" charset="-122"/>
              </a:rPr>
              <a:t>杂凑函数的分析</a:t>
            </a:r>
          </a:p>
        </p:txBody>
      </p:sp>
      <p:sp>
        <p:nvSpPr>
          <p:cNvPr id="9" name="圆角矩形 6"/>
          <p:cNvSpPr/>
          <p:nvPr/>
        </p:nvSpPr>
        <p:spPr>
          <a:xfrm>
            <a:off x="4648605" y="2204798"/>
            <a:ext cx="985374" cy="516473"/>
          </a:xfrm>
          <a:prstGeom prst="round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黑体" pitchFamily="49" charset="-122"/>
                <a:ea typeface="黑体" pitchFamily="49" charset="-122"/>
              </a:rPr>
              <a:t>代数攻击</a:t>
            </a:r>
          </a:p>
        </p:txBody>
      </p:sp>
      <p:sp>
        <p:nvSpPr>
          <p:cNvPr id="10" name="圆角矩形 6"/>
          <p:cNvSpPr/>
          <p:nvPr/>
        </p:nvSpPr>
        <p:spPr>
          <a:xfrm>
            <a:off x="4648605" y="2879956"/>
            <a:ext cx="985374" cy="516473"/>
          </a:xfrm>
          <a:prstGeom prst="round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latin typeface="黑体" pitchFamily="49" charset="-122"/>
                <a:ea typeface="黑体" pitchFamily="49" charset="-122"/>
              </a:rPr>
              <a:t>流密码的分析</a:t>
            </a:r>
          </a:p>
        </p:txBody>
      </p:sp>
      <p:sp>
        <p:nvSpPr>
          <p:cNvPr id="11" name="圆角矩形 6"/>
          <p:cNvSpPr/>
          <p:nvPr/>
        </p:nvSpPr>
        <p:spPr>
          <a:xfrm>
            <a:off x="4648605" y="4230271"/>
            <a:ext cx="985374" cy="516473"/>
          </a:xfrm>
          <a:prstGeom prst="round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latin typeface="黑体" pitchFamily="49" charset="-122"/>
                <a:ea typeface="黑体" pitchFamily="49" charset="-122"/>
              </a:rPr>
              <a:t>公钥密码算法的分析</a:t>
            </a:r>
          </a:p>
        </p:txBody>
      </p:sp>
      <p:sp>
        <p:nvSpPr>
          <p:cNvPr id="12" name="圆角矩形 6"/>
          <p:cNvSpPr/>
          <p:nvPr/>
        </p:nvSpPr>
        <p:spPr>
          <a:xfrm>
            <a:off x="4648605" y="4869005"/>
            <a:ext cx="985374" cy="516473"/>
          </a:xfrm>
          <a:prstGeom prst="round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latin typeface="黑体" pitchFamily="49" charset="-122"/>
                <a:ea typeface="黑体" pitchFamily="49" charset="-122"/>
              </a:rPr>
              <a:t>侧信道分析</a:t>
            </a:r>
          </a:p>
        </p:txBody>
      </p:sp>
      <p:sp>
        <p:nvSpPr>
          <p:cNvPr id="13" name="圆角矩形 6"/>
          <p:cNvSpPr/>
          <p:nvPr/>
        </p:nvSpPr>
        <p:spPr>
          <a:xfrm>
            <a:off x="5757564" y="4880651"/>
            <a:ext cx="1178566" cy="516473"/>
          </a:xfrm>
          <a:prstGeom prst="round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latin typeface="黑体" pitchFamily="49" charset="-122"/>
                <a:ea typeface="黑体" pitchFamily="49" charset="-122"/>
              </a:rPr>
              <a:t>基于人工智能的密码分析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B4A8B52D-249C-4324-B95D-8BFE9D400872}"/>
              </a:ext>
            </a:extLst>
          </p:cNvPr>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fld id="{D56509BB-9CEE-46B6-93F7-EF27090A9420}" type="slidenum">
              <a:rPr lang="zh-CN" altLang="en-US" sz="2400">
                <a:latin typeface="Tahoma" panose="020B0604030504040204" pitchFamily="34" charset="0"/>
                <a:ea typeface="宋体" panose="02010600030101010101" pitchFamily="2" charset="-122"/>
              </a:rPr>
              <a:pPr eaLnBrk="1" hangingPunct="1">
                <a:spcBef>
                  <a:spcPct val="0"/>
                </a:spcBef>
                <a:buFontTx/>
                <a:buNone/>
              </a:pPr>
              <a:t>6</a:t>
            </a:fld>
            <a:endParaRPr lang="en-US" altLang="zh-CN" sz="2400">
              <a:latin typeface="Tahoma" panose="020B0604030504040204" pitchFamily="34" charset="0"/>
              <a:ea typeface="宋体" panose="02010600030101010101" pitchFamily="2" charset="-122"/>
            </a:endParaRPr>
          </a:p>
        </p:txBody>
      </p:sp>
      <p:sp>
        <p:nvSpPr>
          <p:cNvPr id="284674" name="Rectangle 2">
            <a:extLst>
              <a:ext uri="{FF2B5EF4-FFF2-40B4-BE49-F238E27FC236}">
                <a16:creationId xmlns:a16="http://schemas.microsoft.com/office/drawing/2014/main" id="{F2CDC92D-2294-4B44-8BB6-BBCA4C3EF2AC}"/>
              </a:ext>
            </a:extLst>
          </p:cNvPr>
          <p:cNvSpPr>
            <a:spLocks noGrp="1" noChangeArrowheads="1"/>
          </p:cNvSpPr>
          <p:nvPr>
            <p:ph type="body" sz="quarter" idx="13"/>
          </p:nvPr>
        </p:nvSpPr>
        <p:spPr>
          <a:xfrm>
            <a:off x="1331640" y="1916832"/>
            <a:ext cx="6768752" cy="3168352"/>
          </a:xfrm>
        </p:spPr>
        <p:txBody>
          <a:bodyPr>
            <a:noAutofit/>
          </a:bodyPr>
          <a:lstStyle/>
          <a:p>
            <a:pPr lvl="1"/>
            <a:r>
              <a:rPr lang="zh-CN" altLang="en-US" sz="2800" b="1" dirty="0">
                <a:latin typeface="楷体" panose="02010609060101010101" pitchFamily="49" charset="-122"/>
                <a:ea typeface="楷体" panose="02010609060101010101" pitchFamily="49" charset="-122"/>
              </a:rPr>
              <a:t>密码编码学(</a:t>
            </a:r>
            <a:r>
              <a:rPr lang="en-US" altLang="zh-CN" sz="2800" b="1" dirty="0">
                <a:latin typeface="楷体" panose="02010609060101010101" pitchFamily="49" charset="-122"/>
                <a:ea typeface="楷体" panose="02010609060101010101" pitchFamily="49" charset="-122"/>
              </a:rPr>
              <a:t>Cryptography)，</a:t>
            </a:r>
            <a:r>
              <a:rPr lang="zh-CN" altLang="en-US" sz="2800" b="1" dirty="0">
                <a:latin typeface="楷体" panose="02010609060101010101" pitchFamily="49" charset="-122"/>
                <a:ea typeface="楷体" panose="02010609060101010101" pitchFamily="49" charset="-122"/>
              </a:rPr>
              <a:t>对信息进行编码实现隐蔽信息的一门学问</a:t>
            </a:r>
            <a:endParaRPr lang="en-US" altLang="zh-CN" sz="2800" b="1" dirty="0">
              <a:latin typeface="楷体" panose="02010609060101010101" pitchFamily="49" charset="-122"/>
              <a:ea typeface="楷体" panose="02010609060101010101" pitchFamily="49" charset="-122"/>
            </a:endParaRPr>
          </a:p>
          <a:p>
            <a:pPr lvl="1"/>
            <a:endParaRPr lang="zh-CN" altLang="en-US" sz="2800" b="1" dirty="0">
              <a:latin typeface="楷体" panose="02010609060101010101" pitchFamily="49" charset="-122"/>
              <a:ea typeface="楷体" panose="02010609060101010101" pitchFamily="49" charset="-122"/>
            </a:endParaRPr>
          </a:p>
          <a:p>
            <a:pPr lvl="1"/>
            <a:r>
              <a:rPr lang="zh-CN" altLang="en-US" sz="2800" b="1" dirty="0">
                <a:latin typeface="楷体" panose="02010609060101010101" pitchFamily="49" charset="-122"/>
                <a:ea typeface="楷体" panose="02010609060101010101" pitchFamily="49" charset="-122"/>
              </a:rPr>
              <a:t>密码分析学(</a:t>
            </a:r>
            <a:r>
              <a:rPr lang="en-US" altLang="zh-CN" sz="2800" b="1" dirty="0">
                <a:latin typeface="楷体" panose="02010609060101010101" pitchFamily="49" charset="-122"/>
                <a:ea typeface="楷体" panose="02010609060101010101" pitchFamily="49" charset="-122"/>
              </a:rPr>
              <a:t>Cryptanalytics)</a:t>
            </a:r>
            <a:r>
              <a:rPr lang="zh-CN" altLang="en-US" sz="2800" b="1" dirty="0">
                <a:latin typeface="楷体" panose="02010609060101010101" pitchFamily="49" charset="-122"/>
                <a:ea typeface="楷体" panose="02010609060101010101" pitchFamily="49" charset="-122"/>
              </a:rPr>
              <a:t>，研究分析破译密码的学问。</a:t>
            </a:r>
          </a:p>
        </p:txBody>
      </p:sp>
      <p:sp>
        <p:nvSpPr>
          <p:cNvPr id="63492" name="Rectangle 3">
            <a:extLst>
              <a:ext uri="{FF2B5EF4-FFF2-40B4-BE49-F238E27FC236}">
                <a16:creationId xmlns:a16="http://schemas.microsoft.com/office/drawing/2014/main" id="{2260BF15-511A-43BF-8468-34722AA75BCB}"/>
              </a:ext>
            </a:extLst>
          </p:cNvPr>
          <p:cNvSpPr>
            <a:spLocks noGrp="1" noChangeArrowheads="1"/>
          </p:cNvSpPr>
          <p:nvPr>
            <p:ph type="title" idx="4294967295"/>
          </p:nvPr>
        </p:nvSpPr>
        <p:spPr>
          <a:xfrm>
            <a:off x="107504" y="908720"/>
            <a:ext cx="5760640" cy="852488"/>
          </a:xfrm>
        </p:spPr>
        <p:txBody>
          <a:bodyPr>
            <a:normAutofit fontScale="90000"/>
          </a:bodyPr>
          <a:lstStyle/>
          <a:p>
            <a:pPr algn="ctr"/>
            <a:r>
              <a:rPr lang="zh-CN" altLang="en-US" b="1" dirty="0">
                <a:latin typeface="华文楷体" panose="02010600040101010101" pitchFamily="2" charset="-122"/>
                <a:ea typeface="华文楷体" panose="02010600040101010101" pitchFamily="2" charset="-122"/>
              </a:rPr>
              <a:t>密码学（</a:t>
            </a:r>
            <a:r>
              <a:rPr lang="en-US" altLang="zh-CN" b="1" dirty="0">
                <a:latin typeface="华文楷体" panose="02010600040101010101" pitchFamily="2" charset="-122"/>
                <a:ea typeface="华文楷体" panose="02010600040101010101" pitchFamily="2" charset="-122"/>
              </a:rPr>
              <a:t>Cryptology</a:t>
            </a:r>
            <a:r>
              <a:rPr lang="zh-CN" altLang="en-US" b="1" dirty="0">
                <a:latin typeface="华文楷体" panose="02010600040101010101" pitchFamily="2" charset="-122"/>
                <a:ea typeface="华文楷体" panose="02010600040101010101" pitchFamily="2" charset="-122"/>
              </a:rPr>
              <a:t>）研究分支</a:t>
            </a:r>
            <a:endParaRPr lang="en-US" altLang="zh-CN" b="1" dirty="0">
              <a:latin typeface="华文楷体" panose="02010600040101010101" pitchFamily="2" charset="-122"/>
              <a:ea typeface="华文楷体"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4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4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3" name="文本占位符 2"/>
          <p:cNvSpPr>
            <a:spLocks noGrp="1"/>
          </p:cNvSpPr>
          <p:nvPr>
            <p:ph type="body" sz="quarter" idx="14"/>
          </p:nvPr>
        </p:nvSpPr>
        <p:spPr>
          <a:xfrm>
            <a:off x="148959" y="926152"/>
            <a:ext cx="8846084" cy="1057631"/>
          </a:xfrm>
        </p:spPr>
        <p:txBody>
          <a:bodyPr/>
          <a:lstStyle/>
          <a:p>
            <a:pPr lvl="1"/>
            <a:r>
              <a:rPr lang="zh-CN" altLang="en-US" sz="2800" b="1" dirty="0">
                <a:latin typeface="楷体" panose="02010609060101010101" pitchFamily="49" charset="-122"/>
                <a:ea typeface="楷体" panose="02010609060101010101" pitchFamily="49" charset="-122"/>
              </a:rPr>
              <a:t>密码设计者希望设计出安全高效的密码算法</a:t>
            </a:r>
            <a:endParaRPr lang="en-US" altLang="zh-CN" sz="2800" b="1" dirty="0">
              <a:latin typeface="楷体" panose="02010609060101010101" pitchFamily="49" charset="-122"/>
              <a:ea typeface="楷体" panose="02010609060101010101" pitchFamily="49" charset="-122"/>
            </a:endParaRPr>
          </a:p>
          <a:p>
            <a:pPr lvl="1"/>
            <a:r>
              <a:rPr lang="zh-CN" altLang="en-US" sz="2800" b="1" dirty="0">
                <a:latin typeface="楷体" panose="02010609060101010101" pitchFamily="49" charset="-122"/>
                <a:ea typeface="楷体" panose="02010609060101010101" pitchFamily="49" charset="-122"/>
              </a:rPr>
              <a:t>密码分析者希望找到算法的某些安全缺陷</a:t>
            </a:r>
          </a:p>
        </p:txBody>
      </p:sp>
      <p:sp>
        <p:nvSpPr>
          <p:cNvPr id="5" name="文本占位符 4"/>
          <p:cNvSpPr>
            <a:spLocks noGrp="1"/>
          </p:cNvSpPr>
          <p:nvPr>
            <p:ph type="body" sz="quarter" idx="13"/>
          </p:nvPr>
        </p:nvSpPr>
        <p:spPr/>
        <p:txBody>
          <a:bodyPr/>
          <a:lstStyle/>
          <a:p>
            <a:r>
              <a:rPr kumimoji="1" lang="zh-CN" altLang="en-US" dirty="0"/>
              <a:t>密码算法保障信息安全</a:t>
            </a:r>
            <a:endParaRPr lang="zh-CN" altLang="en-US" dirty="0"/>
          </a:p>
        </p:txBody>
      </p:sp>
      <p:grpSp>
        <p:nvGrpSpPr>
          <p:cNvPr id="6" name="组合 5"/>
          <p:cNvGrpSpPr/>
          <p:nvPr/>
        </p:nvGrpSpPr>
        <p:grpSpPr>
          <a:xfrm>
            <a:off x="6714448" y="3284323"/>
            <a:ext cx="754464" cy="1516527"/>
            <a:chOff x="7662541" y="4433311"/>
            <a:chExt cx="1005952" cy="2022036"/>
          </a:xfrm>
        </p:grpSpPr>
        <p:sp>
          <p:nvSpPr>
            <p:cNvPr id="7" name="Freeform 4"/>
            <p:cNvSpPr/>
            <p:nvPr/>
          </p:nvSpPr>
          <p:spPr bwMode="auto">
            <a:xfrm>
              <a:off x="7662541" y="4433311"/>
              <a:ext cx="963613" cy="908050"/>
            </a:xfrm>
            <a:custGeom>
              <a:avLst/>
              <a:gdLst/>
              <a:ahLst/>
              <a:cxnLst>
                <a:cxn ang="0">
                  <a:pos x="256" y="90"/>
                </a:cxn>
                <a:cxn ang="0">
                  <a:pos x="153" y="180"/>
                </a:cxn>
                <a:cxn ang="0">
                  <a:pos x="153" y="136"/>
                </a:cxn>
                <a:cxn ang="0">
                  <a:pos x="19" y="241"/>
                </a:cxn>
                <a:cxn ang="0">
                  <a:pos x="0" y="241"/>
                </a:cxn>
                <a:cxn ang="0">
                  <a:pos x="153" y="40"/>
                </a:cxn>
                <a:cxn ang="0">
                  <a:pos x="153" y="0"/>
                </a:cxn>
                <a:cxn ang="0">
                  <a:pos x="256" y="90"/>
                </a:cxn>
              </a:cxnLst>
              <a:rect l="0" t="0" r="r" b="b"/>
              <a:pathLst>
                <a:path w="256" h="241">
                  <a:moveTo>
                    <a:pt x="256" y="90"/>
                  </a:moveTo>
                  <a:cubicBezTo>
                    <a:pt x="153" y="180"/>
                    <a:pt x="153" y="180"/>
                    <a:pt x="153" y="180"/>
                  </a:cubicBezTo>
                  <a:cubicBezTo>
                    <a:pt x="153" y="136"/>
                    <a:pt x="153" y="136"/>
                    <a:pt x="153" y="136"/>
                  </a:cubicBezTo>
                  <a:cubicBezTo>
                    <a:pt x="91" y="150"/>
                    <a:pt x="41" y="185"/>
                    <a:pt x="19" y="241"/>
                  </a:cubicBezTo>
                  <a:cubicBezTo>
                    <a:pt x="0" y="241"/>
                    <a:pt x="0" y="241"/>
                    <a:pt x="0" y="241"/>
                  </a:cubicBezTo>
                  <a:cubicBezTo>
                    <a:pt x="5" y="144"/>
                    <a:pt x="55" y="66"/>
                    <a:pt x="153" y="40"/>
                  </a:cubicBezTo>
                  <a:cubicBezTo>
                    <a:pt x="153" y="0"/>
                    <a:pt x="153" y="0"/>
                    <a:pt x="153" y="0"/>
                  </a:cubicBezTo>
                  <a:cubicBezTo>
                    <a:pt x="256" y="90"/>
                    <a:pt x="256" y="90"/>
                    <a:pt x="256" y="90"/>
                  </a:cubicBezTo>
                  <a:close/>
                </a:path>
              </a:pathLst>
            </a:custGeom>
            <a:solidFill>
              <a:srgbClr val="800000"/>
            </a:solidFill>
            <a:ln w="9525">
              <a:noFill/>
              <a:round/>
            </a:ln>
          </p:spPr>
          <p:txBody>
            <a:bodyPr vert="horz" wrap="square" lIns="68580" tIns="34290" rIns="68580" bIns="34290" numCol="1" anchor="t" anchorCtr="0" compatLnSpc="1"/>
            <a:lstStyle/>
            <a:p>
              <a:endParaRPr lang="zh-CN" altLang="en-US" sz="1800" dirty="0"/>
            </a:p>
          </p:txBody>
        </p:sp>
        <p:sp>
          <p:nvSpPr>
            <p:cNvPr id="8" name="Rectangle 6"/>
            <p:cNvSpPr>
              <a:spLocks noChangeArrowheads="1"/>
            </p:cNvSpPr>
            <p:nvPr/>
          </p:nvSpPr>
          <p:spPr bwMode="auto">
            <a:xfrm>
              <a:off x="7668220" y="5317130"/>
              <a:ext cx="1000273" cy="400109"/>
            </a:xfrm>
            <a:prstGeom prst="rect">
              <a:avLst/>
            </a:prstGeom>
            <a:noFill/>
            <a:ln w="9525">
              <a:noFill/>
              <a:miter lim="800000"/>
            </a:ln>
          </p:spPr>
          <p:txBody>
            <a:bodyPr vert="horz" wrap="none" lIns="0" tIns="0" rIns="0" bIns="0" numCol="1" anchor="t" anchorCtr="0" compatLnSpc="1">
              <a:spAutoFit/>
            </a:bodyPr>
            <a:lstStyle/>
            <a:p>
              <a:pPr defTabSz="685800"/>
              <a:r>
                <a:rPr lang="zh-CN" altLang="en-US" sz="1950" dirty="0">
                  <a:solidFill>
                    <a:schemeClr val="tx1">
                      <a:lumMod val="85000"/>
                      <a:lumOff val="15000"/>
                    </a:schemeClr>
                  </a:solidFill>
                  <a:latin typeface="黑体" pitchFamily="49" charset="-122"/>
                  <a:ea typeface="黑体" pitchFamily="49" charset="-122"/>
                  <a:cs typeface="SimSun" panose="02010600030101010101" pitchFamily="2" charset="-122"/>
                </a:rPr>
                <a:t>攻与防</a:t>
              </a:r>
              <a:endParaRPr lang="zh-CN" altLang="en-US" sz="1950" dirty="0">
                <a:solidFill>
                  <a:schemeClr val="tx1">
                    <a:lumMod val="85000"/>
                    <a:lumOff val="15000"/>
                  </a:schemeClr>
                </a:solidFill>
                <a:latin typeface="Arial" panose="020B0604020202020204" pitchFamily="34" charset="0"/>
                <a:ea typeface="SimSun" panose="02010600030101010101" pitchFamily="2" charset="-122"/>
                <a:cs typeface="SimSun" panose="02010600030101010101" pitchFamily="2" charset="-122"/>
              </a:endParaRPr>
            </a:p>
          </p:txBody>
        </p:sp>
        <p:grpSp>
          <p:nvGrpSpPr>
            <p:cNvPr id="9" name="组合 8"/>
            <p:cNvGrpSpPr/>
            <p:nvPr/>
          </p:nvGrpSpPr>
          <p:grpSpPr>
            <a:xfrm>
              <a:off x="7754442" y="5683822"/>
              <a:ext cx="893763" cy="771525"/>
              <a:chOff x="8690904" y="5693624"/>
              <a:chExt cx="893763" cy="771525"/>
            </a:xfrm>
          </p:grpSpPr>
          <p:sp>
            <p:nvSpPr>
              <p:cNvPr id="10" name="Freeform 5"/>
              <p:cNvSpPr/>
              <p:nvPr/>
            </p:nvSpPr>
            <p:spPr bwMode="auto">
              <a:xfrm>
                <a:off x="8690904" y="5693624"/>
                <a:ext cx="893763" cy="771525"/>
              </a:xfrm>
              <a:custGeom>
                <a:avLst/>
                <a:gdLst/>
                <a:ahLst/>
                <a:cxnLst>
                  <a:cxn ang="0">
                    <a:pos x="102" y="84"/>
                  </a:cxn>
                  <a:cxn ang="0">
                    <a:pos x="102" y="46"/>
                  </a:cxn>
                  <a:cxn ang="0">
                    <a:pos x="0" y="126"/>
                  </a:cxn>
                  <a:cxn ang="0">
                    <a:pos x="102" y="205"/>
                  </a:cxn>
                  <a:cxn ang="0">
                    <a:pos x="102" y="169"/>
                  </a:cxn>
                  <a:cxn ang="0">
                    <a:pos x="237" y="0"/>
                  </a:cxn>
                  <a:cxn ang="0">
                    <a:pos x="217" y="0"/>
                  </a:cxn>
                  <a:cxn ang="0">
                    <a:pos x="102" y="84"/>
                  </a:cxn>
                </a:cxnLst>
                <a:rect l="0" t="0" r="r" b="b"/>
                <a:pathLst>
                  <a:path w="237" h="205">
                    <a:moveTo>
                      <a:pt x="102" y="84"/>
                    </a:moveTo>
                    <a:cubicBezTo>
                      <a:pt x="102" y="46"/>
                      <a:pt x="102" y="46"/>
                      <a:pt x="102" y="46"/>
                    </a:cubicBezTo>
                    <a:cubicBezTo>
                      <a:pt x="0" y="126"/>
                      <a:pt x="0" y="126"/>
                      <a:pt x="0" y="126"/>
                    </a:cubicBezTo>
                    <a:cubicBezTo>
                      <a:pt x="102" y="205"/>
                      <a:pt x="102" y="205"/>
                      <a:pt x="102" y="205"/>
                    </a:cubicBezTo>
                    <a:cubicBezTo>
                      <a:pt x="102" y="169"/>
                      <a:pt x="102" y="169"/>
                      <a:pt x="102" y="169"/>
                    </a:cubicBezTo>
                    <a:cubicBezTo>
                      <a:pt x="185" y="148"/>
                      <a:pt x="229" y="83"/>
                      <a:pt x="237" y="0"/>
                    </a:cubicBezTo>
                    <a:cubicBezTo>
                      <a:pt x="217" y="0"/>
                      <a:pt x="217" y="0"/>
                      <a:pt x="217" y="0"/>
                    </a:cubicBezTo>
                    <a:cubicBezTo>
                      <a:pt x="195" y="45"/>
                      <a:pt x="153" y="73"/>
                      <a:pt x="102" y="84"/>
                    </a:cubicBezTo>
                    <a:close/>
                  </a:path>
                </a:pathLst>
              </a:custGeom>
              <a:solidFill>
                <a:schemeClr val="accent3">
                  <a:lumMod val="75000"/>
                </a:schemeClr>
              </a:solidFill>
              <a:ln w="9525">
                <a:noFill/>
                <a:round/>
              </a:ln>
            </p:spPr>
            <p:txBody>
              <a:bodyPr vert="horz" wrap="square" lIns="68580" tIns="34290" rIns="68580" bIns="34290" numCol="1" anchor="t" anchorCtr="0" compatLnSpc="1"/>
              <a:lstStyle/>
              <a:p>
                <a:endParaRPr lang="zh-CN" altLang="en-US" sz="1800" dirty="0"/>
              </a:p>
            </p:txBody>
          </p:sp>
          <p:sp>
            <p:nvSpPr>
              <p:cNvPr id="11" name="TextBox 24"/>
              <p:cNvSpPr txBox="1">
                <a:spLocks noChangeArrowheads="1"/>
              </p:cNvSpPr>
              <p:nvPr/>
            </p:nvSpPr>
            <p:spPr bwMode="auto">
              <a:xfrm>
                <a:off x="8859375" y="5914107"/>
                <a:ext cx="379068" cy="461665"/>
              </a:xfrm>
              <a:prstGeom prst="rect">
                <a:avLst/>
              </a:prstGeom>
              <a:noFill/>
              <a:ln w="9525">
                <a:noFill/>
                <a:miter lim="800000"/>
              </a:ln>
            </p:spPr>
            <p:txBody>
              <a:bodyPr wrap="square">
                <a:spAutoFit/>
              </a:bodyPr>
              <a:lstStyle/>
              <a:p>
                <a:endParaRPr lang="zh-CN" altLang="en-US" sz="1650" b="1" dirty="0">
                  <a:solidFill>
                    <a:schemeClr val="bg1"/>
                  </a:solidFill>
                  <a:latin typeface="黑体" pitchFamily="49" charset="-122"/>
                  <a:ea typeface="黑体" pitchFamily="49" charset="-122"/>
                </a:endParaRPr>
              </a:p>
            </p:txBody>
          </p:sp>
        </p:grpSp>
      </p:grpSp>
      <p:graphicFrame>
        <p:nvGraphicFramePr>
          <p:cNvPr id="12" name="图示 11"/>
          <p:cNvGraphicFramePr/>
          <p:nvPr/>
        </p:nvGraphicFramePr>
        <p:xfrm>
          <a:off x="1082009" y="2338658"/>
          <a:ext cx="5076564" cy="3407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5D7BB1AA-2A52-4C45-A57E-C4C2CEF495F3}"/>
              </a:ext>
            </a:extLst>
          </p:cNvPr>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fld id="{7225A786-1751-4FEB-A5C2-BF7246247FE8}" type="slidenum">
              <a:rPr lang="zh-CN" altLang="en-US" sz="2400">
                <a:latin typeface="Tahoma" panose="020B0604030504040204" pitchFamily="34" charset="0"/>
                <a:ea typeface="宋体" panose="02010600030101010101" pitchFamily="2" charset="-122"/>
              </a:rPr>
              <a:pPr eaLnBrk="1" hangingPunct="1">
                <a:spcBef>
                  <a:spcPct val="0"/>
                </a:spcBef>
                <a:buFontTx/>
                <a:buNone/>
              </a:pPr>
              <a:t>8</a:t>
            </a:fld>
            <a:endParaRPr lang="en-US" altLang="zh-CN" sz="2400">
              <a:latin typeface="Tahoma" panose="020B060403050404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F8CBF6C2-DADF-4019-9B4E-7B06CA483499}"/>
              </a:ext>
            </a:extLst>
          </p:cNvPr>
          <p:cNvSpPr>
            <a:spLocks noGrp="1" noChangeArrowheads="1"/>
          </p:cNvSpPr>
          <p:nvPr>
            <p:ph type="title" idx="4294967295"/>
          </p:nvPr>
        </p:nvSpPr>
        <p:spPr>
          <a:xfrm>
            <a:off x="185480" y="893762"/>
            <a:ext cx="7772400" cy="762000"/>
          </a:xfrm>
        </p:spPr>
        <p:txBody>
          <a:bodyPr/>
          <a:lstStyle/>
          <a:p>
            <a:r>
              <a:rPr lang="zh-CN" altLang="en-US" b="1" dirty="0">
                <a:latin typeface="华文楷体" panose="02010600040101010101" pitchFamily="2" charset="-122"/>
                <a:ea typeface="华文楷体" panose="02010600040101010101" pitchFamily="2" charset="-122"/>
              </a:rPr>
              <a:t>密码分析  </a:t>
            </a:r>
          </a:p>
        </p:txBody>
      </p:sp>
      <p:sp>
        <p:nvSpPr>
          <p:cNvPr id="64516" name="Text Box 3">
            <a:extLst>
              <a:ext uri="{FF2B5EF4-FFF2-40B4-BE49-F238E27FC236}">
                <a16:creationId xmlns:a16="http://schemas.microsoft.com/office/drawing/2014/main" id="{81AAA6B0-55AC-4074-B141-0164D208988E}"/>
              </a:ext>
            </a:extLst>
          </p:cNvPr>
          <p:cNvSpPr txBox="1">
            <a:spLocks noChangeArrowheads="1"/>
          </p:cNvSpPr>
          <p:nvPr/>
        </p:nvSpPr>
        <p:spPr bwMode="auto">
          <a:xfrm>
            <a:off x="2498725" y="5507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buFontTx/>
              <a:buNone/>
            </a:pPr>
            <a:endParaRPr kumimoji="1" lang="zh-CN" altLang="en-US" sz="2400">
              <a:latin typeface="Times New Roman" panose="02020603050405020304" pitchFamily="18" charset="0"/>
              <a:ea typeface="宋体" panose="02010600030101010101" pitchFamily="2" charset="-122"/>
            </a:endParaRPr>
          </a:p>
        </p:txBody>
      </p:sp>
      <p:sp>
        <p:nvSpPr>
          <p:cNvPr id="38917" name="Text Box 4">
            <a:extLst>
              <a:ext uri="{FF2B5EF4-FFF2-40B4-BE49-F238E27FC236}">
                <a16:creationId xmlns:a16="http://schemas.microsoft.com/office/drawing/2014/main" id="{DD1389EE-D756-404C-9A49-32228374132A}"/>
              </a:ext>
            </a:extLst>
          </p:cNvPr>
          <p:cNvSpPr txBox="1">
            <a:spLocks noChangeArrowheads="1"/>
          </p:cNvSpPr>
          <p:nvPr/>
        </p:nvSpPr>
        <p:spPr bwMode="auto">
          <a:xfrm>
            <a:off x="683568" y="1655762"/>
            <a:ext cx="8303012"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alibri" panose="020F0502020204030204" pitchFamily="34" charset="0"/>
                <a:ea typeface="微软雅黑" panose="020B0503020204020204" pitchFamily="34" charset="-122"/>
              </a:defRPr>
            </a:lvl9pPr>
          </a:lstStyle>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研究分析解密规律的科学称作</a:t>
            </a:r>
            <a:r>
              <a:rPr lang="zh-CN" altLang="en-US" b="1" u="sng" dirty="0">
                <a:latin typeface="楷体" panose="02010609060101010101" pitchFamily="49" charset="-122"/>
                <a:ea typeface="楷体" panose="02010609060101010101" pitchFamily="49" charset="-122"/>
              </a:rPr>
              <a:t>密码分析学</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密码分析也叫做密码破译，简单地说，就是密码分析人员在系统密钥未知的情况下设法破解系统的密钥或者获取明文的过程。</a:t>
            </a:r>
            <a:endParaRPr lang="en-US" altLang="zh-CN" b="1" dirty="0">
              <a:latin typeface="楷体" panose="02010609060101010101" pitchFamily="49" charset="-122"/>
              <a:ea typeface="楷体" panose="02010609060101010101" pitchFamily="49" charset="-122"/>
            </a:endParaRPr>
          </a:p>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一个成功的密码分析不仅能够恢复出明文消息和密钥，而且能够发现密码体制的弱点，从而控制通信。</a:t>
            </a:r>
          </a:p>
          <a:p>
            <a:pPr eaLnBrk="1" hangingPunct="1">
              <a:spcBef>
                <a:spcPct val="0"/>
              </a:spcBef>
              <a:spcAft>
                <a:spcPts val="600"/>
              </a:spcAft>
              <a:buFontTx/>
              <a:buBlip>
                <a:blip r:embed="rId2"/>
              </a:buBlip>
            </a:pPr>
            <a:r>
              <a:rPr lang="zh-CN" altLang="en-US" b="1" dirty="0">
                <a:latin typeface="楷体" panose="02010609060101010101" pitchFamily="49" charset="-122"/>
                <a:ea typeface="楷体" panose="02010609060101010101" pitchFamily="49" charset="-122"/>
              </a:rPr>
              <a:t>密码分析在外交、军事、公安、商业等方面都具有重要作用，也是研究历史、考古、古语言学和古乐理论的重要手段之一。</a:t>
            </a:r>
          </a:p>
          <a:p>
            <a:pPr eaLnBrk="1" hangingPunct="1">
              <a:spcBef>
                <a:spcPct val="0"/>
              </a:spcBef>
              <a:spcAft>
                <a:spcPts val="600"/>
              </a:spcAft>
              <a:buFontTx/>
              <a:buNone/>
            </a:pP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blinds(horizontal)">
                                      <p:cBhvr>
                                        <p:cTn id="7" dur="500"/>
                                        <p:tgtEl>
                                          <p:spTgt spid="38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7">
                                            <p:txEl>
                                              <p:pRg st="1" end="1"/>
                                            </p:txEl>
                                          </p:spTgt>
                                        </p:tgtEl>
                                        <p:attrNameLst>
                                          <p:attrName>style.visibility</p:attrName>
                                        </p:attrNameLst>
                                      </p:cBhvr>
                                      <p:to>
                                        <p:strVal val="visible"/>
                                      </p:to>
                                    </p:set>
                                    <p:animEffect transition="in" filter="blinds(horizontal)">
                                      <p:cBhvr>
                                        <p:cTn id="12" dur="500"/>
                                        <p:tgtEl>
                                          <p:spTgt spid="389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7">
                                            <p:txEl>
                                              <p:pRg st="2" end="2"/>
                                            </p:txEl>
                                          </p:spTgt>
                                        </p:tgtEl>
                                        <p:attrNameLst>
                                          <p:attrName>style.visibility</p:attrName>
                                        </p:attrNameLst>
                                      </p:cBhvr>
                                      <p:to>
                                        <p:strVal val="visible"/>
                                      </p:to>
                                    </p:set>
                                    <p:animEffect transition="in" filter="blinds(horizontal)">
                                      <p:cBhvr>
                                        <p:cTn id="17" dur="500"/>
                                        <p:tgtEl>
                                          <p:spTgt spid="389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17">
                                            <p:txEl>
                                              <p:pRg st="3" end="3"/>
                                            </p:txEl>
                                          </p:spTgt>
                                        </p:tgtEl>
                                        <p:attrNameLst>
                                          <p:attrName>style.visibility</p:attrName>
                                        </p:attrNameLst>
                                      </p:cBhvr>
                                      <p:to>
                                        <p:strVal val="visible"/>
                                      </p:to>
                                    </p:set>
                                    <p:animEffect transition="in" filter="blinds(horizontal)">
                                      <p:cBhvr>
                                        <p:cTn id="22" dur="500"/>
                                        <p:tgtEl>
                                          <p:spTgt spid="389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3102DD-B166-4BFC-B895-F1434422FB5B}"/>
              </a:ext>
            </a:extLst>
          </p:cNvPr>
          <p:cNvSpPr>
            <a:spLocks noGrp="1"/>
          </p:cNvSpPr>
          <p:nvPr>
            <p:ph type="sldNum" sz="quarter" idx="12"/>
          </p:nvPr>
        </p:nvSpPr>
        <p:spPr/>
        <p:txBody>
          <a:bodyPr/>
          <a:lstStyle/>
          <a:p>
            <a:fld id="{3FA3B7B3-45F1-4F78-8C74-FDB527C9F76D}" type="slidenum">
              <a:rPr lang="zh-CN" altLang="en-US" smtClean="0"/>
              <a:pPr/>
              <a:t>9</a:t>
            </a:fld>
            <a:endParaRPr lang="zh-CN" altLang="en-US" dirty="0"/>
          </a:p>
        </p:txBody>
      </p:sp>
      <p:sp>
        <p:nvSpPr>
          <p:cNvPr id="5" name="矩形 4">
            <a:extLst>
              <a:ext uri="{FF2B5EF4-FFF2-40B4-BE49-F238E27FC236}">
                <a16:creationId xmlns:a16="http://schemas.microsoft.com/office/drawing/2014/main" id="{63B77EC8-7C6E-49A3-B86C-BCB38CA5196B}"/>
              </a:ext>
            </a:extLst>
          </p:cNvPr>
          <p:cNvSpPr/>
          <p:nvPr/>
        </p:nvSpPr>
        <p:spPr>
          <a:xfrm>
            <a:off x="863588" y="1340768"/>
            <a:ext cx="7416824" cy="3970318"/>
          </a:xfrm>
          <a:prstGeom prst="rect">
            <a:avLst/>
          </a:prstGeom>
        </p:spPr>
        <p:txBody>
          <a:bodyPr wrap="square">
            <a:spAutoFit/>
          </a:bodyPr>
          <a:lstStyle/>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从原则上来说，密码分析是</a:t>
            </a:r>
            <a:r>
              <a:rPr lang="zh-CN" altLang="zh-CN" sz="2800" b="1" dirty="0">
                <a:solidFill>
                  <a:srgbClr val="FF0000"/>
                </a:solidFill>
                <a:latin typeface="华文楷体" panose="02010600040101010101" pitchFamily="2" charset="-122"/>
                <a:ea typeface="华文楷体" panose="02010600040101010101" pitchFamily="2" charset="-122"/>
                <a:cs typeface="宋体" panose="02010600030101010101" pitchFamily="2" charset="-122"/>
              </a:rPr>
              <a:t>攻击者</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为了窃取机密信息所做的事情，但是，这同时也是</a:t>
            </a:r>
            <a:r>
              <a:rPr lang="zh-CN" altLang="zh-CN" sz="2800" b="1" dirty="0">
                <a:solidFill>
                  <a:srgbClr val="FF0000"/>
                </a:solidFill>
                <a:latin typeface="华文楷体" panose="02010600040101010101" pitchFamily="2" charset="-122"/>
                <a:ea typeface="华文楷体" panose="02010600040101010101" pitchFamily="2" charset="-122"/>
                <a:cs typeface="宋体" panose="02010600030101010101" pitchFamily="2" charset="-122"/>
              </a:rPr>
              <a:t>密码体制设计者</a:t>
            </a:r>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的工作。</a:t>
            </a:r>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当然，设计者的目的是为了分析体制的弱点，以期提高密码体制的安全强度。</a:t>
            </a:r>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a:p>
            <a:r>
              <a:rPr lang="zh-CN" altLang="zh-CN" sz="28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密码技术就是在与密码破译技术的对立矛盾中不断发展、前进的。</a:t>
            </a:r>
            <a:endParaRPr lang="zh-CN" altLang="en-US" sz="28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26875575"/>
      </p:ext>
    </p:extLst>
  </p:cSld>
  <p:clrMapOvr>
    <a:masterClrMapping/>
  </p:clrMapOvr>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81BD"/>
        </a:solid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Office\Templates\演示文稿设计\专业型模板.pot</Template>
  <TotalTime>963</TotalTime>
  <Words>4162</Words>
  <Application>Microsoft Office PowerPoint</Application>
  <PresentationFormat>全屏显示(4:3)</PresentationFormat>
  <Paragraphs>568</Paragraphs>
  <Slides>52</Slides>
  <Notes>4</Notes>
  <HiddenSlides>0</HiddenSlides>
  <MMClips>0</MMClips>
  <ScaleCrop>false</ScaleCrop>
  <HeadingPairs>
    <vt:vector size="8" baseType="variant">
      <vt:variant>
        <vt:lpstr>已用的字体</vt:lpstr>
      </vt:variant>
      <vt:variant>
        <vt:i4>17</vt:i4>
      </vt:variant>
      <vt:variant>
        <vt:lpstr>主题</vt:lpstr>
      </vt:variant>
      <vt:variant>
        <vt:i4>8</vt:i4>
      </vt:variant>
      <vt:variant>
        <vt:lpstr>嵌入 OLE 服务器</vt:lpstr>
      </vt:variant>
      <vt:variant>
        <vt:i4>1</vt:i4>
      </vt:variant>
      <vt:variant>
        <vt:lpstr>幻灯片标题</vt:lpstr>
      </vt:variant>
      <vt:variant>
        <vt:i4>52</vt:i4>
      </vt:variant>
    </vt:vector>
  </HeadingPairs>
  <TitlesOfParts>
    <vt:vector size="78" baseType="lpstr">
      <vt:lpstr>DengXian</vt:lpstr>
      <vt:lpstr>黑体</vt:lpstr>
      <vt:lpstr>华文楷体</vt:lpstr>
      <vt:lpstr>楷体</vt:lpstr>
      <vt:lpstr>宋体</vt:lpstr>
      <vt:lpstr>微软雅黑</vt:lpstr>
      <vt:lpstr>Arial</vt:lpstr>
      <vt:lpstr>Calibri</vt:lpstr>
      <vt:lpstr>Calibri Light</vt:lpstr>
      <vt:lpstr>Cambria Math</vt:lpstr>
      <vt:lpstr>DejaVu Math TeX Gyre</vt:lpstr>
      <vt:lpstr>Gill Sans MT</vt:lpstr>
      <vt:lpstr>Tahoma</vt:lpstr>
      <vt:lpstr>Times</vt:lpstr>
      <vt:lpstr>Times New Roman</vt:lpstr>
      <vt:lpstr>Wingdings</vt:lpstr>
      <vt:lpstr>Wingdings 3</vt:lpstr>
      <vt:lpstr>自定义设计</vt:lpstr>
      <vt:lpstr>自定义设计方案</vt:lpstr>
      <vt:lpstr>1_自定义设计方案</vt:lpstr>
      <vt:lpstr>1_自定义设计</vt:lpstr>
      <vt:lpstr>2_自定义设计</vt:lpstr>
      <vt:lpstr>3_自定义设计</vt:lpstr>
      <vt:lpstr>4_自定义设计</vt:lpstr>
      <vt:lpstr>1_Office 主题​​</vt:lpstr>
      <vt:lpstr>Equation</vt:lpstr>
      <vt:lpstr>PowerPoint 演示文稿</vt:lpstr>
      <vt:lpstr>PowerPoint 演示文稿</vt:lpstr>
      <vt:lpstr>PowerPoint 演示文稿</vt:lpstr>
      <vt:lpstr>PowerPoint 演示文稿</vt:lpstr>
      <vt:lpstr>PowerPoint 演示文稿</vt:lpstr>
      <vt:lpstr>密码学（Cryptology）研究分支</vt:lpstr>
      <vt:lpstr>PowerPoint 演示文稿</vt:lpstr>
      <vt:lpstr>密码分析  </vt:lpstr>
      <vt:lpstr>PowerPoint 演示文稿</vt:lpstr>
      <vt:lpstr>密码分析</vt:lpstr>
      <vt:lpstr>PowerPoint 演示文稿</vt:lpstr>
      <vt:lpstr>无条件安全和计算安全</vt:lpstr>
      <vt:lpstr>PowerPoint 演示文稿</vt:lpstr>
      <vt:lpstr>密码分析</vt:lpstr>
      <vt:lpstr>PowerPoint 演示文稿</vt:lpstr>
      <vt:lpstr>PowerPoint 演示文稿</vt:lpstr>
      <vt:lpstr>PowerPoint 演示文稿</vt:lpstr>
      <vt:lpstr>选择明文攻击举例</vt:lpstr>
      <vt:lpstr>选择明文攻击举例</vt:lpstr>
      <vt:lpstr>选择明文攻击思想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密码分析方法                 -穷举密钥搜索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中科院软件所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石文昌</dc:creator>
  <cp:lastModifiedBy>changhui hu</cp:lastModifiedBy>
  <cp:revision>1479</cp:revision>
  <dcterms:created xsi:type="dcterms:W3CDTF">2001-11-05T10:38:16Z</dcterms:created>
  <dcterms:modified xsi:type="dcterms:W3CDTF">2024-02-28T02:58:26Z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