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47"/>
  </p:notesMasterIdLst>
  <p:sldIdLst>
    <p:sldId id="427" r:id="rId2"/>
    <p:sldId id="384" r:id="rId3"/>
    <p:sldId id="425" r:id="rId4"/>
    <p:sldId id="606" r:id="rId5"/>
    <p:sldId id="612" r:id="rId6"/>
    <p:sldId id="614" r:id="rId7"/>
    <p:sldId id="613" r:id="rId8"/>
    <p:sldId id="615" r:id="rId9"/>
    <p:sldId id="616" r:id="rId10"/>
    <p:sldId id="618" r:id="rId11"/>
    <p:sldId id="620" r:id="rId12"/>
    <p:sldId id="621" r:id="rId13"/>
    <p:sldId id="622" r:id="rId14"/>
    <p:sldId id="623" r:id="rId15"/>
    <p:sldId id="624" r:id="rId16"/>
    <p:sldId id="625" r:id="rId17"/>
    <p:sldId id="626" r:id="rId18"/>
    <p:sldId id="627" r:id="rId19"/>
    <p:sldId id="628" r:id="rId20"/>
    <p:sldId id="629" r:id="rId21"/>
    <p:sldId id="630" r:id="rId22"/>
    <p:sldId id="631" r:id="rId23"/>
    <p:sldId id="632" r:id="rId24"/>
    <p:sldId id="633" r:id="rId25"/>
    <p:sldId id="634" r:id="rId26"/>
    <p:sldId id="635" r:id="rId27"/>
    <p:sldId id="636" r:id="rId28"/>
    <p:sldId id="637" r:id="rId29"/>
    <p:sldId id="638" r:id="rId30"/>
    <p:sldId id="639" r:id="rId31"/>
    <p:sldId id="640" r:id="rId32"/>
    <p:sldId id="641" r:id="rId33"/>
    <p:sldId id="642" r:id="rId34"/>
    <p:sldId id="643" r:id="rId35"/>
    <p:sldId id="644" r:id="rId36"/>
    <p:sldId id="645" r:id="rId37"/>
    <p:sldId id="646" r:id="rId38"/>
    <p:sldId id="647" r:id="rId39"/>
    <p:sldId id="648" r:id="rId40"/>
    <p:sldId id="649" r:id="rId41"/>
    <p:sldId id="650" r:id="rId42"/>
    <p:sldId id="651" r:id="rId43"/>
    <p:sldId id="652" r:id="rId44"/>
    <p:sldId id="653" r:id="rId45"/>
    <p:sldId id="1473" r:id="rId46"/>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0476" autoAdjust="0"/>
  </p:normalViewPr>
  <p:slideViewPr>
    <p:cSldViewPr snapToGrid="0" showGuides="1">
      <p:cViewPr varScale="1">
        <p:scale>
          <a:sx n="74" d="100"/>
          <a:sy n="74" d="100"/>
        </p:scale>
        <p:origin x="88" y="16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2024/1/10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2403050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5031693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40565808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609547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40" y="3559101"/>
            <a:ext cx="6690670" cy="669438"/>
          </a:xfrm>
        </p:spPr>
        <p:txBody>
          <a:bodyPr/>
          <a:lstStyle/>
          <a:p>
            <a:r>
              <a:rPr lang="zh-CN" altLang="en-US" dirty="0"/>
              <a:t>第</a:t>
            </a:r>
            <a:r>
              <a:rPr lang="en-US" altLang="zh-CN" dirty="0"/>
              <a:t>6</a:t>
            </a:r>
            <a:r>
              <a:rPr lang="zh-CN" altLang="en-US" dirty="0"/>
              <a:t>章  </a:t>
            </a:r>
            <a:r>
              <a:rPr lang="zh-CN" dirty="0"/>
              <a:t>商用密码标准与产品</a:t>
            </a:r>
            <a:r>
              <a:rPr lang="en-US" altLang="zh-CN" dirty="0"/>
              <a:t>1</a:t>
            </a:r>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p:cNvSpPr>
            <a:spLocks noGrp="1"/>
          </p:cNvSpPr>
          <p:nvPr>
            <p:ph type="body" sz="quarter" idx="14"/>
          </p:nvPr>
        </p:nvSpPr>
        <p:spPr/>
        <p:txBody>
          <a:bodyPr/>
          <a:lstStyle/>
          <a:p>
            <a:r>
              <a:rPr lang="zh-CN" altLang="en-US"/>
              <a:t>标准和产品应用要点</a:t>
            </a:r>
          </a:p>
        </p:txBody>
      </p:sp>
      <p:sp>
        <p:nvSpPr>
          <p:cNvPr id="4" name="文本占位符 3"/>
          <p:cNvSpPr>
            <a:spLocks noGrp="1"/>
          </p:cNvSpPr>
          <p:nvPr>
            <p:ph type="body" sz="quarter" idx="15"/>
          </p:nvPr>
        </p:nvSpPr>
        <p:spPr/>
        <p:txBody>
          <a:bodyPr>
            <a:normAutofit fontScale="92500" lnSpcReduction="20000"/>
          </a:bodyPr>
          <a:lstStyle/>
          <a:p>
            <a:r>
              <a:rPr lang="zh-CN" altLang="en-US"/>
              <a:t>智能IC卡产品的开发、检测和使用应遵循标准GM/T0041-2015《智能IC卡密码检测规范》。下面将根据上述产品标准给出应用要点。</a:t>
            </a:r>
          </a:p>
          <a:p>
            <a:endParaRPr lang="zh-CN" altLang="en-US"/>
          </a:p>
          <a:p>
            <a:r>
              <a:rPr lang="zh-CN" altLang="en-US"/>
              <a:t>1）在智能IC卡发卡过程中，需注意建立密钥文件和更新主控密钥。此过程包括创建卡内部文件结构、定义卡应用类型和数据信息，以及写入个性化数据和密钥文件。特别需重视密钥文件的建立和主控密钥的更新。</a:t>
            </a:r>
          </a:p>
          <a:p>
            <a:endParaRPr lang="zh-CN" altLang="en-US"/>
          </a:p>
          <a:p>
            <a:r>
              <a:rPr lang="zh-CN" altLang="en-US"/>
              <a:t>密钥文件的建立需慎重考虑文件大小分配、权限设定和密钥使用后的状态规定。不合理的密钥文件大小分配可能导致后续密钥无法写入。规定权限和后续状态将维护密钥文件的安全，同时影响智能IC卡操作流程。</a:t>
            </a:r>
          </a:p>
          <a:p>
            <a:endParaRPr lang="zh-CN" altLang="en-US"/>
          </a:p>
          <a:p>
            <a:r>
              <a:rPr lang="zh-CN" altLang="en-US"/>
              <a:t>发卡程序设计中，还需注意智能IC卡主控密钥和应用密钥的关系及写入要求。智能IC卡主控密钥控制整个IC卡访问，并由生产商预先写入进行测试，然后由发卡方替换为其自身的主控密钥。在对IC卡进行任何操作之前，必须使用主控密钥进行外部鉴别。确认密钥替换正确后，需要再次用新主控密钥进行外部鉴别。</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
        <p:nvSpPr>
          <p:cNvPr id="7" name="文本框 6"/>
          <p:cNvSpPr txBox="1"/>
          <p:nvPr/>
        </p:nvSpPr>
        <p:spPr>
          <a:xfrm>
            <a:off x="4018915" y="5668010"/>
            <a:ext cx="4377690" cy="460375"/>
          </a:xfrm>
          <a:prstGeom prst="rect">
            <a:avLst/>
          </a:prstGeom>
          <a:noFill/>
        </p:spPr>
        <p:txBody>
          <a:bodyPr wrap="square" rtlCol="0">
            <a:spAutoFit/>
          </a:bodyPr>
          <a:lstStyle/>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p:cNvSpPr>
            <a:spLocks noGrp="1"/>
          </p:cNvSpPr>
          <p:nvPr>
            <p:ph type="body" sz="quarter" idx="14"/>
          </p:nvPr>
        </p:nvSpPr>
        <p:spPr/>
        <p:txBody>
          <a:bodyPr/>
          <a:lstStyle/>
          <a:p>
            <a:r>
              <a:rPr lang="zh-CN" altLang="en-US"/>
              <a:t>标准和产品应用要点</a:t>
            </a:r>
          </a:p>
        </p:txBody>
      </p:sp>
      <p:sp>
        <p:nvSpPr>
          <p:cNvPr id="4" name="文本占位符 3"/>
          <p:cNvSpPr>
            <a:spLocks noGrp="1"/>
          </p:cNvSpPr>
          <p:nvPr>
            <p:ph type="body" sz="quarter" idx="15"/>
          </p:nvPr>
        </p:nvSpPr>
        <p:spPr/>
        <p:txBody>
          <a:bodyPr>
            <a:normAutofit fontScale="92500" lnSpcReduction="20000"/>
          </a:bodyPr>
          <a:lstStyle/>
          <a:p>
            <a:r>
              <a:rPr lang="zh-CN" altLang="en-US"/>
              <a:t>2）应结合智能IC卡应用建立过程，理解智能IC卡应用系统的密钥体系</a:t>
            </a:r>
          </a:p>
          <a:p>
            <a:endParaRPr lang="zh-CN" altLang="en-US"/>
          </a:p>
          <a:p>
            <a:r>
              <a:rPr lang="zh-CN" altLang="en-US"/>
              <a:t>一般情况下，智能IC卡应用系统基于对称密钥体系完成身份鉴别、数据加密等功能。在智能IC卡应用系统密钥体系建立过程中，最重要的过程是根密钥的生成和根密钥经密钥分散得到应用密钥。</a:t>
            </a:r>
          </a:p>
          <a:p>
            <a:endParaRPr lang="zh-CN" altLang="en-US"/>
          </a:p>
          <a:p>
            <a:r>
              <a:rPr lang="zh-CN" altLang="en-US"/>
              <a:t>①智能IC卡应用系统的根密钥由密钥管理系统的密码设备生成，并安全导入到读卡器或者后台管理系统的安全模块中。</a:t>
            </a:r>
          </a:p>
          <a:p>
            <a:endParaRPr lang="zh-CN" altLang="en-US"/>
          </a:p>
          <a:p>
            <a:r>
              <a:rPr lang="zh-CN" altLang="en-US"/>
              <a:t>②在智能IC卡建立应用过程中，一般通过密钥管理系统使用对称加密算法对根密钥进行密钥分散得到应用密钥，来实现一卡一密，如用根密钥加密卡片的唯一ID和密钥分散用的特定发行信息。随着一卡多用的普及，一张智能IC卡中可能支持多个应用。为了独立地管理一张卡上的不同应用，智能IC卡中的每、个应用都放在一个单独的应用专用文件中。每个应用专用文件中包含对应应用的应用密钥，各个应用只能访问（包括改写、读取）对应应用专用文件下的密钥文件中的密钥。</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a:xfrm>
            <a:off x="198611" y="1492847"/>
            <a:ext cx="11794779" cy="4927295"/>
          </a:xfrm>
        </p:spPr>
        <p:txBody>
          <a:bodyPr>
            <a:normAutofit fontScale="90000" lnSpcReduction="20000"/>
          </a:bodyPr>
          <a:lstStyle/>
          <a:p>
            <a:pPr>
              <a:lnSpc>
                <a:spcPct val="120000"/>
              </a:lnSpc>
            </a:pPr>
            <a:r>
              <a:rPr lang="zh-CN" altLang="en-US" dirty="0"/>
              <a:t>智能密码钥匙是一种具备密码运算、密码管理能力，可提供密码服务的终端密码设备，其主要作用是存储用户秘密信息（如私钥、数字证书）和用户身份鉴别，完成数据加解密、数据完整性校验、数字签名、访问控制等功能。智能密码钥匙一般使用USB接口形态，因此也被称作USB Token或者USB Key。</a:t>
            </a:r>
          </a:p>
          <a:p>
            <a:endParaRPr lang="zh-CN" altLang="en-US" dirty="0"/>
          </a:p>
          <a:p>
            <a:pPr>
              <a:lnSpc>
                <a:spcPct val="110000"/>
              </a:lnSpc>
            </a:pPr>
            <a:r>
              <a:rPr lang="zh-CN" altLang="en-US" dirty="0"/>
              <a:t>随着数字证书在网上银行的普及推广（数字证书实质上表现为带有用户信息和公钥的一个数据文件），如何存储、保护用户私钥及数字证书成为关键。为此，专门用于存储秘密信息的智能密码钥匙成为保存用户私钥、数字证书的最佳载体之一，智能密码钥匙技术也因此得到了迅速发展。而且智能密码钥匙支持我国的双证管理机制。</a:t>
            </a:r>
          </a:p>
          <a:p>
            <a:endParaRPr lang="zh-CN" altLang="en-US" dirty="0"/>
          </a:p>
          <a:p>
            <a:pPr>
              <a:lnSpc>
                <a:spcPct val="120000"/>
              </a:lnSpc>
            </a:pPr>
            <a:r>
              <a:rPr lang="zh-CN" altLang="en-US" dirty="0"/>
              <a:t>智能密码钥匙与智能IC卡相比，相似之处在于两者的处理器芯片基本是相同的，业内一般统称为智能卡芯片：智能IC卡领域的大量技术及标准被智能密码钥匙产品所使用；智能IC卡国际标准ISO/IEC 7816.4所定义的APDU指令也同样是智能密码钥匙产品所广泛使用的指令格式。两者的主要不同之处在于智能IC卡的主要作用是对卡中的文件提供访问控制功能与读卡器进行交互；智能密码钥匙作为私钥和数字证书的载体，向具体的应用提供密码运算功能。</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endParaRPr lang="zh-CN" altLang="en-US"/>
          </a:p>
          <a:p>
            <a:r>
              <a:rPr lang="zh-CN" altLang="en-US"/>
              <a:t>智能密码钥匙外形类似普通U盘，具备以下特征：使用USB接口，内置安全智能芯片；存储空间从几KB到几十MB，可储存私钥和数字证书等；具备密码运算能力，可完成密钥生成、安全存储、数据加密和数字签名等功能；采用个人识别码（PIN）进行用户鉴别；配备软件接口程序和驱动。第二代智能密码钥匙增加了双向交互功能，配有屏幕和操控按键，提供用户确认功能。</a:t>
            </a:r>
          </a:p>
          <a:p>
            <a:endParaRPr lang="zh-CN" altLang="en-US"/>
          </a:p>
          <a:p>
            <a:r>
              <a:rPr lang="zh-CN" altLang="en-US"/>
              <a:t>网上银行是智能密码钥匙典型应用之一，用户通过CA核验身份后，将数字证书安全存储到智能密码钥匙中，有效保护证书的存储和使用。根据中国金融认证中心的数据，网上银行用户比例为51％，得益于智能密码钥匙等安全手段，用户对网上银行的安全感评价较高。</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r>
              <a:rPr lang="zh-CN" altLang="en-US"/>
              <a:t>在进行网上交易时，如下图所示。用户登录网上银行系统，选择需要进行的银行服务（如转账）；用户确认交易信息后，输入PIN码；PIN码验证正确后，用户将用自己的私钥对交易信息进行签名，并将签名的交易信息、数字证书等发送给网银系统服务器；网银系统服务器利用预置的根CA证书验证用户所发送的数字证书的有效性，同时通过CA验证用户所发送的数字证书是否被撤销，在确定用户证书有效的情况下，利用用户的签名公钥验证用户签名的交易信息；若验证通过，则执行交易，并返回交易成功。</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pic>
        <p:nvPicPr>
          <p:cNvPr id="6" name="图片 5"/>
          <p:cNvPicPr>
            <a:picLocks noChangeAspect="1"/>
          </p:cNvPicPr>
          <p:nvPr>
            <p:custDataLst>
              <p:tags r:id="rId1"/>
            </p:custDataLst>
          </p:nvPr>
        </p:nvPicPr>
        <p:blipFill>
          <a:blip r:embed="rId3"/>
          <a:stretch>
            <a:fillRect/>
          </a:stretch>
        </p:blipFill>
        <p:spPr>
          <a:xfrm>
            <a:off x="1609725" y="3882390"/>
            <a:ext cx="9057005" cy="2038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zh-CN" altLang="en-US"/>
              <a:t>密码行业标准中，已发布4项关于智能密码钥匙产品的标准，包括GM/T 0016-2012《智能密码钥匙应用接口规范》、GM/T 0017-2012《智能密码钥匙密码应用接口格式规范》、GM/T 0027-2014《智能密码钥匙技术规范》和GM/T 0048-2016《智能密码钥匙密码检测规范》。下面简要介绍这4项密码行业标准。</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lnSpcReduction="10000"/>
          </a:bodyPr>
          <a:lstStyle/>
          <a:p>
            <a:r>
              <a:rPr lang="en-US" altLang="zh-CN"/>
              <a:t>1</a:t>
            </a:r>
            <a:r>
              <a:rPr lang="zh-CN" altLang="en-US"/>
              <a:t>）</a:t>
            </a:r>
            <a:r>
              <a:rPr lang="en-US" altLang="zh-CN"/>
              <a:t>GM/T 0016-2012《智能密码钥匙应用接口规范》</a:t>
            </a:r>
          </a:p>
          <a:p>
            <a:endParaRPr lang="en-US" altLang="zh-CN"/>
          </a:p>
          <a:p>
            <a:r>
              <a:rPr lang="en-US" altLang="zh-CN"/>
              <a:t>（1）用途与适用范围：该标准规范智能密码钥匙的应用接口，为中间件和应用提供统一的服务接口。适用于智能密码钥匙产品的研制、使用和检测，提高产品的安全性、易用性与互操作性。</a:t>
            </a:r>
          </a:p>
          <a:p>
            <a:endParaRPr lang="en-US" altLang="zh-CN"/>
          </a:p>
          <a:p>
            <a:r>
              <a:rPr lang="en-US" altLang="zh-CN"/>
              <a:t>（2）内容概要：标准描述了智能密码钥匙的应用接口。包括结构模型、数据类型、接口函数和安全要求，支持设备认证密钥和多应用，并划分管理员和用户角色。支持多个安全应用，提供对设备的生命周期、权限管理、密钥管理和抗攻击性的要求。</a:t>
            </a:r>
          </a:p>
          <a:p>
            <a:endParaRPr lang="en-US" altLang="zh-CN"/>
          </a:p>
          <a:p>
            <a:pPr marL="0" lvl="0" indent="457200"/>
            <a:r>
              <a:rPr lang="en-US" altLang="zh-CN"/>
              <a:t>在该标准中定义了智能密码钥匙在典型PKI应用中的结构模型，该结构支持设备认证密钥和多应用，同时划分了管理员和用户角色。通过对文件、证书和多容器的支持，可以在一个设备上支持多个安全应用。</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fontScale="92500"/>
          </a:bodyPr>
          <a:lstStyle/>
          <a:p>
            <a:r>
              <a:rPr lang="en-US" altLang="zh-CN"/>
              <a:t>2）GM/T 0017-2012《智能密码钥匙密码应用接口格式规范》</a:t>
            </a:r>
          </a:p>
          <a:p>
            <a:endParaRPr lang="en-US" altLang="zh-CN"/>
          </a:p>
          <a:p>
            <a:r>
              <a:rPr lang="en-US" altLang="zh-CN"/>
              <a:t>（1）用途与适用范围：该标准规范智能密码钥匙的应用数据接口，指导数据层互操作。适用于智能密码钥匙产品的研制、使用和检测。</a:t>
            </a:r>
          </a:p>
          <a:p>
            <a:endParaRPr lang="en-US" altLang="zh-CN"/>
          </a:p>
          <a:p>
            <a:r>
              <a:rPr lang="en-US" altLang="zh-CN"/>
              <a:t>（2）内容概要：标准主要包括10章内容。包括APDU报文、接口函数编码、设备协议等，明确智能密码钥匙的结构模型和层次关系。对APDU指令按用途分类，包括设备管理、访问控制、应用管理、文件管理、容器管理和密码服务等指令。标准还涵盖通信协议内容，确保智能密码钥匙的设备接入能力。</a:t>
            </a:r>
          </a:p>
          <a:p>
            <a:endParaRPr lang="en-US" altLang="zh-CN"/>
          </a:p>
          <a:p>
            <a:pPr indent="457200"/>
            <a:r>
              <a:rPr lang="en-US" altLang="zh-CN"/>
              <a:t>该标准按指令用途对APDU指令编码进行分类，包括设备管理、访问控制、应用管理、文件管理、容器管理和密码服务等指令。同时，标准还明确了使用USB Mass Storage、HID和CCID通信协议时的协议编码内容，以确保智能密码钥匙的设备接入能力。</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ltLang="zh-CN"/>
              <a:t>3）GM/T 0027-2014《智能密码钥匙技术规范》</a:t>
            </a:r>
          </a:p>
          <a:p>
            <a:endParaRPr lang="en-US" altLang="zh-CN"/>
          </a:p>
          <a:p>
            <a:r>
              <a:rPr lang="en-US" altLang="zh-CN"/>
              <a:t>（1）用途与适用范围。该标准定义了智能密码钥匙的术语，详细描述了其功能、硬件、软件、性能、安全、环境适应性和可靠性等要求。作为智能密码钥匙产品的白皮书，该标准指导其研制、使用和检测。</a:t>
            </a:r>
          </a:p>
          <a:p>
            <a:endParaRPr lang="en-US" altLang="zh-CN"/>
          </a:p>
          <a:p>
            <a:r>
              <a:rPr lang="en-US" altLang="zh-CN"/>
              <a:t>（2）内容概要。标准包含11章，包括范围、规范性引用文件、术语和定义、缩略语、功能要求、硬件要求、软件要求、性能要求、安全要求、环境适应性要求和可靠性要求</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ltLang="zh-CN"/>
              <a:t>4）GM/T 0048-2016《智能密码钥匙密码检测规范》</a:t>
            </a:r>
          </a:p>
          <a:p>
            <a:endParaRPr lang="en-US" altLang="zh-CN"/>
          </a:p>
          <a:p>
            <a:r>
              <a:rPr lang="en-US" altLang="zh-CN"/>
              <a:t>1）用途与适用范围。该标准定义了智能密码钥匙的术语，并详细描述了其检测环境、内容和方法。适用于智能密码钥匙的密码检测，也可指导其研制和使用。标准推动相关供应商开发符合相关标准的产品，并有利于检测机构规范检测该类产品。</a:t>
            </a:r>
          </a:p>
          <a:p>
            <a:endParaRPr lang="en-US" altLang="zh-CN"/>
          </a:p>
          <a:p>
            <a:r>
              <a:rPr lang="en-US" altLang="zh-CN"/>
              <a:t>（2）内容概要。标准共分为7章，包括范围、规范性应用文件、术语和定义、缩略语、检测环境规定（包括拓扑图、仪器和软件要求）、检测内容规定（功能、性能和安全性检测要求）以及检测方法规定（功能、性能和安全性检测方法）。</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4" name="文本占位符 3">
            <a:extLst>
              <a:ext uri="{FF2B5EF4-FFF2-40B4-BE49-F238E27FC236}">
                <a16:creationId xmlns:a16="http://schemas.microsoft.com/office/drawing/2014/main" id="{1309414C-B994-40AD-A927-113ECABEF880}"/>
              </a:ext>
            </a:extLst>
          </p:cNvPr>
          <p:cNvSpPr>
            <a:spLocks noGrp="1"/>
          </p:cNvSpPr>
          <p:nvPr>
            <p:ph type="body" sz="quarter" idx="14"/>
          </p:nvPr>
        </p:nvSpPr>
        <p:spPr/>
        <p:txBody>
          <a:bodyPr/>
          <a:lstStyle/>
          <a:p>
            <a:endParaRPr lang="zh-CN" altLang="en-US"/>
          </a:p>
        </p:txBody>
      </p:sp>
      <p:sp>
        <p:nvSpPr>
          <p:cNvPr id="5" name="文本占位符 4">
            <a:extLst>
              <a:ext uri="{FF2B5EF4-FFF2-40B4-BE49-F238E27FC236}">
                <a16:creationId xmlns:a16="http://schemas.microsoft.com/office/drawing/2014/main" id="{78A62A4F-6D0D-483A-A542-091EC66BC8F8}"/>
              </a:ext>
            </a:extLst>
          </p:cNvPr>
          <p:cNvSpPr>
            <a:spLocks noGrp="1"/>
          </p:cNvSpPr>
          <p:nvPr>
            <p:ph type="body" sz="quarter" idx="15"/>
          </p:nvPr>
        </p:nvSpPr>
        <p:spPr/>
        <p:txBody>
          <a:bodyPr/>
          <a:lstStyle/>
          <a:p>
            <a:endParaRPr lang="zh-CN" altLang="en-US"/>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3542030"/>
          </a:xfrm>
          <a:prstGeom prst="rect">
            <a:avLst/>
          </a:prstGeom>
          <a:noFill/>
        </p:spPr>
        <p:txBody>
          <a:bodyPr wrap="square">
            <a:spAutoFit/>
          </a:bodyPr>
          <a:lstStyle/>
          <a:p>
            <a:pPr lvl="0" indent="0">
              <a:spcBef>
                <a:spcPts val="450"/>
              </a:spcBef>
              <a:spcAft>
                <a:spcPts val="900"/>
              </a:spcAft>
              <a:buNone/>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智能</a:t>
            </a: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IC</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卡标准与产品</a:t>
            </a:r>
          </a:p>
          <a:p>
            <a:pPr lvl="0" indent="0">
              <a:spcBef>
                <a:spcPts val="450"/>
              </a:spcBef>
              <a:spcAft>
                <a:spcPts val="900"/>
              </a:spcAft>
              <a:buNone/>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gn="l">
              <a:spcBef>
                <a:spcPts val="450"/>
              </a:spcBef>
              <a:spcAft>
                <a:spcPts val="900"/>
              </a:spcAft>
              <a:buClrTx/>
              <a:buSzTx/>
              <a:buFontTx/>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2. 智能密码钥匙标准与产品</a:t>
            </a:r>
          </a:p>
          <a:p>
            <a:pPr algn="l">
              <a:spcBef>
                <a:spcPts val="450"/>
              </a:spcBef>
              <a:spcAft>
                <a:spcPts val="900"/>
              </a:spcAft>
              <a:buClrTx/>
              <a:buSzTx/>
              <a:buFontTx/>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lgn="l">
              <a:spcBef>
                <a:spcPts val="450"/>
              </a:spcBef>
              <a:spcAft>
                <a:spcPts val="900"/>
              </a:spcAft>
              <a:buClrTx/>
              <a:buSzTx/>
              <a:buFontTx/>
            </a:pPr>
            <a:r>
              <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sz="2800" b="1" dirty="0" err="1">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a:t>
            </a: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机</a:t>
            </a:r>
            <a:r>
              <a:rPr lang="en-US" altLang="zh-CN" sz="2800" b="1" dirty="0" err="1">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标准与产品</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450"/>
              </a:spcBef>
              <a:spcAft>
                <a:spcPts val="900"/>
              </a:spcAft>
            </a:pPr>
            <a:endParaRPr lang="en-US" altLang="zh-CN" sz="2800" b="1" dirty="0">
              <a:solidFill>
                <a:schemeClr val="bg1">
                  <a:lumMod val="8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endParaRPr lang="en-US" altLang="zh-CN"/>
          </a:p>
          <a:p>
            <a:r>
              <a:rPr lang="en-US" altLang="zh-CN"/>
              <a:t>标准GM/T 0016-2012《智能密码钥匙应用接口规范》和GM/T 0017-2012《智能密码钥匙密码应用接口格式规范》规定了智能密码钥匙的接口要求。智能密码钥匙的产品技术和检测过程分别遵循标准GM/T 0027-2014《智能密码钥匙技术规范》和GM/T 0048-2016《智能密码钥匙密码检测规范》。下面将根据上述产品标准给出应用要点。</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ltLang="zh-CN"/>
              <a:t> 1）应结合产品的应用逻辑结构，理解智能密码钥匙的密钥体系结构</a:t>
            </a:r>
          </a:p>
          <a:p>
            <a:r>
              <a:rPr lang="en-US" altLang="zh-CN"/>
              <a:t>智能密码钥匙最常见的用途是作为用户私钥、数字证书的载体使用。标准GM/T 0016-2012对智能密码钥匙的应用逻辑结构进行了描述，如</a:t>
            </a:r>
            <a:r>
              <a:rPr lang="zh-CN" altLang="en-US"/>
              <a:t>下</a:t>
            </a:r>
            <a:r>
              <a:rPr lang="en-US" altLang="zh-CN"/>
              <a:t>图所示，该图也展示了智能密码钥匙中的密钥体系结构。</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pic>
        <p:nvPicPr>
          <p:cNvPr id="6" name="图片 5"/>
          <p:cNvPicPr>
            <a:picLocks noChangeAspect="1"/>
          </p:cNvPicPr>
          <p:nvPr>
            <p:custDataLst>
              <p:tags r:id="rId1"/>
            </p:custDataLst>
          </p:nvPr>
        </p:nvPicPr>
        <p:blipFill>
          <a:blip r:embed="rId3"/>
          <a:stretch>
            <a:fillRect/>
          </a:stretch>
        </p:blipFill>
        <p:spPr>
          <a:xfrm>
            <a:off x="3731260" y="2671445"/>
            <a:ext cx="7840980" cy="36626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ltLang="zh-CN"/>
              <a:t>智能密码钥匙产品基于非对称密钥体系，支持设备认证密钥、用户密钥和会话密钥。设备认证密钥用于终端与设备鉴别，获取管理权限。用户密钥用于签名、加解密等操作。会话密钥为临时对称密钥，用于加解密，会话结束后消失。</a:t>
            </a:r>
          </a:p>
          <a:p>
            <a:endParaRPr lang="en-US" altLang="zh-CN"/>
          </a:p>
          <a:p>
            <a:r>
              <a:rPr lang="en-US" altLang="zh-CN"/>
              <a:t>在发行和初始化阶段，智能密码钥匙下载数字证书。一个设备可存在多个独立应用，由管理员PIN、用户PIN、文件和容器组成。容器存储用户密钥和会话密钥，包括加密密钥对、签名密钥对和对应的数字证书。加密密钥对由外部导入，签名密钥对由内部产生，会话密钥可由内部或外部产生并安全导入。</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ltLang="zh-CN"/>
              <a:t>2）在智能密码钥匙的初始化时应注意区分出厂初始化和应用初始化</a:t>
            </a:r>
          </a:p>
          <a:p>
            <a:endParaRPr lang="en-US" altLang="zh-CN"/>
          </a:p>
          <a:p>
            <a:r>
              <a:rPr lang="en-US" altLang="zh-CN"/>
              <a:t>智能密码钥匙的初始化包括出厂初始化和应用初始化。出厂初始化时需对设备认证密钥进行初始化，即发卡时应对设备认证密钥进行修改。应用初始化是在应用提供商对设备进行发行时，需对设备认证密钥进行修改，并建立相应的应用。建立应用时，需设置的参数包含管理员PIN、用户PIN、应用中容器个数、应用中密钥对最大个数、应用需求支持的最大证书个数、应用可创建的最大容器个数等。</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ltLang="zh-CN"/>
              <a:t>3）应使用商用密码算法进行密码运算</a:t>
            </a:r>
          </a:p>
          <a:p>
            <a:endParaRPr lang="en-US" altLang="zh-CN"/>
          </a:p>
          <a:p>
            <a:r>
              <a:rPr lang="en-US" altLang="zh-CN"/>
              <a:t>智能密码钥匙在使用时应注意：除特殊情况（如国际互联互通需要）外，产品应使用商用密码算法。具体而言，公钥密码算法应使用SM2或SM9；对称密码算法应使用SM4；密码杂凑算法应使用SM3。</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ltLang="zh-CN"/>
              <a:t>4）应注意口令PIN和对称密钥的存储和使用安全</a:t>
            </a:r>
          </a:p>
          <a:p>
            <a:endParaRPr lang="en-US" altLang="zh-CN"/>
          </a:p>
          <a:p>
            <a:r>
              <a:rPr lang="en-US" altLang="zh-CN"/>
              <a:t>口令PIN长度不小于6个字符，使用错误口令登录的次数限制不超过10次；采用安全的方式存储和访问口令，存储在智能密码钥匙内部的口令不能以任何形式输出；在管理终端和智能密码钥匙之间传输的所有口令和密钥均采用加密传输，并在传输过程中能够防范重放攻击。</a:t>
            </a:r>
          </a:p>
          <a:p>
            <a:endParaRPr lang="en-US" altLang="zh-CN"/>
          </a:p>
          <a:p>
            <a:r>
              <a:rPr lang="en-US" altLang="zh-CN"/>
              <a:t>5）在签名前应执行身份鉴别，以保证签名密钥的使用安全</a:t>
            </a:r>
          </a:p>
          <a:p>
            <a:endParaRPr lang="en-US" altLang="zh-CN"/>
          </a:p>
          <a:p>
            <a:r>
              <a:rPr lang="en-US" altLang="zh-CN"/>
              <a:t>智能密码钥匙每次执行签名等敏感操作前会对用户进行身份鉴别，每次执行签名等敏感操作后会立即清除相应身份鉴别权限。</a:t>
            </a:r>
          </a:p>
        </p:txBody>
      </p:sp>
      <p:sp>
        <p:nvSpPr>
          <p:cNvPr id="5" name="文本占位符 4"/>
          <p:cNvSpPr>
            <a:spLocks noGrp="1"/>
          </p:cNvSpPr>
          <p:nvPr>
            <p:ph type="body" sz="quarter" idx="13"/>
          </p:nvPr>
        </p:nvSpPr>
        <p:spPr/>
        <p:txBody>
          <a:bodyPr/>
          <a:lstStyle/>
          <a:p>
            <a:r>
              <a:rPr lang="zh-CN" altLang="en-US" dirty="0">
                <a:sym typeface="+mn-ea"/>
              </a:rPr>
              <a:t>智能密码钥匙标准与产品</a:t>
            </a:r>
            <a:endParaRPr lang="zh-CN" altLang="en-US" dirty="0"/>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endParaRPr lang="en-US" altLang="zh-CN"/>
          </a:p>
          <a:p>
            <a:r>
              <a:rPr lang="en-US" altLang="zh-CN"/>
              <a:t>密码机是以整机形态出现，具备完整密码功能的产品，通常实现数据加解密、签名/验证、密钥管理、随机数生成等功能。它可供各类应用系统调用，为其提供数据加解密、签名/验证等密码服务。其外部形态与一般的服务器、工控机等没有太大区别，可以部署在通用的机架中。目前国内的密码机主要呈现以下三大类：</a:t>
            </a:r>
          </a:p>
          <a:p>
            <a:endParaRPr lang="en-US" altLang="zh-CN"/>
          </a:p>
          <a:p>
            <a:r>
              <a:rPr lang="en-US" altLang="zh-CN"/>
              <a:t>（1）通用型的服务器密码机；</a:t>
            </a:r>
          </a:p>
          <a:p>
            <a:r>
              <a:rPr lang="en-US" altLang="zh-CN"/>
              <a:t>（2）应用于证书认证领域的签名验签服务器；</a:t>
            </a:r>
          </a:p>
          <a:p>
            <a:r>
              <a:rPr lang="en-US" altLang="zh-CN"/>
              <a:t>（3）应用于金融行业的金融数据密码机。</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r>
              <a:rPr lang="en-US" altLang="zh-CN"/>
              <a:t>签名验签服务器和金融数据密码机与通用服务器密码机在硬件组成上没有区别，但它们专为特定应用场景而设计。密码机提供基础的密码计算和密钥管理功能，通常作为后台设备，通过网络直连连接业务系统，为上层应用提供支持。一些密码机也具备用户管理机制，可以直接面向用户调用，如服务器密码机。</a:t>
            </a:r>
          </a:p>
          <a:p>
            <a:endParaRPr lang="en-US" altLang="zh-CN"/>
          </a:p>
          <a:p>
            <a:r>
              <a:rPr lang="en-US" altLang="zh-CN"/>
              <a:t>我国密码机产品在算法性能和安全防护能力方面取得了巨大突破，部分产品达到国际先进水平甚至领先水平。一些厂家还研制了适用于云计算环境的云服务器密码机，通过密码服务的虚拟化和资源虚拟化来支持云计算应用。</a:t>
            </a:r>
          </a:p>
          <a:p>
            <a:endParaRPr lang="en-US" altLang="zh-CN"/>
          </a:p>
          <a:p>
            <a:r>
              <a:rPr lang="en-US" altLang="zh-CN"/>
              <a:t>截至2018年12月，已有120余款密码机获得商用密码产品型号证书，其中服务器密码机有60余款，金融数据密码机有30余款，签名验签服务器有30余款。</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3"/>
          <a:stretch>
            <a:fillRect/>
          </a:stretch>
        </p:blipFill>
        <p:spPr>
          <a:xfrm>
            <a:off x="6145929" y="4050309"/>
            <a:ext cx="6046071" cy="2197168"/>
          </a:xfrm>
          <a:prstGeom prst="rect">
            <a:avLst/>
          </a:prstGeom>
        </p:spPr>
      </p:pic>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r>
              <a:rPr lang="en-US" altLang="zh-CN" dirty="0"/>
              <a:t>1）服务器密码机</a:t>
            </a:r>
          </a:p>
          <a:p>
            <a:r>
              <a:rPr lang="en-US" altLang="zh-CN" dirty="0" err="1"/>
              <a:t>服务器密码机作为最基本的密码机产品，主要为应用提供最为基础和底层的密钥管理和密码计算服务</a:t>
            </a:r>
            <a:r>
              <a:rPr lang="en-US" altLang="zh-CN" dirty="0"/>
              <a:t>。</a:t>
            </a:r>
            <a:r>
              <a:rPr lang="zh-CN" altLang="en-US" dirty="0"/>
              <a:t>下图</a:t>
            </a:r>
            <a:r>
              <a:rPr lang="en-US" altLang="zh-CN" dirty="0" err="1"/>
              <a:t>是典型的服务器密码机软</a:t>
            </a:r>
            <a:r>
              <a:rPr lang="en-US" altLang="zh-CN" dirty="0"/>
              <a:t>/</a:t>
            </a:r>
            <a:r>
              <a:rPr lang="en-US" altLang="zh-CN" dirty="0" err="1"/>
              <a:t>硬件架构</a:t>
            </a:r>
            <a:r>
              <a:rPr lang="en-US" altLang="zh-CN" dirty="0"/>
              <a:t>。</a:t>
            </a:r>
          </a:p>
          <a:p>
            <a:r>
              <a:rPr lang="en-US" altLang="zh-CN" dirty="0" err="1"/>
              <a:t>从硬件组成上看，服务器密码机通常分为两类，一类是“工控机+PCI</a:t>
            </a:r>
            <a:r>
              <a:rPr lang="en-US" altLang="zh-CN" dirty="0"/>
              <a:t>/</a:t>
            </a:r>
            <a:r>
              <a:rPr lang="en-US" altLang="zh-CN" dirty="0" err="1"/>
              <a:t>PCI-E密码卡”的结构：PCI</a:t>
            </a:r>
            <a:r>
              <a:rPr lang="en-US" altLang="zh-CN" dirty="0"/>
              <a:t>/PCI-E密码卡进行实际的密钥管理和密码计算，集成在工控机上供其调用；另一类服务器密码机采取硬件自主设计的技术路线，将计算机主板的功能和密码芯片集成到一个板卡上，以进一步提高集成度和稳定性。</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r>
              <a:rPr lang="en-US" altLang="zh-CN"/>
              <a:t>2）</a:t>
            </a:r>
            <a:r>
              <a:rPr lang="zh-CN"/>
              <a:t>签名验签服务器</a:t>
            </a:r>
          </a:p>
          <a:p>
            <a:endParaRPr lang="zh-CN"/>
          </a:p>
          <a:p>
            <a:r>
              <a:rPr lang="zh-CN"/>
              <a:t>签名验签服务器与服务器密码机基本类似，通过在GM/T 0018-2012《密码设备应用接口规范》基础上进行封装，满足应用系统对密码计算和密钥管理的要求。</a:t>
            </a:r>
          </a:p>
          <a:p>
            <a:r>
              <a:rPr lang="zh-CN"/>
              <a:t>签名验签服务器提供基于PKI体系和数字证书的数字签名、验证等功能，用于保证业务信息的真实性和完整性。主要用于数字证书认证系统，同时也适用于电子银行、电子商务、电子政务等基于PKI的业务系统。</a:t>
            </a:r>
          </a:p>
          <a:p>
            <a:endParaRPr lang="zh-CN"/>
          </a:p>
          <a:p>
            <a:r>
              <a:rPr lang="zh-CN"/>
              <a:t>签名验签服务器可通过API调用、请求响应和Web方式提供服务。除了基本的签名验签和数字证书验证服务，还需要支持初始化、与CA连接、应用和证书管理等功能以适配于数字认证系统。</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latin typeface="宋体" panose="02010600030101010101" pitchFamily="2" charset="-122"/>
                <a:cs typeface="宋体" panose="02010600030101010101" pitchFamily="2" charset="-122"/>
                <a:sym typeface="+mn-ea"/>
              </a:rPr>
              <a:t>产品概述</a:t>
            </a:r>
            <a:endParaRPr lang="en-US" altLang="zh-CN" dirty="0">
              <a:latin typeface="宋体" panose="02010600030101010101" pitchFamily="2" charset="-122"/>
              <a:cs typeface="宋体" panose="02010600030101010101" pitchFamily="2" charset="-122"/>
            </a:endParaRPr>
          </a:p>
          <a:p>
            <a:endParaRPr lang="zh-CN" altLang="en-US" dirty="0"/>
          </a:p>
        </p:txBody>
      </p:sp>
      <p:sp>
        <p:nvSpPr>
          <p:cNvPr id="5" name="文本占位符 4"/>
          <p:cNvSpPr>
            <a:spLocks noGrp="1"/>
          </p:cNvSpPr>
          <p:nvPr>
            <p:ph type="body" sz="quarter" idx="15"/>
          </p:nvPr>
        </p:nvSpPr>
        <p:spPr/>
        <p:txBody>
          <a:bodyPr/>
          <a:lstStyle/>
          <a:p>
            <a:pPr eaLnBrk="1" fontAlgn="auto" hangingPunct="1">
              <a:spcAft>
                <a:spcPts val="0"/>
              </a:spcAft>
              <a:defRPr/>
            </a:pPr>
            <a:endParaRPr lang="en-US" altLang="zh-CN" dirty="0">
              <a:latin typeface="宋体" panose="02010600030101010101" pitchFamily="2" charset="-122"/>
              <a:cs typeface="宋体" panose="02010600030101010101" pitchFamily="2" charset="-122"/>
            </a:endParaRPr>
          </a:p>
          <a:p>
            <a:pPr eaLnBrk="1" fontAlgn="auto" hangingPunct="1">
              <a:spcAft>
                <a:spcPts val="0"/>
              </a:spcAft>
              <a:defRPr/>
            </a:pPr>
            <a:r>
              <a:rPr lang="en-US" altLang="zh-CN" dirty="0">
                <a:latin typeface="宋体" panose="02010600030101010101" pitchFamily="2" charset="-122"/>
                <a:cs typeface="宋体" panose="02010600030101010101" pitchFamily="2" charset="-122"/>
              </a:rPr>
              <a:t>智能IC卡(Smart Integrated Circuit Card)是将一个或者多个集成电路芯片嵌装于塑料基片上制成的卡片，卡内的集成电路具有数据存储、运算和判断功能，并能与外部进行数据交换。智能IC卡可以封装成卡式，或是射频标签、纽扣、钥匙、饰物等特殊形状。</a:t>
            </a:r>
          </a:p>
        </p:txBody>
      </p:sp>
      <p:sp>
        <p:nvSpPr>
          <p:cNvPr id="3" name="文本占位符 2"/>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3" name="文本占位符 2"/>
          <p:cNvSpPr>
            <a:spLocks noGrp="1"/>
          </p:cNvSpPr>
          <p:nvPr>
            <p:ph type="body" sz="quarter" idx="14"/>
          </p:nvPr>
        </p:nvSpPr>
        <p:spPr/>
        <p:txBody>
          <a:bodyPr/>
          <a:lstStyle/>
          <a:p>
            <a:r>
              <a:rPr lang="zh-CN" altLang="en-US"/>
              <a:t>产品概述</a:t>
            </a:r>
          </a:p>
        </p:txBody>
      </p:sp>
      <p:sp>
        <p:nvSpPr>
          <p:cNvPr id="4" name="文本占位符 3"/>
          <p:cNvSpPr>
            <a:spLocks noGrp="1"/>
          </p:cNvSpPr>
          <p:nvPr>
            <p:ph type="body" sz="quarter" idx="15"/>
          </p:nvPr>
        </p:nvSpPr>
        <p:spPr/>
        <p:txBody>
          <a:bodyPr>
            <a:normAutofit/>
          </a:bodyPr>
          <a:lstStyle/>
          <a:p>
            <a:r>
              <a:t>3）金融数据密码机</a:t>
            </a:r>
          </a:p>
          <a:p>
            <a:endParaRPr/>
          </a:p>
          <a:p>
            <a:r>
              <a:t>金融数据密码机在软/硬件组成上与服务器密码机基本类似，主要用于金融领域内的数据安全保护，提供PIN加密、PIN转加密、MAC产生、MAC校验、数据加解密、签名验证及密钥管理等金融业务相关功能。金融数据密码机除用于金融行业实际业务外，还可以提供基本的密码算法服务，为通用业务提供密码计算服务，例如，电子商务行业数字签名的生成和验证，动态令牌、时间戳服务器的数字签名生成等。</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t> 密码行业标准中，已发布7项与密码机产品相关的标准，包括3项技术规范和3项配套的检测规范，以及1项与服务器密码机相关的接口规范GM/T 0018-2012《密码设备应用接口规范》。</a:t>
            </a:r>
            <a:r>
              <a:rPr lang="zh-CN" altLang="en-US"/>
              <a:t>下表</a:t>
            </a:r>
            <a:r>
              <a:rPr lang="en-US"/>
              <a:t>给出了不同类型密码机所要遵循的技术和检测规范。</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graphicFrame>
        <p:nvGraphicFramePr>
          <p:cNvPr id="7" name="表格 6"/>
          <p:cNvGraphicFramePr/>
          <p:nvPr>
            <p:custDataLst>
              <p:tags r:id="rId1"/>
            </p:custDataLst>
          </p:nvPr>
        </p:nvGraphicFramePr>
        <p:xfrm>
          <a:off x="2536190" y="2828925"/>
          <a:ext cx="8601710" cy="3117850"/>
        </p:xfrm>
        <a:graphic>
          <a:graphicData uri="http://schemas.openxmlformats.org/drawingml/2006/table">
            <a:tbl>
              <a:tblPr/>
              <a:tblGrid>
                <a:gridCol w="1757045">
                  <a:extLst>
                    <a:ext uri="{9D8B030D-6E8A-4147-A177-3AD203B41FA5}">
                      <a16:colId xmlns:a16="http://schemas.microsoft.com/office/drawing/2014/main" val="20000"/>
                    </a:ext>
                  </a:extLst>
                </a:gridCol>
                <a:gridCol w="3529330">
                  <a:extLst>
                    <a:ext uri="{9D8B030D-6E8A-4147-A177-3AD203B41FA5}">
                      <a16:colId xmlns:a16="http://schemas.microsoft.com/office/drawing/2014/main" val="20001"/>
                    </a:ext>
                  </a:extLst>
                </a:gridCol>
                <a:gridCol w="3315335">
                  <a:extLst>
                    <a:ext uri="{9D8B030D-6E8A-4147-A177-3AD203B41FA5}">
                      <a16:colId xmlns:a16="http://schemas.microsoft.com/office/drawing/2014/main" val="20002"/>
                    </a:ext>
                  </a:extLst>
                </a:gridCol>
              </a:tblGrid>
              <a:tr h="445135">
                <a:tc>
                  <a:txBody>
                    <a:bodyPr/>
                    <a:lstStyle/>
                    <a:p>
                      <a:pPr indent="0" algn="ctr">
                        <a:buNone/>
                      </a:pP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技术规范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检测规范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0905">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服务器密码机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0030-2014《服务器密码机技术规范》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0059-2018《服务器密码机检测规范》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0905">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签名验签服务器</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0029-2014《签名验签服务器技术规范》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0060-2018《签名验签服务器检测规范》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905">
                <a:tc>
                  <a:txBody>
                    <a:bodyPr/>
                    <a:lstStyle/>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金融数据密码机</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0045-2016《金融数据密码机技术规范》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GM/T 0046-2016《金融数据密码机检测规范》</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t>1）GM/T 0030-2014 《服务器密码机技术规范》</a:t>
            </a:r>
          </a:p>
          <a:p>
            <a:endParaRPr lang="en-US"/>
          </a:p>
          <a:p>
            <a:r>
              <a:rPr lang="en-US"/>
              <a:t>（1）用途与适用范围。标准适用于服务器密码机的研制、使用和检测，规定了服务器密码机的功能要求、硬件要求、软件要求、安全性要求及检测要求，保证技术规格一致性，提高设备通用性和管理效率。</a:t>
            </a:r>
          </a:p>
          <a:p>
            <a:endParaRPr lang="en-US"/>
          </a:p>
          <a:p>
            <a:r>
              <a:rPr lang="en-US"/>
              <a:t>（2）内容概要。标准包括10章内容，涵盖服务器密码机功能、硬件和软件要求，以及安全防护措施、检测要求等方面的规定，确保密码机的安全性、可靠性和性能达标。</a:t>
            </a:r>
          </a:p>
          <a:p>
            <a:endParaRPr lang="en-US"/>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t>2）GM/T 0029-2014《签名验签服务器技术规范》</a:t>
            </a:r>
          </a:p>
          <a:p>
            <a:endParaRPr lang="en-US"/>
          </a:p>
          <a:p>
            <a:r>
              <a:rPr lang="en-US"/>
              <a:t>（1）用途与适用范围。标准规定了签名验签服务器的功能要求、安全要求、接口要求、检测要求等内容。适用于签名验签服务器的研制、使用和检测，确保设备的安全性和功能满足标准要求。</a:t>
            </a:r>
          </a:p>
          <a:p>
            <a:endParaRPr lang="en-US"/>
          </a:p>
          <a:p>
            <a:r>
              <a:rPr lang="en-US"/>
              <a:t>（2）内容概要。标准包括8章内容，描述签名验签服务器的功能、安全要求、检测要求和消息协议语法规范等。规范了签名验签服务和接口，保障服务质量和通用性。适用于研发、管理、使用和检测。</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34</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t>3）GM/T 0045-2016《金融数据密码机技术规范》</a:t>
            </a:r>
          </a:p>
          <a:p>
            <a:endParaRPr lang="en-US"/>
          </a:p>
          <a:p>
            <a:r>
              <a:rPr lang="en-US"/>
              <a:t>（1）用途与适用范围。该标准规定了金融数据密码机的功能、硬件、业务、安全性和检测要求，可指导金融数据密码机的研制、检测、使用和管理。侧重保护金融业务数据的安全和密钥管理技术。</a:t>
            </a:r>
          </a:p>
          <a:p>
            <a:endParaRPr lang="en-US"/>
          </a:p>
          <a:p>
            <a:r>
              <a:rPr lang="en-US"/>
              <a:t>（2）内容概要。标准包括10章内容，描述了金融数据密码机的功能要求、硬件要求、安全要求、业务要求和检测要求等。适用于金融数据密码机的研发、运行、维护管理及密码机自身的安全保护。标准制定将促进产品标准一致性、统一管理和市场竞争格局。</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35</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r>
              <a:rPr lang="en-US"/>
              <a:t>4）GM/T 0018-2012《密码设备应用接口规范〉</a:t>
            </a:r>
          </a:p>
          <a:p>
            <a:endParaRPr lang="en-US"/>
          </a:p>
          <a:p>
            <a:r>
              <a:rPr lang="en-US"/>
              <a:t>（1）用途与适用范围。标准规定了服务端密码设备的接口规范，提供统一的基本密码服务，适用于服务器密码机、PCI/PCI-E密码卡等密码设备的研制、使用和检测。旨在提高产品化、标准化和系列化水平。</a:t>
            </a:r>
          </a:p>
          <a:p>
            <a:endParaRPr lang="en-US"/>
          </a:p>
          <a:p>
            <a:r>
              <a:rPr lang="en-US"/>
              <a:t>（2）内容概要。标准包括7章，描述了算法标识和数据结构，设备接口描述，以及对密钥管理、密码服务和设备状态的安全要求。标准不规范管理接口，密码设备需提供管理界面。可用于服务器密码机、PCI/PCI-E密码卡等密码设备的应用开发和检测。</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36</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t>1)服务器密码机的标准和产品应用要点</a:t>
            </a:r>
          </a:p>
          <a:p>
            <a:r>
              <a:rPr lang="en-US"/>
              <a:t>服务器密码机的服务接口遵循GM/T 0018-2012《密码设备应用接口规范》，其功能、硬件、软件、安全性等遵循GM/T 0030-2014《服务器密码机技术规范》。下面根据上述产品标准给出应用要点。</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37</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t>1)服务器密码机的标准和产品应用要点</a:t>
            </a:r>
          </a:p>
          <a:p>
            <a:r>
              <a:rPr lang="en-US"/>
              <a:t>服务器密码机的服务接口遵循GM/T 0018-2012《密码设备应用接口规范》，其功能、硬件、软件、安全性等遵循GM/T 0030-2014《服务器密码机技术规范》。下面根据上述产品标准给出应用要点。</a:t>
            </a:r>
          </a:p>
          <a:p>
            <a:r>
              <a:rPr lang="en-US"/>
              <a:t>（1）应结合服务接口类型，理解服务器密码机产品的密钥体系结构。标准GM/T 0030-2014中规定服务器密码机必须至少支持二层密钥体系结构，如</a:t>
            </a:r>
            <a:r>
              <a:rPr lang="zh-CN" altLang="en-US"/>
              <a:t>下图</a:t>
            </a:r>
            <a:r>
              <a:rPr lang="en-US"/>
              <a:t>所示，包括管理密钥、用户密钥/设备密钥/密钥加密密钥、会话密钥。除管理密钥外，其他密钥可被用户使用，提供数据的加解密等服务。下面介绍密钥体系中的各层密钥的用途和相关规定。</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pic>
        <p:nvPicPr>
          <p:cNvPr id="6" name="图片 5"/>
          <p:cNvPicPr>
            <a:picLocks noChangeAspect="1"/>
          </p:cNvPicPr>
          <p:nvPr>
            <p:custDataLst>
              <p:tags r:id="rId1"/>
            </p:custDataLst>
          </p:nvPr>
        </p:nvPicPr>
        <p:blipFill>
          <a:blip r:embed="rId3"/>
          <a:stretch>
            <a:fillRect/>
          </a:stretch>
        </p:blipFill>
        <p:spPr>
          <a:xfrm>
            <a:off x="4611606" y="4527176"/>
            <a:ext cx="2717564" cy="180694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38</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a:xfrm>
            <a:off x="198611" y="1558806"/>
            <a:ext cx="11827380" cy="4861337"/>
          </a:xfrm>
        </p:spPr>
        <p:txBody>
          <a:bodyPr>
            <a:normAutofit fontScale="92500"/>
          </a:bodyPr>
          <a:lstStyle/>
          <a:p>
            <a:pPr>
              <a:lnSpc>
                <a:spcPct val="150000"/>
              </a:lnSpc>
            </a:pPr>
            <a:r>
              <a:rPr lang="en-US" dirty="0" err="1"/>
              <a:t>服务器密码机使用不同类型的密钥来保护数据和信息安全</a:t>
            </a:r>
            <a:r>
              <a:rPr lang="en-US" dirty="0"/>
              <a:t>：</a:t>
            </a:r>
          </a:p>
          <a:p>
            <a:pPr>
              <a:lnSpc>
                <a:spcPct val="150000"/>
              </a:lnSpc>
            </a:pPr>
            <a:endParaRPr lang="en-US" dirty="0"/>
          </a:p>
          <a:p>
            <a:pPr marL="342900" indent="-342900">
              <a:lnSpc>
                <a:spcPct val="150000"/>
              </a:lnSpc>
              <a:buFont typeface="Arial" panose="020B0604020202020204" pitchFamily="34" charset="0"/>
              <a:buChar char="•"/>
            </a:pPr>
            <a:r>
              <a:rPr lang="en-US" dirty="0" err="1"/>
              <a:t>管理密钥：用于保护密码设备中的其他密钥和敏感信息，与设备应用无关，只限制设备制造商和管理工具的使用</a:t>
            </a:r>
            <a:r>
              <a:rPr lang="en-US" dirty="0"/>
              <a:t>。</a:t>
            </a:r>
          </a:p>
          <a:p>
            <a:pPr marL="342900" indent="-342900">
              <a:lnSpc>
                <a:spcPct val="150000"/>
              </a:lnSpc>
              <a:buFont typeface="Arial" panose="020B0604020202020204" pitchFamily="34" charset="0"/>
              <a:buChar char="•"/>
            </a:pPr>
            <a:r>
              <a:rPr lang="en-US" dirty="0" err="1"/>
              <a:t>用户密钥：身份密钥，包括签名密钥对和加密密钥对，用于用户身份验证和数据加解密</a:t>
            </a:r>
            <a:r>
              <a:rPr lang="en-US" dirty="0"/>
              <a:t>。</a:t>
            </a:r>
          </a:p>
          <a:p>
            <a:pPr marL="342900" indent="-342900">
              <a:lnSpc>
                <a:spcPct val="150000"/>
              </a:lnSpc>
              <a:buFont typeface="Arial" panose="020B0604020202020204" pitchFamily="34" charset="0"/>
              <a:buChar char="•"/>
            </a:pPr>
            <a:r>
              <a:rPr lang="en-US" dirty="0" err="1"/>
              <a:t>设备密钥：服务器密码机的身份密钥，类似于用户密钥，用于设备管理和身份表示</a:t>
            </a:r>
            <a:r>
              <a:rPr lang="en-US" dirty="0"/>
              <a:t>。</a:t>
            </a:r>
          </a:p>
          <a:p>
            <a:pPr marL="342900" indent="-342900">
              <a:lnSpc>
                <a:spcPct val="150000"/>
              </a:lnSpc>
              <a:buFont typeface="Arial" panose="020B0604020202020204" pitchFamily="34" charset="0"/>
              <a:buChar char="•"/>
            </a:pPr>
            <a:r>
              <a:rPr lang="en-US" dirty="0" err="1"/>
              <a:t>密钥加密密钥：对称密钥，用于保护会话密钥的传输</a:t>
            </a:r>
            <a:r>
              <a:rPr lang="en-US" dirty="0"/>
              <a:t>。</a:t>
            </a:r>
          </a:p>
          <a:p>
            <a:pPr marL="342900" indent="-342900">
              <a:lnSpc>
                <a:spcPct val="150000"/>
              </a:lnSpc>
              <a:buFont typeface="Arial" panose="020B0604020202020204" pitchFamily="34" charset="0"/>
              <a:buChar char="•"/>
            </a:pPr>
            <a:r>
              <a:rPr lang="en-US" dirty="0" err="1"/>
              <a:t>会话密钥：对称密钥，直接用于数据加解密，不能以明文形式进出密码机。密码机内部存储的密钥具备安全保护措施，不对外部应用开放</a:t>
            </a:r>
            <a:r>
              <a:rPr lang="en-US" dirty="0"/>
              <a:t>。</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39</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a:t>(2)应结合具体密码服务，理解服务器密码机的接口类别和调用。</a:t>
            </a:r>
          </a:p>
          <a:p>
            <a:endParaRPr lang="en-US"/>
          </a:p>
          <a:p>
            <a:r>
              <a:rPr lang="en-US"/>
              <a:t>服务器密码机的服务接口主要遵循GM/T 0018-2012标准，并包括以下类型：</a:t>
            </a:r>
          </a:p>
          <a:p>
            <a:endParaRPr lang="en-US"/>
          </a:p>
          <a:p>
            <a:r>
              <a:rPr lang="en-US"/>
              <a:t>a) 设备管理类：用于密码设备、会话、私钥权限的管理。</a:t>
            </a:r>
          </a:p>
          <a:p>
            <a:r>
              <a:rPr lang="en-US"/>
              <a:t>b) 密钥管理类：涉及会话密钥生成、密钥导入/导出、密钥销毁等密钥生命周期管理。</a:t>
            </a:r>
          </a:p>
          <a:p>
            <a:r>
              <a:rPr lang="en-US"/>
              <a:t>c) 非对称算法运算类：包括数字签名的计算和公钥加解密操作。</a:t>
            </a:r>
          </a:p>
          <a:p>
            <a:r>
              <a:rPr lang="en-US"/>
              <a:t>d) 对称算法运算类：包括对称加解密和MAC的计算。</a:t>
            </a:r>
          </a:p>
          <a:p>
            <a:r>
              <a:rPr lang="en-US"/>
              <a:t>e) 杂凑运算类：支持杂凑的多包运算。</a:t>
            </a:r>
          </a:p>
          <a:p>
            <a:r>
              <a:rPr lang="en-US"/>
              <a:t>f) 文件类：用于对内存存储的文件进行管理。</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p:cNvSpPr>
            <a:spLocks noGrp="1"/>
          </p:cNvSpPr>
          <p:nvPr>
            <p:ph type="body" sz="quarter" idx="14"/>
          </p:nvPr>
        </p:nvSpPr>
        <p:spPr/>
        <p:txBody>
          <a:bodyPr/>
          <a:lstStyle/>
          <a:p>
            <a:r>
              <a:rPr lang="zh-CN" altLang="en-US"/>
              <a:t>智能IC卡的分类</a:t>
            </a:r>
          </a:p>
        </p:txBody>
      </p:sp>
      <p:sp>
        <p:nvSpPr>
          <p:cNvPr id="4" name="文本占位符 3"/>
          <p:cNvSpPr>
            <a:spLocks noGrp="1"/>
          </p:cNvSpPr>
          <p:nvPr>
            <p:ph type="body" sz="quarter" idx="15"/>
          </p:nvPr>
        </p:nvSpPr>
        <p:spPr/>
        <p:txBody>
          <a:bodyPr>
            <a:normAutofit fontScale="90000" lnSpcReduction="20000"/>
          </a:bodyPr>
          <a:lstStyle/>
          <a:p>
            <a:r>
              <a:rPr lang="zh-CN" altLang="en-US" dirty="0"/>
              <a:t>智能IC卡根据所嵌入的芯片不同进行分类，可以分为存储器卡、逻辑加密卡和智能CPU卡。值得注意的是，虽然通常所有的IC卡都称作智能IC卡，但严格地讲，只有智能CPU卡才具有智能特征，是真正意义上的“智能卡”。</a:t>
            </a:r>
            <a:endParaRPr lang="en-US" altLang="zh-CN" dirty="0"/>
          </a:p>
          <a:p>
            <a:endParaRPr lang="zh-CN" altLang="en-US" dirty="0"/>
          </a:p>
          <a:p>
            <a:r>
              <a:rPr lang="zh-CN" altLang="en-US" dirty="0"/>
              <a:t>（1）存储器卡。存储器卡内的芯片是非易失性存储器芯片，如带电可擦除可编程只读存储器(EEPROM)，可存储少量信息。存储器卡内部一般不包含密码安全机制，不具备信息处理能力，外部可对片内信息任意存取，因此存储器卡一般用于存放不需要保密的信息。</a:t>
            </a:r>
          </a:p>
          <a:p>
            <a:endParaRPr lang="zh-CN" altLang="en-US" dirty="0"/>
          </a:p>
          <a:p>
            <a:r>
              <a:rPr lang="zh-CN" altLang="en-US" dirty="0"/>
              <a:t>（2）逻辑加密卡。逻辑加密卡内除了具有非易失性存储器外，还带有硬件加密逻辑，具备简单的信息处理能力。逻辑加密卡存储容量较小，价格便宜，只具有低层次的安全防护能力，无法防范恶意攻击，适用于保密要求较低的场合。</a:t>
            </a:r>
          </a:p>
          <a:p>
            <a:endParaRPr lang="zh-CN" altLang="en-US" dirty="0"/>
          </a:p>
          <a:p>
            <a:r>
              <a:rPr lang="zh-CN" altLang="en-US" dirty="0"/>
              <a:t>（3）智能CPU卡。智能CPU卡内集成电路包括微处理器单元(CPU)、存储单元（如随机存储器RAM、只读存储器ROM和EEPROM)、卡与读卡器通信的I/O接口、加密协处理器、随机数发生器等。RAM用于存放运算过程中的中间数据，ROM中固化有COS,EEPROM用于存放持卡人的个人信息及发行单位等有关信息。</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40</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a:xfrm>
            <a:off x="198611" y="1558806"/>
            <a:ext cx="11794779" cy="4941231"/>
          </a:xfrm>
        </p:spPr>
        <p:txBody>
          <a:bodyPr>
            <a:normAutofit fontScale="82500" lnSpcReduction="20000"/>
          </a:bodyPr>
          <a:lstStyle/>
          <a:p>
            <a:pPr>
              <a:lnSpc>
                <a:spcPct val="120000"/>
              </a:lnSpc>
            </a:pPr>
            <a:r>
              <a:rPr lang="en-US" sz="2665" dirty="0" err="1">
                <a:latin typeface="宋体" panose="02010600030101010101" pitchFamily="2" charset="-122"/>
                <a:cs typeface="宋体" panose="02010600030101010101" pitchFamily="2" charset="-122"/>
              </a:rPr>
              <a:t>服务器密码机的接口使用是有状态的，需要维持上下文。典型应用的操作流程如下</a:t>
            </a:r>
            <a:r>
              <a:rPr lang="en-US" sz="2665" dirty="0">
                <a:latin typeface="宋体" panose="02010600030101010101" pitchFamily="2" charset="-122"/>
                <a:cs typeface="宋体" panose="02010600030101010101" pitchFamily="2" charset="-122"/>
              </a:rPr>
              <a:t>：</a:t>
            </a:r>
          </a:p>
          <a:p>
            <a:pPr>
              <a:lnSpc>
                <a:spcPct val="120000"/>
              </a:lnSpc>
            </a:pPr>
            <a:r>
              <a:rPr lang="en-US" sz="2665" dirty="0" err="1">
                <a:latin typeface="宋体" panose="02010600030101010101" pitchFamily="2" charset="-122"/>
                <a:cs typeface="宋体" panose="02010600030101010101" pitchFamily="2" charset="-122"/>
              </a:rPr>
              <a:t>客户端调用服务器密码机存储的用户密钥进行签名</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a) </a:t>
            </a:r>
            <a:r>
              <a:rPr lang="en-US" sz="2665" dirty="0" err="1">
                <a:latin typeface="宋体" panose="02010600030101010101" pitchFamily="2" charset="-122"/>
                <a:cs typeface="宋体" panose="02010600030101010101" pitchFamily="2" charset="-122"/>
              </a:rPr>
              <a:t>打开设备并创建会话</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b) </a:t>
            </a:r>
            <a:r>
              <a:rPr lang="en-US" sz="2665" dirty="0" err="1">
                <a:latin typeface="宋体" panose="02010600030101010101" pitchFamily="2" charset="-122"/>
                <a:cs typeface="宋体" panose="02010600030101010101" pitchFamily="2" charset="-122"/>
              </a:rPr>
              <a:t>获取内部私钥使用权限</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c) </a:t>
            </a:r>
            <a:r>
              <a:rPr lang="en-US" sz="2665" dirty="0" err="1">
                <a:latin typeface="宋体" panose="02010600030101010101" pitchFamily="2" charset="-122"/>
                <a:cs typeface="宋体" panose="02010600030101010101" pitchFamily="2" charset="-122"/>
              </a:rPr>
              <a:t>使用内部私钥进行签名</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d) </a:t>
            </a:r>
            <a:r>
              <a:rPr lang="en-US" sz="2665" dirty="0" err="1">
                <a:latin typeface="宋体" panose="02010600030101010101" pitchFamily="2" charset="-122"/>
                <a:cs typeface="宋体" panose="02010600030101010101" pitchFamily="2" charset="-122"/>
              </a:rPr>
              <a:t>释放私钥权限并关闭会话和设备</a:t>
            </a:r>
            <a:r>
              <a:rPr lang="en-US" sz="2665" dirty="0">
                <a:latin typeface="宋体" panose="02010600030101010101" pitchFamily="2" charset="-122"/>
                <a:cs typeface="宋体" panose="02010600030101010101" pitchFamily="2" charset="-122"/>
              </a:rPr>
              <a:t>。</a:t>
            </a:r>
          </a:p>
          <a:p>
            <a:pPr>
              <a:lnSpc>
                <a:spcPct val="120000"/>
              </a:lnSpc>
            </a:pPr>
            <a:r>
              <a:rPr lang="en-US" sz="2665" dirty="0" err="1">
                <a:latin typeface="宋体" panose="02010600030101010101" pitchFamily="2" charset="-122"/>
                <a:cs typeface="宋体" panose="02010600030101010101" pitchFamily="2" charset="-122"/>
              </a:rPr>
              <a:t>客户端调用服务器密码机使用会话密钥加密数据</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a) </a:t>
            </a:r>
            <a:r>
              <a:rPr lang="en-US" sz="2665" dirty="0" err="1">
                <a:latin typeface="宋体" panose="02010600030101010101" pitchFamily="2" charset="-122"/>
                <a:cs typeface="宋体" panose="02010600030101010101" pitchFamily="2" charset="-122"/>
              </a:rPr>
              <a:t>打开设备并创建会话</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b) </a:t>
            </a:r>
            <a:r>
              <a:rPr lang="en-US" sz="2665" dirty="0" err="1">
                <a:latin typeface="宋体" panose="02010600030101010101" pitchFamily="2" charset="-122"/>
                <a:cs typeface="宋体" panose="02010600030101010101" pitchFamily="2" charset="-122"/>
              </a:rPr>
              <a:t>生成会话密钥并利用外部公钥加密形成数字信封</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c) </a:t>
            </a:r>
            <a:r>
              <a:rPr lang="en-US" sz="2665" dirty="0" err="1">
                <a:latin typeface="宋体" panose="02010600030101010101" pitchFamily="2" charset="-122"/>
                <a:cs typeface="宋体" panose="02010600030101010101" pitchFamily="2" charset="-122"/>
              </a:rPr>
              <a:t>利用会话密钥加密数据</a:t>
            </a:r>
            <a:r>
              <a:rPr lang="en-US" sz="2665" dirty="0">
                <a:latin typeface="宋体" panose="02010600030101010101" pitchFamily="2" charset="-122"/>
                <a:cs typeface="宋体" panose="02010600030101010101" pitchFamily="2" charset="-122"/>
              </a:rPr>
              <a:t>；</a:t>
            </a:r>
          </a:p>
          <a:p>
            <a:pPr>
              <a:lnSpc>
                <a:spcPct val="120000"/>
              </a:lnSpc>
            </a:pPr>
            <a:r>
              <a:rPr lang="en-US" sz="2665" dirty="0">
                <a:latin typeface="宋体" panose="02010600030101010101" pitchFamily="2" charset="-122"/>
                <a:cs typeface="宋体" panose="02010600030101010101" pitchFamily="2" charset="-122"/>
              </a:rPr>
              <a:t>d) </a:t>
            </a:r>
            <a:r>
              <a:rPr lang="en-US" sz="2665" dirty="0" err="1">
                <a:latin typeface="宋体" panose="02010600030101010101" pitchFamily="2" charset="-122"/>
                <a:cs typeface="宋体" panose="02010600030101010101" pitchFamily="2" charset="-122"/>
              </a:rPr>
              <a:t>关闭会话和设备</a:t>
            </a:r>
            <a:r>
              <a:rPr lang="en-US" sz="2665" dirty="0">
                <a:latin typeface="宋体" panose="02010600030101010101" pitchFamily="2" charset="-122"/>
                <a:cs typeface="宋体" panose="02010600030101010101" pitchFamily="2" charset="-122"/>
              </a:rPr>
              <a:t>。</a:t>
            </a:r>
          </a:p>
          <a:p>
            <a:pPr>
              <a:lnSpc>
                <a:spcPct val="120000"/>
              </a:lnSpc>
            </a:pPr>
            <a:r>
              <a:rPr lang="en-US" sz="2665" dirty="0" err="1">
                <a:latin typeface="宋体" panose="02010600030101010101" pitchFamily="2" charset="-122"/>
                <a:cs typeface="宋体" panose="02010600030101010101" pitchFamily="2" charset="-122"/>
              </a:rPr>
              <a:t>完成签名后，其他应用可以使用对应的公钥</a:t>
            </a:r>
            <a:r>
              <a:rPr lang="en-US" sz="2665" dirty="0">
                <a:latin typeface="宋体" panose="02010600030101010101" pitchFamily="2" charset="-122"/>
                <a:cs typeface="宋体" panose="02010600030101010101" pitchFamily="2" charset="-122"/>
              </a:rPr>
              <a:t>/公钥证书来验证签名的正确性；完成数据加密后，持有外部公钥所对应私钥的用户可以打开数字信封，获得明文的会话密钥，并利用该会话密钥解密获得数据明文。</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41</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sz="2665">
                <a:latin typeface="宋体" panose="02010600030101010101" pitchFamily="2" charset="-122"/>
                <a:cs typeface="宋体" panose="02010600030101010101" pitchFamily="2" charset="-122"/>
              </a:rPr>
              <a:t>2）签名验签服务器的标准和产品应用要点</a:t>
            </a:r>
          </a:p>
          <a:p>
            <a:r>
              <a:rPr lang="en-US" sz="2665">
                <a:latin typeface="宋体" panose="02010600030101010101" pitchFamily="2" charset="-122"/>
                <a:cs typeface="宋体" panose="02010600030101010101" pitchFamily="2" charset="-122"/>
              </a:rPr>
              <a:t>签名验签服务器的功能要求、硬件要求、软件要求、安全性要求等遵循标准 GM/T 0029-2014，其服务接冂要求遵循标准GM/T 0029-2014的附录A“消息协议语法规范”、附录B“基于HTTP的签名消息协议语法规范”或标准GM/T 0020-2012《证书应用综合服务接口规范》，可为应用实体提供有格式和无格式的数字签名服务、有格式和无格式的数字签名验证服务、数字证书的验证等服务。</a:t>
            </a:r>
          </a:p>
          <a:p>
            <a:r>
              <a:rPr lang="en-US" sz="2665">
                <a:latin typeface="宋体" panose="02010600030101010101" pitchFamily="2" charset="-122"/>
                <a:cs typeface="宋体" panose="02010600030101010101" pitchFamily="2" charset="-122"/>
              </a:rPr>
              <a:t>签名验签服务器一般通过标准GM/T 0018-2012所定义的设备接口调用密码产品或密码模块完成密码计算和密钥管理，其密钥体系结构与服务器密码机基本类似。</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42</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a:xfrm>
            <a:off x="198611" y="1558806"/>
            <a:ext cx="11794779" cy="4912878"/>
          </a:xfrm>
        </p:spPr>
        <p:txBody>
          <a:bodyPr>
            <a:normAutofit fontScale="92500"/>
          </a:bodyPr>
          <a:lstStyle/>
          <a:p>
            <a:pPr>
              <a:lnSpc>
                <a:spcPct val="110000"/>
              </a:lnSpc>
            </a:pPr>
            <a:r>
              <a:rPr lang="en-US" sz="2665" dirty="0">
                <a:latin typeface="宋体" panose="02010600030101010101" pitchFamily="2" charset="-122"/>
                <a:cs typeface="宋体" panose="02010600030101010101" pitchFamily="2" charset="-122"/>
              </a:rPr>
              <a:t>3）金融数据密码机的标准和产品应用要点</a:t>
            </a:r>
          </a:p>
          <a:p>
            <a:pPr>
              <a:lnSpc>
                <a:spcPct val="110000"/>
              </a:lnSpc>
            </a:pPr>
            <a:r>
              <a:rPr lang="en-US" sz="2665" dirty="0" err="1">
                <a:latin typeface="宋体" panose="02010600030101010101" pitchFamily="2" charset="-122"/>
                <a:cs typeface="宋体" panose="02010600030101010101" pitchFamily="2" charset="-122"/>
              </a:rPr>
              <a:t>标准GM</a:t>
            </a:r>
            <a:r>
              <a:rPr lang="en-US" sz="2665" dirty="0">
                <a:latin typeface="宋体" panose="02010600030101010101" pitchFamily="2" charset="-122"/>
                <a:cs typeface="宋体" panose="02010600030101010101" pitchFamily="2" charset="-122"/>
              </a:rPr>
              <a:t>/T 0045-2016规定了金融数据密码机产品的功能要求、硬件要求、业务要求、安全性要求等。下面将根据上述产品标准给出应用要点。</a:t>
            </a:r>
          </a:p>
          <a:p>
            <a:pPr>
              <a:lnSpc>
                <a:spcPct val="110000"/>
              </a:lnSpc>
            </a:pPr>
            <a:endParaRPr lang="en-US" sz="2665" dirty="0">
              <a:latin typeface="宋体" panose="02010600030101010101" pitchFamily="2" charset="-122"/>
              <a:cs typeface="宋体" panose="02010600030101010101" pitchFamily="2" charset="-122"/>
            </a:endParaRPr>
          </a:p>
          <a:p>
            <a:pPr>
              <a:lnSpc>
                <a:spcPct val="110000"/>
              </a:lnSpc>
            </a:pPr>
            <a:r>
              <a:rPr lang="en-US" sz="2665" dirty="0">
                <a:latin typeface="宋体" panose="02010600030101010101" pitchFamily="2" charset="-122"/>
                <a:cs typeface="宋体" panose="02010600030101010101" pitchFamily="2" charset="-122"/>
              </a:rPr>
              <a:t>（1）应结合金融领域数据特点，理解金融数据密码机的密钥体系结构。根据金融业务系统的需求，金融数据密码机采用基于对称密码体制的三层密钥体系结构，分别为</a:t>
            </a:r>
            <a:r>
              <a:rPr lang="en-US" sz="2665" b="1" dirty="0">
                <a:latin typeface="宋体" panose="02010600030101010101" pitchFamily="2" charset="-122"/>
                <a:cs typeface="宋体" panose="02010600030101010101" pitchFamily="2" charset="-122"/>
              </a:rPr>
              <a:t>主密钥、次主密钥和数据密钥</a:t>
            </a:r>
            <a:r>
              <a:rPr lang="en-US" sz="2665" dirty="0">
                <a:latin typeface="宋体" panose="02010600030101010101" pitchFamily="2" charset="-122"/>
                <a:cs typeface="宋体" panose="02010600030101010101" pitchFamily="2" charset="-122"/>
              </a:rPr>
              <a:t>三层。金融数据密码机中的密钥采用“自上而下逐层保护”的分层保护原则，即主密钥保护次主密钥，次主密钥保护数据密钥。所有的密钥都不能以明文形态出现在金融数据密码机外部，必须采用加密或者知识拆分的方式进行密钥的导入/</a:t>
            </a:r>
            <a:r>
              <a:rPr lang="en-US" sz="2665" dirty="0" err="1">
                <a:latin typeface="宋体" panose="02010600030101010101" pitchFamily="2" charset="-122"/>
                <a:cs typeface="宋体" panose="02010600030101010101" pitchFamily="2" charset="-122"/>
              </a:rPr>
              <a:t>导出。其中数据密钥直接被用户使用，提供金融数据的加解密等服务。下面介绍密钥体系中的各层密钥用途和相关规定</a:t>
            </a:r>
            <a:r>
              <a:rPr lang="en-US" sz="2665" dirty="0">
                <a:latin typeface="宋体" panose="02010600030101010101" pitchFamily="2" charset="-122"/>
                <a:cs typeface="宋体" panose="02010600030101010101" pitchFamily="2" charset="-122"/>
              </a:rPr>
              <a:t>。</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43</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sz="2665">
                <a:latin typeface="宋体" panose="02010600030101010101" pitchFamily="2" charset="-122"/>
                <a:cs typeface="宋体" panose="02010600030101010101" pitchFamily="2" charset="-122"/>
              </a:rPr>
              <a:t>① 主密钥：用于保护下层密钥的安全传输和存储。存储必须采用强安全措施，不以明文方式出现在密码机外。可采用加密或微电保护存储方式，后者需配备销毁密钥的触发装置。</a:t>
            </a:r>
          </a:p>
          <a:p>
            <a:endParaRPr lang="en-US" sz="2665">
              <a:latin typeface="宋体" panose="02010600030101010101" pitchFamily="2" charset="-122"/>
              <a:cs typeface="宋体" panose="02010600030101010101" pitchFamily="2" charset="-122"/>
            </a:endParaRPr>
          </a:p>
          <a:p>
            <a:r>
              <a:rPr lang="en-US" sz="2665">
                <a:latin typeface="宋体" panose="02010600030101010101" pitchFamily="2" charset="-122"/>
                <a:cs typeface="宋体" panose="02010600030101010101" pitchFamily="2" charset="-122"/>
              </a:rPr>
              <a:t>② 次主密钥：用于保护数据密钥的安全传输、分发和存储。采用对称密码体制，需通过离线分发方式进行密钥的共享。</a:t>
            </a:r>
          </a:p>
          <a:p>
            <a:endParaRPr lang="en-US" sz="2665">
              <a:latin typeface="宋体" panose="02010600030101010101" pitchFamily="2" charset="-122"/>
              <a:cs typeface="宋体" panose="02010600030101010101" pitchFamily="2" charset="-122"/>
            </a:endParaRPr>
          </a:p>
          <a:p>
            <a:r>
              <a:rPr lang="en-US" sz="2665">
                <a:latin typeface="宋体" panose="02010600030101010101" pitchFamily="2" charset="-122"/>
                <a:cs typeface="宋体" panose="02010600030101010101" pitchFamily="2" charset="-122"/>
              </a:rPr>
              <a:t>③ 数据密钥：直接用于加密或校验金融业务数据，如PIN密钥和MAC密钥。不长期存储在密码机中，采用次主密钥保护安全传输和共享。频繁使用，需按时更新。</a:t>
            </a: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44</a:t>
            </a:fld>
            <a:endParaRPr lang="zh-CN" altLang="en-US" dirty="0"/>
          </a:p>
        </p:txBody>
      </p:sp>
      <p:sp>
        <p:nvSpPr>
          <p:cNvPr id="3" name="文本占位符 2"/>
          <p:cNvSpPr>
            <a:spLocks noGrp="1"/>
          </p:cNvSpPr>
          <p:nvPr>
            <p:ph type="body" sz="quarter" idx="14"/>
          </p:nvPr>
        </p:nvSpPr>
        <p:spPr/>
        <p:txBody>
          <a:bodyPr/>
          <a:lstStyle/>
          <a:p>
            <a:r>
              <a:rPr lang="zh-CN" altLang="en-US"/>
              <a:t>标准产品应用要点</a:t>
            </a:r>
          </a:p>
        </p:txBody>
      </p:sp>
      <p:sp>
        <p:nvSpPr>
          <p:cNvPr id="4" name="文本占位符 3"/>
          <p:cNvSpPr>
            <a:spLocks noGrp="1"/>
          </p:cNvSpPr>
          <p:nvPr>
            <p:ph type="body" sz="quarter" idx="15"/>
          </p:nvPr>
        </p:nvSpPr>
        <p:spPr/>
        <p:txBody>
          <a:bodyPr>
            <a:normAutofit/>
          </a:bodyPr>
          <a:lstStyle/>
          <a:p>
            <a:r>
              <a:rPr lang="en-US" sz="2665">
                <a:latin typeface="宋体" panose="02010600030101010101" pitchFamily="2" charset="-122"/>
                <a:cs typeface="宋体" panose="02010600030101010101" pitchFamily="2" charset="-122"/>
              </a:rPr>
              <a:t>（2）应结合具体调用请求，理解金融数据密码机的接冂类别。金融数据密码机的接口符合GM/T 0045-2016的接口要求。不同上设备接口规范的API接口形式，金融数据密码机的接口直接以网络数据包格式的形式定义，可利用SOCKET编程直接调用。其接口主要分为几大类：</a:t>
            </a:r>
          </a:p>
          <a:p>
            <a:r>
              <a:rPr lang="en-US" sz="2665">
                <a:latin typeface="宋体" panose="02010600030101010101" pitchFamily="2" charset="-122"/>
                <a:cs typeface="宋体" panose="02010600030101010101" pitchFamily="2" charset="-122"/>
              </a:rPr>
              <a:t>①磁条卡应用接口：主要支持各类密钥的生成、注入、合成、转加密等。</a:t>
            </a:r>
          </a:p>
          <a:p>
            <a:r>
              <a:rPr lang="en-US" sz="2665">
                <a:latin typeface="宋体" panose="02010600030101010101" pitchFamily="2" charset="-122"/>
                <a:cs typeface="宋体" panose="02010600030101010101" pitchFamily="2" charset="-122"/>
              </a:rPr>
              <a:t>②IC卡应用接口：主要支持数据加解密、数据转加密、脚本加解密、MAC计算等。</a:t>
            </a:r>
          </a:p>
          <a:p>
            <a:r>
              <a:rPr lang="en-US" sz="2665">
                <a:latin typeface="宋体" panose="02010600030101010101" pitchFamily="2" charset="-122"/>
                <a:cs typeface="宋体" panose="02010600030101010101" pitchFamily="2" charset="-122"/>
              </a:rPr>
              <a:t>③基础密码运算服务接口：提供最基本的各类密码计算服务，包括SM2签名验签、加密解密、SM4加密解密、SM3消息摘要等。</a:t>
            </a:r>
          </a:p>
          <a:p>
            <a:endParaRPr lang="en-US" sz="2665">
              <a:latin typeface="宋体" panose="02010600030101010101" pitchFamily="2" charset="-122"/>
              <a:cs typeface="宋体" panose="02010600030101010101" pitchFamily="2" charset="-122"/>
            </a:endParaRPr>
          </a:p>
        </p:txBody>
      </p:sp>
      <p:sp>
        <p:nvSpPr>
          <p:cNvPr id="5" name="文本占位符 4"/>
          <p:cNvSpPr>
            <a:spLocks noGrp="1"/>
          </p:cNvSpPr>
          <p:nvPr>
            <p:ph type="body" sz="quarter" idx="13"/>
          </p:nvPr>
        </p:nvSpPr>
        <p:spPr/>
        <p:txBody>
          <a:bodyPr/>
          <a:lstStyle/>
          <a:p>
            <a:r>
              <a:rPr lang="zh-CN" altLang="en-US" dirty="0">
                <a:sym typeface="+mn-ea"/>
              </a:rPr>
              <a:t>密码机标准与产品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p:cNvSpPr>
            <a:spLocks noGrp="1"/>
          </p:cNvSpPr>
          <p:nvPr>
            <p:ph type="body" sz="quarter" idx="14"/>
          </p:nvPr>
        </p:nvSpPr>
        <p:spPr/>
        <p:txBody>
          <a:bodyPr/>
          <a:lstStyle/>
          <a:p>
            <a:r>
              <a:rPr lang="zh-CN" altLang="en-US"/>
              <a:t>智能IC卡的应用</a:t>
            </a:r>
          </a:p>
        </p:txBody>
      </p:sp>
      <p:sp>
        <p:nvSpPr>
          <p:cNvPr id="4" name="文本占位符 3"/>
          <p:cNvSpPr>
            <a:spLocks noGrp="1"/>
          </p:cNvSpPr>
          <p:nvPr>
            <p:ph type="body" sz="quarter" idx="15"/>
          </p:nvPr>
        </p:nvSpPr>
        <p:spPr/>
        <p:txBody>
          <a:bodyPr>
            <a:normAutofit/>
          </a:bodyPr>
          <a:lstStyle/>
          <a:p>
            <a:endParaRPr lang="zh-CN" altLang="en-US"/>
          </a:p>
          <a:p>
            <a:r>
              <a:rPr lang="zh-CN" altLang="en-US"/>
              <a:t>智能IC卡在金融领域成为新一代银行卡，取代了磁条卡，具有不可复制、支持多应用及大存储容量等优点，增强了银行卡应用的安全性。在身份识别方面，智能IC卡广泛应用于第二代居民身份证和电子营业执照等领域，有效防止身份证被伪造，并利用PKI数字证技术确保企业在互联网上的真实性。此外，智能IC卡也在校园卡、社保卡等一卡多用场景中普及，并在移动设备中以SD卡、TF卡等形式使用。智能IC卡还可作为身份鉴别凭据、提供密码存储和计算服务，在不支持商用密码算法的操作系统中保护数据完整性，或导入密钥到密码机内。截至2018年12月，已有260余款智能IC卡及密码产品获得了商用密码产品型号证书。</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p:cNvSpPr>
            <a:spLocks noGrp="1"/>
          </p:cNvSpPr>
          <p:nvPr>
            <p:ph type="body" sz="quarter" idx="14"/>
          </p:nvPr>
        </p:nvSpPr>
        <p:spPr/>
        <p:txBody>
          <a:bodyPr/>
          <a:lstStyle/>
          <a:p>
            <a:r>
              <a:rPr lang="zh-CN" altLang="en-US"/>
              <a:t>智能IC卡的应用系统</a:t>
            </a:r>
          </a:p>
        </p:txBody>
      </p:sp>
      <p:sp>
        <p:nvSpPr>
          <p:cNvPr id="4" name="文本占位符 3"/>
          <p:cNvSpPr>
            <a:spLocks noGrp="1"/>
          </p:cNvSpPr>
          <p:nvPr>
            <p:ph type="body" sz="quarter" idx="15"/>
          </p:nvPr>
        </p:nvSpPr>
        <p:spPr/>
        <p:txBody>
          <a:bodyPr>
            <a:normAutofit/>
          </a:bodyPr>
          <a:lstStyle/>
          <a:p>
            <a:endParaRPr lang="zh-CN" altLang="en-US" dirty="0"/>
          </a:p>
          <a:p>
            <a:r>
              <a:rPr lang="zh-CN" altLang="en-US" dirty="0"/>
              <a:t>智能IC卡可用于门禁卡、公交卡、银行卡等多种应用系统。一个简单的智能IC卡应用系统包括：智能IC卡发卡系统、智能IC卡、读卡器、PC机。较大的系统还包括后台服务器等。发卡系统管理IC卡业务和个人化应用，实现发行智能IC卡（如金融IC卡）。用户使用智能IC卡与读卡器进行交易（如消费），数据通过应用协议数据单元（</a:t>
            </a:r>
            <a:r>
              <a:rPr lang="en-US" altLang="zh-CN" dirty="0"/>
              <a:t>Application </a:t>
            </a:r>
            <a:r>
              <a:rPr lang="en-US" altLang="zh-CN" dirty="0" err="1"/>
              <a:t>Protocaol</a:t>
            </a:r>
            <a:r>
              <a:rPr lang="en-US" altLang="zh-CN" dirty="0"/>
              <a:t> Data Unit, APDU</a:t>
            </a:r>
            <a:r>
              <a:rPr lang="zh-CN" altLang="en-US" dirty="0"/>
              <a:t>）进行传输。后台系统完成应用功能并返回结果。</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pic>
        <p:nvPicPr>
          <p:cNvPr id="6" name="图片 5"/>
          <p:cNvPicPr>
            <a:picLocks noChangeAspect="1"/>
          </p:cNvPicPr>
          <p:nvPr>
            <p:custDataLst>
              <p:tags r:id="rId1"/>
            </p:custDataLst>
          </p:nvPr>
        </p:nvPicPr>
        <p:blipFill>
          <a:blip r:embed="rId3"/>
          <a:stretch>
            <a:fillRect/>
          </a:stretch>
        </p:blipFill>
        <p:spPr>
          <a:xfrm>
            <a:off x="638355" y="3951233"/>
            <a:ext cx="10866024" cy="1808480"/>
          </a:xfrm>
          <a:prstGeom prst="rect">
            <a:avLst/>
          </a:prstGeom>
        </p:spPr>
      </p:pic>
      <p:sp>
        <p:nvSpPr>
          <p:cNvPr id="7" name="文本框 6"/>
          <p:cNvSpPr txBox="1"/>
          <p:nvPr/>
        </p:nvSpPr>
        <p:spPr>
          <a:xfrm>
            <a:off x="4018915" y="5668010"/>
            <a:ext cx="4377690"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宋体" panose="02010600030101010101" pitchFamily="2" charset="-122"/>
              </a:rPr>
              <a:t>智能</a:t>
            </a:r>
            <a:r>
              <a:rPr lang="en-US" altLang="zh-CN" sz="2400">
                <a:latin typeface="宋体" panose="02010600030101010101" pitchFamily="2" charset="-122"/>
                <a:ea typeface="宋体" panose="02010600030101010101" pitchFamily="2" charset="-122"/>
                <a:cs typeface="宋体" panose="02010600030101010101" pitchFamily="2" charset="-122"/>
              </a:rPr>
              <a:t>IC</a:t>
            </a:r>
            <a:r>
              <a:rPr lang="zh-CN" altLang="en-US" sz="2400">
                <a:latin typeface="宋体" panose="02010600030101010101" pitchFamily="2" charset="-122"/>
                <a:ea typeface="宋体" panose="02010600030101010101" pitchFamily="2" charset="-122"/>
                <a:cs typeface="宋体" panose="02010600030101010101" pitchFamily="2" charset="-122"/>
              </a:rPr>
              <a:t>卡应用系统的应用场景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p:cNvSpPr>
            <a:spLocks noGrp="1"/>
          </p:cNvSpPr>
          <p:nvPr>
            <p:ph type="body" sz="quarter" idx="14"/>
          </p:nvPr>
        </p:nvSpPr>
        <p:spPr/>
        <p:txBody>
          <a:bodyPr/>
          <a:lstStyle/>
          <a:p>
            <a:r>
              <a:rPr lang="zh-CN" altLang="en-US"/>
              <a:t>应用协议数据单元(APDU)</a:t>
            </a:r>
          </a:p>
        </p:txBody>
      </p:sp>
      <p:sp>
        <p:nvSpPr>
          <p:cNvPr id="4" name="文本占位符 3"/>
          <p:cNvSpPr>
            <a:spLocks noGrp="1"/>
          </p:cNvSpPr>
          <p:nvPr>
            <p:ph type="body" sz="quarter" idx="15"/>
          </p:nvPr>
        </p:nvSpPr>
        <p:spPr/>
        <p:txBody>
          <a:bodyPr>
            <a:normAutofit/>
          </a:bodyPr>
          <a:lstStyle/>
          <a:p>
            <a:endParaRPr lang="zh-CN" altLang="en-US" dirty="0"/>
          </a:p>
          <a:p>
            <a:r>
              <a:rPr lang="zh-CN" altLang="en-US" dirty="0"/>
              <a:t>APDU是智能IC卡与读卡器之间的应用层数据传输协议。APDU应用协议中的一次交互由发送命令、接收实体处理及发回的响应组成，特定的响应对应于特定的命令。读卡器发送给智能IC卡使用的APDU结构称为命令APDU(Command APDU)，智能IC卡返回给读卡器使用的APDU结构称为响应APDU (Resp0nse APDU）。</a:t>
            </a:r>
            <a:endParaRPr lang="en-US" altLang="zh-CN" dirty="0"/>
          </a:p>
          <a:p>
            <a:endParaRPr lang="zh-CN" altLang="en-US" dirty="0"/>
          </a:p>
          <a:p>
            <a:r>
              <a:rPr lang="zh-CN" altLang="en-US" dirty="0"/>
              <a:t>国际标准组织ISO针对智能IC卡规定了一系列APDU指令，具体包括ISO/IEC 7816-4中规定的智能IC卡基本指令，ISO/IEC 7816-8中规定的智能IC卡安全指令，ISO/IEC 7816-9中规定的智能IC卡附加指令，以及ISO/IEC 14443中规定的非接触式智能IC卡命令等。</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
        <p:nvSpPr>
          <p:cNvPr id="7" name="文本框 6"/>
          <p:cNvSpPr txBox="1"/>
          <p:nvPr/>
        </p:nvSpPr>
        <p:spPr>
          <a:xfrm>
            <a:off x="4018915" y="5668010"/>
            <a:ext cx="4377690" cy="460375"/>
          </a:xfrm>
          <a:prstGeom prst="rect">
            <a:avLst/>
          </a:prstGeom>
          <a:noFill/>
        </p:spPr>
        <p:txBody>
          <a:bodyPr wrap="square" rtlCol="0">
            <a:spAutoFit/>
          </a:bodyPr>
          <a:lstStyle/>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p:cNvSpPr>
            <a:spLocks noGrp="1"/>
          </p:cNvSpPr>
          <p:nvPr>
            <p:ph type="body" sz="quarter" idx="14"/>
          </p:nvPr>
        </p:nvSpPr>
        <p:spPr/>
        <p:txBody>
          <a:bodyPr/>
          <a:lstStyle/>
          <a:p>
            <a:r>
              <a:rPr lang="zh-CN" altLang="en-US"/>
              <a:t>智能IC卡应用中的鉴别机制</a:t>
            </a:r>
          </a:p>
        </p:txBody>
      </p:sp>
      <p:sp>
        <p:nvSpPr>
          <p:cNvPr id="4" name="文本占位符 3"/>
          <p:cNvSpPr>
            <a:spLocks noGrp="1"/>
          </p:cNvSpPr>
          <p:nvPr>
            <p:ph type="body" sz="quarter" idx="15"/>
          </p:nvPr>
        </p:nvSpPr>
        <p:spPr/>
        <p:txBody>
          <a:bodyPr>
            <a:normAutofit/>
          </a:bodyPr>
          <a:lstStyle/>
          <a:p>
            <a:endParaRPr lang="zh-CN" altLang="en-US"/>
          </a:p>
          <a:p>
            <a:r>
              <a:rPr lang="zh-CN" altLang="en-US"/>
              <a:t>智能IC卡应用中的鉴别是指智能IC卡和外部系统之间的身份鉴别，双方之间的鉴别最终通过对被鉴别一方是否正确拥有一个密钥或其他私有特征的验证来完成。按鉴别对象的不同，鉴别可分为智能IC卡对持卡人的鉴别、智能IC卡对读卡器的鉴别、读卡器对智能IC卡的鉴别及读卡器和智能IC卡的相互鉴别等四种方式。</a:t>
            </a:r>
          </a:p>
          <a:p>
            <a:endParaRPr lang="zh-CN" altLang="en-US"/>
          </a:p>
          <a:p>
            <a:r>
              <a:rPr lang="zh-CN" altLang="en-US"/>
              <a:t>智能IC卡进行持卡人鉴别主要通过PIN码，用户输入PIN码，智能IC卡进行比对验证。智能IC卡还可以对读卡器进行鉴别，使用对称密码的挑战一响应机制验证读卡器的合法性。同时，读卡器也对智能IC卡进行鉴别，同样使用对称密码的挑战一响应机制验证智能IC卡的真伪。相互鉴别过程可以结合外部鉴别和内部鉴别机制来实现。</a:t>
            </a:r>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
        <p:nvSpPr>
          <p:cNvPr id="7" name="文本框 6"/>
          <p:cNvSpPr txBox="1"/>
          <p:nvPr/>
        </p:nvSpPr>
        <p:spPr>
          <a:xfrm>
            <a:off x="4018915" y="5668010"/>
            <a:ext cx="4377690" cy="460375"/>
          </a:xfrm>
          <a:prstGeom prst="rect">
            <a:avLst/>
          </a:prstGeom>
          <a:noFill/>
        </p:spPr>
        <p:txBody>
          <a:bodyPr wrap="square" rtlCol="0">
            <a:spAutoFit/>
          </a:bodyPr>
          <a:lstStyle/>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p:cNvSpPr>
            <a:spLocks noGrp="1"/>
          </p:cNvSpPr>
          <p:nvPr>
            <p:ph type="body" sz="quarter" idx="14"/>
          </p:nvPr>
        </p:nvSpPr>
        <p:spPr/>
        <p:txBody>
          <a:bodyPr/>
          <a:lstStyle/>
          <a:p>
            <a:r>
              <a:rPr lang="zh-CN" altLang="en-US"/>
              <a:t>相关标准规范</a:t>
            </a:r>
          </a:p>
        </p:txBody>
      </p:sp>
      <p:sp>
        <p:nvSpPr>
          <p:cNvPr id="4" name="文本占位符 3"/>
          <p:cNvSpPr>
            <a:spLocks noGrp="1"/>
          </p:cNvSpPr>
          <p:nvPr>
            <p:ph type="body" sz="quarter" idx="15"/>
          </p:nvPr>
        </p:nvSpPr>
        <p:spPr/>
        <p:txBody>
          <a:bodyPr>
            <a:normAutofit/>
          </a:bodyPr>
          <a:lstStyle/>
          <a:p>
            <a:endParaRPr lang="zh-CN" altLang="en-US"/>
          </a:p>
          <a:p>
            <a:r>
              <a:rPr lang="zh-CN" altLang="en-US"/>
              <a:t>在密码行业标准中，与智能IC卡产品相关的标准有1项，即GM/T 0041-2015《智能IC卡密码检测规范》。下面简要介绍该密码行业标准。</a:t>
            </a:r>
          </a:p>
          <a:p>
            <a:endParaRPr lang="zh-CN" altLang="en-US"/>
          </a:p>
          <a:p>
            <a:r>
              <a:rPr lang="zh-CN" altLang="en-US"/>
              <a:t>1）用途与适用范围</a:t>
            </a:r>
          </a:p>
          <a:p>
            <a:endParaRPr lang="zh-CN" altLang="en-US"/>
          </a:p>
          <a:p>
            <a:r>
              <a:rPr lang="zh-CN" altLang="en-US"/>
              <a:t>该标准规定了智能IC卡产品的检测项目及检测方法。该标准适用于智能IC卡产品的密码检测，也可用于指导智能IC卡产品的研发。智能IC卡产品包括但不限于金融IC卡、公交IC卡、社保IC卡、SIM卡等。</a:t>
            </a:r>
          </a:p>
          <a:p>
            <a:endParaRPr lang="zh-CN" altLang="en-US"/>
          </a:p>
        </p:txBody>
      </p:sp>
      <p:sp>
        <p:nvSpPr>
          <p:cNvPr id="5" name="文本占位符 4"/>
          <p:cNvSpPr>
            <a:spLocks noGrp="1"/>
          </p:cNvSpPr>
          <p:nvPr>
            <p:ph type="body" sz="quarter" idx="13"/>
          </p:nvPr>
        </p:nvSpPr>
        <p:spPr/>
        <p:txBody>
          <a:bodyPr/>
          <a:lstStyle/>
          <a:p>
            <a:r>
              <a:rPr lang="zh-CN" altLang="en-US" dirty="0">
                <a:sym typeface="+mn-ea"/>
              </a:rPr>
              <a:t>智能</a:t>
            </a:r>
            <a:r>
              <a:rPr lang="en-US" altLang="zh-CN" dirty="0">
                <a:sym typeface="+mn-ea"/>
              </a:rPr>
              <a:t>IC</a:t>
            </a:r>
            <a:r>
              <a:rPr lang="zh-CN" altLang="en-US" dirty="0">
                <a:sym typeface="+mn-ea"/>
              </a:rPr>
              <a:t>卡标准与产品</a:t>
            </a:r>
            <a:endParaRPr lang="zh-CN" altLang="en-US" dirty="0"/>
          </a:p>
          <a:p>
            <a:endParaRPr lang="zh-CN" altLang="en-US"/>
          </a:p>
        </p:txBody>
      </p:sp>
      <p:sp>
        <p:nvSpPr>
          <p:cNvPr id="7" name="文本框 6"/>
          <p:cNvSpPr txBox="1"/>
          <p:nvPr/>
        </p:nvSpPr>
        <p:spPr>
          <a:xfrm>
            <a:off x="4018915" y="5668010"/>
            <a:ext cx="4377690" cy="460375"/>
          </a:xfrm>
          <a:prstGeom prst="rect">
            <a:avLst/>
          </a:prstGeom>
          <a:noFill/>
        </p:spPr>
        <p:txBody>
          <a:bodyPr wrap="square" rtlCol="0">
            <a:spAutoFit/>
          </a:bodyPr>
          <a:lstStyle/>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NjU3M2RmN2VjYTEwYmQ4ZWRkZTcxOTk3NzE3NTdhNj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d6306796-0fba-4d93-a72c-f10b8b3b6592}"/>
  <p:tag name="TABLE_ENDDRAG_ORIGIN_RECT" val="677*245"/>
  <p:tag name="TABLE_ENDDRAG_RECT" val="199*222*677*24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693</TotalTime>
  <Words>4219</Words>
  <Application>Microsoft Office PowerPoint</Application>
  <PresentationFormat>宽屏</PresentationFormat>
  <Paragraphs>345</Paragraphs>
  <Slides>45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宋体</vt:lpstr>
      <vt:lpstr>微软雅黑</vt:lpstr>
      <vt:lpstr>等线</vt:lpstr>
      <vt:lpstr>Arial</vt:lpstr>
      <vt:lpstr>Calibri</vt:lpstr>
      <vt:lpstr>Calibri Light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yifeng wang</cp:lastModifiedBy>
  <cp:revision>849</cp:revision>
  <dcterms:created xsi:type="dcterms:W3CDTF">2021-07-28T13:40:00Z</dcterms:created>
  <dcterms:modified xsi:type="dcterms:W3CDTF">2024-01-10T06:46:42Z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