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8" r:id="rId2"/>
    <p:sldMasterId id="2147483715" r:id="rId3"/>
    <p:sldMasterId id="2147483735" r:id="rId4"/>
    <p:sldMasterId id="2147483763" r:id="rId5"/>
    <p:sldMasterId id="2147483846" r:id="rId6"/>
    <p:sldMasterId id="2147483899" r:id="rId7"/>
    <p:sldMasterId id="2147485188" r:id="rId8"/>
  </p:sldMasterIdLst>
  <p:notesMasterIdLst>
    <p:notesMasterId r:id="rId41"/>
  </p:notesMasterIdLst>
  <p:handoutMasterIdLst>
    <p:handoutMasterId r:id="rId42"/>
  </p:handoutMasterIdLst>
  <p:sldIdLst>
    <p:sldId id="256" r:id="rId9"/>
    <p:sldId id="801" r:id="rId10"/>
    <p:sldId id="802" r:id="rId11"/>
    <p:sldId id="582" r:id="rId12"/>
    <p:sldId id="583" r:id="rId13"/>
    <p:sldId id="803" r:id="rId14"/>
    <p:sldId id="601" r:id="rId15"/>
    <p:sldId id="586" r:id="rId16"/>
    <p:sldId id="599" r:id="rId17"/>
    <p:sldId id="832" r:id="rId18"/>
    <p:sldId id="603" r:id="rId19"/>
    <p:sldId id="605" r:id="rId20"/>
    <p:sldId id="606" r:id="rId21"/>
    <p:sldId id="806" r:id="rId22"/>
    <p:sldId id="610" r:id="rId23"/>
    <p:sldId id="620" r:id="rId24"/>
    <p:sldId id="611" r:id="rId25"/>
    <p:sldId id="584" r:id="rId26"/>
    <p:sldId id="798" r:id="rId27"/>
    <p:sldId id="804" r:id="rId28"/>
    <p:sldId id="805" r:id="rId29"/>
    <p:sldId id="807" r:id="rId30"/>
    <p:sldId id="607" r:id="rId31"/>
    <p:sldId id="808" r:id="rId32"/>
    <p:sldId id="809" r:id="rId33"/>
    <p:sldId id="830" r:id="rId34"/>
    <p:sldId id="799" r:id="rId35"/>
    <p:sldId id="810" r:id="rId36"/>
    <p:sldId id="811" r:id="rId37"/>
    <p:sldId id="800" r:id="rId38"/>
    <p:sldId id="812" r:id="rId39"/>
    <p:sldId id="831" r:id="rId40"/>
  </p:sldIdLst>
  <p:sldSz cx="9144000" cy="6858000" type="screen4x3"/>
  <p:notesSz cx="9926638" cy="6669088"/>
  <p:defaultTextStyle>
    <a:defPPr>
      <a:defRPr lang="zh-CN"/>
    </a:defPPr>
    <a:lvl1pPr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6600"/>
    <a:srgbClr val="339966"/>
    <a:srgbClr val="0000FF"/>
    <a:srgbClr val="FF0066"/>
    <a:srgbClr val="FF0000"/>
    <a:srgbClr val="E412E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1" autoAdjust="0"/>
    <p:restoredTop sz="94249" autoAdjust="0"/>
  </p:normalViewPr>
  <p:slideViewPr>
    <p:cSldViewPr>
      <p:cViewPr varScale="1">
        <p:scale>
          <a:sx n="114" d="100"/>
          <a:sy n="114" d="100"/>
        </p:scale>
        <p:origin x="1044" y="102"/>
      </p:cViewPr>
      <p:guideLst>
        <p:guide orient="horz" pos="2190"/>
        <p:guide pos="29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0274" name="页眉占位符 310273">
            <a:extLst>
              <a:ext uri="{FF2B5EF4-FFF2-40B4-BE49-F238E27FC236}">
                <a16:creationId xmlns:a16="http://schemas.microsoft.com/office/drawing/2014/main" id="{91346C9E-07EB-41A3-8428-08B4C220573C}"/>
              </a:ext>
            </a:extLst>
          </p:cNvPr>
          <p:cNvSpPr>
            <a:spLocks noGrp="1"/>
          </p:cNvSpPr>
          <p:nvPr>
            <p:ph type="hdr" sz="quarter"/>
          </p:nvPr>
        </p:nvSpPr>
        <p:spPr>
          <a:xfrm>
            <a:off x="0" y="0"/>
            <a:ext cx="4300538" cy="333375"/>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310275" name="日期占位符 310274">
            <a:extLst>
              <a:ext uri="{FF2B5EF4-FFF2-40B4-BE49-F238E27FC236}">
                <a16:creationId xmlns:a16="http://schemas.microsoft.com/office/drawing/2014/main" id="{02CBBB72-0E03-4A92-B0B6-72882F4E8B25}"/>
              </a:ext>
            </a:extLst>
          </p:cNvPr>
          <p:cNvSpPr>
            <a:spLocks noGrp="1"/>
          </p:cNvSpPr>
          <p:nvPr>
            <p:ph type="dt" sz="quarter" idx="1"/>
          </p:nvPr>
        </p:nvSpPr>
        <p:spPr>
          <a:xfrm>
            <a:off x="5624513" y="0"/>
            <a:ext cx="4300537" cy="333375"/>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310276" name="页脚占位符 310275">
            <a:extLst>
              <a:ext uri="{FF2B5EF4-FFF2-40B4-BE49-F238E27FC236}">
                <a16:creationId xmlns:a16="http://schemas.microsoft.com/office/drawing/2014/main" id="{B4B4CEE4-FB70-4A05-A2B7-404F25C7E79B}"/>
              </a:ext>
            </a:extLst>
          </p:cNvPr>
          <p:cNvSpPr>
            <a:spLocks noGrp="1"/>
          </p:cNvSpPr>
          <p:nvPr>
            <p:ph type="ftr" sz="quarter" idx="2"/>
          </p:nvPr>
        </p:nvSpPr>
        <p:spPr>
          <a:xfrm>
            <a:off x="0" y="6334125"/>
            <a:ext cx="4300538" cy="333375"/>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310277" name="灯片编号占位符 310276">
            <a:extLst>
              <a:ext uri="{FF2B5EF4-FFF2-40B4-BE49-F238E27FC236}">
                <a16:creationId xmlns:a16="http://schemas.microsoft.com/office/drawing/2014/main" id="{2D377FE8-1DB6-4D57-B6A6-21A0ACBCB4C8}"/>
              </a:ext>
            </a:extLst>
          </p:cNvPr>
          <p:cNvSpPr>
            <a:spLocks noGrp="1"/>
          </p:cNvSpPr>
          <p:nvPr>
            <p:ph type="sldNum" sz="quarter" idx="3"/>
          </p:nvPr>
        </p:nvSpPr>
        <p:spPr>
          <a:xfrm>
            <a:off x="5624513" y="6334125"/>
            <a:ext cx="4300537" cy="333375"/>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15342898-3F19-43A8-9F3D-83AB380A6D2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3346" name="页眉占位符 313345">
            <a:extLst>
              <a:ext uri="{FF2B5EF4-FFF2-40B4-BE49-F238E27FC236}">
                <a16:creationId xmlns:a16="http://schemas.microsoft.com/office/drawing/2014/main" id="{0F4C233A-48A0-4F8B-B4CB-5D752C947FA0}"/>
              </a:ext>
            </a:extLst>
          </p:cNvPr>
          <p:cNvSpPr>
            <a:spLocks noGrp="1"/>
          </p:cNvSpPr>
          <p:nvPr>
            <p:ph type="hdr" sz="quarter"/>
          </p:nvPr>
        </p:nvSpPr>
        <p:spPr>
          <a:xfrm>
            <a:off x="0" y="0"/>
            <a:ext cx="4300538" cy="333375"/>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313347" name="日期占位符 313346">
            <a:extLst>
              <a:ext uri="{FF2B5EF4-FFF2-40B4-BE49-F238E27FC236}">
                <a16:creationId xmlns:a16="http://schemas.microsoft.com/office/drawing/2014/main" id="{59189991-1D30-4C70-B933-A51E1EB13F67}"/>
              </a:ext>
            </a:extLst>
          </p:cNvPr>
          <p:cNvSpPr>
            <a:spLocks noGrp="1"/>
          </p:cNvSpPr>
          <p:nvPr>
            <p:ph type="dt" idx="1"/>
          </p:nvPr>
        </p:nvSpPr>
        <p:spPr>
          <a:xfrm>
            <a:off x="5624513" y="0"/>
            <a:ext cx="4300537" cy="333375"/>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61444" name="幻灯片图像占位符 313347">
            <a:extLst>
              <a:ext uri="{FF2B5EF4-FFF2-40B4-BE49-F238E27FC236}">
                <a16:creationId xmlns:a16="http://schemas.microsoft.com/office/drawing/2014/main" id="{EB8A430E-F814-4C60-8E7F-4D516E9268BB}"/>
              </a:ext>
            </a:extLst>
          </p:cNvPr>
          <p:cNvSpPr>
            <a:spLocks noGrp="1" noRot="1" noChangeAspect="1" noChangeArrowheads="1" noTextEdit="1"/>
          </p:cNvSpPr>
          <p:nvPr>
            <p:ph type="sldImg" idx="4294967295"/>
          </p:nvPr>
        </p:nvSpPr>
        <p:spPr bwMode="auto">
          <a:xfrm>
            <a:off x="3295650" y="500063"/>
            <a:ext cx="3335338" cy="2501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文本占位符 313348">
            <a:extLst>
              <a:ext uri="{FF2B5EF4-FFF2-40B4-BE49-F238E27FC236}">
                <a16:creationId xmlns:a16="http://schemas.microsoft.com/office/drawing/2014/main" id="{D5FFC662-6B54-4947-BD53-AE62FDEC8BDD}"/>
              </a:ext>
            </a:extLst>
          </p:cNvPr>
          <p:cNvSpPr>
            <a:spLocks noGrp="1" noChangeArrowheads="1"/>
          </p:cNvSpPr>
          <p:nvPr>
            <p:ph type="body" sz="quarter" idx="4294967295"/>
          </p:nvPr>
        </p:nvSpPr>
        <p:spPr bwMode="auto">
          <a:xfrm>
            <a:off x="992188" y="3167063"/>
            <a:ext cx="7942262" cy="30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3350" name="页脚占位符 313349">
            <a:extLst>
              <a:ext uri="{FF2B5EF4-FFF2-40B4-BE49-F238E27FC236}">
                <a16:creationId xmlns:a16="http://schemas.microsoft.com/office/drawing/2014/main" id="{81D7A92A-D27C-4F6E-91D9-B399502869D8}"/>
              </a:ext>
            </a:extLst>
          </p:cNvPr>
          <p:cNvSpPr>
            <a:spLocks noGrp="1"/>
          </p:cNvSpPr>
          <p:nvPr>
            <p:ph type="ftr" sz="quarter" idx="4"/>
          </p:nvPr>
        </p:nvSpPr>
        <p:spPr>
          <a:xfrm>
            <a:off x="0" y="6334125"/>
            <a:ext cx="4300538" cy="333375"/>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313351" name="灯片编号占位符 313350">
            <a:extLst>
              <a:ext uri="{FF2B5EF4-FFF2-40B4-BE49-F238E27FC236}">
                <a16:creationId xmlns:a16="http://schemas.microsoft.com/office/drawing/2014/main" id="{6E31CF5A-D0DD-4086-A6D2-937E3CCAE14C}"/>
              </a:ext>
            </a:extLst>
          </p:cNvPr>
          <p:cNvSpPr>
            <a:spLocks noGrp="1"/>
          </p:cNvSpPr>
          <p:nvPr>
            <p:ph type="sldNum" sz="quarter" idx="5"/>
          </p:nvPr>
        </p:nvSpPr>
        <p:spPr>
          <a:xfrm>
            <a:off x="5624513" y="6334125"/>
            <a:ext cx="4300537" cy="333375"/>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05C2D7AF-8AB6-4AA7-8F47-7CED6B00AC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7DF5D2D-56AE-4F67-950D-D69200AD45BA}"/>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FD12B8A4-D61C-40AF-87C9-76FFD6929CE6}"/>
              </a:ext>
            </a:extLst>
          </p:cNvPr>
          <p:cNvSpPr>
            <a:spLocks noGrp="1" noChangeArrowheads="1"/>
          </p:cNvSpPr>
          <p:nvPr>
            <p:ph type="body" idx="1"/>
          </p:nvPr>
        </p:nvSpPr>
        <p:spPr>
          <a:noFill/>
        </p:spPr>
        <p:txBody>
          <a:bodyPr/>
          <a:lstStyle/>
          <a:p>
            <a:r>
              <a:rPr lang="en-US" altLang="zh-CN"/>
              <a:t>《</a:t>
            </a:r>
            <a:r>
              <a:rPr lang="zh-CN" altLang="en-US"/>
              <a:t>窃听风云</a:t>
            </a:r>
            <a:r>
              <a:rPr lang="en-US" altLang="zh-CN"/>
              <a:t>》</a:t>
            </a:r>
            <a:r>
              <a:rPr lang="zh-CN" altLang="en-US"/>
              <a:t>中安装窃听器，</a:t>
            </a:r>
          </a:p>
          <a:p>
            <a:r>
              <a:rPr lang="en-US" altLang="zh-CN"/>
              <a:t>《</a:t>
            </a:r>
            <a:r>
              <a:rPr lang="zh-CN" altLang="en-US"/>
              <a:t>潜伏</a:t>
            </a:r>
            <a:r>
              <a:rPr lang="en-US" altLang="zh-CN"/>
              <a:t>》</a:t>
            </a:r>
            <a:r>
              <a:rPr lang="zh-CN" altLang="en-US"/>
              <a:t>监听电话</a:t>
            </a:r>
          </a:p>
          <a:p>
            <a:r>
              <a:rPr lang="zh-CN" altLang="en-US"/>
              <a:t>钓鱼网站</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50FFC5B-2549-4A78-B05B-732E5ACA3F7E}"/>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20F0839F-1F9A-4721-AD70-EDB1C086C79C}"/>
              </a:ext>
            </a:extLst>
          </p:cNvPr>
          <p:cNvSpPr>
            <a:spLocks noGrp="1" noChangeArrowheads="1"/>
          </p:cNvSpPr>
          <p:nvPr>
            <p:ph type="body" idx="1"/>
          </p:nvPr>
        </p:nvSpPr>
        <p:spPr>
          <a:noFill/>
        </p:spPr>
        <p:txBody>
          <a:bodyPr/>
          <a:lstStyle/>
          <a:p>
            <a:r>
              <a:rPr lang="zh-CN" altLang="en-US"/>
              <a:t>稍有不甚，就有可能危及生命，例如”军机处“的影片里的情况</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312926F6-EEA9-4702-ADC4-537D6A5D70E1}"/>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152176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07875409-2857-46F2-A437-D65C5BA6257E}"/>
              </a:ext>
            </a:extLst>
          </p:cNvPr>
          <p:cNvSpPr>
            <a:spLocks noGrp="1"/>
          </p:cNvSpPr>
          <p:nvPr>
            <p:ph type="dt" sz="half" idx="10"/>
          </p:nvPr>
        </p:nvSpPr>
        <p:spPr/>
        <p:txBody>
          <a:bodyPr/>
          <a:lstStyle>
            <a:lvl1pPr>
              <a:defRPr/>
            </a:lvl1pPr>
          </a:lstStyle>
          <a:p>
            <a:pPr>
              <a:defRPr/>
            </a:pPr>
            <a:fld id="{AC391E7F-869F-48DB-9EC4-ED9B83652008}"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25BF9DB7-CCF2-4F31-A88A-C41A9A9F185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269F025-46AE-4014-8069-7FB757CEB071}"/>
              </a:ext>
            </a:extLst>
          </p:cNvPr>
          <p:cNvSpPr>
            <a:spLocks noGrp="1"/>
          </p:cNvSpPr>
          <p:nvPr>
            <p:ph type="sldNum" sz="quarter" idx="12"/>
          </p:nvPr>
        </p:nvSpPr>
        <p:spPr/>
        <p:txBody>
          <a:bodyPr/>
          <a:lstStyle>
            <a:lvl1pPr>
              <a:defRPr/>
            </a:lvl1pPr>
          </a:lstStyle>
          <a:p>
            <a:pPr>
              <a:defRPr/>
            </a:pPr>
            <a:fld id="{FB3C8DB8-8057-4E2C-909E-7A02320EA987}" type="slidenum">
              <a:rPr lang="zh-CN" altLang="en-US"/>
              <a:pPr>
                <a:defRPr/>
              </a:pPr>
              <a:t>‹#›</a:t>
            </a:fld>
            <a:endParaRPr lang="zh-CN" altLang="en-US"/>
          </a:p>
        </p:txBody>
      </p:sp>
    </p:spTree>
    <p:extLst>
      <p:ext uri="{BB962C8B-B14F-4D97-AF65-F5344CB8AC3E}">
        <p14:creationId xmlns:p14="http://schemas.microsoft.com/office/powerpoint/2010/main" val="382407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4D265D71-D1FA-4D4D-B588-990EABAEBAEF}"/>
              </a:ext>
            </a:extLst>
          </p:cNvPr>
          <p:cNvSpPr>
            <a:spLocks noGrp="1"/>
          </p:cNvSpPr>
          <p:nvPr>
            <p:ph type="dt" sz="half" idx="10"/>
          </p:nvPr>
        </p:nvSpPr>
        <p:spPr/>
        <p:txBody>
          <a:bodyPr/>
          <a:lstStyle>
            <a:lvl1pPr>
              <a:defRPr/>
            </a:lvl1pPr>
          </a:lstStyle>
          <a:p>
            <a:pPr>
              <a:defRPr/>
            </a:pPr>
            <a:fld id="{11F008BD-D788-4237-9090-FB86C460776E}"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E1386B82-561F-4405-AE75-F91C7BD52D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E81FDF3-EB6F-47C9-9074-877D906E3630}"/>
              </a:ext>
            </a:extLst>
          </p:cNvPr>
          <p:cNvSpPr>
            <a:spLocks noGrp="1"/>
          </p:cNvSpPr>
          <p:nvPr>
            <p:ph type="sldNum" sz="quarter" idx="12"/>
          </p:nvPr>
        </p:nvSpPr>
        <p:spPr/>
        <p:txBody>
          <a:bodyPr/>
          <a:lstStyle>
            <a:lvl1pPr>
              <a:defRPr/>
            </a:lvl1pPr>
          </a:lstStyle>
          <a:p>
            <a:pPr>
              <a:defRPr/>
            </a:pPr>
            <a:fld id="{2AC4A329-F218-46FC-85B7-6A62ED4B2E75}" type="slidenum">
              <a:rPr lang="zh-CN" altLang="en-US"/>
              <a:pPr>
                <a:defRPr/>
              </a:pPr>
              <a:t>‹#›</a:t>
            </a:fld>
            <a:endParaRPr lang="zh-CN" altLang="en-US"/>
          </a:p>
        </p:txBody>
      </p:sp>
    </p:spTree>
    <p:extLst>
      <p:ext uri="{BB962C8B-B14F-4D97-AF65-F5344CB8AC3E}">
        <p14:creationId xmlns:p14="http://schemas.microsoft.com/office/powerpoint/2010/main" val="2854111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39845CB-0FBE-467B-964D-6B48948DEB29}"/>
              </a:ext>
            </a:extLst>
          </p:cNvPr>
          <p:cNvSpPr>
            <a:spLocks noGrp="1"/>
          </p:cNvSpPr>
          <p:nvPr>
            <p:ph type="dt" sz="half" idx="10"/>
          </p:nvPr>
        </p:nvSpPr>
        <p:spPr/>
        <p:txBody>
          <a:bodyPr/>
          <a:lstStyle>
            <a:lvl1pPr>
              <a:defRPr/>
            </a:lvl1pPr>
          </a:lstStyle>
          <a:p>
            <a:pPr>
              <a:defRPr/>
            </a:pPr>
            <a:fld id="{C876955E-9D71-4A73-9B8C-2272C60239B2}" type="datetimeFigureOut">
              <a:rPr lang="zh-CN" altLang="en-US"/>
              <a:pPr>
                <a:defRPr/>
              </a:pPr>
              <a:t>2022/2/20</a:t>
            </a:fld>
            <a:endParaRPr lang="zh-CN" altLang="en-US"/>
          </a:p>
        </p:txBody>
      </p:sp>
      <p:sp>
        <p:nvSpPr>
          <p:cNvPr id="6" name="页脚占位符 4">
            <a:extLst>
              <a:ext uri="{FF2B5EF4-FFF2-40B4-BE49-F238E27FC236}">
                <a16:creationId xmlns:a16="http://schemas.microsoft.com/office/drawing/2014/main" id="{6D6646DC-6481-4142-AC9C-C1D1D1F5AC4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548058A-BC1A-4647-B6CE-731284C31C7E}"/>
              </a:ext>
            </a:extLst>
          </p:cNvPr>
          <p:cNvSpPr>
            <a:spLocks noGrp="1"/>
          </p:cNvSpPr>
          <p:nvPr>
            <p:ph type="sldNum" sz="quarter" idx="12"/>
          </p:nvPr>
        </p:nvSpPr>
        <p:spPr/>
        <p:txBody>
          <a:bodyPr/>
          <a:lstStyle>
            <a:lvl1pPr>
              <a:defRPr/>
            </a:lvl1pPr>
          </a:lstStyle>
          <a:p>
            <a:pPr>
              <a:defRPr/>
            </a:pPr>
            <a:fld id="{49F48F77-23F0-434E-8371-6283A4DFADB1}" type="slidenum">
              <a:rPr lang="zh-CN" altLang="en-US"/>
              <a:pPr>
                <a:defRPr/>
              </a:pPr>
              <a:t>‹#›</a:t>
            </a:fld>
            <a:endParaRPr lang="zh-CN" altLang="en-US"/>
          </a:p>
        </p:txBody>
      </p:sp>
    </p:spTree>
    <p:extLst>
      <p:ext uri="{BB962C8B-B14F-4D97-AF65-F5344CB8AC3E}">
        <p14:creationId xmlns:p14="http://schemas.microsoft.com/office/powerpoint/2010/main" val="12936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4C364AC7-4560-47BC-91EA-F893699EF16A}"/>
              </a:ext>
            </a:extLst>
          </p:cNvPr>
          <p:cNvSpPr>
            <a:spLocks noGrp="1"/>
          </p:cNvSpPr>
          <p:nvPr>
            <p:ph type="dt" sz="half" idx="10"/>
          </p:nvPr>
        </p:nvSpPr>
        <p:spPr/>
        <p:txBody>
          <a:bodyPr/>
          <a:lstStyle>
            <a:lvl1pPr>
              <a:defRPr/>
            </a:lvl1pPr>
          </a:lstStyle>
          <a:p>
            <a:pPr>
              <a:defRPr/>
            </a:pPr>
            <a:fld id="{18FF7271-0291-4E44-93F1-C97C6107ADBE}" type="datetimeFigureOut">
              <a:rPr lang="zh-CN" altLang="en-US"/>
              <a:pPr>
                <a:defRPr/>
              </a:pPr>
              <a:t>2022/2/20</a:t>
            </a:fld>
            <a:endParaRPr lang="zh-CN" altLang="en-US"/>
          </a:p>
        </p:txBody>
      </p:sp>
      <p:sp>
        <p:nvSpPr>
          <p:cNvPr id="8" name="页脚占位符 4">
            <a:extLst>
              <a:ext uri="{FF2B5EF4-FFF2-40B4-BE49-F238E27FC236}">
                <a16:creationId xmlns:a16="http://schemas.microsoft.com/office/drawing/2014/main" id="{46532D64-CF0C-42CC-80EF-63EF266DB40D}"/>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1A24B177-2017-4F0D-9A4A-C487DA282EBB}"/>
              </a:ext>
            </a:extLst>
          </p:cNvPr>
          <p:cNvSpPr>
            <a:spLocks noGrp="1"/>
          </p:cNvSpPr>
          <p:nvPr>
            <p:ph type="sldNum" sz="quarter" idx="12"/>
          </p:nvPr>
        </p:nvSpPr>
        <p:spPr/>
        <p:txBody>
          <a:bodyPr/>
          <a:lstStyle>
            <a:lvl1pPr>
              <a:defRPr/>
            </a:lvl1pPr>
          </a:lstStyle>
          <a:p>
            <a:pPr>
              <a:defRPr/>
            </a:pPr>
            <a:fld id="{802D231C-E923-4CFF-9655-BD834F3DE843}" type="slidenum">
              <a:rPr lang="zh-CN" altLang="en-US"/>
              <a:pPr>
                <a:defRPr/>
              </a:pPr>
              <a:t>‹#›</a:t>
            </a:fld>
            <a:endParaRPr lang="zh-CN" altLang="en-US"/>
          </a:p>
        </p:txBody>
      </p:sp>
    </p:spTree>
    <p:extLst>
      <p:ext uri="{BB962C8B-B14F-4D97-AF65-F5344CB8AC3E}">
        <p14:creationId xmlns:p14="http://schemas.microsoft.com/office/powerpoint/2010/main" val="376924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AA3A3A16-3B12-44A1-85D9-75415F7A5635}"/>
              </a:ext>
            </a:extLst>
          </p:cNvPr>
          <p:cNvSpPr>
            <a:spLocks noGrp="1"/>
          </p:cNvSpPr>
          <p:nvPr>
            <p:ph type="dt" sz="half" idx="10"/>
          </p:nvPr>
        </p:nvSpPr>
        <p:spPr/>
        <p:txBody>
          <a:bodyPr/>
          <a:lstStyle>
            <a:lvl1pPr>
              <a:defRPr/>
            </a:lvl1pPr>
          </a:lstStyle>
          <a:p>
            <a:pPr>
              <a:defRPr/>
            </a:pPr>
            <a:fld id="{2A65BE1E-F0ED-4776-BC2D-E93AD5676458}" type="datetimeFigureOut">
              <a:rPr lang="zh-CN" altLang="en-US"/>
              <a:pPr>
                <a:defRPr/>
              </a:pPr>
              <a:t>2022/2/20</a:t>
            </a:fld>
            <a:endParaRPr lang="zh-CN" altLang="en-US"/>
          </a:p>
        </p:txBody>
      </p:sp>
      <p:sp>
        <p:nvSpPr>
          <p:cNvPr id="4" name="页脚占位符 4">
            <a:extLst>
              <a:ext uri="{FF2B5EF4-FFF2-40B4-BE49-F238E27FC236}">
                <a16:creationId xmlns:a16="http://schemas.microsoft.com/office/drawing/2014/main" id="{385A9E8F-892E-4081-B346-FF70D409D21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AEE6985-3077-4D4A-A1FC-7B15067F3EB7}"/>
              </a:ext>
            </a:extLst>
          </p:cNvPr>
          <p:cNvSpPr>
            <a:spLocks noGrp="1"/>
          </p:cNvSpPr>
          <p:nvPr>
            <p:ph type="sldNum" sz="quarter" idx="12"/>
          </p:nvPr>
        </p:nvSpPr>
        <p:spPr/>
        <p:txBody>
          <a:bodyPr/>
          <a:lstStyle>
            <a:lvl1pPr>
              <a:defRPr/>
            </a:lvl1pPr>
          </a:lstStyle>
          <a:p>
            <a:pPr>
              <a:defRPr/>
            </a:pPr>
            <a:fld id="{3EDE8D35-89AD-4F88-BAB5-49078A6A5F34}" type="slidenum">
              <a:rPr lang="zh-CN" altLang="en-US"/>
              <a:pPr>
                <a:defRPr/>
              </a:pPr>
              <a:t>‹#›</a:t>
            </a:fld>
            <a:endParaRPr lang="zh-CN" altLang="en-US"/>
          </a:p>
        </p:txBody>
      </p:sp>
    </p:spTree>
    <p:extLst>
      <p:ext uri="{BB962C8B-B14F-4D97-AF65-F5344CB8AC3E}">
        <p14:creationId xmlns:p14="http://schemas.microsoft.com/office/powerpoint/2010/main" val="3100324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03219DB-EF1E-4741-B824-6C0B69B02258}"/>
              </a:ext>
            </a:extLst>
          </p:cNvPr>
          <p:cNvSpPr>
            <a:spLocks noGrp="1"/>
          </p:cNvSpPr>
          <p:nvPr>
            <p:ph type="dt" sz="half" idx="10"/>
          </p:nvPr>
        </p:nvSpPr>
        <p:spPr/>
        <p:txBody>
          <a:bodyPr/>
          <a:lstStyle>
            <a:lvl1pPr>
              <a:defRPr/>
            </a:lvl1pPr>
          </a:lstStyle>
          <a:p>
            <a:pPr>
              <a:defRPr/>
            </a:pPr>
            <a:fld id="{44F80BC3-E249-413B-B2B8-467D0EA8ABFD}" type="datetimeFigureOut">
              <a:rPr lang="zh-CN" altLang="en-US"/>
              <a:pPr>
                <a:defRPr/>
              </a:pPr>
              <a:t>2022/2/20</a:t>
            </a:fld>
            <a:endParaRPr lang="zh-CN" altLang="en-US"/>
          </a:p>
        </p:txBody>
      </p:sp>
      <p:sp>
        <p:nvSpPr>
          <p:cNvPr id="3" name="页脚占位符 4">
            <a:extLst>
              <a:ext uri="{FF2B5EF4-FFF2-40B4-BE49-F238E27FC236}">
                <a16:creationId xmlns:a16="http://schemas.microsoft.com/office/drawing/2014/main" id="{EC4AADB6-A5BE-421A-A7FF-E2E8F4A1159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21BB37A-AED1-4E15-838E-30E783B88BD4}"/>
              </a:ext>
            </a:extLst>
          </p:cNvPr>
          <p:cNvSpPr>
            <a:spLocks noGrp="1"/>
          </p:cNvSpPr>
          <p:nvPr>
            <p:ph type="sldNum" sz="quarter" idx="12"/>
          </p:nvPr>
        </p:nvSpPr>
        <p:spPr/>
        <p:txBody>
          <a:bodyPr/>
          <a:lstStyle>
            <a:lvl1pPr>
              <a:defRPr/>
            </a:lvl1pPr>
          </a:lstStyle>
          <a:p>
            <a:pPr>
              <a:defRPr/>
            </a:pPr>
            <a:fld id="{3ACE82DC-F5BF-4BF0-AA9E-EBC82AEE009D}" type="slidenum">
              <a:rPr lang="zh-CN" altLang="en-US"/>
              <a:pPr>
                <a:defRPr/>
              </a:pPr>
              <a:t>‹#›</a:t>
            </a:fld>
            <a:endParaRPr lang="zh-CN" altLang="en-US"/>
          </a:p>
        </p:txBody>
      </p:sp>
    </p:spTree>
    <p:extLst>
      <p:ext uri="{BB962C8B-B14F-4D97-AF65-F5344CB8AC3E}">
        <p14:creationId xmlns:p14="http://schemas.microsoft.com/office/powerpoint/2010/main" val="1337449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A2917D4D-4E11-4BCC-A1D0-F966F8CB7799}"/>
              </a:ext>
            </a:extLst>
          </p:cNvPr>
          <p:cNvSpPr>
            <a:spLocks noGrp="1"/>
          </p:cNvSpPr>
          <p:nvPr>
            <p:ph type="dt" sz="half" idx="10"/>
          </p:nvPr>
        </p:nvSpPr>
        <p:spPr/>
        <p:txBody>
          <a:bodyPr/>
          <a:lstStyle>
            <a:lvl1pPr>
              <a:defRPr/>
            </a:lvl1pPr>
          </a:lstStyle>
          <a:p>
            <a:pPr>
              <a:defRPr/>
            </a:pPr>
            <a:fld id="{ECC8C362-6A4D-4192-B53D-6B73C5A61625}" type="datetimeFigureOut">
              <a:rPr lang="zh-CN" altLang="en-US"/>
              <a:pPr>
                <a:defRPr/>
              </a:pPr>
              <a:t>2022/2/20</a:t>
            </a:fld>
            <a:endParaRPr lang="zh-CN" altLang="en-US"/>
          </a:p>
        </p:txBody>
      </p:sp>
      <p:sp>
        <p:nvSpPr>
          <p:cNvPr id="6" name="页脚占位符 4">
            <a:extLst>
              <a:ext uri="{FF2B5EF4-FFF2-40B4-BE49-F238E27FC236}">
                <a16:creationId xmlns:a16="http://schemas.microsoft.com/office/drawing/2014/main" id="{05A5B2CE-678B-40F7-88A3-F9FB2F3A0DE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2F67602-6098-4BC5-AF97-65D6F030F01A}"/>
              </a:ext>
            </a:extLst>
          </p:cNvPr>
          <p:cNvSpPr>
            <a:spLocks noGrp="1"/>
          </p:cNvSpPr>
          <p:nvPr>
            <p:ph type="sldNum" sz="quarter" idx="12"/>
          </p:nvPr>
        </p:nvSpPr>
        <p:spPr/>
        <p:txBody>
          <a:bodyPr/>
          <a:lstStyle>
            <a:lvl1pPr>
              <a:defRPr/>
            </a:lvl1pPr>
          </a:lstStyle>
          <a:p>
            <a:pPr>
              <a:defRPr/>
            </a:pPr>
            <a:fld id="{6C484832-7BB9-467E-BA27-2DE64E73A70B}" type="slidenum">
              <a:rPr lang="zh-CN" altLang="en-US"/>
              <a:pPr>
                <a:defRPr/>
              </a:pPr>
              <a:t>‹#›</a:t>
            </a:fld>
            <a:endParaRPr lang="zh-CN" altLang="en-US"/>
          </a:p>
        </p:txBody>
      </p:sp>
    </p:spTree>
    <p:extLst>
      <p:ext uri="{BB962C8B-B14F-4D97-AF65-F5344CB8AC3E}">
        <p14:creationId xmlns:p14="http://schemas.microsoft.com/office/powerpoint/2010/main" val="234505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4BA7DAF-4427-4EDC-A8DF-AC99D9FC20D0}"/>
              </a:ext>
            </a:extLst>
          </p:cNvPr>
          <p:cNvSpPr>
            <a:spLocks noGrp="1"/>
          </p:cNvSpPr>
          <p:nvPr>
            <p:ph type="dt" sz="half" idx="10"/>
          </p:nvPr>
        </p:nvSpPr>
        <p:spPr/>
        <p:txBody>
          <a:bodyPr/>
          <a:lstStyle>
            <a:lvl1pPr>
              <a:defRPr/>
            </a:lvl1pPr>
          </a:lstStyle>
          <a:p>
            <a:pPr>
              <a:defRPr/>
            </a:pPr>
            <a:fld id="{4D60DA76-F84C-4C0D-B5B8-9D9E19278E0B}"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54965C1E-9AEC-45CC-BD0D-01540C3F421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D6007F4-3C36-4F3F-9627-7A49CFCED5BA}"/>
              </a:ext>
            </a:extLst>
          </p:cNvPr>
          <p:cNvSpPr>
            <a:spLocks noGrp="1"/>
          </p:cNvSpPr>
          <p:nvPr>
            <p:ph type="sldNum" sz="quarter" idx="12"/>
          </p:nvPr>
        </p:nvSpPr>
        <p:spPr/>
        <p:txBody>
          <a:bodyPr/>
          <a:lstStyle>
            <a:lvl1pPr>
              <a:defRPr/>
            </a:lvl1pPr>
          </a:lstStyle>
          <a:p>
            <a:pPr>
              <a:defRPr/>
            </a:pPr>
            <a:fld id="{8851604D-9432-441C-B28B-70808B23A63D}" type="slidenum">
              <a:rPr lang="zh-CN" altLang="en-US"/>
              <a:pPr>
                <a:defRPr/>
              </a:pPr>
              <a:t>‹#›</a:t>
            </a:fld>
            <a:endParaRPr lang="zh-CN" altLang="en-US"/>
          </a:p>
        </p:txBody>
      </p:sp>
    </p:spTree>
    <p:extLst>
      <p:ext uri="{BB962C8B-B14F-4D97-AF65-F5344CB8AC3E}">
        <p14:creationId xmlns:p14="http://schemas.microsoft.com/office/powerpoint/2010/main" val="372152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766ADE6-279A-452B-8006-3FA507F655AB}"/>
              </a:ext>
            </a:extLst>
          </p:cNvPr>
          <p:cNvSpPr>
            <a:spLocks noGrp="1"/>
          </p:cNvSpPr>
          <p:nvPr>
            <p:ph type="dt" sz="half" idx="10"/>
          </p:nvPr>
        </p:nvSpPr>
        <p:spPr/>
        <p:txBody>
          <a:bodyPr/>
          <a:lstStyle>
            <a:lvl1pPr>
              <a:defRPr/>
            </a:lvl1pPr>
          </a:lstStyle>
          <a:p>
            <a:pPr>
              <a:defRPr/>
            </a:pPr>
            <a:fld id="{E1596FAD-B9B4-44EE-80D8-2B3BB9385F31}" type="datetimeFigureOut">
              <a:rPr lang="zh-CN" altLang="en-US"/>
              <a:pPr>
                <a:defRPr/>
              </a:pPr>
              <a:t>2022/2/20</a:t>
            </a:fld>
            <a:endParaRPr lang="zh-CN" altLang="en-US"/>
          </a:p>
        </p:txBody>
      </p:sp>
      <p:sp>
        <p:nvSpPr>
          <p:cNvPr id="4" name="页脚占位符 4">
            <a:extLst>
              <a:ext uri="{FF2B5EF4-FFF2-40B4-BE49-F238E27FC236}">
                <a16:creationId xmlns:a16="http://schemas.microsoft.com/office/drawing/2014/main" id="{277118ED-BBCF-4DF9-9BBD-A3224C569AD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5AC70E8-2E0A-4AB1-8CD6-D782E69F3E04}"/>
              </a:ext>
            </a:extLst>
          </p:cNvPr>
          <p:cNvSpPr>
            <a:spLocks noGrp="1"/>
          </p:cNvSpPr>
          <p:nvPr>
            <p:ph type="sldNum" sz="quarter" idx="12"/>
          </p:nvPr>
        </p:nvSpPr>
        <p:spPr/>
        <p:txBody>
          <a:bodyPr/>
          <a:lstStyle>
            <a:lvl1pPr>
              <a:defRPr/>
            </a:lvl1pPr>
          </a:lstStyle>
          <a:p>
            <a:pPr>
              <a:defRPr/>
            </a:pPr>
            <a:fld id="{DB060855-ADD0-4B4C-8B71-206ECC72BF35}" type="slidenum">
              <a:rPr lang="zh-CN" altLang="en-US"/>
              <a:pPr>
                <a:defRPr/>
              </a:pPr>
              <a:t>‹#›</a:t>
            </a:fld>
            <a:endParaRPr lang="zh-CN" altLang="en-US"/>
          </a:p>
        </p:txBody>
      </p:sp>
    </p:spTree>
    <p:extLst>
      <p:ext uri="{BB962C8B-B14F-4D97-AF65-F5344CB8AC3E}">
        <p14:creationId xmlns:p14="http://schemas.microsoft.com/office/powerpoint/2010/main" val="3211607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EE20063-1DCC-4639-BAC4-5ED2B66A8148}"/>
              </a:ext>
            </a:extLst>
          </p:cNvPr>
          <p:cNvSpPr>
            <a:spLocks noGrp="1"/>
          </p:cNvSpPr>
          <p:nvPr>
            <p:ph type="dt" sz="half" idx="10"/>
          </p:nvPr>
        </p:nvSpPr>
        <p:spPr/>
        <p:txBody>
          <a:bodyPr/>
          <a:lstStyle>
            <a:lvl1pPr>
              <a:defRPr/>
            </a:lvl1pPr>
          </a:lstStyle>
          <a:p>
            <a:pPr>
              <a:defRPr/>
            </a:pPr>
            <a:fld id="{26126F68-0140-4D62-8F65-72EF1E2628F3}"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489FC43A-CEFE-4652-9D63-DE3EC716169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34D8815-3799-4133-ADB1-D20DE76E1970}"/>
              </a:ext>
            </a:extLst>
          </p:cNvPr>
          <p:cNvSpPr>
            <a:spLocks noGrp="1"/>
          </p:cNvSpPr>
          <p:nvPr>
            <p:ph type="sldNum" sz="quarter" idx="12"/>
          </p:nvPr>
        </p:nvSpPr>
        <p:spPr/>
        <p:txBody>
          <a:bodyPr/>
          <a:lstStyle>
            <a:lvl1pPr>
              <a:defRPr/>
            </a:lvl1pPr>
          </a:lstStyle>
          <a:p>
            <a:pPr>
              <a:defRPr/>
            </a:pPr>
            <a:fld id="{30EB10EB-B611-48E0-9A01-B51F6BBE321A}" type="slidenum">
              <a:rPr lang="zh-CN" altLang="en-US"/>
              <a:pPr>
                <a:defRPr/>
              </a:pPr>
              <a:t>‹#›</a:t>
            </a:fld>
            <a:endParaRPr lang="zh-CN" altLang="en-US"/>
          </a:p>
        </p:txBody>
      </p:sp>
    </p:spTree>
    <p:extLst>
      <p:ext uri="{BB962C8B-B14F-4D97-AF65-F5344CB8AC3E}">
        <p14:creationId xmlns:p14="http://schemas.microsoft.com/office/powerpoint/2010/main" val="267894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FCC41AE-5636-42FA-BED8-55367DEA2B3D}"/>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01480104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4463194-BEF4-4B8B-9FD6-140A32BB04AE}"/>
              </a:ext>
            </a:extLst>
          </p:cNvPr>
          <p:cNvSpPr>
            <a:spLocks noGrp="1"/>
          </p:cNvSpPr>
          <p:nvPr>
            <p:ph type="dt" sz="half" idx="10"/>
          </p:nvPr>
        </p:nvSpPr>
        <p:spPr/>
        <p:txBody>
          <a:bodyPr/>
          <a:lstStyle>
            <a:lvl1pPr>
              <a:defRPr/>
            </a:lvl1pPr>
          </a:lstStyle>
          <a:p>
            <a:pPr>
              <a:defRPr/>
            </a:pPr>
            <a:fld id="{CA79FE2E-24C4-4D95-820E-342B032C627A}"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E272CC19-8A4C-4562-BFBB-0F9B99E7B7E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091B783-7066-4E2C-B00C-EE970B098214}"/>
              </a:ext>
            </a:extLst>
          </p:cNvPr>
          <p:cNvSpPr>
            <a:spLocks noGrp="1"/>
          </p:cNvSpPr>
          <p:nvPr>
            <p:ph type="sldNum" sz="quarter" idx="12"/>
          </p:nvPr>
        </p:nvSpPr>
        <p:spPr/>
        <p:txBody>
          <a:bodyPr/>
          <a:lstStyle>
            <a:lvl1pPr>
              <a:defRPr/>
            </a:lvl1pPr>
          </a:lstStyle>
          <a:p>
            <a:pPr>
              <a:defRPr/>
            </a:pPr>
            <a:fld id="{B1EE4AAD-716F-41FB-AA1D-668CD1749F23}" type="slidenum">
              <a:rPr lang="zh-CN" altLang="en-US"/>
              <a:pPr>
                <a:defRPr/>
              </a:pPr>
              <a:t>‹#›</a:t>
            </a:fld>
            <a:endParaRPr lang="zh-CN" altLang="en-US"/>
          </a:p>
        </p:txBody>
      </p:sp>
    </p:spTree>
    <p:extLst>
      <p:ext uri="{BB962C8B-B14F-4D97-AF65-F5344CB8AC3E}">
        <p14:creationId xmlns:p14="http://schemas.microsoft.com/office/powerpoint/2010/main" val="988720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1343EA8A-255E-4C33-9B52-926D9D4922B4}"/>
              </a:ext>
            </a:extLst>
          </p:cNvPr>
          <p:cNvSpPr>
            <a:spLocks noGrp="1"/>
          </p:cNvSpPr>
          <p:nvPr>
            <p:ph type="dt" sz="half" idx="10"/>
          </p:nvPr>
        </p:nvSpPr>
        <p:spPr/>
        <p:txBody>
          <a:bodyPr/>
          <a:lstStyle>
            <a:lvl1pPr>
              <a:defRPr/>
            </a:lvl1pPr>
          </a:lstStyle>
          <a:p>
            <a:pPr>
              <a:defRPr/>
            </a:pPr>
            <a:fld id="{B218E050-E9F7-4500-9038-0C86E8700683}"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9D68A2D1-99D8-4088-8407-30D25BD0706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BD54E4C-FD9A-4A75-BA4C-5EE9D57E3A5D}"/>
              </a:ext>
            </a:extLst>
          </p:cNvPr>
          <p:cNvSpPr>
            <a:spLocks noGrp="1"/>
          </p:cNvSpPr>
          <p:nvPr>
            <p:ph type="sldNum" sz="quarter" idx="12"/>
          </p:nvPr>
        </p:nvSpPr>
        <p:spPr/>
        <p:txBody>
          <a:bodyPr/>
          <a:lstStyle>
            <a:lvl1pPr>
              <a:defRPr/>
            </a:lvl1pPr>
          </a:lstStyle>
          <a:p>
            <a:pPr>
              <a:defRPr/>
            </a:pPr>
            <a:fld id="{1028A666-559C-435A-BDCF-D2061408AD75}" type="slidenum">
              <a:rPr lang="zh-CN" altLang="en-US"/>
              <a:pPr>
                <a:defRPr/>
              </a:pPr>
              <a:t>‹#›</a:t>
            </a:fld>
            <a:endParaRPr lang="zh-CN" altLang="en-US"/>
          </a:p>
        </p:txBody>
      </p:sp>
    </p:spTree>
    <p:extLst>
      <p:ext uri="{BB962C8B-B14F-4D97-AF65-F5344CB8AC3E}">
        <p14:creationId xmlns:p14="http://schemas.microsoft.com/office/powerpoint/2010/main" val="895813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9E1EC42F-87D2-42C9-BAEC-7FCAEC88D3B3}"/>
              </a:ext>
            </a:extLst>
          </p:cNvPr>
          <p:cNvSpPr>
            <a:spLocks noGrp="1"/>
          </p:cNvSpPr>
          <p:nvPr>
            <p:ph type="dt" sz="half" idx="10"/>
          </p:nvPr>
        </p:nvSpPr>
        <p:spPr/>
        <p:txBody>
          <a:bodyPr/>
          <a:lstStyle>
            <a:lvl1pPr>
              <a:defRPr/>
            </a:lvl1pPr>
          </a:lstStyle>
          <a:p>
            <a:pPr>
              <a:defRPr/>
            </a:pPr>
            <a:fld id="{857E45F5-4F3E-4A6E-83AD-03B6E8494E77}" type="datetimeFigureOut">
              <a:rPr lang="zh-CN" altLang="en-US"/>
              <a:pPr>
                <a:defRPr/>
              </a:pPr>
              <a:t>2022/2/20</a:t>
            </a:fld>
            <a:endParaRPr lang="zh-CN" altLang="en-US"/>
          </a:p>
        </p:txBody>
      </p:sp>
      <p:sp>
        <p:nvSpPr>
          <p:cNvPr id="6" name="页脚占位符 4">
            <a:extLst>
              <a:ext uri="{FF2B5EF4-FFF2-40B4-BE49-F238E27FC236}">
                <a16:creationId xmlns:a16="http://schemas.microsoft.com/office/drawing/2014/main" id="{D5AB6260-3A8E-449E-BC1A-C9348FCDF2D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5FED1C0-ADB1-430C-8F36-0A7413400F20}"/>
              </a:ext>
            </a:extLst>
          </p:cNvPr>
          <p:cNvSpPr>
            <a:spLocks noGrp="1"/>
          </p:cNvSpPr>
          <p:nvPr>
            <p:ph type="sldNum" sz="quarter" idx="12"/>
          </p:nvPr>
        </p:nvSpPr>
        <p:spPr/>
        <p:txBody>
          <a:bodyPr/>
          <a:lstStyle>
            <a:lvl1pPr>
              <a:defRPr/>
            </a:lvl1pPr>
          </a:lstStyle>
          <a:p>
            <a:pPr>
              <a:defRPr/>
            </a:pPr>
            <a:fld id="{A44C628C-595A-4B10-8F15-77484F14DF61}" type="slidenum">
              <a:rPr lang="zh-CN" altLang="en-US"/>
              <a:pPr>
                <a:defRPr/>
              </a:pPr>
              <a:t>‹#›</a:t>
            </a:fld>
            <a:endParaRPr lang="zh-CN" altLang="en-US"/>
          </a:p>
        </p:txBody>
      </p:sp>
    </p:spTree>
    <p:extLst>
      <p:ext uri="{BB962C8B-B14F-4D97-AF65-F5344CB8AC3E}">
        <p14:creationId xmlns:p14="http://schemas.microsoft.com/office/powerpoint/2010/main" val="481287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7602D65D-BFDE-471E-9629-FF1A3DAC00BF}"/>
              </a:ext>
            </a:extLst>
          </p:cNvPr>
          <p:cNvSpPr>
            <a:spLocks noGrp="1"/>
          </p:cNvSpPr>
          <p:nvPr>
            <p:ph type="dt" sz="half" idx="10"/>
          </p:nvPr>
        </p:nvSpPr>
        <p:spPr/>
        <p:txBody>
          <a:bodyPr/>
          <a:lstStyle>
            <a:lvl1pPr>
              <a:defRPr/>
            </a:lvl1pPr>
          </a:lstStyle>
          <a:p>
            <a:pPr>
              <a:defRPr/>
            </a:pPr>
            <a:fld id="{757F3D04-BC9E-4CBC-A7FC-F4723ED215BA}" type="datetimeFigureOut">
              <a:rPr lang="zh-CN" altLang="en-US"/>
              <a:pPr>
                <a:defRPr/>
              </a:pPr>
              <a:t>2022/2/20</a:t>
            </a:fld>
            <a:endParaRPr lang="zh-CN" altLang="en-US"/>
          </a:p>
        </p:txBody>
      </p:sp>
      <p:sp>
        <p:nvSpPr>
          <p:cNvPr id="8" name="页脚占位符 4">
            <a:extLst>
              <a:ext uri="{FF2B5EF4-FFF2-40B4-BE49-F238E27FC236}">
                <a16:creationId xmlns:a16="http://schemas.microsoft.com/office/drawing/2014/main" id="{F4BF3967-1621-4BCE-B86B-8CCCB2E6E18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BCD78F22-F9E9-4E85-B7F6-B31C644DD740}"/>
              </a:ext>
            </a:extLst>
          </p:cNvPr>
          <p:cNvSpPr>
            <a:spLocks noGrp="1"/>
          </p:cNvSpPr>
          <p:nvPr>
            <p:ph type="sldNum" sz="quarter" idx="12"/>
          </p:nvPr>
        </p:nvSpPr>
        <p:spPr/>
        <p:txBody>
          <a:bodyPr/>
          <a:lstStyle>
            <a:lvl1pPr>
              <a:defRPr/>
            </a:lvl1pPr>
          </a:lstStyle>
          <a:p>
            <a:pPr>
              <a:defRPr/>
            </a:pPr>
            <a:fld id="{73FE2E2A-C4C4-4F5F-BF05-2BC678CB96CB}" type="slidenum">
              <a:rPr lang="zh-CN" altLang="en-US"/>
              <a:pPr>
                <a:defRPr/>
              </a:pPr>
              <a:t>‹#›</a:t>
            </a:fld>
            <a:endParaRPr lang="zh-CN" altLang="en-US"/>
          </a:p>
        </p:txBody>
      </p:sp>
    </p:spTree>
    <p:extLst>
      <p:ext uri="{BB962C8B-B14F-4D97-AF65-F5344CB8AC3E}">
        <p14:creationId xmlns:p14="http://schemas.microsoft.com/office/powerpoint/2010/main" val="3026197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53B96762-0B34-4AA6-AC27-4A9DACAC3615}"/>
              </a:ext>
            </a:extLst>
          </p:cNvPr>
          <p:cNvSpPr>
            <a:spLocks noGrp="1"/>
          </p:cNvSpPr>
          <p:nvPr>
            <p:ph type="dt" sz="half" idx="10"/>
          </p:nvPr>
        </p:nvSpPr>
        <p:spPr/>
        <p:txBody>
          <a:bodyPr/>
          <a:lstStyle>
            <a:lvl1pPr>
              <a:defRPr/>
            </a:lvl1pPr>
          </a:lstStyle>
          <a:p>
            <a:pPr>
              <a:defRPr/>
            </a:pPr>
            <a:fld id="{92000286-003C-4030-87A3-C62068A059CB}" type="datetimeFigureOut">
              <a:rPr lang="zh-CN" altLang="en-US"/>
              <a:pPr>
                <a:defRPr/>
              </a:pPr>
              <a:t>2022/2/20</a:t>
            </a:fld>
            <a:endParaRPr lang="zh-CN" altLang="en-US"/>
          </a:p>
        </p:txBody>
      </p:sp>
      <p:sp>
        <p:nvSpPr>
          <p:cNvPr id="4" name="页脚占位符 4">
            <a:extLst>
              <a:ext uri="{FF2B5EF4-FFF2-40B4-BE49-F238E27FC236}">
                <a16:creationId xmlns:a16="http://schemas.microsoft.com/office/drawing/2014/main" id="{967469E5-0AB5-458C-A02E-BB40A97C51A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88D27D5-218B-495F-8C6B-AD900AF095B8}"/>
              </a:ext>
            </a:extLst>
          </p:cNvPr>
          <p:cNvSpPr>
            <a:spLocks noGrp="1"/>
          </p:cNvSpPr>
          <p:nvPr>
            <p:ph type="sldNum" sz="quarter" idx="12"/>
          </p:nvPr>
        </p:nvSpPr>
        <p:spPr/>
        <p:txBody>
          <a:bodyPr/>
          <a:lstStyle>
            <a:lvl1pPr>
              <a:defRPr/>
            </a:lvl1pPr>
          </a:lstStyle>
          <a:p>
            <a:pPr>
              <a:defRPr/>
            </a:pPr>
            <a:fld id="{2073AB84-929C-4FB5-968A-88636B331AA7}" type="slidenum">
              <a:rPr lang="zh-CN" altLang="en-US"/>
              <a:pPr>
                <a:defRPr/>
              </a:pPr>
              <a:t>‹#›</a:t>
            </a:fld>
            <a:endParaRPr lang="zh-CN" altLang="en-US"/>
          </a:p>
        </p:txBody>
      </p:sp>
    </p:spTree>
    <p:extLst>
      <p:ext uri="{BB962C8B-B14F-4D97-AF65-F5344CB8AC3E}">
        <p14:creationId xmlns:p14="http://schemas.microsoft.com/office/powerpoint/2010/main" val="3823520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48A1B85-4721-4FCC-A49F-B540F7792B4D}"/>
              </a:ext>
            </a:extLst>
          </p:cNvPr>
          <p:cNvSpPr>
            <a:spLocks noGrp="1"/>
          </p:cNvSpPr>
          <p:nvPr>
            <p:ph type="dt" sz="half" idx="10"/>
          </p:nvPr>
        </p:nvSpPr>
        <p:spPr/>
        <p:txBody>
          <a:bodyPr/>
          <a:lstStyle>
            <a:lvl1pPr>
              <a:defRPr/>
            </a:lvl1pPr>
          </a:lstStyle>
          <a:p>
            <a:pPr>
              <a:defRPr/>
            </a:pPr>
            <a:fld id="{18FEBB38-6B06-4FD1-A7F6-5F1EB0E6B78F}" type="datetimeFigureOut">
              <a:rPr lang="zh-CN" altLang="en-US"/>
              <a:pPr>
                <a:defRPr/>
              </a:pPr>
              <a:t>2022/2/20</a:t>
            </a:fld>
            <a:endParaRPr lang="zh-CN" altLang="en-US"/>
          </a:p>
        </p:txBody>
      </p:sp>
      <p:sp>
        <p:nvSpPr>
          <p:cNvPr id="3" name="页脚占位符 4">
            <a:extLst>
              <a:ext uri="{FF2B5EF4-FFF2-40B4-BE49-F238E27FC236}">
                <a16:creationId xmlns:a16="http://schemas.microsoft.com/office/drawing/2014/main" id="{495A140C-9D0D-4B32-9466-6257CDC596E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24E1C62-FCB2-44D3-908C-03DC73D316D7}"/>
              </a:ext>
            </a:extLst>
          </p:cNvPr>
          <p:cNvSpPr>
            <a:spLocks noGrp="1"/>
          </p:cNvSpPr>
          <p:nvPr>
            <p:ph type="sldNum" sz="quarter" idx="12"/>
          </p:nvPr>
        </p:nvSpPr>
        <p:spPr/>
        <p:txBody>
          <a:bodyPr/>
          <a:lstStyle>
            <a:lvl1pPr>
              <a:defRPr/>
            </a:lvl1pPr>
          </a:lstStyle>
          <a:p>
            <a:pPr>
              <a:defRPr/>
            </a:pPr>
            <a:fld id="{D6CAB9F4-76A6-4BE3-8731-4430965B3D7C}" type="slidenum">
              <a:rPr lang="zh-CN" altLang="en-US"/>
              <a:pPr>
                <a:defRPr/>
              </a:pPr>
              <a:t>‹#›</a:t>
            </a:fld>
            <a:endParaRPr lang="zh-CN" altLang="en-US"/>
          </a:p>
        </p:txBody>
      </p:sp>
    </p:spTree>
    <p:extLst>
      <p:ext uri="{BB962C8B-B14F-4D97-AF65-F5344CB8AC3E}">
        <p14:creationId xmlns:p14="http://schemas.microsoft.com/office/powerpoint/2010/main" val="1744743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B68DC8-37BA-4AE1-9B5C-9B7DFAE01C3A}"/>
              </a:ext>
            </a:extLst>
          </p:cNvPr>
          <p:cNvSpPr>
            <a:spLocks noGrp="1"/>
          </p:cNvSpPr>
          <p:nvPr>
            <p:ph type="dt" sz="half" idx="10"/>
          </p:nvPr>
        </p:nvSpPr>
        <p:spPr/>
        <p:txBody>
          <a:bodyPr/>
          <a:lstStyle>
            <a:lvl1pPr>
              <a:defRPr/>
            </a:lvl1pPr>
          </a:lstStyle>
          <a:p>
            <a:pPr>
              <a:defRPr/>
            </a:pPr>
            <a:fld id="{E9BC08B5-EF87-4E06-BE97-ADB089AF5B24}" type="datetimeFigureOut">
              <a:rPr lang="zh-CN" altLang="en-US"/>
              <a:pPr>
                <a:defRPr/>
              </a:pPr>
              <a:t>2022/2/20</a:t>
            </a:fld>
            <a:endParaRPr lang="zh-CN" altLang="en-US"/>
          </a:p>
        </p:txBody>
      </p:sp>
      <p:sp>
        <p:nvSpPr>
          <p:cNvPr id="6" name="页脚占位符 4">
            <a:extLst>
              <a:ext uri="{FF2B5EF4-FFF2-40B4-BE49-F238E27FC236}">
                <a16:creationId xmlns:a16="http://schemas.microsoft.com/office/drawing/2014/main" id="{B2AA41A4-67C1-49F1-A8EE-0BD27056849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66B3E58-D665-410B-9076-8C8C4E9747DB}"/>
              </a:ext>
            </a:extLst>
          </p:cNvPr>
          <p:cNvSpPr>
            <a:spLocks noGrp="1"/>
          </p:cNvSpPr>
          <p:nvPr>
            <p:ph type="sldNum" sz="quarter" idx="12"/>
          </p:nvPr>
        </p:nvSpPr>
        <p:spPr/>
        <p:txBody>
          <a:bodyPr/>
          <a:lstStyle>
            <a:lvl1pPr>
              <a:defRPr/>
            </a:lvl1pPr>
          </a:lstStyle>
          <a:p>
            <a:pPr>
              <a:defRPr/>
            </a:pPr>
            <a:fld id="{38171A5D-3582-4BCF-B3A4-AEDAD6615C06}" type="slidenum">
              <a:rPr lang="zh-CN" altLang="en-US"/>
              <a:pPr>
                <a:defRPr/>
              </a:pPr>
              <a:t>‹#›</a:t>
            </a:fld>
            <a:endParaRPr lang="zh-CN" altLang="en-US"/>
          </a:p>
        </p:txBody>
      </p:sp>
    </p:spTree>
    <p:extLst>
      <p:ext uri="{BB962C8B-B14F-4D97-AF65-F5344CB8AC3E}">
        <p14:creationId xmlns:p14="http://schemas.microsoft.com/office/powerpoint/2010/main" val="1003985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B89331D-F930-4273-ADF3-E04B431B35C6}"/>
              </a:ext>
            </a:extLst>
          </p:cNvPr>
          <p:cNvSpPr>
            <a:spLocks noGrp="1"/>
          </p:cNvSpPr>
          <p:nvPr>
            <p:ph type="dt" sz="half" idx="10"/>
          </p:nvPr>
        </p:nvSpPr>
        <p:spPr/>
        <p:txBody>
          <a:bodyPr/>
          <a:lstStyle>
            <a:lvl1pPr>
              <a:defRPr/>
            </a:lvl1pPr>
          </a:lstStyle>
          <a:p>
            <a:pPr>
              <a:defRPr/>
            </a:pPr>
            <a:fld id="{3F90FA45-7B25-4AC2-8430-91EE2DCF9284}"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777D8B45-229D-4396-9011-00DBE46C10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9F35962-5058-47F6-A1B2-4F27C7ABDEB0}"/>
              </a:ext>
            </a:extLst>
          </p:cNvPr>
          <p:cNvSpPr>
            <a:spLocks noGrp="1"/>
          </p:cNvSpPr>
          <p:nvPr>
            <p:ph type="sldNum" sz="quarter" idx="12"/>
          </p:nvPr>
        </p:nvSpPr>
        <p:spPr/>
        <p:txBody>
          <a:bodyPr/>
          <a:lstStyle>
            <a:lvl1pPr>
              <a:defRPr/>
            </a:lvl1pPr>
          </a:lstStyle>
          <a:p>
            <a:pPr>
              <a:defRPr/>
            </a:pPr>
            <a:fld id="{EE2F812E-6BC5-46FF-8D3A-288CA25E4C91}" type="slidenum">
              <a:rPr lang="zh-CN" altLang="en-US"/>
              <a:pPr>
                <a:defRPr/>
              </a:pPr>
              <a:t>‹#›</a:t>
            </a:fld>
            <a:endParaRPr lang="zh-CN" altLang="en-US"/>
          </a:p>
        </p:txBody>
      </p:sp>
    </p:spTree>
    <p:extLst>
      <p:ext uri="{BB962C8B-B14F-4D97-AF65-F5344CB8AC3E}">
        <p14:creationId xmlns:p14="http://schemas.microsoft.com/office/powerpoint/2010/main" val="338303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E0C603E0-1192-472B-8DCA-C62DEDF2ACD8}"/>
              </a:ext>
            </a:extLst>
          </p:cNvPr>
          <p:cNvSpPr>
            <a:spLocks noGrp="1"/>
          </p:cNvSpPr>
          <p:nvPr>
            <p:ph type="dt" sz="half" idx="10"/>
          </p:nvPr>
        </p:nvSpPr>
        <p:spPr/>
        <p:txBody>
          <a:bodyPr/>
          <a:lstStyle>
            <a:lvl1pPr>
              <a:defRPr/>
            </a:lvl1pPr>
          </a:lstStyle>
          <a:p>
            <a:pPr>
              <a:defRPr/>
            </a:pPr>
            <a:fld id="{03AE914E-9395-4C87-854A-8ED7B8344857}" type="datetimeFigureOut">
              <a:rPr lang="zh-CN" altLang="en-US"/>
              <a:pPr>
                <a:defRPr/>
              </a:pPr>
              <a:t>2022/2/20</a:t>
            </a:fld>
            <a:endParaRPr lang="zh-CN" altLang="en-US"/>
          </a:p>
        </p:txBody>
      </p:sp>
      <p:sp>
        <p:nvSpPr>
          <p:cNvPr id="4" name="页脚占位符 4">
            <a:extLst>
              <a:ext uri="{FF2B5EF4-FFF2-40B4-BE49-F238E27FC236}">
                <a16:creationId xmlns:a16="http://schemas.microsoft.com/office/drawing/2014/main" id="{F7254952-8093-4EF8-ABB5-9B45A17AAE65}"/>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65DCF96-9FC0-42B7-AB41-7D36A57023FB}"/>
              </a:ext>
            </a:extLst>
          </p:cNvPr>
          <p:cNvSpPr>
            <a:spLocks noGrp="1"/>
          </p:cNvSpPr>
          <p:nvPr>
            <p:ph type="sldNum" sz="quarter" idx="12"/>
          </p:nvPr>
        </p:nvSpPr>
        <p:spPr/>
        <p:txBody>
          <a:bodyPr/>
          <a:lstStyle>
            <a:lvl1pPr>
              <a:defRPr/>
            </a:lvl1pPr>
          </a:lstStyle>
          <a:p>
            <a:pPr>
              <a:defRPr/>
            </a:pPr>
            <a:fld id="{4006D31F-2B0C-44E9-A030-DBE253AE505E}" type="slidenum">
              <a:rPr lang="zh-CN" altLang="en-US"/>
              <a:pPr>
                <a:defRPr/>
              </a:pPr>
              <a:t>‹#›</a:t>
            </a:fld>
            <a:endParaRPr lang="zh-CN" altLang="en-US"/>
          </a:p>
        </p:txBody>
      </p:sp>
    </p:spTree>
    <p:extLst>
      <p:ext uri="{BB962C8B-B14F-4D97-AF65-F5344CB8AC3E}">
        <p14:creationId xmlns:p14="http://schemas.microsoft.com/office/powerpoint/2010/main" val="2937790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913B1D9B-EC44-4850-88A6-D3255863F29B}"/>
              </a:ext>
            </a:extLst>
          </p:cNvPr>
          <p:cNvSpPr>
            <a:spLocks noGrp="1"/>
          </p:cNvSpPr>
          <p:nvPr>
            <p:ph type="dt" sz="half" idx="10"/>
          </p:nvPr>
        </p:nvSpPr>
        <p:spPr/>
        <p:txBody>
          <a:bodyPr/>
          <a:lstStyle>
            <a:lvl1pPr>
              <a:defRPr/>
            </a:lvl1pPr>
          </a:lstStyle>
          <a:p>
            <a:pPr>
              <a:defRPr/>
            </a:pPr>
            <a:fld id="{E8748991-24F9-428E-930E-FFD921C7B45A}" type="datetimeFigureOut">
              <a:rPr lang="zh-CN" altLang="en-US"/>
              <a:pPr>
                <a:defRPr/>
              </a:pPr>
              <a:t>2022/2/20</a:t>
            </a:fld>
            <a:endParaRPr lang="zh-CN" altLang="en-US"/>
          </a:p>
        </p:txBody>
      </p:sp>
      <p:sp>
        <p:nvSpPr>
          <p:cNvPr id="4" name="页脚占位符 4">
            <a:extLst>
              <a:ext uri="{FF2B5EF4-FFF2-40B4-BE49-F238E27FC236}">
                <a16:creationId xmlns:a16="http://schemas.microsoft.com/office/drawing/2014/main" id="{EEF4C4D9-4516-4505-BF91-DFC3FAB0126F}"/>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1FB49CD-0FF0-4B4E-8EB1-9587626E793F}"/>
              </a:ext>
            </a:extLst>
          </p:cNvPr>
          <p:cNvSpPr>
            <a:spLocks noGrp="1"/>
          </p:cNvSpPr>
          <p:nvPr>
            <p:ph type="sldNum" sz="quarter" idx="12"/>
          </p:nvPr>
        </p:nvSpPr>
        <p:spPr/>
        <p:txBody>
          <a:bodyPr/>
          <a:lstStyle>
            <a:lvl1pPr>
              <a:defRPr/>
            </a:lvl1pPr>
          </a:lstStyle>
          <a:p>
            <a:pPr>
              <a:defRPr/>
            </a:pPr>
            <a:fld id="{E235C56D-F15E-4ECF-B1B5-83FD3078D461}" type="slidenum">
              <a:rPr lang="zh-CN" altLang="en-US"/>
              <a:pPr>
                <a:defRPr/>
              </a:pPr>
              <a:t>‹#›</a:t>
            </a:fld>
            <a:endParaRPr lang="zh-CN" altLang="en-US"/>
          </a:p>
        </p:txBody>
      </p:sp>
    </p:spTree>
    <p:extLst>
      <p:ext uri="{BB962C8B-B14F-4D97-AF65-F5344CB8AC3E}">
        <p14:creationId xmlns:p14="http://schemas.microsoft.com/office/powerpoint/2010/main" val="82266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DB7C525-7422-4F5F-A507-2F12CA0BF74B}"/>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07ED41F0-7BE5-4813-802B-0930B26D7D94}"/>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FE4F750F-7864-4CAA-96AE-976D79E436CD}"/>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14E3D833-07AB-492C-9A1C-B9DF053FF404}"/>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F14971EB-5A9E-409D-B075-C4817D7D8135}"/>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123DEE14-3F48-4F90-B739-6657F658CEB1}"/>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48BC4A00-861B-42CE-9F8D-A1046DC91AB8}"/>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31DACA1B-F1BD-4ABC-9201-3C3963BE1CCF}"/>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0D673480-6BB4-4CEE-ADB4-EEC21D86DFEA}"/>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77A0AEE9-9FD2-496D-B491-F35FBE9628C5}"/>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0EBBAE8F-0000-4057-A6E0-C841B682CEDA}"/>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BBA2093B-1AC5-4F04-95D9-C1F882FAEF3F}"/>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FB0DF43D-7E28-4009-B71E-0D0C0EF87747}"/>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6F60CF25-DC27-4937-A9D9-877FFA5EE418}"/>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33845060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092E5F-1ABE-4FF0-A760-CA5F7DA8F724}"/>
              </a:ext>
            </a:extLst>
          </p:cNvPr>
          <p:cNvSpPr>
            <a:spLocks noGrp="1"/>
          </p:cNvSpPr>
          <p:nvPr>
            <p:ph type="dt" sz="half" idx="10"/>
          </p:nvPr>
        </p:nvSpPr>
        <p:spPr/>
        <p:txBody>
          <a:bodyPr/>
          <a:lstStyle>
            <a:lvl1pPr>
              <a:defRPr/>
            </a:lvl1pPr>
          </a:lstStyle>
          <a:p>
            <a:pPr>
              <a:defRPr/>
            </a:pPr>
            <a:fld id="{7FBC15C1-5A17-4539-8FCC-D8FE8CFCCC47}" type="datetimeFigureOut">
              <a:rPr lang="zh-CN" altLang="en-US"/>
              <a:pPr>
                <a:defRPr/>
              </a:pPr>
              <a:t>2022/2/20</a:t>
            </a:fld>
            <a:endParaRPr lang="zh-CN" altLang="en-US"/>
          </a:p>
        </p:txBody>
      </p:sp>
      <p:sp>
        <p:nvSpPr>
          <p:cNvPr id="4" name="页脚占位符 4">
            <a:extLst>
              <a:ext uri="{FF2B5EF4-FFF2-40B4-BE49-F238E27FC236}">
                <a16:creationId xmlns:a16="http://schemas.microsoft.com/office/drawing/2014/main" id="{4C11565A-02C4-498C-941B-680F40DD48B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1CBFEB1-C60C-46BE-B8BE-925A7F006155}"/>
              </a:ext>
            </a:extLst>
          </p:cNvPr>
          <p:cNvSpPr>
            <a:spLocks noGrp="1"/>
          </p:cNvSpPr>
          <p:nvPr>
            <p:ph type="sldNum" sz="quarter" idx="12"/>
          </p:nvPr>
        </p:nvSpPr>
        <p:spPr/>
        <p:txBody>
          <a:bodyPr/>
          <a:lstStyle>
            <a:lvl1pPr>
              <a:defRPr/>
            </a:lvl1pPr>
          </a:lstStyle>
          <a:p>
            <a:pPr>
              <a:defRPr/>
            </a:pPr>
            <a:fld id="{D2CF2EB0-A56F-40F9-865E-D1A06EB3E541}" type="slidenum">
              <a:rPr lang="zh-CN" altLang="en-US"/>
              <a:pPr>
                <a:defRPr/>
              </a:pPr>
              <a:t>‹#›</a:t>
            </a:fld>
            <a:endParaRPr lang="zh-CN" altLang="en-US"/>
          </a:p>
        </p:txBody>
      </p:sp>
    </p:spTree>
    <p:extLst>
      <p:ext uri="{BB962C8B-B14F-4D97-AF65-F5344CB8AC3E}">
        <p14:creationId xmlns:p14="http://schemas.microsoft.com/office/powerpoint/2010/main" val="3186060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B2B0222-F46B-48B1-9A35-B5FCB4FBABAC}"/>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23324981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AA190F-B8D3-4D3D-8377-79B71D3AEDB0}"/>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6250747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904F5D88-4760-48B8-A98B-7E6E5FF41326}"/>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26D0E8FB-C58D-4CDA-AB48-E0D911164FF1}"/>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55FDB2C9-2C03-481F-B934-3EDFB592F2DE}"/>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72B175D2-4EDE-4DF7-99A6-2763C5FC9AC3}"/>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8B164280-CE60-4DF6-B92D-CC60F62BAB74}"/>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B626F4C7-BC2D-4BC6-952B-81C734775013}"/>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D70984BF-3537-4641-B2EF-ABCF2F725DC0}"/>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83E0DBA8-26DA-4208-B36E-893F8F47485E}"/>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1F9DDE78-04F6-4DA4-A086-99C25B7C8426}"/>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240648EA-5B0C-4398-BD3C-DD269A45A1FF}"/>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8C48A70E-9C0A-4BC7-BCA8-73C10DE77A53}"/>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3D218EC6-C81C-4EC9-BF3C-6AA126CF8F1E}"/>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6CB8772B-3731-44C5-AEAE-615CF54579A6}"/>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E714231D-1A4F-4165-8198-C12B0F56B2EC}"/>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75581580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82214051-6616-4FBF-A92B-3F6A481935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D831BD79-B7AF-4122-873C-31BA52608FF8}"/>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0C880569-BF1E-4584-AF48-C6CD18461575}"/>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1224DFC7-BE46-47B5-AF47-AF4535BFFA2E}"/>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006D4C9E-EA97-4382-AC9C-D4A8F66D933F}"/>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F8BBB6F6-3B2E-4511-8122-1365ED17016D}" type="slidenum">
              <a:rPr lang="zh-CN" altLang="en-US"/>
              <a:pPr>
                <a:defRPr/>
              </a:pPr>
              <a:t>‹#›</a:t>
            </a:fld>
            <a:endParaRPr lang="zh-CN" altLang="en-US"/>
          </a:p>
        </p:txBody>
      </p:sp>
    </p:spTree>
    <p:extLst>
      <p:ext uri="{BB962C8B-B14F-4D97-AF65-F5344CB8AC3E}">
        <p14:creationId xmlns:p14="http://schemas.microsoft.com/office/powerpoint/2010/main" val="225685406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pPr lvl="0"/>
            <a:endParaRPr lang="en-US" noProof="1"/>
          </a:p>
        </p:txBody>
      </p:sp>
    </p:spTree>
    <p:extLst>
      <p:ext uri="{BB962C8B-B14F-4D97-AF65-F5344CB8AC3E}">
        <p14:creationId xmlns:p14="http://schemas.microsoft.com/office/powerpoint/2010/main" val="1842050344"/>
      </p:ext>
    </p:extLst>
  </p:cSld>
  <p:clrMapOvr>
    <a:masterClrMapping/>
  </p:clrMapOvr>
  <p:transition spd="slow" advClick="0" advTm="5000">
    <p:random/>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7CB1A144-F77F-4C8E-AACE-E2A0398A6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67E93B6B-3680-44D5-925A-D910167DB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23629"/>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B15E533F-FD50-4D70-96EB-F80739883592}"/>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998F2136-F9F9-48BF-B84D-84A25A5E9E93}"/>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F5E7C048-7F15-4041-9717-BFB434502FC1}" type="datetimeFigureOut">
              <a:rPr lang="zh-CN" altLang="en-US"/>
              <a:pPr>
                <a:defRPr/>
              </a:pPr>
              <a:t>2022/2/20</a:t>
            </a:fld>
            <a:endParaRPr lang="zh-CN" altLang="en-US"/>
          </a:p>
        </p:txBody>
      </p:sp>
      <p:sp>
        <p:nvSpPr>
          <p:cNvPr id="6" name="页脚占位符 2">
            <a:extLst>
              <a:ext uri="{FF2B5EF4-FFF2-40B4-BE49-F238E27FC236}">
                <a16:creationId xmlns:a16="http://schemas.microsoft.com/office/drawing/2014/main" id="{6A93CB03-FB21-477D-A73E-4A7521EC4966}"/>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D67D54EA-9C4D-45C9-B103-A064BCAF12AD}"/>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232D7BCF-7B1F-4046-ABCE-E78ACA1048F4}" type="slidenum">
              <a:rPr lang="zh-CN" altLang="en-US"/>
              <a:pPr>
                <a:defRPr/>
              </a:pPr>
              <a:t>‹#›</a:t>
            </a:fld>
            <a:endParaRPr lang="zh-CN" altLang="en-US"/>
          </a:p>
        </p:txBody>
      </p:sp>
    </p:spTree>
    <p:extLst>
      <p:ext uri="{BB962C8B-B14F-4D97-AF65-F5344CB8AC3E}">
        <p14:creationId xmlns:p14="http://schemas.microsoft.com/office/powerpoint/2010/main" val="120046142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A63EB79-10C5-46F2-AFF2-D6E8117EA0E6}"/>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156506058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127D55-45A9-4775-995B-DA160EEC5175}"/>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6896453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6F0CC81B-66E5-496E-9E32-92AFECDBDD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9FEAA802-AD0A-4B2D-947A-408E1740B19F}"/>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E51B578D-3A41-4CE8-AE82-DA67DCE9897B}"/>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560B07F0-C7D8-42FD-A14F-F251D92B7DF7}"/>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4171A4D6-8DBB-475E-89F9-BCB355678276}"/>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807EA3A8-E7DE-4C85-AE2D-20E194A65016}" type="slidenum">
              <a:rPr lang="zh-CN" altLang="en-US"/>
              <a:pPr>
                <a:defRPr/>
              </a:pPr>
              <a:t>‹#›</a:t>
            </a:fld>
            <a:endParaRPr lang="zh-CN" altLang="en-US"/>
          </a:p>
        </p:txBody>
      </p:sp>
    </p:spTree>
    <p:extLst>
      <p:ext uri="{BB962C8B-B14F-4D97-AF65-F5344CB8AC3E}">
        <p14:creationId xmlns:p14="http://schemas.microsoft.com/office/powerpoint/2010/main" val="61110252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E29D7803-B166-4270-98A7-391776DFE24D}"/>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B22EC6C4-37D2-4D3A-AB7B-065F036C14C4}"/>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C3A5BD2B-D08F-478F-AA00-B0E576EFC17F}"/>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5D67415A-1C43-4207-8FF9-709DCA9C83FB}"/>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AD15B556-0E68-48B7-A86D-27848850A235}"/>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386E87F9-7AFE-4871-A42F-B0B0FA8007A1}"/>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790229D6-082E-4ABE-B655-33E80F3C886C}"/>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3F3CB754-C787-4A39-A9B4-E0E9E36D963F}"/>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4D8DC06A-1EA4-4108-AD0E-39C2E2A5166C}"/>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191D9263-AA01-4735-91DD-1B5F9DFA90A3}"/>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C3FA72E8-68B9-4BA9-8297-1EDF593CDE36}"/>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751F523D-E61C-4F16-8D7D-2BA9F0F99E22}"/>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2CC7167B-8575-4AE2-B8B8-FE3A21082995}"/>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659E897E-822B-4ED2-A812-115D7BEE91C5}"/>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823816652"/>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7743054E-DB4B-4760-B2DA-DC17DBB5C4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8BC049EE-5FF7-4F11-96ED-0E5A31E3775E}"/>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32483E8F-8BB1-45AB-9C64-1C54B72C2B97}"/>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CB9D00FF-59D3-4AD7-B409-1EA351CCABFB}"/>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5A840A4F-133A-4792-8F44-229F6D873F38}"/>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2725777A-1F94-42FA-8005-0A3B36F602F0}" type="slidenum">
              <a:rPr lang="zh-CN" altLang="en-US"/>
              <a:pPr>
                <a:defRPr/>
              </a:pPr>
              <a:t>‹#›</a:t>
            </a:fld>
            <a:endParaRPr lang="zh-CN" altLang="en-US"/>
          </a:p>
        </p:txBody>
      </p:sp>
    </p:spTree>
    <p:extLst>
      <p:ext uri="{BB962C8B-B14F-4D97-AF65-F5344CB8AC3E}">
        <p14:creationId xmlns:p14="http://schemas.microsoft.com/office/powerpoint/2010/main" val="140122428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pPr lvl="0"/>
            <a:endParaRPr lang="en-US" noProof="1"/>
          </a:p>
        </p:txBody>
      </p:sp>
    </p:spTree>
    <p:extLst>
      <p:ext uri="{BB962C8B-B14F-4D97-AF65-F5344CB8AC3E}">
        <p14:creationId xmlns:p14="http://schemas.microsoft.com/office/powerpoint/2010/main" val="1583563825"/>
      </p:ext>
    </p:extLst>
  </p:cSld>
  <p:clrMapOvr>
    <a:masterClrMapping/>
  </p:clrMapOvr>
  <p:transition spd="slow" advClick="0" advTm="5000">
    <p:random/>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65D77CA6-C10A-4381-AFBD-63D53FE6A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BE7D45AC-27EB-453B-B4EB-0CFF83564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725933"/>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BD66EF79-D369-46BC-A901-5979CA973BE6}"/>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5EF645AC-455B-4455-9ACB-6424179491E1}"/>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5D0AFC62-8CBA-448F-9F12-25257AD3D8D1}" type="datetimeFigureOut">
              <a:rPr lang="zh-CN" altLang="en-US"/>
              <a:pPr>
                <a:defRPr/>
              </a:pPr>
              <a:t>2022/2/20</a:t>
            </a:fld>
            <a:endParaRPr lang="zh-CN" altLang="en-US"/>
          </a:p>
        </p:txBody>
      </p:sp>
      <p:sp>
        <p:nvSpPr>
          <p:cNvPr id="6" name="页脚占位符 2">
            <a:extLst>
              <a:ext uri="{FF2B5EF4-FFF2-40B4-BE49-F238E27FC236}">
                <a16:creationId xmlns:a16="http://schemas.microsoft.com/office/drawing/2014/main" id="{1BEEB771-5129-462C-B0DA-E2659483635D}"/>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D135FF5F-9901-40AC-8742-45614275D27A}"/>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C6521A5C-7A37-4726-A429-E5089B2E288D}" type="slidenum">
              <a:rPr lang="zh-CN" altLang="en-US"/>
              <a:pPr>
                <a:defRPr/>
              </a:pPr>
              <a:t>‹#›</a:t>
            </a:fld>
            <a:endParaRPr lang="zh-CN" altLang="en-US"/>
          </a:p>
        </p:txBody>
      </p:sp>
    </p:spTree>
    <p:extLst>
      <p:ext uri="{BB962C8B-B14F-4D97-AF65-F5344CB8AC3E}">
        <p14:creationId xmlns:p14="http://schemas.microsoft.com/office/powerpoint/2010/main" val="239291037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2F05EC9-CE88-455D-9E9D-EA80B72D8C69}"/>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5376633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607002-0ED6-4F25-AB04-77083F2D1FF1}"/>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3926186226"/>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28FEBE41-E86C-4524-8C66-963781CCCD49}"/>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382CC5F0-A716-4309-B68C-7B11794B9231}"/>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C079BCAA-CCB8-4502-A6A1-0AE95C635543}"/>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514D819A-FC91-4A4A-9E56-AE318C7B17FE}"/>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3E0BCF83-E4CD-436C-90EA-B5A0CCF08EDD}"/>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BC676F98-2BB7-4196-8163-AE5083233D7E}"/>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788E19C7-0C7A-437C-971F-F7C091EC2D0A}"/>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B15A635F-5AD6-4278-A885-2A3C07FDBB4C}"/>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273D7C77-287F-49DE-B3A2-6DFB331D6699}"/>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8D452CA1-BE04-456D-9405-3472A9EE4E7C}"/>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883A1BE0-360D-4990-8C12-345D3DD85354}"/>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BBAED329-0A0C-40FE-B158-239C01E2BDAE}"/>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D9769F6B-23D8-4789-9551-0B9287F83ADC}"/>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DF3E4A85-F8D7-4DA1-90C7-65AFA302E75C}"/>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043234382"/>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0DCEBD75-EB3E-4970-A0A1-587184B4F6A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4CFAF9AA-29A0-4178-803E-387A34ECFBDF}"/>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24A318D4-B0E9-4AA9-9328-48816FA8768F}"/>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05D50022-9E19-438C-B8D5-5567DFB8A536}"/>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06F49130-423E-4699-B00F-FD588C171B00}"/>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BED0A5C7-1B34-4C01-90DB-FC420BDBBB38}" type="slidenum">
              <a:rPr lang="zh-CN" altLang="en-US"/>
              <a:pPr>
                <a:defRPr/>
              </a:pPr>
              <a:t>‹#›</a:t>
            </a:fld>
            <a:endParaRPr lang="zh-CN" altLang="en-US"/>
          </a:p>
        </p:txBody>
      </p:sp>
    </p:spTree>
    <p:extLst>
      <p:ext uri="{BB962C8B-B14F-4D97-AF65-F5344CB8AC3E}">
        <p14:creationId xmlns:p14="http://schemas.microsoft.com/office/powerpoint/2010/main" val="472483156"/>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B67F83EE-AFCD-4E2B-8977-216928D0D11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E125AF1F-8865-49B4-9502-529A6894710F}"/>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E007BEEF-84FB-4F3B-8BB0-24849DCB6DA5}"/>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E6CA7CDC-1A7A-4CC5-A347-C8E80FB90F26}"/>
              </a:ext>
            </a:extLst>
          </p:cNvPr>
          <p:cNvCxnSpPr/>
          <p:nvPr/>
        </p:nvCxnSpPr>
        <p:spPr>
          <a:xfrm flipV="1">
            <a:off x="1115693" y="593723"/>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969095"/>
      </p:ext>
    </p:extLst>
  </p:cSld>
  <p:clrMapOvr>
    <a:masterClrMapping/>
  </p:clrMapOvr>
  <p:transition spd="slow" advClick="0" advTm="5000">
    <p:random/>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94B82778-FF9C-4BBA-951E-A6ED959104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A9B7F315-637E-4672-A7A5-70C515A0C9ED}"/>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4A4703F6-A7E5-40E0-850C-73592DC5F751}"/>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EB00163B-27AD-403A-875B-3CDE284D68D5}"/>
              </a:ext>
            </a:extLst>
          </p:cNvPr>
          <p:cNvCxnSpPr/>
          <p:nvPr/>
        </p:nvCxnSpPr>
        <p:spPr>
          <a:xfrm flipV="1">
            <a:off x="1115692" y="593722"/>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51920766"/>
      </p:ext>
    </p:extLst>
  </p:cSld>
  <p:clrMapOvr>
    <a:masterClrMapping/>
  </p:clrMapOvr>
  <p:transition spd="slow" advClick="0" advTm="5000">
    <p:random/>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ECE02C87-10AB-4A74-8E60-81449991E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9852EEA3-7CB9-47A5-AF38-FA522945B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74733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658D6AEF-6A77-4834-9234-69ECE4044A77}"/>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740643A3-9FB3-4D83-B2A5-1C2E0D117517}"/>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6163BB9F-7FA8-4C41-A2B6-49DF9B7742D2}" type="datetimeFigureOut">
              <a:rPr lang="zh-CN" altLang="en-US"/>
              <a:pPr>
                <a:defRPr/>
              </a:pPr>
              <a:t>2022/2/20</a:t>
            </a:fld>
            <a:endParaRPr lang="zh-CN" altLang="en-US"/>
          </a:p>
        </p:txBody>
      </p:sp>
      <p:sp>
        <p:nvSpPr>
          <p:cNvPr id="6" name="页脚占位符 2">
            <a:extLst>
              <a:ext uri="{FF2B5EF4-FFF2-40B4-BE49-F238E27FC236}">
                <a16:creationId xmlns:a16="http://schemas.microsoft.com/office/drawing/2014/main" id="{6100FBB7-588B-41F9-A131-415466D8E512}"/>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A3133C9C-E43E-42B4-852F-B86CE7739A24}"/>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E176BC0B-FC2A-4FDF-9725-C171DE792142}" type="slidenum">
              <a:rPr lang="zh-CN" altLang="en-US"/>
              <a:pPr>
                <a:defRPr/>
              </a:pPr>
              <a:t>‹#›</a:t>
            </a:fld>
            <a:endParaRPr lang="zh-CN" altLang="en-US"/>
          </a:p>
        </p:txBody>
      </p:sp>
    </p:spTree>
    <p:extLst>
      <p:ext uri="{BB962C8B-B14F-4D97-AF65-F5344CB8AC3E}">
        <p14:creationId xmlns:p14="http://schemas.microsoft.com/office/powerpoint/2010/main" val="3030070978"/>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C64C6AD-10CC-4850-8363-91FC1C84F019}"/>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FB5E55B5-C691-40E4-B507-3C479D197D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67445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EDC5CCC8-5AD9-457F-BD1B-4D88A177DC09}"/>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311530794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170DA67-9845-4295-A4E4-ED83C04EA834}"/>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4132400104"/>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9A0188C-C0DE-4792-965F-291B12DE990B}"/>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0997132C-4F55-4048-8EE5-9024B899A453}"/>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ADBFEFC2-658B-4F27-9A36-C71A5E9118C9}"/>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FA50F9E5-9DFF-4403-A4CD-F9275C64175E}"/>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FD771218-45A3-4342-8ABC-3BBA43A5D23D}"/>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54D4C786-ED91-46D2-84BD-8749A8DDE8C5}"/>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696957CA-A2A4-488E-90AF-9CC794CDA3BA}"/>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B5AE5C49-0EAD-4680-8D36-C582B26F1B56}"/>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BB9615A1-D866-491A-A1EA-16D822741DD8}"/>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D4CBA6B1-4E1D-4C2C-B0E6-AEE7666C00A0}"/>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EA76F927-1943-4639-8B4E-67F5D1C5B173}"/>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ECE91AD4-3DD3-499C-AAD4-30CC0E3F8C30}"/>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06D82CC7-CE02-4A72-8674-71E6BE7B324D}"/>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A0CFD81F-F475-470E-A8CF-0773929376FD}"/>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416592"/>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BE8F2B02-AAAF-4E1D-8974-5CE43A1DD9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0A585487-58A0-4054-8B31-1AA51FE8CC34}"/>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12B4F979-2905-48D4-A692-56CB67EF943B}"/>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0F61EE24-63D0-4319-8FFA-75A4E4B6ADEB}"/>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E38A58C1-5538-4C8E-8059-A7947A5F0369}"/>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E7BF7C4D-F115-488B-94FE-1FA96DDE301A}" type="slidenum">
              <a:rPr lang="zh-CN" altLang="en-US"/>
              <a:pPr>
                <a:defRPr/>
              </a:pPr>
              <a:t>‹#›</a:t>
            </a:fld>
            <a:endParaRPr lang="zh-CN" altLang="en-US"/>
          </a:p>
        </p:txBody>
      </p:sp>
    </p:spTree>
    <p:extLst>
      <p:ext uri="{BB962C8B-B14F-4D97-AF65-F5344CB8AC3E}">
        <p14:creationId xmlns:p14="http://schemas.microsoft.com/office/powerpoint/2010/main" val="1665320856"/>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A0F3AE74-15BD-4FDC-B0C5-D5ACD4260F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49BC325D-A703-4738-BE2D-EE263B969159}"/>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1BD35871-E27D-41BB-92C4-0A1289218148}"/>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11005EBD-924F-4E8E-9DA8-7608DCDBEC8A}"/>
              </a:ext>
            </a:extLst>
          </p:cNvPr>
          <p:cNvCxnSpPr/>
          <p:nvPr/>
        </p:nvCxnSpPr>
        <p:spPr>
          <a:xfrm flipV="1">
            <a:off x="1115694" y="593724"/>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42265203"/>
      </p:ext>
    </p:extLst>
  </p:cSld>
  <p:clrMapOvr>
    <a:masterClrMapping/>
  </p:clrMapOvr>
  <p:transition spd="slow" advClick="0" advTm="5000">
    <p:random/>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57011810-9ABE-4230-A2EF-101CBC6BE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0B736711-75E0-4CAB-AC7C-CA879DC4B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65204"/>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56DC332B-BED0-4BAE-887B-D2E9B9D5E495}"/>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71A484FA-17D3-4C61-B4AC-B709835BD201}"/>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42351C4F-89DB-4F64-9F02-EE878A3CB51F}" type="datetimeFigureOut">
              <a:rPr lang="zh-CN" altLang="en-US"/>
              <a:pPr>
                <a:defRPr/>
              </a:pPr>
              <a:t>2022/2/20</a:t>
            </a:fld>
            <a:endParaRPr lang="zh-CN" altLang="en-US"/>
          </a:p>
        </p:txBody>
      </p:sp>
      <p:sp>
        <p:nvSpPr>
          <p:cNvPr id="6" name="页脚占位符 2">
            <a:extLst>
              <a:ext uri="{FF2B5EF4-FFF2-40B4-BE49-F238E27FC236}">
                <a16:creationId xmlns:a16="http://schemas.microsoft.com/office/drawing/2014/main" id="{106F2497-A8B6-46C1-A7D7-0B8EADCAE8C9}"/>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EE51D66A-FEF8-4BA2-95C1-F2FDA9FA180A}"/>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7268BB0A-11FC-4B9D-8455-F3B53125DFD0}" type="slidenum">
              <a:rPr lang="zh-CN" altLang="en-US"/>
              <a:pPr>
                <a:defRPr/>
              </a:pPr>
              <a:t>‹#›</a:t>
            </a:fld>
            <a:endParaRPr lang="zh-CN" altLang="en-US"/>
          </a:p>
        </p:txBody>
      </p:sp>
    </p:spTree>
    <p:extLst>
      <p:ext uri="{BB962C8B-B14F-4D97-AF65-F5344CB8AC3E}">
        <p14:creationId xmlns:p14="http://schemas.microsoft.com/office/powerpoint/2010/main" val="2150212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4D3C2A10-104D-4DCD-B93B-C1C7443A3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DAD39177-4374-4BF3-8A04-4C73550AB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977813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B95605A-9BDC-467A-9A1C-FC2ABBA214E2}"/>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0F327AD5-3E8C-4D3B-9CCB-7899650E4C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51936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C3749E1-3628-421F-8957-E91F15F71CFC}"/>
              </a:ext>
            </a:extLst>
          </p:cNvPr>
          <p:cNvSpPr>
            <a:spLocks noGrp="1"/>
          </p:cNvSpPr>
          <p:nvPr>
            <p:ph type="dt" sz="half" idx="10"/>
          </p:nvPr>
        </p:nvSpPr>
        <p:spPr>
          <a:xfrm>
            <a:off x="762000" y="6391275"/>
            <a:ext cx="2057400" cy="457200"/>
          </a:xfrm>
        </p:spPr>
        <p:txBody>
          <a:bodyPr/>
          <a:lstStyle>
            <a:lvl1pPr>
              <a:defRPr/>
            </a:lvl1pPr>
          </a:lstStyle>
          <a:p>
            <a:pPr>
              <a:defRPr/>
            </a:pPr>
            <a:fld id="{48EB2A0B-EE16-4873-BD35-1240C9B401A6}" type="datetime1">
              <a:rPr lang="zh-CN" altLang="en-US"/>
              <a:pPr>
                <a:defRPr/>
              </a:pPr>
              <a:t>2022/2/20</a:t>
            </a:fld>
            <a:endParaRPr lang="en-US" altLang="zh-CN"/>
          </a:p>
        </p:txBody>
      </p:sp>
      <p:sp>
        <p:nvSpPr>
          <p:cNvPr id="6" name="页脚占位符 5">
            <a:extLst>
              <a:ext uri="{FF2B5EF4-FFF2-40B4-BE49-F238E27FC236}">
                <a16:creationId xmlns:a16="http://schemas.microsoft.com/office/drawing/2014/main" id="{5C79C21E-BDC9-4D34-805A-2C4AB50129BC}"/>
              </a:ext>
            </a:extLst>
          </p:cNvPr>
          <p:cNvSpPr>
            <a:spLocks noGrp="1"/>
          </p:cNvSpPr>
          <p:nvPr>
            <p:ph type="ftr" sz="quarter" idx="11"/>
          </p:nvPr>
        </p:nvSpPr>
        <p:spPr>
          <a:xfrm>
            <a:off x="3352800" y="6403975"/>
            <a:ext cx="2895600" cy="45720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0EA72596-9588-450D-8483-791B6812F739}"/>
              </a:ext>
            </a:extLst>
          </p:cNvPr>
          <p:cNvSpPr>
            <a:spLocks noGrp="1"/>
          </p:cNvSpPr>
          <p:nvPr>
            <p:ph type="sldNum" sz="quarter" idx="12"/>
          </p:nvPr>
        </p:nvSpPr>
        <p:spPr>
          <a:xfrm>
            <a:off x="6858000" y="6400800"/>
            <a:ext cx="1600200" cy="457200"/>
          </a:xfrm>
        </p:spPr>
        <p:txBody>
          <a:bodyPr/>
          <a:lstStyle>
            <a:lvl1pPr>
              <a:defRPr/>
            </a:lvl1pPr>
          </a:lstStyle>
          <a:p>
            <a:pPr>
              <a:defRPr/>
            </a:pPr>
            <a:fld id="{D389E93E-BEF5-4A9B-A366-A6EA7FC9B118}" type="slidenum">
              <a:rPr lang="zh-CN" altLang="en-US"/>
              <a:pPr>
                <a:defRPr/>
              </a:pPr>
              <a:t>‹#›</a:t>
            </a:fld>
            <a:endParaRPr lang="en-US" altLang="zh-CN"/>
          </a:p>
        </p:txBody>
      </p:sp>
    </p:spTree>
    <p:extLst>
      <p:ext uri="{BB962C8B-B14F-4D97-AF65-F5344CB8AC3E}">
        <p14:creationId xmlns:p14="http://schemas.microsoft.com/office/powerpoint/2010/main" val="219555360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524000"/>
            <a:ext cx="40767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524000"/>
            <a:ext cx="40767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4038600"/>
            <a:ext cx="40767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3D243FD7-357D-441D-9829-DF3668B0D42B}"/>
              </a:ext>
            </a:extLst>
          </p:cNvPr>
          <p:cNvSpPr>
            <a:spLocks noGrp="1"/>
          </p:cNvSpPr>
          <p:nvPr>
            <p:ph type="dt" sz="half" idx="10"/>
          </p:nvPr>
        </p:nvSpPr>
        <p:spPr>
          <a:xfrm>
            <a:off x="0" y="0"/>
            <a:ext cx="0" cy="0"/>
          </a:xfrm>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ED9A642D-5B42-4D6B-BDD7-39D1DFAFD79D}"/>
              </a:ext>
            </a:extLst>
          </p:cNvPr>
          <p:cNvSpPr>
            <a:spLocks noGrp="1"/>
          </p:cNvSpPr>
          <p:nvPr>
            <p:ph type="ftr" sz="quarter" idx="11"/>
          </p:nvPr>
        </p:nvSpPr>
        <p:spPr>
          <a:xfrm>
            <a:off x="0" y="0"/>
            <a:ext cx="0" cy="0"/>
          </a:xfrm>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912DCBA8-BE5B-475A-B90A-F564797F2D91}"/>
              </a:ext>
            </a:extLst>
          </p:cNvPr>
          <p:cNvSpPr>
            <a:spLocks noGrp="1"/>
          </p:cNvSpPr>
          <p:nvPr>
            <p:ph type="sldNum" sz="quarter" idx="12"/>
          </p:nvPr>
        </p:nvSpPr>
        <p:spPr>
          <a:xfrm>
            <a:off x="0" y="0"/>
            <a:ext cx="0" cy="0"/>
          </a:xfrm>
        </p:spPr>
        <p:txBody>
          <a:bodyPr/>
          <a:lstStyle>
            <a:lvl1pPr>
              <a:defRPr/>
            </a:lvl1pPr>
          </a:lstStyle>
          <a:p>
            <a:pPr>
              <a:defRPr/>
            </a:pPr>
            <a:fld id="{298B1CE3-C985-455A-A7F2-17644D66F443}" type="slidenum">
              <a:rPr lang="en-US" altLang="zh-CN"/>
              <a:pPr>
                <a:defRPr/>
              </a:pPr>
              <a:t>‹#›</a:t>
            </a:fld>
            <a:endParaRPr lang="en-US" altLang="zh-CN"/>
          </a:p>
        </p:txBody>
      </p:sp>
    </p:spTree>
    <p:extLst>
      <p:ext uri="{BB962C8B-B14F-4D97-AF65-F5344CB8AC3E}">
        <p14:creationId xmlns:p14="http://schemas.microsoft.com/office/powerpoint/2010/main" val="770191540"/>
      </p:ext>
    </p:extLst>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0985337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978632091"/>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578660610"/>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2017091611"/>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71161399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253654394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8492759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A07BE5C6-EC0A-4877-A190-170088D4D88A}"/>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F14AF625-FC01-4C2A-B248-7DE246C7B700}"/>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F370FC5E-5F28-43EF-8C76-A7C0107991AC}" type="datetimeFigureOut">
              <a:rPr lang="zh-CN" altLang="en-US"/>
              <a:pPr>
                <a:defRPr/>
              </a:pPr>
              <a:t>2022/2/20</a:t>
            </a:fld>
            <a:endParaRPr lang="zh-CN" altLang="en-US"/>
          </a:p>
        </p:txBody>
      </p:sp>
      <p:sp>
        <p:nvSpPr>
          <p:cNvPr id="6" name="页脚占位符 2">
            <a:extLst>
              <a:ext uri="{FF2B5EF4-FFF2-40B4-BE49-F238E27FC236}">
                <a16:creationId xmlns:a16="http://schemas.microsoft.com/office/drawing/2014/main" id="{2D11ED72-0C91-4E9A-9F0C-A17C4F6EE9A9}"/>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0C26D85A-5A35-43CC-B0AD-AD9F3B299CC4}"/>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48980DA9-81D3-403E-BD76-2E35A5149B13}" type="slidenum">
              <a:rPr lang="zh-CN" altLang="en-US"/>
              <a:pPr>
                <a:defRPr/>
              </a:pPr>
              <a:t>‹#›</a:t>
            </a:fld>
            <a:endParaRPr lang="zh-CN" altLang="en-US"/>
          </a:p>
        </p:txBody>
      </p:sp>
    </p:spTree>
    <p:extLst>
      <p:ext uri="{BB962C8B-B14F-4D97-AF65-F5344CB8AC3E}">
        <p14:creationId xmlns:p14="http://schemas.microsoft.com/office/powerpoint/2010/main" val="1035852201"/>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45829001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278213178"/>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574854417"/>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181228811"/>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13" name="矩形 12"/>
          <p:cNvSpPr/>
          <p:nvPr userDrawn="1"/>
        </p:nvSpPr>
        <p:spPr>
          <a:xfrm>
            <a:off x="0" y="6211330"/>
            <a:ext cx="9144000" cy="6466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 name="灯片编号占位符 3"/>
          <p:cNvSpPr>
            <a:spLocks noGrp="1"/>
          </p:cNvSpPr>
          <p:nvPr>
            <p:ph type="sldNum" sz="quarter" idx="12"/>
          </p:nvPr>
        </p:nvSpPr>
        <p:spPr>
          <a:xfrm>
            <a:off x="6929180" y="6356357"/>
            <a:ext cx="2057400" cy="365125"/>
          </a:xfrm>
        </p:spPr>
        <p:txBody>
          <a:bodyPr/>
          <a:lstStyle>
            <a:lvl1pPr>
              <a:defRPr sz="1050" b="1">
                <a:solidFill>
                  <a:schemeClr val="bg1"/>
                </a:solidFill>
                <a:latin typeface="黑体" panose="02010609060101010101" pitchFamily="49" charset="-122"/>
                <a:ea typeface="黑体" panose="02010609060101010101" pitchFamily="49" charset="-122"/>
              </a:defRPr>
            </a:lvl1pPr>
          </a:lstStyle>
          <a:p>
            <a:fld id="{3FA3B7B3-45F1-4F78-8C74-FDB527C9F76D}" type="slidenum">
              <a:rPr lang="zh-CN" altLang="en-US" smtClean="0"/>
              <a:pPr/>
              <a:t>‹#›</a:t>
            </a:fld>
            <a:endParaRPr lang="zh-CN" altLang="en-US" dirty="0"/>
          </a:p>
        </p:txBody>
      </p:sp>
      <p:sp>
        <p:nvSpPr>
          <p:cNvPr id="5" name="矩形 4"/>
          <p:cNvSpPr/>
          <p:nvPr userDrawn="1"/>
        </p:nvSpPr>
        <p:spPr>
          <a:xfrm>
            <a:off x="0"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文本占位符 11"/>
          <p:cNvSpPr>
            <a:spLocks noGrp="1"/>
          </p:cNvSpPr>
          <p:nvPr>
            <p:ph type="body" sz="quarter" idx="13" hasCustomPrompt="1"/>
          </p:nvPr>
        </p:nvSpPr>
        <p:spPr>
          <a:xfrm>
            <a:off x="140497" y="102958"/>
            <a:ext cx="5776913" cy="560215"/>
          </a:xfrm>
        </p:spPr>
        <p:txBody>
          <a:bodyPr/>
          <a:lstStyle>
            <a:lvl1pPr marL="0" indent="0">
              <a:lnSpc>
                <a:spcPct val="100000"/>
              </a:lnSpc>
              <a:buNone/>
              <a:defRPr b="1">
                <a:solidFill>
                  <a:schemeClr val="bg1"/>
                </a:solidFill>
                <a:latin typeface="黑体" panose="02010609060101010101" pitchFamily="49" charset="-122"/>
                <a:ea typeface="黑体" panose="02010609060101010101" pitchFamily="49" charset="-122"/>
              </a:defRPr>
            </a:lvl1pPr>
          </a:lstStyle>
          <a:p>
            <a:pPr lvl="0"/>
            <a:r>
              <a:rPr lang="zh-CN" altLang="en-US" dirty="0"/>
              <a:t>标题</a:t>
            </a:r>
          </a:p>
        </p:txBody>
      </p:sp>
      <p:sp>
        <p:nvSpPr>
          <p:cNvPr id="16" name="文本框 15"/>
          <p:cNvSpPr txBox="1"/>
          <p:nvPr userDrawn="1"/>
        </p:nvSpPr>
        <p:spPr>
          <a:xfrm>
            <a:off x="2140398" y="6265132"/>
            <a:ext cx="2002471" cy="248209"/>
          </a:xfrm>
          <a:prstGeom prst="rect">
            <a:avLst/>
          </a:prstGeom>
          <a:noFill/>
        </p:spPr>
        <p:txBody>
          <a:bodyPr wrap="non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网络空间安全学院（密码</a:t>
            </a:r>
            <a:r>
              <a:rPr lang="zh-CN" altLang="en-US" sz="1013" b="0" dirty="0">
                <a:solidFill>
                  <a:schemeClr val="bg1"/>
                </a:solidFill>
                <a:latin typeface="微软雅黑" panose="020B0503020204020204" pitchFamily="34" charset="-122"/>
                <a:ea typeface="微软雅黑" panose="020B0503020204020204" pitchFamily="34" charset="-122"/>
              </a:rPr>
              <a:t>学院</a:t>
            </a:r>
            <a:r>
              <a:rPr lang="zh-CN" altLang="en-US" sz="1013" dirty="0">
                <a:solidFill>
                  <a:schemeClr val="bg1"/>
                </a:solidFill>
                <a:latin typeface="微软雅黑" panose="020B0503020204020204" pitchFamily="34" charset="-122"/>
                <a:ea typeface="微软雅黑" panose="020B0503020204020204" pitchFamily="34" charset="-122"/>
              </a:rPr>
              <a:t>）</a:t>
            </a:r>
          </a:p>
        </p:txBody>
      </p:sp>
      <p:sp>
        <p:nvSpPr>
          <p:cNvPr id="17" name="文本框 16"/>
          <p:cNvSpPr txBox="1"/>
          <p:nvPr userDrawn="1"/>
        </p:nvSpPr>
        <p:spPr>
          <a:xfrm>
            <a:off x="2140399" y="6546822"/>
            <a:ext cx="2089033" cy="196208"/>
          </a:xfrm>
          <a:prstGeom prst="rect">
            <a:avLst/>
          </a:prstGeom>
          <a:noFill/>
        </p:spPr>
        <p:txBody>
          <a:bodyPr wrap="none" rtlCol="0">
            <a:spAutoFit/>
          </a:bodyPr>
          <a:lstStyle/>
          <a:p>
            <a:r>
              <a:rPr lang="en-US" altLang="zh-CN" sz="675" dirty="0">
                <a:solidFill>
                  <a:schemeClr val="bg1"/>
                </a:solidFill>
                <a:latin typeface="Times New Roman" panose="02020603050405020304" pitchFamily="18" charset="0"/>
                <a:cs typeface="Times New Roman" panose="02020603050405020304" pitchFamily="18" charset="0"/>
              </a:rPr>
              <a:t>School of Cyberspace Security (School of Cryptology)</a:t>
            </a:r>
            <a:endParaRPr lang="zh-CN" altLang="en-US" sz="675" dirty="0">
              <a:solidFill>
                <a:schemeClr val="bg1"/>
              </a:solidFill>
              <a:latin typeface="Times New Roman" panose="02020603050405020304" pitchFamily="18" charset="0"/>
              <a:cs typeface="Times New Roman" panose="02020603050405020304" pitchFamily="18" charset="0"/>
            </a:endParaRPr>
          </a:p>
        </p:txBody>
      </p:sp>
      <p:cxnSp>
        <p:nvCxnSpPr>
          <p:cNvPr id="19" name="直接连接符 18"/>
          <p:cNvCxnSpPr/>
          <p:nvPr userDrawn="1"/>
        </p:nvCxnSpPr>
        <p:spPr>
          <a:xfrm>
            <a:off x="2140398" y="6283840"/>
            <a:ext cx="0" cy="5016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userDrawn="1"/>
        </p:nvPicPr>
        <p:blipFill rotWithShape="1">
          <a:blip r:embed="rId2"/>
          <a:srcRect t="27732" b="29452"/>
          <a:stretch>
            <a:fillRect/>
          </a:stretch>
        </p:blipFill>
        <p:spPr>
          <a:xfrm>
            <a:off x="4635621" y="951"/>
            <a:ext cx="4508383" cy="765175"/>
          </a:xfrm>
          <a:prstGeom prst="rect">
            <a:avLst/>
          </a:prstGeom>
        </p:spPr>
      </p:pic>
      <p:pic>
        <p:nvPicPr>
          <p:cNvPr id="22"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0218" b="10316"/>
          <a:stretch>
            <a:fillRect/>
          </a:stretch>
        </p:blipFill>
        <p:spPr bwMode="auto">
          <a:xfrm>
            <a:off x="4" y="-1"/>
            <a:ext cx="2541665" cy="765175"/>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FB67534B-9D72-4B29-AF95-EF3BECF51BC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7399" y="6277288"/>
            <a:ext cx="1791903" cy="539068"/>
          </a:xfrm>
          <a:prstGeom prst="rect">
            <a:avLst/>
          </a:prstGeom>
        </p:spPr>
      </p:pic>
    </p:spTree>
    <p:extLst>
      <p:ext uri="{BB962C8B-B14F-4D97-AF65-F5344CB8AC3E}">
        <p14:creationId xmlns:p14="http://schemas.microsoft.com/office/powerpoint/2010/main" val="200257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E193E7B-F540-4C2C-81EE-3D59537CCA89}"/>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A3C9791A-75A2-489E-94CC-6D2480B2D55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58999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EF0766FB-7D0A-4401-B537-C5152BA4A41E}"/>
              </a:ext>
            </a:extLst>
          </p:cNvPr>
          <p:cNvSpPr>
            <a:spLocks noGrp="1"/>
          </p:cNvSpPr>
          <p:nvPr>
            <p:ph type="dt" sz="half" idx="10"/>
          </p:nvPr>
        </p:nvSpPr>
        <p:spPr/>
        <p:txBody>
          <a:bodyPr/>
          <a:lstStyle>
            <a:lvl1pPr>
              <a:defRPr/>
            </a:lvl1pPr>
          </a:lstStyle>
          <a:p>
            <a:pPr>
              <a:defRPr/>
            </a:pPr>
            <a:fld id="{D6E3BF9C-0B2D-4CC1-80D0-11CFD3B568D1}"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DFBAFA56-DE83-4657-A559-202401BB712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5DA0E3A-5845-4A37-BA90-BF70A86B5BFA}"/>
              </a:ext>
            </a:extLst>
          </p:cNvPr>
          <p:cNvSpPr>
            <a:spLocks noGrp="1"/>
          </p:cNvSpPr>
          <p:nvPr>
            <p:ph type="sldNum" sz="quarter" idx="12"/>
          </p:nvPr>
        </p:nvSpPr>
        <p:spPr/>
        <p:txBody>
          <a:bodyPr/>
          <a:lstStyle>
            <a:lvl1pPr>
              <a:defRPr/>
            </a:lvl1pPr>
          </a:lstStyle>
          <a:p>
            <a:pPr>
              <a:defRPr/>
            </a:pPr>
            <a:fld id="{ACD8E82C-5E7C-47B3-8AB5-254269B9C6AE}" type="slidenum">
              <a:rPr lang="zh-CN" altLang="en-US"/>
              <a:pPr>
                <a:defRPr/>
              </a:pPr>
              <a:t>‹#›</a:t>
            </a:fld>
            <a:endParaRPr lang="zh-CN" altLang="en-US"/>
          </a:p>
        </p:txBody>
      </p:sp>
    </p:spTree>
    <p:extLst>
      <p:ext uri="{BB962C8B-B14F-4D97-AF65-F5344CB8AC3E}">
        <p14:creationId xmlns:p14="http://schemas.microsoft.com/office/powerpoint/2010/main" val="342267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theme" Target="../theme/theme7.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theme" Target="../theme/theme8.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6185B8B-AEF9-4ED4-8E17-8EEF4487C99E}"/>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EA70941-1EFF-45EF-AE88-E2DAD5621BBA}"/>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28" name="文本框 9">
            <a:extLst>
              <a:ext uri="{FF2B5EF4-FFF2-40B4-BE49-F238E27FC236}">
                <a16:creationId xmlns:a16="http://schemas.microsoft.com/office/drawing/2014/main" id="{018B97DB-2AA3-4EE6-BEAD-FD0B92AD1D4A}"/>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36" r:id="rId1"/>
    <p:sldLayoutId id="2147485137" r:id="rId2"/>
    <p:sldLayoutId id="2147485138" r:id="rId3"/>
    <p:sldLayoutId id="2147485139" r:id="rId4"/>
    <p:sldLayoutId id="2147485140" r:id="rId5"/>
    <p:sldLayoutId id="2147485141" r:id="rId6"/>
    <p:sldLayoutId id="2147485142" r:id="rId7"/>
    <p:sldLayoutId id="2147485143" r:id="rId8"/>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DDB1120F-EF1E-434E-A5BB-519204FDAC57}"/>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9B1ABB47-4713-41FC-83FE-E1E54526DF00}"/>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E87E16BE-47BF-4B43-85B7-608305F0B91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defRPr>
            </a:lvl1pPr>
          </a:lstStyle>
          <a:p>
            <a:pPr>
              <a:defRPr/>
            </a:pPr>
            <a:fld id="{080727F1-7508-47B6-97E2-0A5982C8C021}"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939AE712-1374-4AA6-ADD1-9E1CA61EDA2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1ED00D6C-98DB-45AB-9259-F0E2EEA684A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noProof="1">
                <a:solidFill>
                  <a:schemeClr val="tx1">
                    <a:tint val="75000"/>
                  </a:schemeClr>
                </a:solidFill>
              </a:defRPr>
            </a:lvl1pPr>
          </a:lstStyle>
          <a:p>
            <a:pPr>
              <a:defRPr/>
            </a:pPr>
            <a:fld id="{7C1B1CE2-E135-4287-8913-1297D37EDE5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126" r:id="rId1"/>
    <p:sldLayoutId id="2147485127" r:id="rId2"/>
    <p:sldLayoutId id="2147485128" r:id="rId3"/>
    <p:sldLayoutId id="2147485129" r:id="rId4"/>
    <p:sldLayoutId id="2147485130" r:id="rId5"/>
    <p:sldLayoutId id="2147485131" r:id="rId6"/>
    <p:sldLayoutId id="2147485132" r:id="rId7"/>
    <p:sldLayoutId id="2147485133" r:id="rId8"/>
    <p:sldLayoutId id="2147485134" r:id="rId9"/>
    <p:sldLayoutId id="2147485135" r:id="rId10"/>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55C6082-AC73-4E7B-BCE6-305F609D353E}"/>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FD1F955C-22C6-4D6B-A49A-17023222576B}"/>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7E3CDA0-25E4-4BC9-884E-1FCAB88D30B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defRPr>
            </a:lvl1pPr>
          </a:lstStyle>
          <a:p>
            <a:pPr>
              <a:defRPr/>
            </a:pPr>
            <a:fld id="{1D0441A3-C016-4C79-88E5-5E2B24AD6B68}" type="datetimeFigureOut">
              <a:rPr lang="zh-CN" altLang="en-US"/>
              <a:pPr>
                <a:defRPr/>
              </a:pPr>
              <a:t>2022/2/20</a:t>
            </a:fld>
            <a:endParaRPr lang="zh-CN" altLang="en-US"/>
          </a:p>
        </p:txBody>
      </p:sp>
      <p:sp>
        <p:nvSpPr>
          <p:cNvPr id="5" name="页脚占位符 4">
            <a:extLst>
              <a:ext uri="{FF2B5EF4-FFF2-40B4-BE49-F238E27FC236}">
                <a16:creationId xmlns:a16="http://schemas.microsoft.com/office/drawing/2014/main" id="{FAC732EE-0A9C-4D3B-AF76-4F39F4447AD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14FBF75E-D146-4E01-ADC7-F3EA5FFD56F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noProof="1">
                <a:solidFill>
                  <a:schemeClr val="tx1">
                    <a:tint val="75000"/>
                  </a:schemeClr>
                </a:solidFill>
              </a:defRPr>
            </a:lvl1pPr>
          </a:lstStyle>
          <a:p>
            <a:pPr>
              <a:defRPr/>
            </a:pPr>
            <a:fld id="{2FB61546-9F19-43AC-B06D-69B0CCFB0C8E}" type="slidenum">
              <a:rPr lang="zh-CN" altLang="en-US"/>
              <a:pPr>
                <a:defRPr/>
              </a:pPr>
              <a:t>‹#›</a:t>
            </a:fld>
            <a:endParaRPr lang="zh-CN" altLang="en-US"/>
          </a:p>
        </p:txBody>
      </p:sp>
      <p:sp>
        <p:nvSpPr>
          <p:cNvPr id="3079" name="Rectangle 3">
            <a:extLst>
              <a:ext uri="{FF2B5EF4-FFF2-40B4-BE49-F238E27FC236}">
                <a16:creationId xmlns:a16="http://schemas.microsoft.com/office/drawing/2014/main" id="{A647AE5B-002D-4BFD-82C0-3D970C7E7211}"/>
              </a:ext>
            </a:extLst>
          </p:cNvPr>
          <p:cNvSpPr>
            <a:spLocks noChangeArrowheads="1"/>
          </p:cNvSpPr>
          <p:nvPr userDrawn="1"/>
        </p:nvSpPr>
        <p:spPr bwMode="auto">
          <a:xfrm flipV="1">
            <a:off x="0" y="927100"/>
            <a:ext cx="9147175"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5144" r:id="rId1"/>
    <p:sldLayoutId id="2147485145" r:id="rId2"/>
    <p:sldLayoutId id="2147485146" r:id="rId3"/>
    <p:sldLayoutId id="2147485147" r:id="rId4"/>
    <p:sldLayoutId id="2147485148" r:id="rId5"/>
    <p:sldLayoutId id="2147485149" r:id="rId6"/>
    <p:sldLayoutId id="2147485150" r:id="rId7"/>
    <p:sldLayoutId id="2147485151" r:id="rId8"/>
    <p:sldLayoutId id="2147485152" r:id="rId9"/>
    <p:sldLayoutId id="2147485153" r:id="rId10"/>
    <p:sldLayoutId id="2147485154" r:id="rId11"/>
    <p:sldLayoutId id="2147485155" r:id="rId12"/>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65435583-B73B-4AE7-90C7-A0312A55352D}"/>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B35AF23F-A297-4103-B40E-4B5C98DB763F}"/>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100" name="文本框 9">
            <a:extLst>
              <a:ext uri="{FF2B5EF4-FFF2-40B4-BE49-F238E27FC236}">
                <a16:creationId xmlns:a16="http://schemas.microsoft.com/office/drawing/2014/main" id="{D5F7A24F-FAB0-4611-B261-9788C5071F63}"/>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56" r:id="rId1"/>
    <p:sldLayoutId id="2147485157" r:id="rId2"/>
    <p:sldLayoutId id="2147485158" r:id="rId3"/>
    <p:sldLayoutId id="2147485159" r:id="rId4"/>
    <p:sldLayoutId id="2147485160" r:id="rId5"/>
    <p:sldLayoutId id="2147485161" r:id="rId6"/>
    <p:sldLayoutId id="2147485162" r:id="rId7"/>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0D896D3B-8DC3-4960-BA8C-74F5AD3C7D19}"/>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05DE7BA8-B155-48DB-A745-23FA3F4386A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124" name="文本框 9">
            <a:extLst>
              <a:ext uri="{FF2B5EF4-FFF2-40B4-BE49-F238E27FC236}">
                <a16:creationId xmlns:a16="http://schemas.microsoft.com/office/drawing/2014/main" id="{751E2C60-4219-4A0B-B87A-266D1BCD8A51}"/>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8D731B5E-BE8D-49D9-95CF-AFD05CC0E27F}"/>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
            <a:extLst>
              <a:ext uri="{FF2B5EF4-FFF2-40B4-BE49-F238E27FC236}">
                <a16:creationId xmlns:a16="http://schemas.microsoft.com/office/drawing/2014/main" id="{A70BB2B1-A5EA-4B2E-8587-FBC00854724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148" name="文本框 9">
            <a:extLst>
              <a:ext uri="{FF2B5EF4-FFF2-40B4-BE49-F238E27FC236}">
                <a16:creationId xmlns:a16="http://schemas.microsoft.com/office/drawing/2014/main" id="{74DB5A8C-21C6-4816-A582-957501FB5D79}"/>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70" r:id="rId1"/>
    <p:sldLayoutId id="2147485171" r:id="rId2"/>
    <p:sldLayoutId id="2147485172" r:id="rId3"/>
    <p:sldLayoutId id="2147485173" r:id="rId4"/>
    <p:sldLayoutId id="2147485174" r:id="rId5"/>
    <p:sldLayoutId id="2147485175" r:id="rId6"/>
    <p:sldLayoutId id="2147485176" r:id="rId7"/>
    <p:sldLayoutId id="2147485177" r:id="rId8"/>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6A9A78E2-C3F1-483A-81E1-0C18F4FAEBD7}"/>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文本占位符 2">
            <a:extLst>
              <a:ext uri="{FF2B5EF4-FFF2-40B4-BE49-F238E27FC236}">
                <a16:creationId xmlns:a16="http://schemas.microsoft.com/office/drawing/2014/main" id="{C71506D6-0050-4715-A440-AA090B95BBC2}"/>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172" name="文本框 9">
            <a:extLst>
              <a:ext uri="{FF2B5EF4-FFF2-40B4-BE49-F238E27FC236}">
                <a16:creationId xmlns:a16="http://schemas.microsoft.com/office/drawing/2014/main" id="{52156972-005F-4E17-9DFF-9C5C751258C4}"/>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422070951"/>
      </p:ext>
    </p:extLst>
  </p:cSld>
  <p:clrMap bg1="lt1" tx1="dk1" bg2="lt2" tx2="dk2" accent1="accent1" accent2="accent2" accent3="accent3" accent4="accent4" accent5="accent5" accent6="accent6" hlink="hlink" folHlink="folHlink"/>
  <p:sldLayoutIdLst>
    <p:sldLayoutId id="2147485189" r:id="rId1"/>
    <p:sldLayoutId id="2147485190" r:id="rId2"/>
    <p:sldLayoutId id="2147485191" r:id="rId3"/>
    <p:sldLayoutId id="2147485192" r:id="rId4"/>
    <p:sldLayoutId id="2147485193" r:id="rId5"/>
    <p:sldLayoutId id="2147485194" r:id="rId6"/>
    <p:sldLayoutId id="2147485195" r:id="rId7"/>
    <p:sldLayoutId id="2147485196" r:id="rId8"/>
    <p:sldLayoutId id="2147485197" r:id="rId9"/>
    <p:sldLayoutId id="2147485198" r:id="rId10"/>
    <p:sldLayoutId id="2147485199" r:id="rId11"/>
    <p:sldLayoutId id="2147485200"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hyperlink" Target="http://web.any2000.com/sucai/images.asp?SubCataID=17&amp;SubCataName=&#19968;&#33324;&#21160;&#30011;&amp;pid=1086&amp;pname=&#21098;&#20992;&amp;num=4&amp;ext=.gif&amp;pnumber=6&amp;forestr=gif" TargetMode="External"/><Relationship Id="rId2" Type="http://schemas.openxmlformats.org/officeDocument/2006/relationships/notesSlide" Target="../notesSlides/notesSlide1.xml"/><Relationship Id="rId1" Type="http://schemas.openxmlformats.org/officeDocument/2006/relationships/slideLayout" Target="../slideLayouts/slideLayout74.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DADF11-31BE-45BC-82C8-7282D2FF077F}"/>
              </a:ext>
            </a:extLst>
          </p:cNvPr>
          <p:cNvSpPr txBox="1"/>
          <p:nvPr/>
        </p:nvSpPr>
        <p:spPr>
          <a:xfrm>
            <a:off x="1377387" y="1164384"/>
            <a:ext cx="6389225" cy="1015663"/>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6000" b="1" dirty="0">
                <a:solidFill>
                  <a:prstClr val="black"/>
                </a:solidFill>
                <a:latin typeface="华文楷体" panose="02010600040101010101" pitchFamily="2" charset="-122"/>
                <a:ea typeface="华文楷体" panose="02010600040101010101" pitchFamily="2" charset="-122"/>
              </a:rPr>
              <a:t>密码分析与应用</a:t>
            </a:r>
          </a:p>
        </p:txBody>
      </p:sp>
      <p:sp>
        <p:nvSpPr>
          <p:cNvPr id="2" name="文本框 1">
            <a:extLst>
              <a:ext uri="{FF2B5EF4-FFF2-40B4-BE49-F238E27FC236}">
                <a16:creationId xmlns:a16="http://schemas.microsoft.com/office/drawing/2014/main" id="{0F4581E8-EE7F-42A4-ADD1-6B80FFCAC7E7}"/>
              </a:ext>
            </a:extLst>
          </p:cNvPr>
          <p:cNvSpPr txBox="1"/>
          <p:nvPr/>
        </p:nvSpPr>
        <p:spPr>
          <a:xfrm>
            <a:off x="2987824" y="2886226"/>
            <a:ext cx="2997200" cy="707886"/>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4000" b="1" dirty="0">
                <a:solidFill>
                  <a:prstClr val="black"/>
                </a:solidFill>
                <a:latin typeface="华文楷体" panose="02010600040101010101" pitchFamily="2" charset="-122"/>
                <a:ea typeface="华文楷体" panose="02010600040101010101" pitchFamily="2" charset="-122"/>
              </a:rPr>
              <a:t>胡昌慧</a:t>
            </a:r>
          </a:p>
        </p:txBody>
      </p:sp>
      <p:sp>
        <p:nvSpPr>
          <p:cNvPr id="5" name="文本框 4">
            <a:extLst>
              <a:ext uri="{FF2B5EF4-FFF2-40B4-BE49-F238E27FC236}">
                <a16:creationId xmlns:a16="http://schemas.microsoft.com/office/drawing/2014/main" id="{BB17E3A9-31DE-4255-9F77-09847362398A}"/>
              </a:ext>
            </a:extLst>
          </p:cNvPr>
          <p:cNvSpPr txBox="1"/>
          <p:nvPr/>
        </p:nvSpPr>
        <p:spPr>
          <a:xfrm>
            <a:off x="1187624" y="4288079"/>
            <a:ext cx="7416824" cy="707886"/>
          </a:xfrm>
          <a:prstGeom prst="rect">
            <a:avLst/>
          </a:prstGeom>
          <a:noFill/>
        </p:spPr>
        <p:txBody>
          <a:bodyPr wrap="square" rtlCol="0">
            <a:spAutoFit/>
          </a:bodyPr>
          <a:lstStyle/>
          <a:p>
            <a:pPr defTabSz="685800" eaLnBrk="1" fontAlgn="auto" hangingPunct="1">
              <a:spcBef>
                <a:spcPts val="0"/>
              </a:spcBef>
              <a:spcAft>
                <a:spcPts val="0"/>
              </a:spcAft>
            </a:pPr>
            <a:r>
              <a:rPr lang="zh-CN" altLang="en-US" sz="4000" b="1" dirty="0">
                <a:solidFill>
                  <a:prstClr val="black"/>
                </a:solidFill>
                <a:latin typeface="华文楷体" panose="02010600040101010101" pitchFamily="2" charset="-122"/>
                <a:ea typeface="华文楷体" panose="02010600040101010101" pitchFamily="2" charset="-122"/>
              </a:rPr>
              <a:t>联系方式：</a:t>
            </a:r>
            <a:r>
              <a:rPr lang="en-US" altLang="zh-CN" sz="4000" b="1" dirty="0">
                <a:solidFill>
                  <a:prstClr val="black"/>
                </a:solidFill>
                <a:latin typeface="华文楷体" panose="02010600040101010101" pitchFamily="2" charset="-122"/>
                <a:ea typeface="华文楷体" panose="02010600040101010101" pitchFamily="2" charset="-122"/>
              </a:rPr>
              <a:t>chu@hainanu.edu.cn</a:t>
            </a:r>
            <a:endParaRPr lang="zh-CN" altLang="en-US" sz="4000" b="1"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8734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156104-7398-40BF-8ECE-29F952A1563B}"/>
              </a:ext>
            </a:extLst>
          </p:cNvPr>
          <p:cNvSpPr>
            <a:spLocks noGrp="1"/>
          </p:cNvSpPr>
          <p:nvPr>
            <p:ph type="sldNum" sz="quarter" idx="12"/>
          </p:nvPr>
        </p:nvSpPr>
        <p:spPr/>
        <p:txBody>
          <a:bodyPr/>
          <a:lstStyle/>
          <a:p>
            <a:fld id="{3FA3B7B3-45F1-4F78-8C74-FDB527C9F76D}" type="slidenum">
              <a:rPr lang="zh-CN" altLang="en-US" smtClean="0"/>
              <a:pPr/>
              <a:t>10</a:t>
            </a:fld>
            <a:endParaRPr lang="zh-CN" altLang="en-US" dirty="0"/>
          </a:p>
        </p:txBody>
      </p:sp>
      <p:sp>
        <p:nvSpPr>
          <p:cNvPr id="3" name="文本占位符 2">
            <a:extLst>
              <a:ext uri="{FF2B5EF4-FFF2-40B4-BE49-F238E27FC236}">
                <a16:creationId xmlns:a16="http://schemas.microsoft.com/office/drawing/2014/main" id="{07602B05-455F-40E9-B33A-E49511770F30}"/>
              </a:ext>
            </a:extLst>
          </p:cNvPr>
          <p:cNvSpPr>
            <a:spLocks noGrp="1"/>
          </p:cNvSpPr>
          <p:nvPr>
            <p:ph type="body" sz="quarter" idx="13"/>
          </p:nvPr>
        </p:nvSpPr>
        <p:spPr/>
        <p:txBody>
          <a:bodyPr/>
          <a:lstStyle/>
          <a:p>
            <a:endParaRPr lang="zh-CN" altLang="en-US"/>
          </a:p>
        </p:txBody>
      </p:sp>
      <p:sp>
        <p:nvSpPr>
          <p:cNvPr id="4" name="Text Box 5">
            <a:extLst>
              <a:ext uri="{FF2B5EF4-FFF2-40B4-BE49-F238E27FC236}">
                <a16:creationId xmlns:a16="http://schemas.microsoft.com/office/drawing/2014/main" id="{EAED77D1-BAA5-494C-99B5-97B61FB610D7}"/>
              </a:ext>
            </a:extLst>
          </p:cNvPr>
          <p:cNvSpPr txBox="1">
            <a:spLocks noChangeArrowheads="1"/>
          </p:cNvSpPr>
          <p:nvPr/>
        </p:nvSpPr>
        <p:spPr bwMode="auto">
          <a:xfrm>
            <a:off x="899592" y="2420888"/>
            <a:ext cx="75438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计算安全</a:t>
            </a:r>
          </a:p>
          <a:p>
            <a:pPr lvl="1" eaLnBrk="1" hangingPunct="1">
              <a:spcBef>
                <a:spcPct val="0"/>
              </a:spcBef>
              <a:spcAft>
                <a:spcPts val="600"/>
              </a:spcAft>
              <a:buFontTx/>
              <a:buBlip>
                <a:blip r:embed="rId2"/>
              </a:buBlip>
            </a:pPr>
            <a:r>
              <a:rPr lang="zh-CN" altLang="en-US" sz="2800" b="1" dirty="0">
                <a:latin typeface="楷体" panose="02010609060101010101" pitchFamily="49" charset="-122"/>
                <a:ea typeface="楷体" panose="02010609060101010101" pitchFamily="49" charset="-122"/>
              </a:rPr>
              <a:t> 破译密文的代价超过被加密信息的价值</a:t>
            </a:r>
          </a:p>
          <a:p>
            <a:pPr lvl="1" eaLnBrk="1" hangingPunct="1">
              <a:spcBef>
                <a:spcPct val="0"/>
              </a:spcBef>
              <a:spcAft>
                <a:spcPts val="600"/>
              </a:spcAft>
              <a:buFontTx/>
              <a:buBlip>
                <a:blip r:embed="rId2"/>
              </a:buBlip>
            </a:pPr>
            <a:r>
              <a:rPr lang="zh-CN" altLang="en-US" sz="2800" b="1" dirty="0">
                <a:latin typeface="楷体" panose="02010609060101010101" pitchFamily="49" charset="-122"/>
                <a:ea typeface="楷体" panose="02010609060101010101" pitchFamily="49" charset="-122"/>
              </a:rPr>
              <a:t> 破译密文所花时间超过信息的有效期</a:t>
            </a:r>
          </a:p>
        </p:txBody>
      </p:sp>
    </p:spTree>
    <p:extLst>
      <p:ext uri="{BB962C8B-B14F-4D97-AF65-F5344CB8AC3E}">
        <p14:creationId xmlns:p14="http://schemas.microsoft.com/office/powerpoint/2010/main" val="153988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AutoShape 3">
            <a:extLst>
              <a:ext uri="{FF2B5EF4-FFF2-40B4-BE49-F238E27FC236}">
                <a16:creationId xmlns:a16="http://schemas.microsoft.com/office/drawing/2014/main" id="{4A993BDF-EA56-4B36-B836-1CF46CA1C9F9}"/>
              </a:ext>
            </a:extLst>
          </p:cNvPr>
          <p:cNvSpPr>
            <a:spLocks noGrp="1" noChangeArrowheads="1"/>
          </p:cNvSpPr>
          <p:nvPr>
            <p:ph type="body" sz="quarter" idx="13"/>
          </p:nvPr>
        </p:nvSpPr>
        <p:spPr>
          <a:xfrm>
            <a:off x="0" y="1628800"/>
            <a:ext cx="9289032" cy="720080"/>
          </a:xfrm>
          <a:prstGeom prst="irregularSeal2">
            <a:avLst/>
          </a:prstGeom>
          <a:solidFill>
            <a:schemeClr val="accent1"/>
          </a:solidFill>
          <a:ln>
            <a:solidFill>
              <a:schemeClr val="tx1"/>
            </a:solidFill>
            <a:miter lim="800000"/>
            <a:headEnd/>
            <a:tailEnd/>
          </a:ln>
        </p:spPr>
        <p:txBody>
          <a:bodyPr>
            <a:noAutofit/>
          </a:bodyPr>
          <a:lstStyle/>
          <a:p>
            <a:pPr>
              <a:buFont typeface="Wingdings" panose="05000000000000000000" pitchFamily="2" charset="2"/>
              <a:buNone/>
              <a:defRPr/>
            </a:pPr>
            <a:r>
              <a:rPr lang="zh-CN" altLang="zh-CN" sz="2400" dirty="0">
                <a:latin typeface="华文楷体" panose="02010600040101010101" pitchFamily="2" charset="-122"/>
                <a:ea typeface="华文楷体" panose="02010600040101010101" pitchFamily="2" charset="-122"/>
              </a:rPr>
              <a:t>世界上最有用的攻击和应用最广泛的攻击？</a:t>
            </a:r>
          </a:p>
        </p:txBody>
      </p:sp>
      <p:sp>
        <p:nvSpPr>
          <p:cNvPr id="68610" name="Rectangle 2">
            <a:extLst>
              <a:ext uri="{FF2B5EF4-FFF2-40B4-BE49-F238E27FC236}">
                <a16:creationId xmlns:a16="http://schemas.microsoft.com/office/drawing/2014/main" id="{3D0F95EB-1334-4715-86B5-4667A02EFD03}"/>
              </a:ext>
            </a:extLst>
          </p:cNvPr>
          <p:cNvSpPr>
            <a:spLocks noGrp="1" noChangeArrowheads="1"/>
          </p:cNvSpPr>
          <p:nvPr>
            <p:ph type="title" idx="4294967295"/>
          </p:nvPr>
        </p:nvSpPr>
        <p:spPr>
          <a:xfrm>
            <a:off x="0" y="697260"/>
            <a:ext cx="8229600" cy="1143000"/>
          </a:xfrm>
        </p:spPr>
        <p:txBody>
          <a:bodyPr/>
          <a:lstStyle/>
          <a:p>
            <a:r>
              <a:rPr lang="zh-CN" altLang="zh-CN" dirty="0">
                <a:solidFill>
                  <a:srgbClr val="FF0000"/>
                </a:solidFill>
                <a:latin typeface="华文楷体" panose="02010600040101010101" pitchFamily="2" charset="-122"/>
                <a:ea typeface="华文楷体" panose="02010600040101010101" pitchFamily="2" charset="-122"/>
              </a:rPr>
              <a:t>密码分析</a:t>
            </a:r>
          </a:p>
        </p:txBody>
      </p:sp>
      <p:sp>
        <p:nvSpPr>
          <p:cNvPr id="24580" name="AutoShape 4">
            <a:extLst>
              <a:ext uri="{FF2B5EF4-FFF2-40B4-BE49-F238E27FC236}">
                <a16:creationId xmlns:a16="http://schemas.microsoft.com/office/drawing/2014/main" id="{562B54CA-15DC-4F2E-B7DA-D4D9963190A5}"/>
              </a:ext>
            </a:extLst>
          </p:cNvPr>
          <p:cNvSpPr>
            <a:spLocks noChangeArrowheads="1"/>
          </p:cNvSpPr>
          <p:nvPr/>
        </p:nvSpPr>
        <p:spPr bwMode="auto">
          <a:xfrm>
            <a:off x="384175" y="2708920"/>
            <a:ext cx="8375650" cy="2709863"/>
          </a:xfrm>
          <a:prstGeom prst="horizontalScroll">
            <a:avLst>
              <a:gd name="adj" fmla="val 12500"/>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对人的攻击</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威逼利诱</a:t>
            </a:r>
          </a:p>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例</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：抢劫银行，逼迫职员打开保险箱</a:t>
            </a:r>
          </a:p>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例</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：”力拓门 “，行业秘密信息泄露，导致中</a:t>
            </a:r>
          </a:p>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         国铁矿石谈判惨败。</a:t>
            </a:r>
          </a:p>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例</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：”美人计“：美女间谍案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nimBg="1" autoUpdateAnimBg="0"/>
      <p:bldP spid="2458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2CB6555-3CBE-470A-B47C-67E227850042}"/>
              </a:ext>
            </a:extLst>
          </p:cNvPr>
          <p:cNvSpPr>
            <a:spLocks noGrp="1" noChangeArrowheads="1"/>
          </p:cNvSpPr>
          <p:nvPr>
            <p:ph type="title" idx="4294967295"/>
          </p:nvPr>
        </p:nvSpPr>
        <p:spPr>
          <a:xfrm>
            <a:off x="0" y="-48011"/>
            <a:ext cx="7696200" cy="838200"/>
          </a:xfrm>
        </p:spPr>
        <p:txBody>
          <a:bodyPr/>
          <a:lstStyle/>
          <a:p>
            <a:r>
              <a:rPr lang="zh-CN" altLang="en-US" dirty="0">
                <a:latin typeface="华文楷体" panose="02010600040101010101" pitchFamily="2" charset="-122"/>
                <a:ea typeface="华文楷体" panose="02010600040101010101" pitchFamily="2" charset="-122"/>
              </a:rPr>
              <a:t>密码可能经受的攻击</a:t>
            </a:r>
          </a:p>
        </p:txBody>
      </p:sp>
      <p:graphicFrame>
        <p:nvGraphicFramePr>
          <p:cNvPr id="300036" name="Group 4">
            <a:extLst>
              <a:ext uri="{FF2B5EF4-FFF2-40B4-BE49-F238E27FC236}">
                <a16:creationId xmlns:a16="http://schemas.microsoft.com/office/drawing/2014/main" id="{471FF352-12F1-44B3-9D68-ABBCA56E6687}"/>
              </a:ext>
            </a:extLst>
          </p:cNvPr>
          <p:cNvGraphicFramePr>
            <a:graphicFrameLocks noGrp="1"/>
          </p:cNvGraphicFramePr>
          <p:nvPr>
            <p:ph sz="half" idx="4294967295"/>
            <p:extLst>
              <p:ext uri="{D42A27DB-BD31-4B8C-83A1-F6EECF244321}">
                <p14:modId xmlns:p14="http://schemas.microsoft.com/office/powerpoint/2010/main" val="3543234314"/>
              </p:ext>
            </p:extLst>
          </p:nvPr>
        </p:nvGraphicFramePr>
        <p:xfrm>
          <a:off x="683568" y="751038"/>
          <a:ext cx="7696200" cy="5492346"/>
        </p:xfrm>
        <a:graphic>
          <a:graphicData uri="http://schemas.openxmlformats.org/drawingml/2006/table">
            <a:tbl>
              <a:tblPr/>
              <a:tblGrid>
                <a:gridCol w="2150512">
                  <a:extLst>
                    <a:ext uri="{9D8B030D-6E8A-4147-A177-3AD203B41FA5}">
                      <a16:colId xmlns:a16="http://schemas.microsoft.com/office/drawing/2014/main" val="20000"/>
                    </a:ext>
                  </a:extLst>
                </a:gridCol>
                <a:gridCol w="5545688">
                  <a:extLst>
                    <a:ext uri="{9D8B030D-6E8A-4147-A177-3AD203B41FA5}">
                      <a16:colId xmlns:a16="http://schemas.microsoft.com/office/drawing/2014/main" val="20001"/>
                    </a:ext>
                  </a:extLst>
                </a:gridCol>
              </a:tblGrid>
              <a:tr h="503971">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攻击类型</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攻击者拥有的资源</a:t>
                      </a:r>
                    </a:p>
                  </a:txBody>
                  <a:tcPr marT="45705" marB="457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204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惟密文攻击</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加密算法</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截获的部分密文</a:t>
                      </a:r>
                    </a:p>
                  </a:txBody>
                  <a:tcPr marT="45705" marB="457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204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已知明文攻击</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加密算法，</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截获的部分密文和相应的明文</a:t>
                      </a:r>
                    </a:p>
                  </a:txBody>
                  <a:tcPr marT="45705" marB="457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17101">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选择明文攻击</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加密算法</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加密黑盒子，可加密任意明文得到相应的密文</a:t>
                      </a:r>
                    </a:p>
                  </a:txBody>
                  <a:tcPr marT="45705" marB="457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17101">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选择密文攻击</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加密算法</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Char char="l"/>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解密黑盒子，可解密任意密文得到相应的明文</a:t>
                      </a:r>
                    </a:p>
                  </a:txBody>
                  <a:tcPr marT="45705" marB="457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0659" name="Text Box 3">
            <a:extLst>
              <a:ext uri="{FF2B5EF4-FFF2-40B4-BE49-F238E27FC236}">
                <a16:creationId xmlns:a16="http://schemas.microsoft.com/office/drawing/2014/main" id="{2C119FAD-E5A5-4D11-8FB7-F029004ED580}"/>
              </a:ext>
            </a:extLst>
          </p:cNvPr>
          <p:cNvSpPr txBox="1">
            <a:spLocks noChangeArrowheads="1"/>
          </p:cNvSpPr>
          <p:nvPr/>
        </p:nvSpPr>
        <p:spPr bwMode="auto">
          <a:xfrm>
            <a:off x="2498725" y="5507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9A49809C-B713-49FF-8ACD-8D7FBCC38F98}"/>
              </a:ext>
            </a:extLst>
          </p:cNvPr>
          <p:cNvSpPr>
            <a:spLocks noGrp="1" noChangeArrowheads="1"/>
          </p:cNvSpPr>
          <p:nvPr>
            <p:ph type="body" sz="quarter" idx="13"/>
          </p:nvPr>
        </p:nvSpPr>
        <p:spPr>
          <a:xfrm>
            <a:off x="827585" y="1196752"/>
            <a:ext cx="8064896" cy="3686082"/>
          </a:xfrm>
        </p:spPr>
        <p:txBody>
          <a:bodyPr>
            <a:noAutofit/>
          </a:bodyPr>
          <a:lstStyle/>
          <a:p>
            <a:r>
              <a:rPr lang="zh-CN" altLang="en-US" sz="2800" dirty="0">
                <a:solidFill>
                  <a:schemeClr val="tx1"/>
                </a:solidFill>
                <a:latin typeface="楷体" panose="02010609060101010101" pitchFamily="49" charset="-122"/>
                <a:ea typeface="楷体" panose="02010609060101010101" pitchFamily="49" charset="-122"/>
              </a:rPr>
              <a:t>上述攻击的目的是确定所使用的</a:t>
            </a:r>
            <a:r>
              <a:rPr lang="zh-CN" altLang="en-US" sz="2800" b="1" dirty="0">
                <a:solidFill>
                  <a:schemeClr val="tx1"/>
                </a:solidFill>
                <a:latin typeface="楷体" panose="02010609060101010101" pitchFamily="49" charset="-122"/>
                <a:ea typeface="楷体" panose="02010609060101010101" pitchFamily="49" charset="-122"/>
              </a:rPr>
              <a:t>密钥</a:t>
            </a:r>
            <a:r>
              <a:rPr lang="zh-CN" altLang="en-US" sz="2800" dirty="0">
                <a:solidFill>
                  <a:schemeClr val="tx1"/>
                </a:solidFill>
                <a:latin typeface="楷体" panose="02010609060101010101" pitchFamily="49" charset="-122"/>
                <a:ea typeface="楷体" panose="02010609060101010101" pitchFamily="49" charset="-122"/>
              </a:rPr>
              <a:t>。</a:t>
            </a:r>
            <a:endParaRPr lang="en-US" altLang="zh-CN" sz="2800" dirty="0">
              <a:solidFill>
                <a:schemeClr val="tx1"/>
              </a:solidFill>
              <a:latin typeface="楷体" panose="02010609060101010101" pitchFamily="49" charset="-122"/>
              <a:ea typeface="楷体" panose="02010609060101010101" pitchFamily="49" charset="-122"/>
            </a:endParaRPr>
          </a:p>
          <a:p>
            <a:endParaRPr lang="zh-CN" altLang="en-US" sz="2800" dirty="0">
              <a:solidFill>
                <a:schemeClr val="tx1"/>
              </a:solidFill>
              <a:latin typeface="楷体" panose="02010609060101010101" pitchFamily="49" charset="-122"/>
              <a:ea typeface="楷体" panose="02010609060101010101" pitchFamily="49" charset="-122"/>
            </a:endParaRPr>
          </a:p>
          <a:p>
            <a:r>
              <a:rPr lang="zh-CN" altLang="en-US" sz="2800" dirty="0">
                <a:solidFill>
                  <a:schemeClr val="tx1"/>
                </a:solidFill>
                <a:latin typeface="楷体" panose="02010609060101010101" pitchFamily="49" charset="-122"/>
                <a:ea typeface="楷体" panose="02010609060101010101" pitchFamily="49" charset="-122"/>
              </a:rPr>
              <a:t>这四种攻击类型的强度按序递增，</a:t>
            </a:r>
            <a:r>
              <a:rPr lang="zh-CN" altLang="en-US" sz="2800" b="1" dirty="0">
                <a:solidFill>
                  <a:schemeClr val="tx1"/>
                </a:solidFill>
                <a:latin typeface="楷体" panose="02010609060101010101" pitchFamily="49" charset="-122"/>
                <a:ea typeface="楷体" panose="02010609060101010101" pitchFamily="49" charset="-122"/>
              </a:rPr>
              <a:t>惟密文</a:t>
            </a:r>
            <a:r>
              <a:rPr lang="zh-CN" altLang="en-US" sz="2800" dirty="0">
                <a:solidFill>
                  <a:schemeClr val="tx1"/>
                </a:solidFill>
                <a:latin typeface="楷体" panose="02010609060101010101" pitchFamily="49" charset="-122"/>
                <a:ea typeface="楷体" panose="02010609060101010101" pitchFamily="49" charset="-122"/>
              </a:rPr>
              <a:t>攻击是最弱的攻击。</a:t>
            </a:r>
            <a:r>
              <a:rPr lang="zh-CN" altLang="en-US" sz="2800" b="1" dirty="0">
                <a:solidFill>
                  <a:schemeClr val="tx1"/>
                </a:solidFill>
                <a:latin typeface="楷体" panose="02010609060101010101" pitchFamily="49" charset="-122"/>
                <a:ea typeface="楷体" panose="02010609060101010101" pitchFamily="49" charset="-122"/>
              </a:rPr>
              <a:t>选择密文</a:t>
            </a:r>
            <a:r>
              <a:rPr lang="zh-CN" altLang="en-US" sz="2800" dirty="0">
                <a:solidFill>
                  <a:schemeClr val="tx1"/>
                </a:solidFill>
                <a:latin typeface="楷体" panose="02010609060101010101" pitchFamily="49" charset="-122"/>
                <a:ea typeface="楷体" panose="02010609060101010101" pitchFamily="49" charset="-122"/>
              </a:rPr>
              <a:t>攻击是最强的一种攻击。</a:t>
            </a:r>
            <a:endParaRPr lang="en-US" altLang="zh-CN" sz="2800" dirty="0">
              <a:solidFill>
                <a:schemeClr val="tx1"/>
              </a:solidFill>
              <a:latin typeface="楷体" panose="02010609060101010101" pitchFamily="49" charset="-122"/>
              <a:ea typeface="楷体" panose="02010609060101010101" pitchFamily="49" charset="-122"/>
            </a:endParaRPr>
          </a:p>
          <a:p>
            <a:endParaRPr lang="zh-CN" altLang="en-US" sz="2800" dirty="0">
              <a:solidFill>
                <a:schemeClr val="tx1"/>
              </a:solidFill>
              <a:latin typeface="楷体" panose="02010609060101010101" pitchFamily="49" charset="-122"/>
              <a:ea typeface="楷体" panose="02010609060101010101" pitchFamily="49" charset="-122"/>
            </a:endParaRPr>
          </a:p>
          <a:p>
            <a:r>
              <a:rPr lang="zh-CN" altLang="zh-CN" sz="2800" dirty="0">
                <a:solidFill>
                  <a:schemeClr val="tx1"/>
                </a:solidFill>
                <a:latin typeface="楷体" panose="02010609060101010101" pitchFamily="49" charset="-122"/>
                <a:ea typeface="楷体" panose="02010609060101010101" pitchFamily="49" charset="-122"/>
              </a:rPr>
              <a:t>一般认为</a:t>
            </a:r>
            <a:r>
              <a:rPr lang="zh-CN" altLang="en-US" sz="2800" dirty="0">
                <a:solidFill>
                  <a:schemeClr val="tx1"/>
                </a:solidFill>
                <a:latin typeface="楷体" panose="02010609060101010101" pitchFamily="49" charset="-122"/>
                <a:ea typeface="楷体" panose="02010609060101010101" pitchFamily="49" charset="-122"/>
              </a:rPr>
              <a:t>，如果一个密码系统能抵抗</a:t>
            </a:r>
            <a:r>
              <a:rPr lang="zh-CN" altLang="en-US" sz="2800" b="1" dirty="0">
                <a:solidFill>
                  <a:schemeClr val="tx1"/>
                </a:solidFill>
                <a:latin typeface="楷体" panose="02010609060101010101" pitchFamily="49" charset="-122"/>
                <a:ea typeface="楷体" panose="02010609060101010101" pitchFamily="49" charset="-122"/>
              </a:rPr>
              <a:t>选择密文</a:t>
            </a:r>
            <a:r>
              <a:rPr lang="zh-CN" altLang="en-US" sz="2800" dirty="0">
                <a:solidFill>
                  <a:schemeClr val="tx1"/>
                </a:solidFill>
                <a:latin typeface="楷体" panose="02010609060101010101" pitchFamily="49" charset="-122"/>
                <a:ea typeface="楷体" panose="02010609060101010101" pitchFamily="49" charset="-122"/>
              </a:rPr>
              <a:t>攻击，那么它能抵抗其余三种攻击。</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blinds(horizontal)">
                                      <p:cBhvr>
                                        <p:cTn id="7" dur="500"/>
                                        <p:tgtEl>
                                          <p:spTgt spid="4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58">
                                            <p:txEl>
                                              <p:pRg st="2" end="2"/>
                                            </p:txEl>
                                          </p:spTgt>
                                        </p:tgtEl>
                                        <p:attrNameLst>
                                          <p:attrName>style.visibility</p:attrName>
                                        </p:attrNameLst>
                                      </p:cBhvr>
                                      <p:to>
                                        <p:strVal val="visible"/>
                                      </p:to>
                                    </p:set>
                                    <p:animEffect transition="in" filter="blinds(horizontal)">
                                      <p:cBhvr>
                                        <p:cTn id="12" dur="500"/>
                                        <p:tgtEl>
                                          <p:spTgt spid="450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animEffect transition="in" filter="blinds(horizontal)">
                                      <p:cBhvr>
                                        <p:cTn id="17" dur="500"/>
                                        <p:tgtEl>
                                          <p:spTgt spid="45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81DAE5-4FD0-4B74-B586-DB57DFD93EF9}"/>
              </a:ext>
            </a:extLst>
          </p:cNvPr>
          <p:cNvSpPr>
            <a:spLocks noGrp="1"/>
          </p:cNvSpPr>
          <p:nvPr>
            <p:ph type="sldNum" sz="quarter" idx="12"/>
          </p:nvPr>
        </p:nvSpPr>
        <p:spPr/>
        <p:txBody>
          <a:bodyPr/>
          <a:lstStyle/>
          <a:p>
            <a:fld id="{3FA3B7B3-45F1-4F78-8C74-FDB527C9F76D}" type="slidenum">
              <a:rPr lang="zh-CN" altLang="en-US" smtClean="0"/>
              <a:pPr/>
              <a:t>14</a:t>
            </a:fld>
            <a:endParaRPr lang="zh-CN" altLang="en-US" dirty="0"/>
          </a:p>
        </p:txBody>
      </p:sp>
      <p:sp>
        <p:nvSpPr>
          <p:cNvPr id="4" name="矩形 3">
            <a:extLst>
              <a:ext uri="{FF2B5EF4-FFF2-40B4-BE49-F238E27FC236}">
                <a16:creationId xmlns:a16="http://schemas.microsoft.com/office/drawing/2014/main" id="{E410D0D4-C613-4171-8B8D-EEC5B339E7DB}"/>
              </a:ext>
            </a:extLst>
          </p:cNvPr>
          <p:cNvSpPr/>
          <p:nvPr/>
        </p:nvSpPr>
        <p:spPr>
          <a:xfrm>
            <a:off x="539552" y="828288"/>
            <a:ext cx="7632848" cy="5201424"/>
          </a:xfrm>
          <a:prstGeom prst="rect">
            <a:avLst/>
          </a:prstGeom>
        </p:spPr>
        <p:txBody>
          <a:bodyPr wrap="square">
            <a:spAutoFit/>
          </a:bodyPr>
          <a:lstStyle/>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事实上，攻击者要得到一段明文或去加密一段选择好的明文并不困难。</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例如对程序的源代码的加密，其中都会包含一些关键字，攻击者可以利用这些代码关键字等等。攻击者可能利用类似源代码这样的具有标准的头部、尾部的关键字，就更容易解密</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因此，一个好的密码算法必须满足能够抵抗选择文本攻击。</a:t>
            </a:r>
            <a:endParaRPr lang="zh-CN" altLang="zh-CN" sz="2800" b="1" kern="100"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9398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6161D145-2F31-49F0-9D50-ABEF2ECB8C26}"/>
              </a:ext>
            </a:extLst>
          </p:cNvPr>
          <p:cNvSpPr>
            <a:spLocks noGrp="1" noChangeArrowheads="1"/>
          </p:cNvSpPr>
          <p:nvPr>
            <p:ph type="body" sz="quarter" idx="13"/>
          </p:nvPr>
        </p:nvSpPr>
        <p:spPr>
          <a:xfrm>
            <a:off x="709195" y="1758955"/>
            <a:ext cx="7674224" cy="3960440"/>
          </a:xfrm>
        </p:spPr>
        <p:txBody>
          <a:bodyPr>
            <a:noAutofit/>
          </a:bodyPr>
          <a:lstStyle/>
          <a:p>
            <a:pPr eaLnBrk="1" hangingPunct="1">
              <a:lnSpc>
                <a:spcPct val="80000"/>
              </a:lnSpc>
              <a:buFont typeface="Wingdings" panose="05000000000000000000" pitchFamily="2" charset="2"/>
              <a:buNone/>
            </a:pPr>
            <a:r>
              <a:rPr lang="zh-CN" altLang="en-US" sz="2800" b="1" dirty="0">
                <a:solidFill>
                  <a:schemeClr val="tx1"/>
                </a:solidFill>
                <a:latin typeface="楷体" panose="02010609060101010101" pitchFamily="49" charset="-122"/>
                <a:ea typeface="楷体" panose="02010609060101010101" pitchFamily="49" charset="-122"/>
              </a:rPr>
              <a:t>事例：珍珠港事件</a:t>
            </a:r>
            <a:endParaRPr lang="en-US" altLang="zh-CN" sz="2800" b="1" dirty="0">
              <a:solidFill>
                <a:schemeClr val="tx1"/>
              </a:solidFill>
              <a:latin typeface="楷体" panose="02010609060101010101" pitchFamily="49" charset="-122"/>
              <a:ea typeface="楷体" panose="02010609060101010101" pitchFamily="49" charset="-122"/>
            </a:endParaRPr>
          </a:p>
          <a:p>
            <a:pPr eaLnBrk="1" hangingPunct="1">
              <a:lnSpc>
                <a:spcPct val="80000"/>
              </a:lnSpc>
              <a:buFont typeface="Wingdings" panose="05000000000000000000" pitchFamily="2" charset="2"/>
              <a:buNone/>
            </a:pPr>
            <a:r>
              <a:rPr lang="zh-CN" altLang="en-US" sz="2800" dirty="0">
                <a:solidFill>
                  <a:schemeClr val="tx1"/>
                </a:solidFill>
                <a:latin typeface="楷体" panose="02010609060101010101" pitchFamily="49" charset="-122"/>
                <a:ea typeface="楷体" panose="02010609060101010101" pitchFamily="49" charset="-122"/>
              </a:rPr>
              <a:t>     日本人偷袭珍珠港得手以后，山本五十六又制订了中途岛作战计划。</a:t>
            </a:r>
          </a:p>
          <a:p>
            <a:pPr eaLnBrk="1" hangingPunct="1">
              <a:lnSpc>
                <a:spcPct val="80000"/>
              </a:lnSpc>
              <a:buFont typeface="Wingdings" panose="05000000000000000000" pitchFamily="2" charset="2"/>
              <a:buNone/>
            </a:pPr>
            <a:r>
              <a:rPr lang="zh-CN" altLang="en-US" sz="2800" dirty="0">
                <a:solidFill>
                  <a:schemeClr val="tx1"/>
                </a:solidFill>
                <a:latin typeface="楷体" panose="02010609060101010101" pitchFamily="49" charset="-122"/>
                <a:ea typeface="楷体" panose="02010609060101010101" pitchFamily="49" charset="-122"/>
              </a:rPr>
              <a:t>     美军太平洋舰队新任司令尼米兹的手里有一个密码破译小组，虽然有些情报还不能够完全破译，但是这个小组发现当日军开始向中途岛进发的时候，在日军来往的电报中，经常出现的“</a:t>
            </a:r>
            <a:r>
              <a:rPr lang="en-US" altLang="zh-CN" sz="2800" dirty="0">
                <a:solidFill>
                  <a:schemeClr val="tx1"/>
                </a:solidFill>
                <a:latin typeface="楷体" panose="02010609060101010101" pitchFamily="49" charset="-122"/>
                <a:ea typeface="楷体" panose="02010609060101010101" pitchFamily="49" charset="-122"/>
              </a:rPr>
              <a:t>AF”</a:t>
            </a:r>
            <a:r>
              <a:rPr lang="zh-CN" altLang="en-US" sz="2800" dirty="0">
                <a:solidFill>
                  <a:schemeClr val="tx1"/>
                </a:solidFill>
                <a:latin typeface="楷体" panose="02010609060101010101" pitchFamily="49" charset="-122"/>
                <a:ea typeface="楷体" panose="02010609060101010101" pitchFamily="49" charset="-122"/>
              </a:rPr>
              <a:t>这两个字母，究竟指什么？一时难以敲定。初步的判断，这可能是日军下一步要进攻的目标，但是究竟是哪呢？也有人猜出来是中途岛，但是不能确定。</a:t>
            </a:r>
          </a:p>
        </p:txBody>
      </p:sp>
      <p:sp>
        <p:nvSpPr>
          <p:cNvPr id="72706" name="Rectangle 2">
            <a:extLst>
              <a:ext uri="{FF2B5EF4-FFF2-40B4-BE49-F238E27FC236}">
                <a16:creationId xmlns:a16="http://schemas.microsoft.com/office/drawing/2014/main" id="{576DE8D5-56C1-48DB-8893-B1D66884F957}"/>
              </a:ext>
            </a:extLst>
          </p:cNvPr>
          <p:cNvSpPr>
            <a:spLocks noGrp="1" noChangeArrowheads="1"/>
          </p:cNvSpPr>
          <p:nvPr>
            <p:ph type="title" idx="4294967295"/>
          </p:nvPr>
        </p:nvSpPr>
        <p:spPr>
          <a:xfrm>
            <a:off x="153819" y="620688"/>
            <a:ext cx="8229600" cy="1143000"/>
          </a:xfrm>
        </p:spPr>
        <p:txBody>
          <a:bodyPr/>
          <a:lstStyle/>
          <a:p>
            <a:pPr eaLnBrk="1" hangingPunct="1"/>
            <a:r>
              <a:rPr lang="zh-CN" altLang="en-US" b="1" dirty="0">
                <a:latin typeface="Arial" panose="020B0604020202020204" pitchFamily="34" charset="0"/>
                <a:ea typeface="华文楷体" panose="02010600040101010101" pitchFamily="2" charset="-122"/>
              </a:rPr>
              <a:t>选择明文攻击举例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07E09899-485D-4E4F-9725-96D3D49D91C1}"/>
              </a:ext>
            </a:extLst>
          </p:cNvPr>
          <p:cNvSpPr>
            <a:spLocks noGrp="1" noChangeArrowheads="1"/>
          </p:cNvSpPr>
          <p:nvPr>
            <p:ph type="body" sz="quarter" idx="13"/>
          </p:nvPr>
        </p:nvSpPr>
        <p:spPr>
          <a:xfrm>
            <a:off x="305780" y="1697035"/>
            <a:ext cx="8532440" cy="4464496"/>
          </a:xfrm>
        </p:spPr>
        <p:txBody>
          <a:bodyPr>
            <a:noAutofit/>
          </a:bodyPr>
          <a:lstStyle/>
          <a:p>
            <a:pPr eaLnBrk="1" hangingPunct="1">
              <a:lnSpc>
                <a:spcPct val="80000"/>
              </a:lnSpc>
              <a:buFont typeface="Wingdings" panose="05000000000000000000" pitchFamily="2" charset="2"/>
              <a:buNone/>
              <a:defRPr/>
            </a:pPr>
            <a:r>
              <a:rPr lang="zh-CN" altLang="en-US" sz="2800" b="1" dirty="0">
                <a:solidFill>
                  <a:schemeClr val="tx1"/>
                </a:solidFill>
                <a:latin typeface="楷体" panose="02010609060101010101" pitchFamily="49" charset="-122"/>
                <a:ea typeface="楷体" panose="02010609060101010101" pitchFamily="49" charset="-122"/>
              </a:rPr>
              <a:t>事例：珍珠港事件</a:t>
            </a:r>
            <a:endParaRPr lang="en-US" altLang="zh-CN" sz="2800" b="1" dirty="0">
              <a:solidFill>
                <a:schemeClr val="tx1"/>
              </a:solidFill>
              <a:latin typeface="楷体" panose="02010609060101010101" pitchFamily="49" charset="-122"/>
              <a:ea typeface="楷体" panose="02010609060101010101" pitchFamily="49" charset="-122"/>
            </a:endParaRPr>
          </a:p>
          <a:p>
            <a:pPr eaLnBrk="1" hangingPunct="1">
              <a:lnSpc>
                <a:spcPct val="80000"/>
              </a:lnSpc>
              <a:buFont typeface="Wingdings" panose="05000000000000000000" pitchFamily="2" charset="2"/>
              <a:buNone/>
              <a:defRPr/>
            </a:pPr>
            <a:r>
              <a:rPr lang="zh-CN" altLang="en-US" sz="2800" dirty="0">
                <a:solidFill>
                  <a:schemeClr val="tx1"/>
                </a:solidFill>
                <a:latin typeface="楷体" panose="02010609060101010101" pitchFamily="49" charset="-122"/>
                <a:ea typeface="楷体" panose="02010609060101010101" pitchFamily="49" charset="-122"/>
              </a:rPr>
              <a:t>    美军情报官让中途岛的美军，给太平洋舰队的总部发一份电报，内容是 “本岛淡水设备发生故障。” 日军截获并破译了这封电报，同时向它的司令部大本营报告。美军截获日军法网大本营的电报 “</a:t>
            </a:r>
            <a:r>
              <a:rPr lang="en-US" altLang="zh-CN" sz="2800" dirty="0">
                <a:solidFill>
                  <a:schemeClr val="tx1"/>
                </a:solidFill>
                <a:latin typeface="楷体" panose="02010609060101010101" pitchFamily="49" charset="-122"/>
                <a:ea typeface="楷体" panose="02010609060101010101" pitchFamily="49" charset="-122"/>
              </a:rPr>
              <a:t>AF</a:t>
            </a:r>
            <a:r>
              <a:rPr lang="zh-CN" altLang="en-US" sz="2800" dirty="0">
                <a:solidFill>
                  <a:schemeClr val="tx1"/>
                </a:solidFill>
                <a:latin typeface="楷体" panose="02010609060101010101" pitchFamily="49" charset="-122"/>
                <a:ea typeface="楷体" panose="02010609060101010101" pitchFamily="49" charset="-122"/>
              </a:rPr>
              <a:t>很可能缺少淡水。” 于是确认了美军的判断</a:t>
            </a:r>
            <a:r>
              <a:rPr lang="en-US" altLang="zh-CN" sz="2800" dirty="0">
                <a:solidFill>
                  <a:schemeClr val="tx1"/>
                </a:solidFill>
                <a:latin typeface="楷体" panose="02010609060101010101" pitchFamily="49" charset="-122"/>
                <a:ea typeface="楷体" panose="02010609060101010101" pitchFamily="49" charset="-122"/>
              </a:rPr>
              <a:t>——AF</a:t>
            </a:r>
            <a:r>
              <a:rPr lang="zh-CN" altLang="en-US" sz="2800" dirty="0">
                <a:solidFill>
                  <a:schemeClr val="tx1"/>
                </a:solidFill>
                <a:latin typeface="楷体" panose="02010609060101010101" pitchFamily="49" charset="-122"/>
                <a:ea typeface="楷体" panose="02010609060101010101" pitchFamily="49" charset="-122"/>
              </a:rPr>
              <a:t>就是中途岛。</a:t>
            </a:r>
          </a:p>
          <a:p>
            <a:pPr eaLnBrk="1" hangingPunct="1">
              <a:lnSpc>
                <a:spcPct val="80000"/>
              </a:lnSpc>
              <a:buFont typeface="Wingdings" panose="05000000000000000000" pitchFamily="2" charset="2"/>
              <a:buNone/>
              <a:defRPr/>
            </a:pPr>
            <a:r>
              <a:rPr lang="zh-CN" altLang="en-US" sz="2800" dirty="0">
                <a:solidFill>
                  <a:schemeClr val="tx1"/>
                </a:solidFill>
                <a:latin typeface="楷体" panose="02010609060101010101" pitchFamily="49" charset="-122"/>
                <a:ea typeface="楷体" panose="02010609060101010101" pitchFamily="49" charset="-122"/>
              </a:rPr>
              <a:t>    推论得到证实以后，太平洋舰队司令官尼米兹将军命令整个舰队严阵以待，</a:t>
            </a:r>
            <a:r>
              <a:rPr lang="en-US" altLang="zh-CN" sz="2800" dirty="0">
                <a:solidFill>
                  <a:schemeClr val="tx1"/>
                </a:solidFill>
                <a:latin typeface="楷体" panose="02010609060101010101" pitchFamily="49" charset="-122"/>
                <a:ea typeface="楷体" panose="02010609060101010101" pitchFamily="49" charset="-122"/>
              </a:rPr>
              <a:t>6</a:t>
            </a:r>
            <a:r>
              <a:rPr lang="zh-CN" altLang="en-US" sz="2800" dirty="0">
                <a:solidFill>
                  <a:schemeClr val="tx1"/>
                </a:solidFill>
                <a:latin typeface="楷体" panose="02010609060101010101" pitchFamily="49" charset="-122"/>
                <a:ea typeface="楷体" panose="02010609060101010101" pitchFamily="49" charset="-122"/>
              </a:rPr>
              <a:t>月</a:t>
            </a:r>
            <a:r>
              <a:rPr lang="en-US" altLang="zh-CN" sz="2800" dirty="0">
                <a:solidFill>
                  <a:schemeClr val="tx1"/>
                </a:solidFill>
                <a:latin typeface="楷体" panose="02010609060101010101" pitchFamily="49" charset="-122"/>
                <a:ea typeface="楷体" panose="02010609060101010101" pitchFamily="49" charset="-122"/>
              </a:rPr>
              <a:t>4</a:t>
            </a:r>
            <a:r>
              <a:rPr lang="zh-CN" altLang="en-US" sz="2800" dirty="0">
                <a:solidFill>
                  <a:schemeClr val="tx1"/>
                </a:solidFill>
                <a:latin typeface="楷体" panose="02010609060101010101" pitchFamily="49" charset="-122"/>
                <a:ea typeface="楷体" panose="02010609060101010101" pitchFamily="49" charset="-122"/>
              </a:rPr>
              <a:t>日中途岛大战爆发，美军以损失一艘航空母舰的代价，一举击沉了日本四艘航空母舰，而且都全是它的重型航空母舰，使日本的联合舰队，遭受了空前的灭顶之灾。</a:t>
            </a:r>
          </a:p>
        </p:txBody>
      </p:sp>
      <p:sp>
        <p:nvSpPr>
          <p:cNvPr id="73730" name="Rectangle 2">
            <a:extLst>
              <a:ext uri="{FF2B5EF4-FFF2-40B4-BE49-F238E27FC236}">
                <a16:creationId xmlns:a16="http://schemas.microsoft.com/office/drawing/2014/main" id="{DB23D8D0-FAAD-4778-B9FD-359C9713267C}"/>
              </a:ext>
            </a:extLst>
          </p:cNvPr>
          <p:cNvSpPr>
            <a:spLocks noGrp="1" noChangeArrowheads="1"/>
          </p:cNvSpPr>
          <p:nvPr>
            <p:ph type="title" idx="4294967295"/>
          </p:nvPr>
        </p:nvSpPr>
        <p:spPr>
          <a:xfrm>
            <a:off x="0" y="689504"/>
            <a:ext cx="8229600" cy="1143000"/>
          </a:xfrm>
        </p:spPr>
        <p:txBody>
          <a:bodyPr/>
          <a:lstStyle/>
          <a:p>
            <a:pPr eaLnBrk="1" hangingPunct="1"/>
            <a:r>
              <a:rPr lang="zh-CN" altLang="en-US" dirty="0">
                <a:solidFill>
                  <a:srgbClr val="FF0000"/>
                </a:solidFill>
                <a:latin typeface="Arial" panose="020B0604020202020204" pitchFamily="34" charset="0"/>
                <a:ea typeface="华文楷体" panose="02010600040101010101" pitchFamily="2" charset="-122"/>
              </a:rPr>
              <a:t>选择明文攻击举例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7" dur="500"/>
                                        <p:tgtEl>
                                          <p:spTgt spid="47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2"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E5365CC3-56B9-4169-B2DC-D82D4BE27BFA}"/>
              </a:ext>
            </a:extLst>
          </p:cNvPr>
          <p:cNvSpPr>
            <a:spLocks noGrp="1" noChangeArrowheads="1"/>
          </p:cNvSpPr>
          <p:nvPr>
            <p:ph type="body" sz="quarter" idx="13"/>
          </p:nvPr>
        </p:nvSpPr>
        <p:spPr>
          <a:xfrm>
            <a:off x="1547664" y="2005892"/>
            <a:ext cx="5904656" cy="3727364"/>
          </a:xfrm>
        </p:spPr>
        <p:txBody>
          <a:bodyPr>
            <a:noAutofit/>
          </a:bodyPr>
          <a:lstStyle/>
          <a:p>
            <a:pPr algn="ctr">
              <a:buFont typeface="Wingdings" panose="05000000000000000000" pitchFamily="2" charset="2"/>
              <a:buNone/>
            </a:pPr>
            <a:r>
              <a:rPr lang="en-US" altLang="zh-CN" sz="2800" dirty="0">
                <a:solidFill>
                  <a:schemeClr val="tx1"/>
                </a:solidFill>
                <a:latin typeface="楷体" panose="02010609060101010101" pitchFamily="49" charset="-122"/>
                <a:ea typeface="楷体" panose="02010609060101010101" pitchFamily="49" charset="-122"/>
              </a:rPr>
              <a:t>“</a:t>
            </a:r>
            <a:r>
              <a:rPr lang="zh-CN" altLang="en-US" sz="2800" dirty="0">
                <a:solidFill>
                  <a:schemeClr val="tx1"/>
                </a:solidFill>
                <a:latin typeface="楷体" panose="02010609060101010101" pitchFamily="49" charset="-122"/>
                <a:ea typeface="楷体" panose="02010609060101010101" pitchFamily="49" charset="-122"/>
              </a:rPr>
              <a:t>中途岛很可能缺少淡水”</a:t>
            </a:r>
          </a:p>
          <a:p>
            <a:pPr>
              <a:buFont typeface="Wingdings" panose="05000000000000000000" pitchFamily="2" charset="2"/>
              <a:buNone/>
            </a:pPr>
            <a:endParaRPr lang="en-US" altLang="zh-CN" sz="2800" dirty="0">
              <a:solidFill>
                <a:schemeClr val="tx1"/>
              </a:solidFill>
              <a:latin typeface="楷体" panose="02010609060101010101" pitchFamily="49" charset="-122"/>
              <a:ea typeface="楷体" panose="02010609060101010101" pitchFamily="49" charset="-122"/>
            </a:endParaRPr>
          </a:p>
          <a:p>
            <a:pPr algn="ctr">
              <a:buFont typeface="Wingdings" panose="05000000000000000000" pitchFamily="2" charset="2"/>
              <a:buNone/>
            </a:pPr>
            <a:r>
              <a:rPr lang="en-US" altLang="zh-CN" sz="2800" dirty="0">
                <a:solidFill>
                  <a:schemeClr val="tx1"/>
                </a:solidFill>
                <a:latin typeface="楷体" panose="02010609060101010101" pitchFamily="49" charset="-122"/>
                <a:ea typeface="楷体" panose="02010609060101010101" pitchFamily="49" charset="-122"/>
              </a:rPr>
              <a:t>  “AF</a:t>
            </a:r>
            <a:r>
              <a:rPr lang="zh-CN" altLang="en-US" sz="2800" dirty="0">
                <a:solidFill>
                  <a:schemeClr val="tx1"/>
                </a:solidFill>
                <a:latin typeface="楷体" panose="02010609060101010101" pitchFamily="49" charset="-122"/>
                <a:ea typeface="楷体" panose="02010609060101010101" pitchFamily="49" charset="-122"/>
              </a:rPr>
              <a:t>很可能缺少淡水”</a:t>
            </a:r>
          </a:p>
          <a:p>
            <a:pPr algn="ctr">
              <a:buFont typeface="Wingdings" panose="05000000000000000000" pitchFamily="2" charset="2"/>
              <a:buNone/>
            </a:pPr>
            <a:endParaRPr lang="en-US" altLang="zh-CN" sz="2800" dirty="0">
              <a:solidFill>
                <a:schemeClr val="tx1"/>
              </a:solidFill>
              <a:latin typeface="楷体" panose="02010609060101010101" pitchFamily="49" charset="-122"/>
              <a:ea typeface="楷体" panose="02010609060101010101" pitchFamily="49" charset="-122"/>
            </a:endParaRPr>
          </a:p>
          <a:p>
            <a:pPr>
              <a:buFont typeface="Wingdings" panose="05000000000000000000" pitchFamily="2" charset="2"/>
              <a:buNone/>
            </a:pPr>
            <a:r>
              <a:rPr lang="zh-CN" altLang="en-US" sz="2800" dirty="0">
                <a:solidFill>
                  <a:schemeClr val="tx1"/>
                </a:solidFill>
                <a:latin typeface="楷体" panose="02010609060101010101" pitchFamily="49" charset="-122"/>
                <a:ea typeface="楷体" panose="02010609060101010101" pitchFamily="49" charset="-122"/>
              </a:rPr>
              <a:t>若其他字符影响密文的每一字符，则“中途岛”不再被加密为“</a:t>
            </a:r>
            <a:r>
              <a:rPr lang="en-US" altLang="zh-CN" sz="2800" dirty="0">
                <a:solidFill>
                  <a:schemeClr val="tx1"/>
                </a:solidFill>
                <a:latin typeface="楷体" panose="02010609060101010101" pitchFamily="49" charset="-122"/>
                <a:ea typeface="楷体" panose="02010609060101010101" pitchFamily="49" charset="-122"/>
              </a:rPr>
              <a:t>AF”</a:t>
            </a:r>
            <a:r>
              <a:rPr lang="zh-CN" altLang="en-US" sz="2800" dirty="0">
                <a:solidFill>
                  <a:schemeClr val="tx1"/>
                </a:solidFill>
                <a:latin typeface="楷体" panose="02010609060101010101" pitchFamily="49" charset="-122"/>
                <a:ea typeface="楷体" panose="02010609060101010101" pitchFamily="49" charset="-122"/>
              </a:rPr>
              <a:t>，上述危险不出现。</a:t>
            </a:r>
          </a:p>
        </p:txBody>
      </p:sp>
      <p:sp>
        <p:nvSpPr>
          <p:cNvPr id="74754" name="Rectangle 2">
            <a:extLst>
              <a:ext uri="{FF2B5EF4-FFF2-40B4-BE49-F238E27FC236}">
                <a16:creationId xmlns:a16="http://schemas.microsoft.com/office/drawing/2014/main" id="{2A8292A0-394E-4E83-A480-90F75F2D3BCB}"/>
              </a:ext>
            </a:extLst>
          </p:cNvPr>
          <p:cNvSpPr>
            <a:spLocks noGrp="1" noChangeArrowheads="1"/>
          </p:cNvSpPr>
          <p:nvPr>
            <p:ph type="title" idx="4294967295"/>
          </p:nvPr>
        </p:nvSpPr>
        <p:spPr>
          <a:xfrm>
            <a:off x="-1" y="848873"/>
            <a:ext cx="8229600" cy="1143000"/>
          </a:xfrm>
        </p:spPr>
        <p:txBody>
          <a:bodyPr/>
          <a:lstStyle/>
          <a:p>
            <a:r>
              <a:rPr lang="zh-CN" altLang="en-US" dirty="0">
                <a:solidFill>
                  <a:srgbClr val="FF0000"/>
                </a:solidFill>
                <a:latin typeface="Arial" panose="020B0604020202020204" pitchFamily="34" charset="0"/>
                <a:ea typeface="华文楷体" panose="02010600040101010101" pitchFamily="2" charset="-122"/>
              </a:rPr>
              <a:t>选择明文攻击思想</a:t>
            </a:r>
          </a:p>
        </p:txBody>
      </p:sp>
      <p:sp>
        <p:nvSpPr>
          <p:cNvPr id="41988" name="Line 4">
            <a:extLst>
              <a:ext uri="{FF2B5EF4-FFF2-40B4-BE49-F238E27FC236}">
                <a16:creationId xmlns:a16="http://schemas.microsoft.com/office/drawing/2014/main" id="{A35D85C7-DBD7-40C5-8D19-B7DCE5AEB845}"/>
              </a:ext>
            </a:extLst>
          </p:cNvPr>
          <p:cNvSpPr>
            <a:spLocks noChangeShapeType="1"/>
          </p:cNvSpPr>
          <p:nvPr/>
        </p:nvSpPr>
        <p:spPr bwMode="auto">
          <a:xfrm>
            <a:off x="3347864" y="2487784"/>
            <a:ext cx="4936" cy="560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41988"/>
                                        </p:tgtEl>
                                        <p:attrNameLst>
                                          <p:attrName>style.visibility</p:attrName>
                                        </p:attrNameLst>
                                      </p:cBhvr>
                                      <p:to>
                                        <p:strVal val="visible"/>
                                      </p:to>
                                    </p:set>
                                    <p:animEffect transition="in" filter="dissolve">
                                      <p:cBhvr>
                                        <p:cTn id="11" dur="500"/>
                                        <p:tgtEl>
                                          <p:spTgt spid="419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3">
            <a:extLst>
              <a:ext uri="{FF2B5EF4-FFF2-40B4-BE49-F238E27FC236}">
                <a16:creationId xmlns:a16="http://schemas.microsoft.com/office/drawing/2014/main" id="{900E934B-D141-4A10-A11F-7BF0221517B4}"/>
              </a:ext>
            </a:extLst>
          </p:cNvPr>
          <p:cNvSpPr txBox="1">
            <a:spLocks noChangeArrowheads="1"/>
          </p:cNvSpPr>
          <p:nvPr/>
        </p:nvSpPr>
        <p:spPr bwMode="auto">
          <a:xfrm>
            <a:off x="2498725" y="5507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286724" name="Text Box 4">
            <a:extLst>
              <a:ext uri="{FF2B5EF4-FFF2-40B4-BE49-F238E27FC236}">
                <a16:creationId xmlns:a16="http://schemas.microsoft.com/office/drawing/2014/main" id="{9D1C5495-6E50-48DD-8F5E-269A7241151C}"/>
              </a:ext>
            </a:extLst>
          </p:cNvPr>
          <p:cNvSpPr txBox="1">
            <a:spLocks noChangeArrowheads="1"/>
          </p:cNvSpPr>
          <p:nvPr/>
        </p:nvSpPr>
        <p:spPr bwMode="auto">
          <a:xfrm>
            <a:off x="914400" y="990600"/>
            <a:ext cx="79248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spcAft>
                <a:spcPts val="600"/>
              </a:spcAft>
              <a:buFontTx/>
              <a:buNone/>
            </a:pPr>
            <a:r>
              <a:rPr lang="zh-CN" altLang="en-US" b="1" dirty="0">
                <a:latin typeface="楷体" panose="02010609060101010101" pitchFamily="49" charset="-122"/>
                <a:ea typeface="楷体" panose="02010609060101010101" pitchFamily="49" charset="-122"/>
              </a:rPr>
              <a:t>密码设计和密码分析是共生的、又是互逆的，两者密切有关但追求的目标相反。两者解决问题的途径有很大差别</a:t>
            </a:r>
            <a:endParaRPr lang="zh-CN" altLang="en-US" b="1" dirty="0">
              <a:solidFill>
                <a:srgbClr val="0066FF"/>
              </a:solidFill>
              <a:latin typeface="楷体" panose="02010609060101010101" pitchFamily="49" charset="-122"/>
              <a:ea typeface="楷体" panose="02010609060101010101" pitchFamily="49" charset="-122"/>
              <a:sym typeface="Monotype Sorts"/>
            </a:endParaRPr>
          </a:p>
          <a:p>
            <a:pPr eaLnBrk="1" hangingPunct="1">
              <a:spcBef>
                <a:spcPct val="0"/>
              </a:spcBef>
              <a:spcAft>
                <a:spcPts val="600"/>
              </a:spcAft>
              <a:buFontTx/>
              <a:buNone/>
            </a:pPr>
            <a:endParaRPr lang="en-US" altLang="zh-CN" b="1" dirty="0">
              <a:solidFill>
                <a:srgbClr val="0066FF"/>
              </a:solidFill>
              <a:latin typeface="楷体" panose="02010609060101010101" pitchFamily="49" charset="-122"/>
              <a:ea typeface="楷体" panose="02010609060101010101" pitchFamily="49" charset="-122"/>
              <a:sym typeface="Monotype Sorts"/>
            </a:endParaRPr>
          </a:p>
          <a:p>
            <a:pPr eaLnBrk="1" hangingPunct="1">
              <a:spcBef>
                <a:spcPct val="0"/>
              </a:spcBef>
              <a:spcAft>
                <a:spcPts val="600"/>
              </a:spcAft>
              <a:buFontTx/>
              <a:buNone/>
            </a:pPr>
            <a:r>
              <a:rPr lang="zh-CN" altLang="en-US" b="1" dirty="0">
                <a:latin typeface="楷体" panose="02010609060101010101" pitchFamily="49" charset="-122"/>
                <a:ea typeface="楷体" panose="02010609060101010101" pitchFamily="49" charset="-122"/>
              </a:rPr>
              <a:t>密码设计是利用</a:t>
            </a:r>
            <a:r>
              <a:rPr lang="zh-CN" altLang="en-US" b="1" dirty="0">
                <a:solidFill>
                  <a:srgbClr val="3333CC"/>
                </a:solidFill>
                <a:latin typeface="楷体" panose="02010609060101010101" pitchFamily="49" charset="-122"/>
                <a:ea typeface="楷体" panose="02010609060101010101" pitchFamily="49" charset="-122"/>
              </a:rPr>
              <a:t>数学</a:t>
            </a:r>
            <a:r>
              <a:rPr lang="zh-CN" altLang="en-US" b="1" dirty="0">
                <a:latin typeface="楷体" panose="02010609060101010101" pitchFamily="49" charset="-122"/>
                <a:ea typeface="楷体" panose="02010609060101010101" pitchFamily="49" charset="-122"/>
              </a:rPr>
              <a:t>来构造密码</a:t>
            </a:r>
          </a:p>
          <a:p>
            <a:pPr eaLnBrk="1" hangingPunct="1">
              <a:spcBef>
                <a:spcPct val="0"/>
              </a:spcBef>
              <a:spcAft>
                <a:spcPts val="600"/>
              </a:spcAft>
              <a:buFontTx/>
              <a:buNone/>
            </a:pPr>
            <a:endParaRPr lang="en-US" altLang="zh-CN" b="1" dirty="0">
              <a:latin typeface="楷体" panose="02010609060101010101" pitchFamily="49" charset="-122"/>
              <a:ea typeface="楷体" panose="02010609060101010101" pitchFamily="49" charset="-122"/>
            </a:endParaRPr>
          </a:p>
          <a:p>
            <a:pPr eaLnBrk="1" hangingPunct="1">
              <a:spcBef>
                <a:spcPct val="0"/>
              </a:spcBef>
              <a:spcAft>
                <a:spcPts val="600"/>
              </a:spcAft>
              <a:buFontTx/>
              <a:buNone/>
            </a:pPr>
            <a:r>
              <a:rPr lang="zh-CN" altLang="en-US" b="1" dirty="0">
                <a:latin typeface="楷体" panose="02010609060101010101" pitchFamily="49" charset="-122"/>
                <a:ea typeface="楷体" panose="02010609060101010101" pitchFamily="49" charset="-122"/>
              </a:rPr>
              <a:t>密码分析除了依靠</a:t>
            </a:r>
            <a:r>
              <a:rPr lang="zh-CN" altLang="en-US" b="1" dirty="0">
                <a:solidFill>
                  <a:srgbClr val="3333CC"/>
                </a:solidFill>
                <a:latin typeface="楷体" panose="02010609060101010101" pitchFamily="49" charset="-122"/>
                <a:ea typeface="楷体" panose="02010609060101010101" pitchFamily="49" charset="-122"/>
              </a:rPr>
              <a:t>数学、工程背景、语言学</a:t>
            </a:r>
            <a:r>
              <a:rPr lang="zh-CN" altLang="en-US" b="1" dirty="0">
                <a:latin typeface="楷体" panose="02010609060101010101" pitchFamily="49" charset="-122"/>
                <a:ea typeface="楷体" panose="02010609060101010101" pitchFamily="49" charset="-122"/>
              </a:rPr>
              <a:t>等知识外，还要靠</a:t>
            </a:r>
            <a:r>
              <a:rPr lang="zh-CN" altLang="en-US" b="1" dirty="0">
                <a:solidFill>
                  <a:srgbClr val="3333CC"/>
                </a:solidFill>
                <a:latin typeface="楷体" panose="02010609060101010101" pitchFamily="49" charset="-122"/>
                <a:ea typeface="楷体" panose="02010609060101010101" pitchFamily="49" charset="-122"/>
              </a:rPr>
              <a:t>经验、统计、测试、眼力、直觉判断能力</a:t>
            </a:r>
            <a:r>
              <a:rPr lang="zh-CN" altLang="en-US" b="1" dirty="0">
                <a:latin typeface="楷体" panose="02010609060101010101" pitchFamily="49" charset="-122"/>
                <a:ea typeface="楷体" panose="02010609060101010101" pitchFamily="49" charset="-122"/>
              </a:rPr>
              <a:t>……，有时还靠点</a:t>
            </a:r>
            <a:r>
              <a:rPr lang="zh-CN" altLang="en-US" b="1" dirty="0">
                <a:solidFill>
                  <a:srgbClr val="3333CC"/>
                </a:solidFill>
                <a:latin typeface="楷体" panose="02010609060101010101" pitchFamily="49" charset="-122"/>
                <a:ea typeface="楷体" panose="02010609060101010101" pitchFamily="49" charset="-122"/>
              </a:rPr>
              <a:t>运气</a:t>
            </a:r>
            <a:r>
              <a:rPr lang="zh-CN" altLang="en-US" b="1" dirty="0">
                <a:latin typeface="楷体" panose="02010609060101010101" pitchFamily="49" charset="-122"/>
                <a:ea typeface="楷体" panose="02010609060101010101" pitchFamily="49" charset="-122"/>
              </a:rPr>
              <a:t>。</a:t>
            </a:r>
            <a:endParaRPr lang="zh-CN" altLang="en-US" b="1" dirty="0">
              <a:solidFill>
                <a:srgbClr val="0066FF"/>
              </a:solidFill>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24">
                                            <p:txEl>
                                              <p:pRg st="0" end="0"/>
                                            </p:txEl>
                                          </p:spTgt>
                                        </p:tgtEl>
                                        <p:attrNameLst>
                                          <p:attrName>style.visibility</p:attrName>
                                        </p:attrNameLst>
                                      </p:cBhvr>
                                      <p:to>
                                        <p:strVal val="visible"/>
                                      </p:to>
                                    </p:set>
                                    <p:animEffect transition="in" filter="blinds(horizontal)">
                                      <p:cBhvr>
                                        <p:cTn id="7" dur="500"/>
                                        <p:tgtEl>
                                          <p:spTgt spid="286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24">
                                            <p:txEl>
                                              <p:pRg st="2" end="2"/>
                                            </p:txEl>
                                          </p:spTgt>
                                        </p:tgtEl>
                                        <p:attrNameLst>
                                          <p:attrName>style.visibility</p:attrName>
                                        </p:attrNameLst>
                                      </p:cBhvr>
                                      <p:to>
                                        <p:strVal val="visible"/>
                                      </p:to>
                                    </p:set>
                                    <p:animEffect transition="in" filter="blinds(horizontal)">
                                      <p:cBhvr>
                                        <p:cTn id="12" dur="500"/>
                                        <p:tgtEl>
                                          <p:spTgt spid="28672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67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2E9807E-D3D8-4B62-9F84-A787D6208D3D}"/>
              </a:ext>
            </a:extLst>
          </p:cNvPr>
          <p:cNvSpPr>
            <a:spLocks noGrp="1"/>
          </p:cNvSpPr>
          <p:nvPr>
            <p:ph type="sldNum" sz="quarter" idx="12"/>
          </p:nvPr>
        </p:nvSpPr>
        <p:spPr/>
        <p:txBody>
          <a:bodyPr/>
          <a:lstStyle/>
          <a:p>
            <a:fld id="{3FA3B7B3-45F1-4F78-8C74-FDB527C9F76D}" type="slidenum">
              <a:rPr lang="zh-CN" altLang="en-US" smtClean="0"/>
              <a:pPr/>
              <a:t>19</a:t>
            </a:fld>
            <a:endParaRPr lang="zh-CN" altLang="en-US" dirty="0"/>
          </a:p>
        </p:txBody>
      </p:sp>
      <p:sp>
        <p:nvSpPr>
          <p:cNvPr id="4" name="矩形 3">
            <a:extLst>
              <a:ext uri="{FF2B5EF4-FFF2-40B4-BE49-F238E27FC236}">
                <a16:creationId xmlns:a16="http://schemas.microsoft.com/office/drawing/2014/main" id="{94CE6EB3-3964-47D4-8D9A-D5250C9BE6A9}"/>
              </a:ext>
            </a:extLst>
          </p:cNvPr>
          <p:cNvSpPr/>
          <p:nvPr/>
        </p:nvSpPr>
        <p:spPr>
          <a:xfrm>
            <a:off x="-33672" y="848004"/>
            <a:ext cx="9144000" cy="5161991"/>
          </a:xfrm>
          <a:prstGeom prst="rect">
            <a:avLst/>
          </a:prstGeom>
        </p:spPr>
        <p:txBody>
          <a:bodyPr wrap="square">
            <a:spAutoFit/>
          </a:bodyPr>
          <a:lstStyle/>
          <a:p>
            <a:pPr indent="304800"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针对一种密码攻击方法的有效性和复杂性，主要从时间、空间、数据等几个方面的指标来综合衡量，具体如下：</a:t>
            </a:r>
          </a:p>
          <a:p>
            <a:pPr indent="269875"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1</a:t>
            </a:r>
            <a:r>
              <a:rPr lang="zh-CN" altLang="zh-CN" sz="2800" b="1" dirty="0">
                <a:solidFill>
                  <a:schemeClr val="tx1"/>
                </a:solidFill>
                <a:latin typeface="楷体" panose="02010609060101010101" pitchFamily="49" charset="-122"/>
                <a:ea typeface="楷体" panose="02010609060101010101" pitchFamily="49" charset="-122"/>
              </a:rPr>
              <a:t>）时间复杂度：完成攻击所需要的时间，包括数据采集时间和分析处理时间，为统一不同设备运算频率的不同，一般用加解密的次数进行衡量； </a:t>
            </a:r>
          </a:p>
          <a:p>
            <a:pPr indent="269875"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2</a:t>
            </a:r>
            <a:r>
              <a:rPr lang="zh-CN" altLang="zh-CN" sz="2800" b="1" dirty="0">
                <a:solidFill>
                  <a:schemeClr val="tx1"/>
                </a:solidFill>
                <a:latin typeface="楷体" panose="02010609060101010101" pitchFamily="49" charset="-122"/>
                <a:ea typeface="楷体" panose="02010609060101010101" pitchFamily="49" charset="-122"/>
              </a:rPr>
              <a:t>）空间复杂度：进行攻击所需要的存储空间大小</a:t>
            </a:r>
          </a:p>
          <a:p>
            <a:pPr indent="269875"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3</a:t>
            </a:r>
            <a:r>
              <a:rPr lang="zh-CN" altLang="zh-CN" sz="2800" b="1" dirty="0">
                <a:solidFill>
                  <a:schemeClr val="tx1"/>
                </a:solidFill>
                <a:latin typeface="楷体" panose="02010609060101010101" pitchFamily="49" charset="-122"/>
                <a:ea typeface="楷体" panose="02010609060101010101" pitchFamily="49" charset="-122"/>
              </a:rPr>
              <a:t>）数据复杂度：攻击者所需要收集的数据总量</a:t>
            </a:r>
          </a:p>
          <a:p>
            <a:pPr indent="269875"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4</a:t>
            </a:r>
            <a:r>
              <a:rPr lang="zh-CN" altLang="zh-CN" sz="2800" b="1" dirty="0">
                <a:solidFill>
                  <a:schemeClr val="tx1"/>
                </a:solidFill>
                <a:latin typeface="楷体" panose="02010609060101010101" pitchFamily="49" charset="-122"/>
                <a:ea typeface="楷体" panose="02010609060101010101" pitchFamily="49" charset="-122"/>
              </a:rPr>
              <a:t>）成功概率：攻击者攻击后成功恢复密钥的概率</a:t>
            </a:r>
          </a:p>
        </p:txBody>
      </p:sp>
    </p:spTree>
    <p:extLst>
      <p:ext uri="{BB962C8B-B14F-4D97-AF65-F5344CB8AC3E}">
        <p14:creationId xmlns:p14="http://schemas.microsoft.com/office/powerpoint/2010/main" val="238329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323533B-257E-43F4-8C28-A7DD5DC4661F}"/>
              </a:ext>
            </a:extLst>
          </p:cNvPr>
          <p:cNvSpPr>
            <a:spLocks noGrp="1"/>
          </p:cNvSpPr>
          <p:nvPr>
            <p:ph type="sldNum" sz="quarter" idx="12"/>
          </p:nvPr>
        </p:nvSpPr>
        <p:spPr/>
        <p:txBody>
          <a:bodyPr/>
          <a:lstStyle/>
          <a:p>
            <a:fld id="{3FA3B7B3-45F1-4F78-8C74-FDB527C9F76D}" type="slidenum">
              <a:rPr lang="zh-CN" altLang="en-US" smtClean="0"/>
              <a:pPr/>
              <a:t>2</a:t>
            </a:fld>
            <a:endParaRPr lang="zh-CN" altLang="en-US" dirty="0"/>
          </a:p>
        </p:txBody>
      </p:sp>
      <p:sp>
        <p:nvSpPr>
          <p:cNvPr id="4" name="矩形 3">
            <a:extLst>
              <a:ext uri="{FF2B5EF4-FFF2-40B4-BE49-F238E27FC236}">
                <a16:creationId xmlns:a16="http://schemas.microsoft.com/office/drawing/2014/main" id="{6985E431-709D-4AC2-9705-EDF5A74A23BC}"/>
              </a:ext>
            </a:extLst>
          </p:cNvPr>
          <p:cNvSpPr/>
          <p:nvPr/>
        </p:nvSpPr>
        <p:spPr>
          <a:xfrm>
            <a:off x="157420" y="774298"/>
            <a:ext cx="8829160" cy="5207579"/>
          </a:xfrm>
          <a:prstGeom prst="rect">
            <a:avLst/>
          </a:prstGeom>
        </p:spPr>
        <p:txBody>
          <a:bodyPr wrap="square">
            <a:spAutoFit/>
          </a:bodyPr>
          <a:lstStyle/>
          <a:p>
            <a:pPr marL="342900" lvl="1" defTabSz="685800" eaLnBrk="1" hangingPunct="1">
              <a:lnSpc>
                <a:spcPct val="90000"/>
              </a:lnSpc>
              <a:spcBef>
                <a:spcPts val="375"/>
              </a:spcBef>
              <a:defRPr/>
            </a:pPr>
            <a:r>
              <a:rPr lang="zh-CN" altLang="en-US" sz="2800" b="1" dirty="0">
                <a:solidFill>
                  <a:schemeClr val="tx1"/>
                </a:solidFill>
                <a:latin typeface="楷体" panose="02010609060101010101" pitchFamily="49" charset="-122"/>
                <a:ea typeface="楷体" panose="02010609060101010101" pitchFamily="49" charset="-122"/>
              </a:rPr>
              <a:t>课时：</a:t>
            </a:r>
            <a:endParaRPr lang="en-US" altLang="zh-CN" sz="2800" b="1" dirty="0">
              <a:solidFill>
                <a:schemeClr val="tx1"/>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r>
              <a:rPr lang="en-US" altLang="zh-CN" sz="2800" b="1" dirty="0">
                <a:solidFill>
                  <a:schemeClr val="tx1"/>
                </a:solidFill>
                <a:latin typeface="楷体" panose="02010609060101010101" pitchFamily="49" charset="-122"/>
                <a:ea typeface="楷体" panose="02010609060101010101" pitchFamily="49" charset="-122"/>
              </a:rPr>
              <a:t>1-16</a:t>
            </a:r>
            <a:r>
              <a:rPr lang="zh-CN" altLang="en-US" sz="2800" b="1" dirty="0">
                <a:solidFill>
                  <a:schemeClr val="tx1"/>
                </a:solidFill>
                <a:latin typeface="楷体" panose="02010609060101010101" pitchFamily="49" charset="-122"/>
                <a:ea typeface="楷体" panose="02010609060101010101" pitchFamily="49" charset="-122"/>
              </a:rPr>
              <a:t>周（理论</a:t>
            </a:r>
            <a:r>
              <a:rPr lang="en-US" altLang="zh-CN" sz="2800" b="1" dirty="0">
                <a:solidFill>
                  <a:schemeClr val="tx1"/>
                </a:solidFill>
                <a:latin typeface="楷体" panose="02010609060101010101" pitchFamily="49" charset="-122"/>
                <a:ea typeface="楷体" panose="02010609060101010101" pitchFamily="49" charset="-122"/>
              </a:rPr>
              <a:t>32</a:t>
            </a:r>
            <a:r>
              <a:rPr lang="zh-CN" altLang="en-US" sz="2800" b="1" dirty="0">
                <a:solidFill>
                  <a:schemeClr val="tx1"/>
                </a:solidFill>
                <a:latin typeface="楷体" panose="02010609060101010101" pitchFamily="49" charset="-122"/>
                <a:ea typeface="楷体" panose="02010609060101010101" pitchFamily="49" charset="-122"/>
              </a:rPr>
              <a:t>学时</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实验</a:t>
            </a:r>
            <a:r>
              <a:rPr lang="en-US" altLang="zh-CN" sz="2800" b="1" dirty="0">
                <a:solidFill>
                  <a:schemeClr val="tx1"/>
                </a:solidFill>
                <a:latin typeface="楷体" panose="02010609060101010101" pitchFamily="49" charset="-122"/>
                <a:ea typeface="楷体" panose="02010609060101010101" pitchFamily="49" charset="-122"/>
              </a:rPr>
              <a:t>16</a:t>
            </a:r>
            <a:r>
              <a:rPr lang="zh-CN" altLang="en-US" sz="2800" b="1" dirty="0">
                <a:solidFill>
                  <a:schemeClr val="tx1"/>
                </a:solidFill>
                <a:latin typeface="楷体" panose="02010609060101010101" pitchFamily="49" charset="-122"/>
                <a:ea typeface="楷体" panose="02010609060101010101" pitchFamily="49" charset="-122"/>
              </a:rPr>
              <a:t>学时）</a:t>
            </a:r>
          </a:p>
          <a:p>
            <a:pPr marL="514350" lvl="1" indent="-171450" defTabSz="685800" eaLnBrk="1" hangingPunct="1">
              <a:lnSpc>
                <a:spcPct val="90000"/>
              </a:lnSpc>
              <a:spcBef>
                <a:spcPts val="375"/>
              </a:spcBef>
              <a:buFont typeface="Arial" panose="020B0604020202020204" pitchFamily="34" charset="0"/>
              <a:buChar char="•"/>
              <a:defRPr/>
            </a:pPr>
            <a:r>
              <a:rPr lang="zh-CN" altLang="en-US" sz="2800" b="1" dirty="0">
                <a:solidFill>
                  <a:schemeClr val="tx1"/>
                </a:solidFill>
                <a:latin typeface="楷体" panose="02010609060101010101" pitchFamily="49" charset="-122"/>
                <a:ea typeface="楷体" panose="02010609060101010101" pitchFamily="49" charset="-122"/>
              </a:rPr>
              <a:t>上课时间</a:t>
            </a:r>
            <a:r>
              <a:rPr lang="en-US" altLang="zh-CN" sz="2800" b="1" dirty="0">
                <a:solidFill>
                  <a:schemeClr val="tx1"/>
                </a:solidFill>
                <a:latin typeface="楷体" panose="02010609060101010101" pitchFamily="49" charset="-122"/>
                <a:ea typeface="楷体" panose="02010609060101010101" pitchFamily="49" charset="-122"/>
              </a:rPr>
              <a:t>:  </a:t>
            </a:r>
            <a:r>
              <a:rPr lang="zh-CN" altLang="en-US" sz="2800" b="1" dirty="0">
                <a:solidFill>
                  <a:schemeClr val="tx1"/>
                </a:solidFill>
                <a:latin typeface="楷体" panose="02010609060101010101" pitchFamily="49" charset="-122"/>
                <a:ea typeface="楷体" panose="02010609060101010101" pitchFamily="49" charset="-122"/>
              </a:rPr>
              <a:t>周二</a:t>
            </a:r>
            <a:r>
              <a:rPr lang="en-US" altLang="zh-CN" sz="2800" b="1" dirty="0">
                <a:solidFill>
                  <a:schemeClr val="tx1"/>
                </a:solidFill>
                <a:latin typeface="楷体" panose="02010609060101010101" pitchFamily="49" charset="-122"/>
                <a:ea typeface="楷体" panose="02010609060101010101" pitchFamily="49" charset="-122"/>
              </a:rPr>
              <a:t>,1-2</a:t>
            </a:r>
            <a:r>
              <a:rPr lang="zh-CN" altLang="en-US" sz="2800" b="1" dirty="0">
                <a:solidFill>
                  <a:schemeClr val="tx1"/>
                </a:solidFill>
                <a:latin typeface="楷体" panose="02010609060101010101" pitchFamily="49" charset="-122"/>
                <a:ea typeface="楷体" panose="02010609060101010101" pitchFamily="49" charset="-122"/>
              </a:rPr>
              <a:t>节</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实验课</a:t>
            </a:r>
            <a:endParaRPr lang="en-US" altLang="zh-CN" sz="2800" b="1" dirty="0">
              <a:solidFill>
                <a:schemeClr val="tx1"/>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r>
              <a:rPr lang="zh-CN" altLang="en-US" sz="2800" b="1" dirty="0">
                <a:solidFill>
                  <a:schemeClr val="tx1"/>
                </a:solidFill>
                <a:latin typeface="楷体" panose="02010609060101010101" pitchFamily="49" charset="-122"/>
                <a:ea typeface="楷体" panose="02010609060101010101" pitchFamily="49" charset="-122"/>
              </a:rPr>
              <a:t>考试成绩：考试</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平时成绩</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实验报告</a:t>
            </a:r>
            <a:endParaRPr lang="en-US" altLang="zh-CN" sz="2800" b="1" dirty="0">
              <a:solidFill>
                <a:schemeClr val="tx1"/>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endParaRPr lang="en-US" altLang="zh-CN" sz="2800" b="1" dirty="0">
              <a:solidFill>
                <a:schemeClr val="tx1"/>
              </a:solidFill>
              <a:latin typeface="楷体" panose="02010609060101010101" pitchFamily="49" charset="-122"/>
              <a:ea typeface="楷体" panose="02010609060101010101" pitchFamily="49" charset="-122"/>
            </a:endParaRPr>
          </a:p>
          <a:p>
            <a:pPr marL="342900" lvl="1" defTabSz="685800" eaLnBrk="1" hangingPunct="1">
              <a:lnSpc>
                <a:spcPct val="90000"/>
              </a:lnSpc>
              <a:spcBef>
                <a:spcPts val="375"/>
              </a:spcBef>
              <a:defRPr/>
            </a:pPr>
            <a:r>
              <a:rPr lang="zh-CN" altLang="en-US" sz="2800" b="1" dirty="0">
                <a:solidFill>
                  <a:schemeClr val="tx1"/>
                </a:solidFill>
                <a:latin typeface="楷体" panose="02010609060101010101" pitchFamily="49" charset="-122"/>
                <a:ea typeface="楷体" panose="02010609060101010101" pitchFamily="49" charset="-122"/>
              </a:rPr>
              <a:t>参考资料： </a:t>
            </a:r>
            <a:endParaRPr lang="en-US" altLang="zh-CN" sz="2800" b="1" dirty="0">
              <a:solidFill>
                <a:schemeClr val="tx1"/>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r>
              <a:rPr lang="en-US" altLang="zh-CN" sz="2800" b="1" dirty="0">
                <a:solidFill>
                  <a:schemeClr val="tx1"/>
                </a:solidFill>
                <a:latin typeface="楷体" panose="02010609060101010101" pitchFamily="49" charset="-122"/>
                <a:ea typeface="楷体" panose="02010609060101010101" pitchFamily="49" charset="-122"/>
              </a:rPr>
              <a:t>[1]</a:t>
            </a:r>
            <a:r>
              <a:rPr lang="zh-CN" altLang="en-US" sz="2800" b="1" dirty="0">
                <a:solidFill>
                  <a:schemeClr val="tx1"/>
                </a:solidFill>
                <a:latin typeface="楷体" panose="02010609060101010101" pitchFamily="49" charset="-122"/>
                <a:ea typeface="楷体" panose="02010609060101010101" pitchFamily="49" charset="-122"/>
              </a:rPr>
              <a:t>密码分析相关论文</a:t>
            </a:r>
            <a:endParaRPr lang="en-US" altLang="zh-CN" sz="2800" b="1" dirty="0">
              <a:solidFill>
                <a:schemeClr val="tx1"/>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r>
              <a:rPr lang="en-US" altLang="zh-CN" sz="2800" b="1" dirty="0">
                <a:solidFill>
                  <a:schemeClr val="tx1"/>
                </a:solidFill>
                <a:latin typeface="楷体" panose="02010609060101010101" pitchFamily="49" charset="-122"/>
                <a:ea typeface="楷体" panose="02010609060101010101" pitchFamily="49" charset="-122"/>
              </a:rPr>
              <a:t>[2]</a:t>
            </a:r>
            <a:r>
              <a:rPr lang="zh-CN" altLang="en-US" sz="2800" b="1" dirty="0">
                <a:solidFill>
                  <a:schemeClr val="tx1"/>
                </a:solidFill>
                <a:latin typeface="楷体" panose="02010609060101010101" pitchFamily="49" charset="-122"/>
                <a:ea typeface="楷体" panose="02010609060101010101" pitchFamily="49" charset="-122"/>
              </a:rPr>
              <a:t>吴文玲，冯登国，张文涛 分组密码的设计与分析</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清华大学出版社</a:t>
            </a:r>
            <a:endParaRPr lang="en-US" altLang="zh-CN" sz="2800" b="1" dirty="0">
              <a:solidFill>
                <a:schemeClr val="tx1"/>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r>
              <a:rPr lang="en-US" altLang="zh-CN" sz="2800" b="1" dirty="0">
                <a:solidFill>
                  <a:schemeClr val="tx1"/>
                </a:solidFill>
                <a:latin typeface="楷体" panose="02010609060101010101" pitchFamily="49" charset="-122"/>
                <a:ea typeface="楷体" panose="02010609060101010101" pitchFamily="49" charset="-122"/>
              </a:rPr>
              <a:t>[3]《</a:t>
            </a:r>
            <a:r>
              <a:rPr lang="zh-CN" altLang="en-US" sz="2800" b="1" dirty="0">
                <a:solidFill>
                  <a:schemeClr val="tx1"/>
                </a:solidFill>
                <a:latin typeface="楷体" panose="02010609060101010101" pitchFamily="49" charset="-122"/>
                <a:ea typeface="楷体" panose="02010609060101010101" pitchFamily="49" charset="-122"/>
              </a:rPr>
              <a:t>密码学导引</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，冯登国、裴定一 编著， 科学出版社，</a:t>
            </a:r>
            <a:r>
              <a:rPr lang="en-US" altLang="zh-CN" sz="2800" b="1" dirty="0">
                <a:solidFill>
                  <a:schemeClr val="tx1"/>
                </a:solidFill>
                <a:latin typeface="楷体" panose="02010609060101010101" pitchFamily="49" charset="-122"/>
                <a:ea typeface="楷体" panose="02010609060101010101" pitchFamily="49" charset="-122"/>
              </a:rPr>
              <a:t>1999</a:t>
            </a:r>
          </a:p>
          <a:p>
            <a:pPr marL="514350" lvl="1" indent="-171450" defTabSz="685800" eaLnBrk="1" hangingPunct="1">
              <a:lnSpc>
                <a:spcPct val="90000"/>
              </a:lnSpc>
              <a:spcBef>
                <a:spcPts val="375"/>
              </a:spcBef>
              <a:buFont typeface="Arial" panose="020B0604020202020204" pitchFamily="34" charset="0"/>
              <a:buChar char="•"/>
              <a:defRPr/>
            </a:pPr>
            <a:r>
              <a:rPr lang="en-US" altLang="zh-CN" sz="2800" b="1" dirty="0">
                <a:solidFill>
                  <a:schemeClr val="tx1"/>
                </a:solidFill>
                <a:latin typeface="楷体" panose="02010609060101010101" pitchFamily="49" charset="-122"/>
                <a:ea typeface="楷体" panose="02010609060101010101" pitchFamily="49" charset="-122"/>
              </a:rPr>
              <a:t>[4]</a:t>
            </a:r>
            <a:r>
              <a:rPr lang="zh-CN" altLang="en-US" sz="2800" b="1" dirty="0">
                <a:solidFill>
                  <a:schemeClr val="tx1"/>
                </a:solidFill>
                <a:latin typeface="楷体" panose="02010609060101010101" pitchFamily="49" charset="-122"/>
                <a:ea typeface="楷体" panose="02010609060101010101" pitchFamily="49" charset="-122"/>
              </a:rPr>
              <a:t>密码学原理与实践（第三版），电子工业出版社</a:t>
            </a:r>
            <a:endParaRPr lang="en-US" altLang="zh-CN" sz="28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16512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35E92E-464F-40DD-9C82-6631BF1CD99B}"/>
              </a:ext>
            </a:extLst>
          </p:cNvPr>
          <p:cNvSpPr>
            <a:spLocks noGrp="1"/>
          </p:cNvSpPr>
          <p:nvPr>
            <p:ph type="sldNum" sz="quarter" idx="12"/>
          </p:nvPr>
        </p:nvSpPr>
        <p:spPr/>
        <p:txBody>
          <a:bodyPr/>
          <a:lstStyle/>
          <a:p>
            <a:fld id="{3FA3B7B3-45F1-4F78-8C74-FDB527C9F76D}" type="slidenum">
              <a:rPr lang="zh-CN" altLang="en-US" smtClean="0"/>
              <a:pPr/>
              <a:t>20</a:t>
            </a:fld>
            <a:endParaRPr lang="zh-CN" altLang="en-US" dirty="0"/>
          </a:p>
        </p:txBody>
      </p:sp>
      <p:sp>
        <p:nvSpPr>
          <p:cNvPr id="3" name="文本占位符 2">
            <a:extLst>
              <a:ext uri="{FF2B5EF4-FFF2-40B4-BE49-F238E27FC236}">
                <a16:creationId xmlns:a16="http://schemas.microsoft.com/office/drawing/2014/main" id="{FC804541-252D-49F1-8AA3-1E3E6A9F8239}"/>
              </a:ext>
            </a:extLst>
          </p:cNvPr>
          <p:cNvSpPr>
            <a:spLocks noGrp="1"/>
          </p:cNvSpPr>
          <p:nvPr>
            <p:ph type="body" sz="quarter" idx="13"/>
          </p:nvPr>
        </p:nvSpPr>
        <p:spPr/>
        <p:txBody>
          <a:bodyPr/>
          <a:lstStyle/>
          <a:p>
            <a:endParaRPr lang="zh-CN" altLang="en-US"/>
          </a:p>
        </p:txBody>
      </p:sp>
      <p:sp>
        <p:nvSpPr>
          <p:cNvPr id="4" name="矩形 3">
            <a:extLst>
              <a:ext uri="{FF2B5EF4-FFF2-40B4-BE49-F238E27FC236}">
                <a16:creationId xmlns:a16="http://schemas.microsoft.com/office/drawing/2014/main" id="{23DEC7CD-240A-41EB-AA5B-6928D5855E2B}"/>
              </a:ext>
            </a:extLst>
          </p:cNvPr>
          <p:cNvSpPr/>
          <p:nvPr/>
        </p:nvSpPr>
        <p:spPr>
          <a:xfrm>
            <a:off x="-18324" y="1175298"/>
            <a:ext cx="8846083" cy="677108"/>
          </a:xfrm>
          <a:prstGeom prst="rect">
            <a:avLst/>
          </a:prstGeom>
        </p:spPr>
        <p:txBody>
          <a:bodyPr wrap="square">
            <a:spAutoFit/>
          </a:bodyPr>
          <a:lstStyle/>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密码攻击的目标有不同的层次，可以分为如下四种。</a:t>
            </a:r>
            <a:endParaRPr lang="zh-CN" altLang="zh-CN" sz="2800" b="1" kern="100"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6FC11FF3-E247-488C-A6E7-FB1BBE382099}"/>
              </a:ext>
            </a:extLst>
          </p:cNvPr>
          <p:cNvSpPr/>
          <p:nvPr/>
        </p:nvSpPr>
        <p:spPr>
          <a:xfrm>
            <a:off x="264257" y="1856936"/>
            <a:ext cx="8563502" cy="3908762"/>
          </a:xfrm>
          <a:prstGeom prst="rect">
            <a:avLst/>
          </a:prstGeom>
        </p:spPr>
        <p:txBody>
          <a:bodyPr wrap="square">
            <a:spAutoFit/>
          </a:bodyPr>
          <a:lstStyle/>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1</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）完全攻破</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Total break)</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发现密码系统所用的密钥，使得所有密文均可破译，并且攻击者可以按照自己的需要产生假冒的密文。</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2</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）全局演绎</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Global deduction)</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攻击者找到解密算法的一个等价算法，无须密钥便可进行解密。</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0625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FF269F-1A13-4165-8056-052F4F68C1BC}"/>
              </a:ext>
            </a:extLst>
          </p:cNvPr>
          <p:cNvSpPr>
            <a:spLocks noGrp="1"/>
          </p:cNvSpPr>
          <p:nvPr>
            <p:ph type="sldNum" sz="quarter" idx="12"/>
          </p:nvPr>
        </p:nvSpPr>
        <p:spPr/>
        <p:txBody>
          <a:bodyPr/>
          <a:lstStyle/>
          <a:p>
            <a:fld id="{3FA3B7B3-45F1-4F78-8C74-FDB527C9F76D}" type="slidenum">
              <a:rPr lang="zh-CN" altLang="en-US" smtClean="0"/>
              <a:pPr/>
              <a:t>21</a:t>
            </a:fld>
            <a:endParaRPr lang="zh-CN" altLang="en-US" dirty="0"/>
          </a:p>
        </p:txBody>
      </p:sp>
      <p:sp>
        <p:nvSpPr>
          <p:cNvPr id="3" name="文本占位符 2">
            <a:extLst>
              <a:ext uri="{FF2B5EF4-FFF2-40B4-BE49-F238E27FC236}">
                <a16:creationId xmlns:a16="http://schemas.microsoft.com/office/drawing/2014/main" id="{7FC5D1BA-6198-445E-BA82-3614D5D7F725}"/>
              </a:ext>
            </a:extLst>
          </p:cNvPr>
          <p:cNvSpPr>
            <a:spLocks noGrp="1"/>
          </p:cNvSpPr>
          <p:nvPr>
            <p:ph type="body" sz="quarter" idx="13"/>
          </p:nvPr>
        </p:nvSpPr>
        <p:spPr/>
        <p:txBody>
          <a:bodyPr/>
          <a:lstStyle/>
          <a:p>
            <a:endParaRPr lang="zh-CN" altLang="en-US"/>
          </a:p>
        </p:txBody>
      </p:sp>
      <p:sp>
        <p:nvSpPr>
          <p:cNvPr id="4" name="矩形 3">
            <a:extLst>
              <a:ext uri="{FF2B5EF4-FFF2-40B4-BE49-F238E27FC236}">
                <a16:creationId xmlns:a16="http://schemas.microsoft.com/office/drawing/2014/main" id="{DAD56196-183C-4BAF-AEE1-CC52323A79F9}"/>
              </a:ext>
            </a:extLst>
          </p:cNvPr>
          <p:cNvSpPr/>
          <p:nvPr/>
        </p:nvSpPr>
        <p:spPr>
          <a:xfrm>
            <a:off x="157420" y="873727"/>
            <a:ext cx="8829160" cy="5201424"/>
          </a:xfrm>
          <a:prstGeom prst="rect">
            <a:avLst/>
          </a:prstGeom>
        </p:spPr>
        <p:txBody>
          <a:bodyPr wrap="square">
            <a:spAutoFit/>
          </a:bodyPr>
          <a:lstStyle/>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3</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）局部演绎</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(Local deduction)</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攻击者发现了一个或多个密文所对应的明文，这将为发现实际使用的密钥提供线索，对有些算法还可实施完整性攻击</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4</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）信息演绎</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Information deduction)</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密码分析者发现了与实际系统使用的密钥或明文有关的信息，如密钥的部分、明文的格式甚至是一些关键词等，这些信息将有助于进行进一步的密码分析。</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980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EC8C90-32E6-458B-B40E-BCE2524201B6}"/>
              </a:ext>
            </a:extLst>
          </p:cNvPr>
          <p:cNvSpPr>
            <a:spLocks noGrp="1"/>
          </p:cNvSpPr>
          <p:nvPr>
            <p:ph type="sldNum" sz="quarter" idx="12"/>
          </p:nvPr>
        </p:nvSpPr>
        <p:spPr/>
        <p:txBody>
          <a:bodyPr/>
          <a:lstStyle/>
          <a:p>
            <a:fld id="{3FA3B7B3-45F1-4F78-8C74-FDB527C9F76D}" type="slidenum">
              <a:rPr lang="zh-CN" altLang="en-US" smtClean="0"/>
              <a:pPr/>
              <a:t>22</a:t>
            </a:fld>
            <a:endParaRPr lang="zh-CN" altLang="en-US" dirty="0"/>
          </a:p>
        </p:txBody>
      </p:sp>
      <p:sp>
        <p:nvSpPr>
          <p:cNvPr id="3" name="文本占位符 2">
            <a:extLst>
              <a:ext uri="{FF2B5EF4-FFF2-40B4-BE49-F238E27FC236}">
                <a16:creationId xmlns:a16="http://schemas.microsoft.com/office/drawing/2014/main" id="{DBF429E7-0257-468C-9F1F-5857BDE8F718}"/>
              </a:ext>
            </a:extLst>
          </p:cNvPr>
          <p:cNvSpPr>
            <a:spLocks noGrp="1"/>
          </p:cNvSpPr>
          <p:nvPr>
            <p:ph type="body" sz="quarter" idx="13"/>
          </p:nvPr>
        </p:nvSpPr>
        <p:spPr/>
        <p:txBody>
          <a:bodyPr/>
          <a:lstStyle/>
          <a:p>
            <a:endParaRPr lang="zh-CN" altLang="en-US"/>
          </a:p>
        </p:txBody>
      </p:sp>
      <p:sp>
        <p:nvSpPr>
          <p:cNvPr id="4" name="矩形 3">
            <a:extLst>
              <a:ext uri="{FF2B5EF4-FFF2-40B4-BE49-F238E27FC236}">
                <a16:creationId xmlns:a16="http://schemas.microsoft.com/office/drawing/2014/main" id="{2FCE0549-7EBD-4141-B9C8-CD9E763799ED}"/>
              </a:ext>
            </a:extLst>
          </p:cNvPr>
          <p:cNvSpPr/>
          <p:nvPr/>
        </p:nvSpPr>
        <p:spPr>
          <a:xfrm>
            <a:off x="320662" y="1103932"/>
            <a:ext cx="8077519" cy="523220"/>
          </a:xfrm>
          <a:prstGeom prst="rect">
            <a:avLst/>
          </a:prstGeom>
        </p:spPr>
        <p:txBody>
          <a:bodyPr wrap="square">
            <a:spAutoFit/>
          </a:bodyPr>
          <a:lstStyle/>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目前</a:t>
            </a:r>
            <a:r>
              <a:rPr lang="zh-CN" altLang="en-US"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的</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密码分析方法：</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
        <p:nvSpPr>
          <p:cNvPr id="5" name="矩形 4">
            <a:extLst>
              <a:ext uri="{FF2B5EF4-FFF2-40B4-BE49-F238E27FC236}">
                <a16:creationId xmlns:a16="http://schemas.microsoft.com/office/drawing/2014/main" id="{3CDC417C-B206-4357-AEFE-85F9431CDCAB}"/>
              </a:ext>
            </a:extLst>
          </p:cNvPr>
          <p:cNvSpPr/>
          <p:nvPr/>
        </p:nvSpPr>
        <p:spPr>
          <a:xfrm>
            <a:off x="320662" y="2068391"/>
            <a:ext cx="8562641" cy="3323987"/>
          </a:xfrm>
          <a:prstGeom prst="rect">
            <a:avLst/>
          </a:prstGeom>
        </p:spPr>
        <p:txBody>
          <a:bodyPr wrap="square">
            <a:spAutoFit/>
          </a:bodyPr>
          <a:lstStyle/>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1</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）穷举攻击方法</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穷举攻击方法也称为暴力攻击，这种攻击方法是对截获到的密文尝试遍历所有可能的密钥，直到获得一个有意义的明文；</a:t>
            </a:r>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根据操作手段的不同，穷举攻击分为几种不同的形式，其中应用较多的就是穷举密钥搜索和查表攻击。</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5963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FE1A3BA-263A-4BB9-AE37-D70631FB389A}"/>
              </a:ext>
            </a:extLst>
          </p:cNvPr>
          <p:cNvSpPr>
            <a:spLocks noGrp="1" noChangeArrowheads="1"/>
          </p:cNvSpPr>
          <p:nvPr>
            <p:ph type="title" idx="4294967295"/>
          </p:nvPr>
        </p:nvSpPr>
        <p:spPr>
          <a:xfrm>
            <a:off x="231169" y="709613"/>
            <a:ext cx="8164512" cy="1271587"/>
          </a:xfrm>
        </p:spPr>
        <p:txBody>
          <a:bodyPr/>
          <a:lstStyle/>
          <a:p>
            <a:r>
              <a:rPr lang="zh-CN" altLang="en-US" b="1" dirty="0">
                <a:solidFill>
                  <a:srgbClr val="FF0000"/>
                </a:solidFill>
                <a:latin typeface="华文楷体" panose="02010600040101010101" pitchFamily="2" charset="-122"/>
                <a:ea typeface="华文楷体" panose="02010600040101010101" pitchFamily="2" charset="-122"/>
              </a:rPr>
              <a:t>密码分析方法</a:t>
            </a:r>
            <a:br>
              <a:rPr lang="zh-CN" altLang="en-US" b="1" dirty="0">
                <a:solidFill>
                  <a:srgbClr val="FF0000"/>
                </a:solidFill>
                <a:latin typeface="华文楷体" panose="02010600040101010101" pitchFamily="2" charset="-122"/>
                <a:ea typeface="华文楷体" panose="02010600040101010101" pitchFamily="2" charset="-122"/>
              </a:rPr>
            </a:br>
            <a:r>
              <a:rPr lang="zh-CN" altLang="en-US" b="1" dirty="0">
                <a:solidFill>
                  <a:srgbClr val="FF0000"/>
                </a:solidFill>
                <a:latin typeface="华文楷体" panose="02010600040101010101" pitchFamily="2" charset="-122"/>
                <a:ea typeface="华文楷体" panose="02010600040101010101" pitchFamily="2" charset="-122"/>
              </a:rPr>
              <a:t>                </a:t>
            </a:r>
            <a:r>
              <a:rPr lang="en-US" altLang="zh-CN" b="1" dirty="0">
                <a:solidFill>
                  <a:srgbClr val="FF0000"/>
                </a:solidFill>
                <a:latin typeface="华文楷体" panose="02010600040101010101" pitchFamily="2" charset="-122"/>
                <a:ea typeface="华文楷体" panose="02010600040101010101" pitchFamily="2" charset="-122"/>
              </a:rPr>
              <a:t>-</a:t>
            </a:r>
            <a:r>
              <a:rPr lang="zh-CN" altLang="zh-CN" b="1" dirty="0">
                <a:latin typeface="华文楷体" panose="02010600040101010101" pitchFamily="2" charset="-122"/>
                <a:ea typeface="华文楷体" panose="02010600040101010101" pitchFamily="2" charset="-122"/>
                <a:cs typeface="宋体" panose="02010600030101010101" pitchFamily="2" charset="-122"/>
              </a:rPr>
              <a:t>穷举密钥搜索</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75779" name="Text Box 3">
            <a:extLst>
              <a:ext uri="{FF2B5EF4-FFF2-40B4-BE49-F238E27FC236}">
                <a16:creationId xmlns:a16="http://schemas.microsoft.com/office/drawing/2014/main" id="{657F9573-BEFC-40EF-BE13-ACC8C1D9ABE5}"/>
              </a:ext>
            </a:extLst>
          </p:cNvPr>
          <p:cNvSpPr txBox="1">
            <a:spLocks noChangeArrowheads="1"/>
          </p:cNvSpPr>
          <p:nvPr/>
        </p:nvSpPr>
        <p:spPr bwMode="auto">
          <a:xfrm>
            <a:off x="2498725" y="5507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02084" name="Text Box 4">
            <a:extLst>
              <a:ext uri="{FF2B5EF4-FFF2-40B4-BE49-F238E27FC236}">
                <a16:creationId xmlns:a16="http://schemas.microsoft.com/office/drawing/2014/main" id="{108F2C81-01BF-4800-BA13-10C68073435F}"/>
              </a:ext>
            </a:extLst>
          </p:cNvPr>
          <p:cNvSpPr txBox="1">
            <a:spLocks noChangeArrowheads="1"/>
          </p:cNvSpPr>
          <p:nvPr/>
        </p:nvSpPr>
        <p:spPr bwMode="auto">
          <a:xfrm>
            <a:off x="683568" y="2220637"/>
            <a:ext cx="8077200"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ts val="600"/>
              </a:spcAft>
              <a:buClrTx/>
              <a:buSzTx/>
              <a:buFontTx/>
              <a:buBlip>
                <a:blip r:embed="rId2"/>
              </a:buBlip>
              <a:tabLst/>
              <a:defRPr/>
            </a:pP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对截收的密报依次用各种可解的密钥试译，直到    </a:t>
            </a:r>
            <a:endPar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得到有意义的明文；</a:t>
            </a:r>
          </a:p>
          <a:p>
            <a:pPr marL="0" marR="0" lvl="0" indent="0" algn="l" defTabSz="914400" rtl="0" eaLnBrk="1" fontAlgn="base" latinLnBrk="0" hangingPunct="1">
              <a:lnSpc>
                <a:spcPct val="100000"/>
              </a:lnSpc>
              <a:spcBef>
                <a:spcPct val="0"/>
              </a:spcBef>
              <a:spcAft>
                <a:spcPts val="600"/>
              </a:spcAft>
              <a:buClrTx/>
              <a:buSzTx/>
              <a:buFontTx/>
              <a:buBlip>
                <a:blip r:embed="rId2"/>
              </a:buBlip>
              <a:tabLst/>
              <a:defRPr/>
            </a:pP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只要有足够多的计算时间和存储容量，原则上穷  </a:t>
            </a:r>
            <a:endPar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举法总是可以成功的。但实际中，任何一种能保  </a:t>
            </a:r>
            <a:endPar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障安全要求的实用密码都会设计得使这一方法在</a:t>
            </a:r>
            <a:endPar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实际上是不可行的。</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4545609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20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208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208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20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9A9C144-09F2-4E56-BF41-DD321DF55F7E}"/>
              </a:ext>
            </a:extLst>
          </p:cNvPr>
          <p:cNvSpPr>
            <a:spLocks noGrp="1"/>
          </p:cNvSpPr>
          <p:nvPr>
            <p:ph type="sldNum" sz="quarter" idx="12"/>
          </p:nvPr>
        </p:nvSpPr>
        <p:spPr/>
        <p:txBody>
          <a:bodyPr/>
          <a:lstStyle/>
          <a:p>
            <a:fld id="{3FA3B7B3-45F1-4F78-8C74-FDB527C9F76D}" type="slidenum">
              <a:rPr lang="zh-CN" altLang="en-US" smtClean="0"/>
              <a:pPr/>
              <a:t>24</a:t>
            </a:fld>
            <a:endParaRPr lang="zh-CN" alt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2DB9324-39E4-4E0E-8280-93B704621775}"/>
                  </a:ext>
                </a:extLst>
              </p:cNvPr>
              <p:cNvSpPr/>
              <p:nvPr/>
            </p:nvSpPr>
            <p:spPr>
              <a:xfrm>
                <a:off x="11135" y="908720"/>
                <a:ext cx="8735060" cy="5201424"/>
              </a:xfrm>
              <a:prstGeom prst="rect">
                <a:avLst/>
              </a:prstGeom>
            </p:spPr>
            <p:txBody>
              <a:bodyPr wrap="square">
                <a:spAutoFit/>
              </a:bodyPr>
              <a:lstStyle/>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假设密钥长度为</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n</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，密钥空间的复杂度为</a:t>
                </a:r>
                <a14:m>
                  <m:oMath xmlns:m="http://schemas.openxmlformats.org/officeDocument/2006/math">
                    <m:sSup>
                      <m:sSupPr>
                        <m:ctrlPr>
                          <a:rPr lang="zh-CN" altLang="zh-CN" sz="2800" b="1" i="1" kern="0">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sz="2800" b="1" i="1" kern="0">
                            <a:solidFill>
                              <a:schemeClr val="tx1"/>
                            </a:solidFill>
                            <a:latin typeface="Cambria Math" panose="02040503050406030204" pitchFamily="18" charset="0"/>
                            <a:cs typeface="宋体" panose="02010600030101010101" pitchFamily="2" charset="-122"/>
                          </a:rPr>
                          <m:t>𝟐</m:t>
                        </m:r>
                      </m:e>
                      <m:sup>
                        <m:r>
                          <a:rPr lang="en-US" altLang="zh-CN" sz="2800" b="1" i="1" kern="0">
                            <a:solidFill>
                              <a:schemeClr val="tx1"/>
                            </a:solidFill>
                            <a:latin typeface="Cambria Math" panose="02040503050406030204" pitchFamily="18" charset="0"/>
                            <a:cs typeface="宋体" panose="02010600030101010101" pitchFamily="2" charset="-122"/>
                          </a:rPr>
                          <m:t>𝒏</m:t>
                        </m:r>
                      </m:sup>
                    </m:sSup>
                  </m:oMath>
                </a14:m>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，如果穷举所有可能的密钥，理论上就可以攻破密码算法，分析的时间复杂度为</a:t>
                </a:r>
                <a14:m>
                  <m:oMath xmlns:m="http://schemas.openxmlformats.org/officeDocument/2006/math">
                    <m:sSup>
                      <m:sSupPr>
                        <m:ctrlPr>
                          <a:rPr lang="zh-CN" altLang="zh-CN" sz="2800" b="1" i="1" kern="0">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sz="2800" b="1" i="1" kern="0">
                            <a:solidFill>
                              <a:schemeClr val="tx1"/>
                            </a:solidFill>
                            <a:latin typeface="Cambria Math" panose="02040503050406030204" pitchFamily="18" charset="0"/>
                            <a:cs typeface="宋体" panose="02010600030101010101" pitchFamily="2" charset="-122"/>
                          </a:rPr>
                          <m:t>𝟐</m:t>
                        </m:r>
                      </m:e>
                      <m:sup>
                        <m:r>
                          <a:rPr lang="en-US" altLang="zh-CN" sz="2800" b="1" i="1" kern="0">
                            <a:solidFill>
                              <a:schemeClr val="tx1"/>
                            </a:solidFill>
                            <a:latin typeface="Cambria Math" panose="02040503050406030204" pitchFamily="18" charset="0"/>
                            <a:cs typeface="宋体" panose="02010600030101010101" pitchFamily="2" charset="-122"/>
                          </a:rPr>
                          <m:t>𝒏</m:t>
                        </m:r>
                      </m:sup>
                    </m:sSup>
                  </m:oMath>
                </a14:m>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穷举攻击方法的破译代价与密钥空间小大成正比，攻击者只要有充足的计算资源，该方法总是可以成功的。</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穷举攻击是进行密码分析研究所依赖的一种最基本的密码系统攻击方法。</a:t>
                </a:r>
                <a:endParaRPr lang="zh-CN" altLang="zh-CN" sz="2800" b="1" kern="100"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p:sp>
            <p:nvSpPr>
              <p:cNvPr id="4" name="矩形 3">
                <a:extLst>
                  <a:ext uri="{FF2B5EF4-FFF2-40B4-BE49-F238E27FC236}">
                    <a16:creationId xmlns:a16="http://schemas.microsoft.com/office/drawing/2014/main" id="{12DB9324-39E4-4E0E-8280-93B704621775}"/>
                  </a:ext>
                </a:extLst>
              </p:cNvPr>
              <p:cNvSpPr>
                <a:spLocks noRot="1" noChangeAspect="1" noMove="1" noResize="1" noEditPoints="1" noAdjustHandles="1" noChangeArrowheads="1" noChangeShapeType="1" noTextEdit="1"/>
              </p:cNvSpPr>
              <p:nvPr/>
            </p:nvSpPr>
            <p:spPr>
              <a:xfrm>
                <a:off x="11135" y="908720"/>
                <a:ext cx="8735060" cy="5201424"/>
              </a:xfrm>
              <a:prstGeom prst="rect">
                <a:avLst/>
              </a:prstGeom>
              <a:blipFill>
                <a:blip r:embed="rId2"/>
                <a:stretch>
                  <a:fillRect l="-1465" r="-1396" b="-2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597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059894E-16D1-45F0-BAA9-0A5EF1171481}"/>
              </a:ext>
            </a:extLst>
          </p:cNvPr>
          <p:cNvSpPr>
            <a:spLocks noGrp="1"/>
          </p:cNvSpPr>
          <p:nvPr>
            <p:ph type="sldNum" sz="quarter" idx="12"/>
          </p:nvPr>
        </p:nvSpPr>
        <p:spPr/>
        <p:txBody>
          <a:bodyPr/>
          <a:lstStyle/>
          <a:p>
            <a:fld id="{3FA3B7B3-45F1-4F78-8C74-FDB527C9F76D}" type="slidenum">
              <a:rPr lang="zh-CN" altLang="en-US" smtClean="0"/>
              <a:pPr/>
              <a:t>25</a:t>
            </a:fld>
            <a:endParaRPr lang="zh-CN" altLang="en-US" dirty="0"/>
          </a:p>
        </p:txBody>
      </p:sp>
      <p:sp>
        <p:nvSpPr>
          <p:cNvPr id="3" name="文本占位符 2">
            <a:extLst>
              <a:ext uri="{FF2B5EF4-FFF2-40B4-BE49-F238E27FC236}">
                <a16:creationId xmlns:a16="http://schemas.microsoft.com/office/drawing/2014/main" id="{8C438D89-4108-4861-B36F-9B0C0B6E08FE}"/>
              </a:ext>
            </a:extLst>
          </p:cNvPr>
          <p:cNvSpPr>
            <a:spLocks noGrp="1"/>
          </p:cNvSpPr>
          <p:nvPr>
            <p:ph type="body" sz="quarter" idx="13"/>
          </p:nvPr>
        </p:nvSpPr>
        <p:spPr/>
        <p:txBody>
          <a:bodyPr/>
          <a:lstStyle/>
          <a:p>
            <a:endParaRPr lang="zh-CN" altLang="en-US"/>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BAF653B-1F4E-43A8-9AE9-E8F8116D6353}"/>
                  </a:ext>
                </a:extLst>
              </p:cNvPr>
              <p:cNvSpPr/>
              <p:nvPr/>
            </p:nvSpPr>
            <p:spPr>
              <a:xfrm>
                <a:off x="173897" y="901756"/>
                <a:ext cx="8424936" cy="4851585"/>
              </a:xfrm>
              <a:prstGeom prst="rect">
                <a:avLst/>
              </a:prstGeom>
            </p:spPr>
            <p:txBody>
              <a:bodyPr wrap="square">
                <a:spAutoFit/>
              </a:bodyPr>
              <a:lstStyle/>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如果要攻破一个密钥长度为</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48</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比特的密码，即可能需要尝试</a:t>
                </a:r>
                <a14:m>
                  <m:oMath xmlns:m="http://schemas.openxmlformats.org/officeDocument/2006/math">
                    <m:r>
                      <a:rPr lang="zh-CN" altLang="zh-CN" sz="2800" b="1">
                        <a:solidFill>
                          <a:schemeClr val="tx1"/>
                        </a:solidFill>
                        <a:latin typeface="Cambria Math" panose="02040503050406030204" pitchFamily="18" charset="0"/>
                        <a:ea typeface="Cambria Math" panose="02040503050406030204" pitchFamily="18" charset="0"/>
                        <a:cs typeface="宋体" panose="02010600030101010101" pitchFamily="2" charset="-122"/>
                      </a:rPr>
                      <m:t> </m:t>
                    </m:r>
                    <m:sSup>
                      <m:sSupPr>
                        <m:ctrlPr>
                          <a:rPr lang="zh-CN" altLang="zh-CN" sz="2800" b="1" i="1" kern="0">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sz="2800" b="1" i="1">
                            <a:solidFill>
                              <a:schemeClr val="tx1"/>
                            </a:solidFill>
                            <a:latin typeface="Cambria Math" panose="02040503050406030204" pitchFamily="18" charset="0"/>
                            <a:cs typeface="宋体" panose="02010600030101010101" pitchFamily="2" charset="-122"/>
                          </a:rPr>
                          <m:t>𝟐</m:t>
                        </m:r>
                      </m:e>
                      <m:sup>
                        <m:r>
                          <a:rPr lang="en-US" altLang="zh-CN" sz="2800" b="1" i="1">
                            <a:solidFill>
                              <a:schemeClr val="tx1"/>
                            </a:solidFill>
                            <a:latin typeface="Cambria Math" panose="02040503050406030204" pitchFamily="18" charset="0"/>
                            <a:cs typeface="宋体" panose="02010600030101010101" pitchFamily="2" charset="-122"/>
                          </a:rPr>
                          <m:t>𝟒𝟖</m:t>
                        </m:r>
                      </m:sup>
                    </m:sSup>
                  </m:oMath>
                </a14:m>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100" dirty="0">
                    <a:solidFill>
                      <a:schemeClr val="tx1"/>
                    </a:solidFill>
                    <a:effectLst/>
                    <a:latin typeface="华文楷体" panose="02010600040101010101" pitchFamily="2" charset="-122"/>
                    <a:ea typeface="华文楷体" panose="02010600040101010101" pitchFamily="2" charset="-122"/>
                  </a:rPr>
                  <a:t> </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281,474,976,710,656</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个密钥。</a:t>
                </a:r>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以一个主频为</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2.66GHz</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的</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Intel 5150</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双核的处理器可以执行</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4000000</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每秒</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AES</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加密为例，则每个这样的处理器每天可尝试</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3.416×</a:t>
                </a:r>
                <a14:m>
                  <m:oMath xmlns:m="http://schemas.openxmlformats.org/officeDocument/2006/math">
                    <m:sSup>
                      <m:sSupPr>
                        <m:ctrlPr>
                          <a:rPr lang="zh-CN" altLang="zh-CN" sz="2800" b="1" i="1" kern="0">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sz="2800" b="1" i="1">
                            <a:solidFill>
                              <a:schemeClr val="tx1"/>
                            </a:solidFill>
                            <a:latin typeface="Cambria Math" panose="02040503050406030204" pitchFamily="18" charset="0"/>
                            <a:cs typeface="宋体" panose="02010600030101010101" pitchFamily="2" charset="-122"/>
                          </a:rPr>
                          <m:t>𝟏𝟎</m:t>
                        </m:r>
                      </m:e>
                      <m:sup>
                        <m:r>
                          <a:rPr lang="en-US" altLang="zh-CN" sz="2800" b="1" i="1">
                            <a:solidFill>
                              <a:schemeClr val="tx1"/>
                            </a:solidFill>
                            <a:latin typeface="Cambria Math" panose="02040503050406030204" pitchFamily="18" charset="0"/>
                            <a:cs typeface="宋体" panose="02010600030101010101" pitchFamily="2" charset="-122"/>
                          </a:rPr>
                          <m:t>𝟏𝟏</m:t>
                        </m:r>
                      </m:sup>
                    </m:sSup>
                  </m:oMath>
                </a14:m>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个密钥。</a:t>
                </a:r>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如果破解</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48</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比特的密码，则需要一个处理器工作</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824</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天，</a:t>
                </a:r>
                <a:r>
                  <a:rPr lang="zh-CN" altLang="zh-CN" sz="2800" b="1" dirty="0">
                    <a:solidFill>
                      <a:schemeClr val="tx1"/>
                    </a:solidFill>
                    <a:latin typeface="华文楷体" panose="02010600040101010101" pitchFamily="2" charset="-122"/>
                    <a:ea typeface="华文楷体" panose="02010600040101010101" pitchFamily="2" charset="-122"/>
                  </a:rPr>
                  <a:t>或者需要</a:t>
                </a:r>
                <a:r>
                  <a:rPr lang="en-US" altLang="zh-CN" sz="2800" b="1" dirty="0">
                    <a:solidFill>
                      <a:schemeClr val="tx1"/>
                    </a:solidFill>
                    <a:latin typeface="华文楷体" panose="02010600040101010101" pitchFamily="2" charset="-122"/>
                    <a:ea typeface="华文楷体" panose="02010600040101010101" pitchFamily="2" charset="-122"/>
                  </a:rPr>
                  <a:t>824</a:t>
                </a:r>
                <a:r>
                  <a:rPr lang="zh-CN" altLang="zh-CN" sz="2800" b="1" dirty="0">
                    <a:solidFill>
                      <a:schemeClr val="tx1"/>
                    </a:solidFill>
                    <a:latin typeface="华文楷体" panose="02010600040101010101" pitchFamily="2" charset="-122"/>
                    <a:ea typeface="华文楷体" panose="02010600040101010101" pitchFamily="2" charset="-122"/>
                  </a:rPr>
                  <a:t>个处理器同时工作一天。鉴于计算机多核处理器的普及以及云计算技术的应用，该实现并不是太大的问题。</a:t>
                </a:r>
                <a:endParaRPr lang="zh-CN" altLang="en-US" sz="2800" b="1" dirty="0">
                  <a:solidFill>
                    <a:schemeClr val="tx1"/>
                  </a:solidFill>
                  <a:latin typeface="华文楷体" panose="02010600040101010101" pitchFamily="2" charset="-122"/>
                  <a:ea typeface="华文楷体" panose="02010600040101010101" pitchFamily="2" charset="-122"/>
                </a:endParaRPr>
              </a:p>
            </p:txBody>
          </p:sp>
        </mc:Choice>
        <mc:Fallback xmlns="">
          <p:sp>
            <p:nvSpPr>
              <p:cNvPr id="6" name="矩形 5">
                <a:extLst>
                  <a:ext uri="{FF2B5EF4-FFF2-40B4-BE49-F238E27FC236}">
                    <a16:creationId xmlns:a16="http://schemas.microsoft.com/office/drawing/2014/main" id="{DBAF653B-1F4E-43A8-9AE9-E8F8116D6353}"/>
                  </a:ext>
                </a:extLst>
              </p:cNvPr>
              <p:cNvSpPr>
                <a:spLocks noRot="1" noChangeAspect="1" noMove="1" noResize="1" noEditPoints="1" noAdjustHandles="1" noChangeArrowheads="1" noChangeShapeType="1" noTextEdit="1"/>
              </p:cNvSpPr>
              <p:nvPr/>
            </p:nvSpPr>
            <p:spPr>
              <a:xfrm>
                <a:off x="173897" y="901756"/>
                <a:ext cx="8424936" cy="4851585"/>
              </a:xfrm>
              <a:prstGeom prst="rect">
                <a:avLst/>
              </a:prstGeom>
              <a:blipFill>
                <a:blip r:embed="rId2"/>
                <a:stretch>
                  <a:fillRect l="-1520" t="-1382" r="-1302" b="-25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469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BC107A0-E10D-4A49-AD09-534FCB10ABAC}"/>
              </a:ext>
            </a:extLst>
          </p:cNvPr>
          <p:cNvSpPr>
            <a:spLocks noGrp="1"/>
          </p:cNvSpPr>
          <p:nvPr>
            <p:ph type="sldNum" sz="quarter" idx="12"/>
          </p:nvPr>
        </p:nvSpPr>
        <p:spPr/>
        <p:txBody>
          <a:bodyPr/>
          <a:lstStyle/>
          <a:p>
            <a:fld id="{3FA3B7B3-45F1-4F78-8C74-FDB527C9F76D}" type="slidenum">
              <a:rPr lang="zh-CN" altLang="en-US" smtClean="0"/>
              <a:pPr/>
              <a:t>26</a:t>
            </a:fld>
            <a:endParaRPr lang="zh-CN" altLang="en-US" dirty="0"/>
          </a:p>
        </p:txBody>
      </p:sp>
      <p:sp>
        <p:nvSpPr>
          <p:cNvPr id="3" name="文本占位符 2">
            <a:extLst>
              <a:ext uri="{FF2B5EF4-FFF2-40B4-BE49-F238E27FC236}">
                <a16:creationId xmlns:a16="http://schemas.microsoft.com/office/drawing/2014/main" id="{7C0DB02C-409A-482A-898A-5BD350F9CBEC}"/>
              </a:ext>
            </a:extLst>
          </p:cNvPr>
          <p:cNvSpPr>
            <a:spLocks noGrp="1"/>
          </p:cNvSpPr>
          <p:nvPr>
            <p:ph type="body" sz="quarter" idx="13"/>
          </p:nvPr>
        </p:nvSpPr>
        <p:spPr/>
        <p:txBody>
          <a:bodyPr/>
          <a:lstStyle/>
          <a:p>
            <a:endParaRPr lang="zh-CN" altLang="en-US"/>
          </a:p>
        </p:txBody>
      </p:sp>
      <p:sp>
        <p:nvSpPr>
          <p:cNvPr id="4" name="矩形 3">
            <a:extLst>
              <a:ext uri="{FF2B5EF4-FFF2-40B4-BE49-F238E27FC236}">
                <a16:creationId xmlns:a16="http://schemas.microsoft.com/office/drawing/2014/main" id="{5BADC5D8-F170-42D9-8299-A0D775CE8632}"/>
              </a:ext>
            </a:extLst>
          </p:cNvPr>
          <p:cNvSpPr/>
          <p:nvPr/>
        </p:nvSpPr>
        <p:spPr>
          <a:xfrm>
            <a:off x="539552" y="2276872"/>
            <a:ext cx="8064896" cy="1815882"/>
          </a:xfrm>
          <a:prstGeom prst="rect">
            <a:avLst/>
          </a:prstGeom>
        </p:spPr>
        <p:txBody>
          <a:bodyPr wrap="square">
            <a:spAutoFit/>
          </a:bodyPr>
          <a:lstStyle/>
          <a:p>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1997</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年</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6</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月</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18</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日美国科罗拉多州以</a:t>
            </a:r>
            <a:r>
              <a:rPr lang="en-US" altLang="zh-CN" sz="2800" b="1" dirty="0" err="1">
                <a:solidFill>
                  <a:schemeClr val="tx1"/>
                </a:solidFill>
                <a:latin typeface="华文楷体" panose="02010600040101010101" pitchFamily="2" charset="-122"/>
                <a:ea typeface="华文楷体" panose="02010600040101010101" pitchFamily="2" charset="-122"/>
                <a:cs typeface="宋体" panose="02010600030101010101" pitchFamily="2" charset="-122"/>
              </a:rPr>
              <a:t>Rocke</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en-US" altLang="zh-CN" sz="2800" b="1" dirty="0" err="1">
                <a:solidFill>
                  <a:schemeClr val="tx1"/>
                </a:solidFill>
                <a:latin typeface="华文楷体" panose="02010600040101010101" pitchFamily="2" charset="-122"/>
                <a:ea typeface="华文楷体" panose="02010600040101010101" pitchFamily="2" charset="-122"/>
                <a:cs typeface="宋体" panose="02010600030101010101" pitchFamily="2" charset="-122"/>
              </a:rPr>
              <a:t>verser</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为首的一个工作小组宣布，通过互联网利用数万台微机历时</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4</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个多月，采用穷举攻击破译了</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DES</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密码算法，这是穷举攻击的一个很好的例证。</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230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0715DAB-6C17-4B8E-9CBF-0593DFEE972D}"/>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FA3B7B3-45F1-4F78-8C74-FDB527C9F76D}" type="slidenum">
              <a:rPr kumimoji="0" lang="zh-CN" altLang="en-US" sz="1050" b="1" i="0" u="none" strike="noStrike" kern="1200" cap="none" spc="0" normalizeH="0" baseline="0" noProof="0" smtClean="0">
                <a:ln>
                  <a:noFill/>
                </a:ln>
                <a:solidFill>
                  <a:prstClr val="white"/>
                </a:solidFill>
                <a:effectLst/>
                <a:uLnTx/>
                <a:uFillTx/>
                <a:latin typeface="黑体" panose="02010609060101010101" pitchFamily="49" charset="-122"/>
                <a:ea typeface="黑体" panose="02010609060101010101"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zh-CN" altLang="en-US" sz="105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4" name="矩形 3">
            <a:extLst>
              <a:ext uri="{FF2B5EF4-FFF2-40B4-BE49-F238E27FC236}">
                <a16:creationId xmlns:a16="http://schemas.microsoft.com/office/drawing/2014/main" id="{423E4D5F-490C-48B7-ACB8-427E5EA530FB}"/>
              </a:ext>
            </a:extLst>
          </p:cNvPr>
          <p:cNvSpPr/>
          <p:nvPr/>
        </p:nvSpPr>
        <p:spPr>
          <a:xfrm>
            <a:off x="25220" y="828288"/>
            <a:ext cx="9144000" cy="5201424"/>
          </a:xfrm>
          <a:prstGeom prst="rect">
            <a:avLst/>
          </a:prstGeom>
        </p:spPr>
        <p:txBody>
          <a:bodyPr wrap="square">
            <a:spAutoFit/>
          </a:bodyPr>
          <a:lstStyle/>
          <a:p>
            <a:pPr marL="0" marR="0" lvl="0" indent="304800" algn="just" defTabSz="914400" rtl="0" eaLnBrk="0" fontAlgn="base" latinLnBrk="0" hangingPunct="0">
              <a:lnSpc>
                <a:spcPct val="150000"/>
              </a:lnSpc>
              <a:spcBef>
                <a:spcPct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另一种常见的穷举攻击方法是</a:t>
            </a:r>
            <a:r>
              <a:rPr kumimoji="0" lang="zh-CN" altLang="zh-CN" sz="2800" b="1" i="0" u="none" strike="noStrike" kern="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查表攻击</a:t>
            </a:r>
            <a:r>
              <a:rPr kumimoji="0" lang="zh-CN"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，也称</a:t>
            </a:r>
            <a:r>
              <a:rPr kumimoji="0" lang="zh-CN" altLang="zh-CN" sz="2800" b="1" i="0" u="none" strike="noStrike" kern="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字典攻击</a:t>
            </a:r>
            <a:endParaRPr kumimoji="0" lang="en-US" altLang="zh-CN" sz="2800" b="1" i="0" u="none" strike="noStrike" kern="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304800" algn="just" defTabSz="914400" rtl="0" eaLnBrk="0" fontAlgn="base" latinLnBrk="0" hangingPunct="0">
              <a:lnSpc>
                <a:spcPct val="150000"/>
              </a:lnSpc>
              <a:spcBef>
                <a:spcPct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攻击者若掌握相同密钥下进行加密的大量的明密文对，可以将其储存起来，用类似字典的方式一一对应。</a:t>
            </a:r>
            <a:endPar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304800" algn="just" defTabSz="914400" rtl="0" eaLnBrk="0" fontAlgn="base" latinLnBrk="0" hangingPunct="0">
              <a:lnSpc>
                <a:spcPct val="150000"/>
              </a:lnSpc>
              <a:spcBef>
                <a:spcPct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当攻击者再次得到密文时，查找字典可能获得对应明文当加密设备的密钥使用时间过长，加密信息较短且相对固定时，需要特别警惕查表攻击。</a:t>
            </a:r>
            <a:endPar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304800" algn="just" defTabSz="914400" rtl="0" eaLnBrk="0" fontAlgn="base" latinLnBrk="0" hangingPunct="0">
              <a:lnSpc>
                <a:spcPct val="150000"/>
              </a:lnSpc>
              <a:spcBef>
                <a:spcPct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实际应用中，定期更换所用密钥，并在明文信息中加入混淆比特，可以对这种攻击进行有效的防御。</a:t>
            </a:r>
            <a:endParaRPr kumimoji="0" lang="zh-CN" altLang="zh-CN" sz="2800" b="1" i="0" u="none" strike="noStrike" kern="1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3599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FBB1B1-8BAA-4AF8-9E53-CE9FEA1C65D6}"/>
              </a:ext>
            </a:extLst>
          </p:cNvPr>
          <p:cNvSpPr>
            <a:spLocks noGrp="1"/>
          </p:cNvSpPr>
          <p:nvPr>
            <p:ph type="sldNum" sz="quarter" idx="12"/>
          </p:nvPr>
        </p:nvSpPr>
        <p:spPr/>
        <p:txBody>
          <a:bodyPr/>
          <a:lstStyle/>
          <a:p>
            <a:fld id="{3FA3B7B3-45F1-4F78-8C74-FDB527C9F76D}" type="slidenum">
              <a:rPr lang="zh-CN" altLang="en-US" smtClean="0"/>
              <a:pPr/>
              <a:t>28</a:t>
            </a:fld>
            <a:endParaRPr lang="zh-CN" altLang="en-US" dirty="0"/>
          </a:p>
        </p:txBody>
      </p:sp>
      <p:sp>
        <p:nvSpPr>
          <p:cNvPr id="4" name="矩形 3">
            <a:extLst>
              <a:ext uri="{FF2B5EF4-FFF2-40B4-BE49-F238E27FC236}">
                <a16:creationId xmlns:a16="http://schemas.microsoft.com/office/drawing/2014/main" id="{DEA815DE-E28D-4238-9FCE-786D53F769BB}"/>
              </a:ext>
            </a:extLst>
          </p:cNvPr>
          <p:cNvSpPr/>
          <p:nvPr/>
        </p:nvSpPr>
        <p:spPr>
          <a:xfrm>
            <a:off x="232012" y="1340768"/>
            <a:ext cx="8679975" cy="3908762"/>
          </a:xfrm>
          <a:prstGeom prst="rect">
            <a:avLst/>
          </a:prstGeom>
        </p:spPr>
        <p:txBody>
          <a:bodyPr wrap="square">
            <a:spAutoFit/>
          </a:bodyPr>
          <a:lstStyle/>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统计分析攻击方法是密码分析者利用明文、密文和密钥的统计规律来破译密码的方法。</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利用统计分析方法进行攻击是，密码分析者对截获的密文进行统计分析，获取它的统计规律，并与明文的统计规律进行对照比较，从中得到明文和密文的对应关系或变换信息，最终得到明文或者密钥。</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Tree>
    <p:extLst>
      <p:ext uri="{BB962C8B-B14F-4D97-AF65-F5344CB8AC3E}">
        <p14:creationId xmlns:p14="http://schemas.microsoft.com/office/powerpoint/2010/main" val="38807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20E5A2-A0E5-4C4F-B358-7D2E279F4458}"/>
              </a:ext>
            </a:extLst>
          </p:cNvPr>
          <p:cNvSpPr>
            <a:spLocks noGrp="1"/>
          </p:cNvSpPr>
          <p:nvPr>
            <p:ph type="sldNum" sz="quarter" idx="12"/>
          </p:nvPr>
        </p:nvSpPr>
        <p:spPr/>
        <p:txBody>
          <a:bodyPr/>
          <a:lstStyle/>
          <a:p>
            <a:fld id="{3FA3B7B3-45F1-4F78-8C74-FDB527C9F76D}" type="slidenum">
              <a:rPr lang="zh-CN" altLang="en-US" smtClean="0"/>
              <a:pPr/>
              <a:t>29</a:t>
            </a:fld>
            <a:endParaRPr lang="zh-CN" altLang="en-US" dirty="0"/>
          </a:p>
        </p:txBody>
      </p:sp>
      <p:sp>
        <p:nvSpPr>
          <p:cNvPr id="4" name="矩形 3">
            <a:extLst>
              <a:ext uri="{FF2B5EF4-FFF2-40B4-BE49-F238E27FC236}">
                <a16:creationId xmlns:a16="http://schemas.microsoft.com/office/drawing/2014/main" id="{68B844D8-C86B-4F91-A12C-4E6770ADB8CF}"/>
              </a:ext>
            </a:extLst>
          </p:cNvPr>
          <p:cNvSpPr/>
          <p:nvPr/>
        </p:nvSpPr>
        <p:spPr>
          <a:xfrm>
            <a:off x="179512" y="828288"/>
            <a:ext cx="8807068" cy="5201424"/>
          </a:xfrm>
          <a:prstGeom prst="rect">
            <a:avLst/>
          </a:prstGeom>
        </p:spPr>
        <p:txBody>
          <a:bodyPr wrap="square">
            <a:spAutoFit/>
          </a:bodyPr>
          <a:lstStyle/>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例如，在经典的换位密码、置换密码体制中，可通过分析单字母、双字母、三字母等的频率和其他统计特性来破译密文。</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对抗统计分析攻击的主要方法是，尽可能使明文的统计特性不带密文信息，以此达到破坏密文统计规律的目的，即把明文和密文的统计特性扩散到整个密文，进而使密文呈现出极大的随机性，达到破坏统计分析攻击的目的。</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986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55AA617-AF47-4F1B-9FB9-5C56700BB503}"/>
              </a:ext>
            </a:extLst>
          </p:cNvPr>
          <p:cNvSpPr>
            <a:spLocks noGrp="1"/>
          </p:cNvSpPr>
          <p:nvPr>
            <p:ph type="sldNum" sz="quarter" idx="12"/>
          </p:nvPr>
        </p:nvSpPr>
        <p:spPr/>
        <p:txBody>
          <a:bodyPr/>
          <a:lstStyle/>
          <a:p>
            <a:fld id="{3FA3B7B3-45F1-4F78-8C74-FDB527C9F76D}" type="slidenum">
              <a:rPr lang="zh-CN" altLang="en-US" smtClean="0"/>
              <a:pPr/>
              <a:t>3</a:t>
            </a:fld>
            <a:endParaRPr lang="zh-CN" altLang="en-US" dirty="0"/>
          </a:p>
        </p:txBody>
      </p:sp>
      <p:sp>
        <p:nvSpPr>
          <p:cNvPr id="4" name="文本框 3">
            <a:extLst>
              <a:ext uri="{FF2B5EF4-FFF2-40B4-BE49-F238E27FC236}">
                <a16:creationId xmlns:a16="http://schemas.microsoft.com/office/drawing/2014/main" id="{23488ED1-10B3-4063-80F9-7531C3CDCACC}"/>
              </a:ext>
            </a:extLst>
          </p:cNvPr>
          <p:cNvSpPr txBox="1"/>
          <p:nvPr/>
        </p:nvSpPr>
        <p:spPr>
          <a:xfrm>
            <a:off x="179512" y="980728"/>
            <a:ext cx="3456384" cy="707886"/>
          </a:xfrm>
          <a:prstGeom prst="rect">
            <a:avLst/>
          </a:prstGeom>
          <a:noFill/>
        </p:spPr>
        <p:txBody>
          <a:bodyPr wrap="square" rtlCol="0">
            <a:spAutoFit/>
          </a:bodyPr>
          <a:lstStyle/>
          <a:p>
            <a:r>
              <a:rPr lang="zh-CN" altLang="en-US" sz="4000" b="1" dirty="0">
                <a:solidFill>
                  <a:schemeClr val="tx1"/>
                </a:solidFill>
                <a:latin typeface="华文楷体" panose="02010600040101010101" pitchFamily="2" charset="-122"/>
                <a:ea typeface="华文楷体" panose="02010600040101010101" pitchFamily="2" charset="-122"/>
              </a:rPr>
              <a:t>主要内容：</a:t>
            </a:r>
          </a:p>
        </p:txBody>
      </p:sp>
      <p:sp>
        <p:nvSpPr>
          <p:cNvPr id="5" name="文本框 4">
            <a:extLst>
              <a:ext uri="{FF2B5EF4-FFF2-40B4-BE49-F238E27FC236}">
                <a16:creationId xmlns:a16="http://schemas.microsoft.com/office/drawing/2014/main" id="{A1121087-62B2-4529-A1C3-CD2DAF19668B}"/>
              </a:ext>
            </a:extLst>
          </p:cNvPr>
          <p:cNvSpPr txBox="1"/>
          <p:nvPr/>
        </p:nvSpPr>
        <p:spPr>
          <a:xfrm>
            <a:off x="1187624" y="1988840"/>
            <a:ext cx="6768752" cy="3046988"/>
          </a:xfrm>
          <a:prstGeom prst="rect">
            <a:avLst/>
          </a:prstGeom>
          <a:noFill/>
        </p:spPr>
        <p:txBody>
          <a:bodyPr wrap="square" rtlCol="0">
            <a:spAutoFit/>
          </a:bodyPr>
          <a:lstStyle/>
          <a:p>
            <a:r>
              <a:rPr lang="en-US" altLang="zh-CN" sz="3200" b="1" dirty="0">
                <a:solidFill>
                  <a:schemeClr val="tx1"/>
                </a:solidFill>
                <a:latin typeface="华文楷体" panose="02010600040101010101" pitchFamily="2" charset="-122"/>
                <a:ea typeface="华文楷体" panose="02010600040101010101" pitchFamily="2" charset="-122"/>
              </a:rPr>
              <a:t>1.</a:t>
            </a:r>
            <a:r>
              <a:rPr lang="zh-CN" altLang="en-US" sz="3200" b="1" dirty="0">
                <a:solidFill>
                  <a:schemeClr val="tx1"/>
                </a:solidFill>
                <a:latin typeface="华文楷体" panose="02010600040101010101" pitchFamily="2" charset="-122"/>
                <a:ea typeface="华文楷体" panose="02010600040101010101" pitchFamily="2" charset="-122"/>
              </a:rPr>
              <a:t>引论和古典密码的分析</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2.</a:t>
            </a:r>
            <a:r>
              <a:rPr lang="zh-CN" altLang="en-US" sz="3200" b="1" dirty="0">
                <a:solidFill>
                  <a:schemeClr val="tx1"/>
                </a:solidFill>
                <a:latin typeface="华文楷体" panose="02010600040101010101" pitchFamily="2" charset="-122"/>
                <a:ea typeface="华文楷体" panose="02010600040101010101" pitchFamily="2" charset="-122"/>
              </a:rPr>
              <a:t>分组密码算法的分析和设计</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3.Hash</a:t>
            </a:r>
            <a:r>
              <a:rPr lang="zh-CN" altLang="en-US" sz="3200" b="1" dirty="0">
                <a:solidFill>
                  <a:schemeClr val="tx1"/>
                </a:solidFill>
                <a:latin typeface="华文楷体" panose="02010600040101010101" pitchFamily="2" charset="-122"/>
                <a:ea typeface="华文楷体" panose="02010600040101010101" pitchFamily="2" charset="-122"/>
              </a:rPr>
              <a:t>函数的分析</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4.</a:t>
            </a:r>
            <a:r>
              <a:rPr lang="zh-CN" altLang="en-US" sz="3200" b="1" dirty="0">
                <a:solidFill>
                  <a:schemeClr val="tx1"/>
                </a:solidFill>
                <a:latin typeface="华文楷体" panose="02010600040101010101" pitchFamily="2" charset="-122"/>
                <a:ea typeface="华文楷体" panose="02010600040101010101" pitchFamily="2" charset="-122"/>
              </a:rPr>
              <a:t>公钥密码算法的分析</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5.</a:t>
            </a:r>
            <a:r>
              <a:rPr lang="zh-CN" altLang="en-US" sz="3200" b="1" dirty="0">
                <a:solidFill>
                  <a:schemeClr val="tx1"/>
                </a:solidFill>
                <a:latin typeface="华文楷体" panose="02010600040101010101" pitchFamily="2" charset="-122"/>
                <a:ea typeface="华文楷体" panose="02010600040101010101" pitchFamily="2" charset="-122"/>
              </a:rPr>
              <a:t>侧信道攻击</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6.</a:t>
            </a:r>
            <a:r>
              <a:rPr lang="zh-CN" altLang="en-US" sz="3200" b="1" dirty="0">
                <a:solidFill>
                  <a:schemeClr val="tx1"/>
                </a:solidFill>
                <a:latin typeface="华文楷体" panose="02010600040101010101" pitchFamily="2" charset="-122"/>
                <a:ea typeface="华文楷体" panose="02010600040101010101" pitchFamily="2" charset="-122"/>
              </a:rPr>
              <a:t>流密码和统计检测</a:t>
            </a:r>
            <a:endParaRPr lang="en-US" altLang="zh-CN" sz="32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39544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266F18C-E25B-4871-A506-AFE47840D849}"/>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FA3B7B3-45F1-4F78-8C74-FDB527C9F76D}" type="slidenum">
              <a:rPr kumimoji="0" lang="zh-CN" altLang="en-US" sz="1050" b="1" i="0" u="none" strike="noStrike" kern="1200" cap="none" spc="0" normalizeH="0" baseline="0" noProof="0" smtClean="0">
                <a:ln>
                  <a:noFill/>
                </a:ln>
                <a:solidFill>
                  <a:prstClr val="white"/>
                </a:solidFill>
                <a:effectLst/>
                <a:uLnTx/>
                <a:uFillTx/>
                <a:latin typeface="黑体" panose="02010609060101010101" pitchFamily="49" charset="-122"/>
                <a:ea typeface="黑体" panose="02010609060101010101"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zh-CN" altLang="en-US" sz="105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4" name="矩形 3">
            <a:extLst>
              <a:ext uri="{FF2B5EF4-FFF2-40B4-BE49-F238E27FC236}">
                <a16:creationId xmlns:a16="http://schemas.microsoft.com/office/drawing/2014/main" id="{9460530F-F9EB-4024-B16E-9FF9107FC72E}"/>
              </a:ext>
            </a:extLst>
          </p:cNvPr>
          <p:cNvSpPr/>
          <p:nvPr/>
        </p:nvSpPr>
        <p:spPr>
          <a:xfrm>
            <a:off x="395536" y="1628800"/>
            <a:ext cx="8208912" cy="4555093"/>
          </a:xfrm>
          <a:prstGeom prst="rect">
            <a:avLst/>
          </a:prstGeom>
        </p:spPr>
        <p:txBody>
          <a:bodyPr wrap="square">
            <a:spAutoFit/>
          </a:bodyPr>
          <a:lstStyle/>
          <a:p>
            <a:pPr marL="0" marR="0" lvl="0" indent="304800" algn="just" defTabSz="914400" rtl="0" eaLnBrk="0" fontAlgn="base" latinLnBrk="0" hangingPunct="0">
              <a:lnSpc>
                <a:spcPct val="150000"/>
              </a:lnSpc>
              <a:spcBef>
                <a:spcPct val="0"/>
              </a:spcBef>
              <a:spcAft>
                <a:spcPts val="0"/>
              </a:spcAft>
              <a:buClrTx/>
              <a:buSzTx/>
              <a:buFontTx/>
              <a:buNone/>
              <a:tabLst/>
              <a:defRPr/>
            </a:pPr>
            <a:r>
              <a:rPr kumimoji="0" lang="zh-CN"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当密码算法在硬件设备及软件系统应用时，攻击者一旦可以访问加密设备，就可以通过对设备实际操作的执行时间、能量消耗或电磁辐射等特征进行测量，如果这些特征的变化在一定程度上依赖于密钥，那么攻击者可能将此密码破解。</a:t>
            </a:r>
            <a:endPar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304800" algn="just" defTabSz="914400" rtl="0" eaLnBrk="0" fontAlgn="base" latinLnBrk="0" hangingPunct="0">
              <a:lnSpc>
                <a:spcPct val="150000"/>
              </a:lnSpc>
              <a:spcBef>
                <a:spcPct val="0"/>
              </a:spcBef>
              <a:spcAft>
                <a:spcPts val="0"/>
              </a:spcAft>
              <a:buClrTx/>
              <a:buSzTx/>
              <a:buFontTx/>
              <a:buNone/>
              <a:tabLst/>
              <a:defRPr/>
            </a:pPr>
            <a:r>
              <a:rPr kumimoji="0" lang="zh-CN"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目前侧信道攻击方法给密码设备的安全问题带来非常严重的威胁。</a:t>
            </a:r>
            <a:endParaRPr kumimoji="0" lang="zh-CN" altLang="zh-CN" sz="2800" b="1" i="0" u="none" strike="noStrike" kern="1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3A88934-400C-4FF3-823B-E7C11E09E632}"/>
              </a:ext>
            </a:extLst>
          </p:cNvPr>
          <p:cNvSpPr txBox="1"/>
          <p:nvPr/>
        </p:nvSpPr>
        <p:spPr>
          <a:xfrm>
            <a:off x="179512" y="920914"/>
            <a:ext cx="3456384"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侧信道攻击</a:t>
            </a:r>
          </a:p>
        </p:txBody>
      </p:sp>
    </p:spTree>
    <p:extLst>
      <p:ext uri="{BB962C8B-B14F-4D97-AF65-F5344CB8AC3E}">
        <p14:creationId xmlns:p14="http://schemas.microsoft.com/office/powerpoint/2010/main" val="299307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09A28D-D929-4BF7-AE87-E39095EAC6B7}"/>
              </a:ext>
            </a:extLst>
          </p:cNvPr>
          <p:cNvSpPr>
            <a:spLocks noGrp="1"/>
          </p:cNvSpPr>
          <p:nvPr>
            <p:ph type="sldNum" sz="quarter" idx="12"/>
          </p:nvPr>
        </p:nvSpPr>
        <p:spPr/>
        <p:txBody>
          <a:bodyPr/>
          <a:lstStyle/>
          <a:p>
            <a:fld id="{3FA3B7B3-45F1-4F78-8C74-FDB527C9F76D}" type="slidenum">
              <a:rPr lang="zh-CN" altLang="en-US" smtClean="0"/>
              <a:pPr/>
              <a:t>31</a:t>
            </a:fld>
            <a:endParaRPr lang="zh-CN" altLang="en-US" dirty="0"/>
          </a:p>
        </p:txBody>
      </p:sp>
      <p:sp>
        <p:nvSpPr>
          <p:cNvPr id="4" name="矩形 3">
            <a:extLst>
              <a:ext uri="{FF2B5EF4-FFF2-40B4-BE49-F238E27FC236}">
                <a16:creationId xmlns:a16="http://schemas.microsoft.com/office/drawing/2014/main" id="{D6B7C77A-7E46-4D23-9292-4DD8A32A92FC}"/>
              </a:ext>
            </a:extLst>
          </p:cNvPr>
          <p:cNvSpPr/>
          <p:nvPr/>
        </p:nvSpPr>
        <p:spPr>
          <a:xfrm>
            <a:off x="323528" y="1772816"/>
            <a:ext cx="8663052" cy="3908762"/>
          </a:xfrm>
          <a:prstGeom prst="rect">
            <a:avLst/>
          </a:prstGeom>
        </p:spPr>
        <p:txBody>
          <a:bodyPr wrap="square">
            <a:spAutoFit/>
          </a:bodyPr>
          <a:lstStyle/>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数学分析攻击方法是密码分析者依据加解密算法的数学基础和某些密码学特征，并利用数学求解的方法进行密码的破译，这种方法也称为确定性分析方法。</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通过数据分析方法进行攻击是，利用一个或几个已知量</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如密文或明文</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密文对</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以数学关系式表示出所求的未知量</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如密钥</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与已知量的关系，并求解出未知量。</a:t>
            </a:r>
            <a:endParaRPr lang="zh-CN" altLang="zh-CN" sz="2800" b="1" kern="100"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C09EB118-EBCD-4F79-9463-825765903B47}"/>
              </a:ext>
            </a:extLst>
          </p:cNvPr>
          <p:cNvSpPr/>
          <p:nvPr/>
        </p:nvSpPr>
        <p:spPr>
          <a:xfrm>
            <a:off x="179512" y="836712"/>
            <a:ext cx="4288353" cy="707886"/>
          </a:xfrm>
          <a:prstGeom prst="rect">
            <a:avLst/>
          </a:prstGeom>
        </p:spPr>
        <p:txBody>
          <a:bodyPr wrap="none">
            <a:spAutoFit/>
          </a:bodyPr>
          <a:lstStyle/>
          <a:p>
            <a:r>
              <a:rPr lang="zh-CN" altLang="zh-CN" sz="40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数学分析攻击</a:t>
            </a:r>
            <a:r>
              <a:rPr lang="zh-CN" altLang="en-US" sz="40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方法</a:t>
            </a:r>
            <a:endParaRPr lang="zh-CN" altLang="en-US" sz="4000" b="1" dirty="0"/>
          </a:p>
        </p:txBody>
      </p:sp>
    </p:spTree>
    <p:extLst>
      <p:ext uri="{BB962C8B-B14F-4D97-AF65-F5344CB8AC3E}">
        <p14:creationId xmlns:p14="http://schemas.microsoft.com/office/powerpoint/2010/main" val="29365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E785B6E-ED10-4AE0-ACBD-0D64C2A0486D}"/>
              </a:ext>
            </a:extLst>
          </p:cNvPr>
          <p:cNvSpPr>
            <a:spLocks noGrp="1"/>
          </p:cNvSpPr>
          <p:nvPr>
            <p:ph type="sldNum" sz="quarter" idx="12"/>
          </p:nvPr>
        </p:nvSpPr>
        <p:spPr/>
        <p:txBody>
          <a:bodyPr/>
          <a:lstStyle/>
          <a:p>
            <a:fld id="{3FA3B7B3-45F1-4F78-8C74-FDB527C9F76D}" type="slidenum">
              <a:rPr lang="zh-CN" altLang="en-US" smtClean="0"/>
              <a:pPr/>
              <a:t>32</a:t>
            </a:fld>
            <a:endParaRPr lang="zh-CN" altLang="en-US" dirty="0"/>
          </a:p>
        </p:txBody>
      </p:sp>
      <p:sp>
        <p:nvSpPr>
          <p:cNvPr id="4" name="矩形 3">
            <a:extLst>
              <a:ext uri="{FF2B5EF4-FFF2-40B4-BE49-F238E27FC236}">
                <a16:creationId xmlns:a16="http://schemas.microsoft.com/office/drawing/2014/main" id="{2C5BE3BE-5B30-4704-A814-4516258062E5}"/>
              </a:ext>
            </a:extLst>
          </p:cNvPr>
          <p:cNvSpPr/>
          <p:nvPr/>
        </p:nvSpPr>
        <p:spPr>
          <a:xfrm>
            <a:off x="431540" y="1038215"/>
            <a:ext cx="8280920" cy="2246769"/>
          </a:xfrm>
          <a:prstGeom prst="rect">
            <a:avLst/>
          </a:prstGeom>
        </p:spPr>
        <p:txBody>
          <a:bodyPr wrap="square">
            <a:spAutoFit/>
          </a:bodyPr>
          <a:lstStyle/>
          <a:p>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一般来说，密码攻击者所具有的数学和密码知识越丰富，密码分析成功的可能性越大。因此，对抗数学分析方法攻击的策略是设计和选用具有坚实数学基础和足够复杂度的加密算法。</a:t>
            </a:r>
            <a:r>
              <a:rPr lang="zh-CN" altLang="en-US"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常用的密码分析方法：</a:t>
            </a:r>
            <a:endParaRPr lang="zh-CN" altLang="en-US" sz="2800" b="1" dirty="0"/>
          </a:p>
        </p:txBody>
      </p:sp>
      <p:sp>
        <p:nvSpPr>
          <p:cNvPr id="5" name="文本框 4">
            <a:extLst>
              <a:ext uri="{FF2B5EF4-FFF2-40B4-BE49-F238E27FC236}">
                <a16:creationId xmlns:a16="http://schemas.microsoft.com/office/drawing/2014/main" id="{0C34372C-64C3-4E4F-9AC8-ECE31D18F9AC}"/>
              </a:ext>
            </a:extLst>
          </p:cNvPr>
          <p:cNvSpPr txBox="1"/>
          <p:nvPr/>
        </p:nvSpPr>
        <p:spPr>
          <a:xfrm>
            <a:off x="611560" y="3619764"/>
            <a:ext cx="7560840" cy="2246769"/>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b="1" dirty="0">
                <a:solidFill>
                  <a:schemeClr val="tx1"/>
                </a:solidFill>
                <a:latin typeface="华文楷体" panose="02010600040101010101" pitchFamily="2" charset="-122"/>
                <a:ea typeface="华文楷体" panose="02010600040101010101" pitchFamily="2" charset="-122"/>
              </a:rPr>
              <a:t>差分分析（不可能差分分析，飞去来器，截断差分分析）</a:t>
            </a:r>
            <a:endParaRPr lang="en-US" altLang="zh-CN" sz="2800" b="1" dirty="0">
              <a:solidFill>
                <a:schemeClr val="tx1"/>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en-US" sz="2800" b="1" dirty="0">
                <a:solidFill>
                  <a:schemeClr val="tx1"/>
                </a:solidFill>
                <a:latin typeface="华文楷体" panose="02010600040101010101" pitchFamily="2" charset="-122"/>
                <a:ea typeface="华文楷体" panose="02010600040101010101" pitchFamily="2" charset="-122"/>
              </a:rPr>
              <a:t>线性分析</a:t>
            </a:r>
            <a:endParaRPr lang="en-US" altLang="zh-CN" sz="2800" b="1" dirty="0">
              <a:solidFill>
                <a:schemeClr val="tx1"/>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en-US" sz="2800" b="1" dirty="0">
                <a:solidFill>
                  <a:schemeClr val="tx1"/>
                </a:solidFill>
                <a:latin typeface="华文楷体" panose="02010600040101010101" pitchFamily="2" charset="-122"/>
                <a:ea typeface="华文楷体" panose="02010600040101010101" pitchFamily="2" charset="-122"/>
              </a:rPr>
              <a:t>代数攻击</a:t>
            </a:r>
            <a:endParaRPr lang="en-US" altLang="zh-CN" sz="2800" b="1" dirty="0">
              <a:solidFill>
                <a:schemeClr val="tx1"/>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en-US" sz="2800" b="1" dirty="0">
                <a:solidFill>
                  <a:schemeClr val="tx1"/>
                </a:solidFill>
                <a:latin typeface="华文楷体" panose="02010600040101010101" pitchFamily="2" charset="-122"/>
                <a:ea typeface="华文楷体" panose="02010600040101010101" pitchFamily="2" charset="-122"/>
              </a:rPr>
              <a:t>相关秘钥攻击</a:t>
            </a:r>
            <a:endParaRPr lang="zh-CN" altLang="en-US" dirty="0"/>
          </a:p>
        </p:txBody>
      </p:sp>
    </p:spTree>
    <p:extLst>
      <p:ext uri="{BB962C8B-B14F-4D97-AF65-F5344CB8AC3E}">
        <p14:creationId xmlns:p14="http://schemas.microsoft.com/office/powerpoint/2010/main" val="12400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B4A8B52D-249C-4324-B95D-8BFE9D400872}"/>
              </a:ext>
            </a:extLst>
          </p:cNvPr>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fld id="{D56509BB-9CEE-46B6-93F7-EF27090A9420}" type="slidenum">
              <a:rPr lang="zh-CN" altLang="en-US" sz="2400">
                <a:latin typeface="Tahoma" panose="020B0604030504040204" pitchFamily="34" charset="0"/>
                <a:ea typeface="宋体" panose="02010600030101010101" pitchFamily="2" charset="-122"/>
              </a:rPr>
              <a:pPr eaLnBrk="1" hangingPunct="1">
                <a:spcBef>
                  <a:spcPct val="0"/>
                </a:spcBef>
                <a:buFontTx/>
                <a:buNone/>
              </a:pPr>
              <a:t>4</a:t>
            </a:fld>
            <a:endParaRPr lang="en-US" altLang="zh-CN" sz="2400">
              <a:latin typeface="Tahoma" panose="020B0604030504040204" pitchFamily="34" charset="0"/>
              <a:ea typeface="宋体" panose="02010600030101010101" pitchFamily="2" charset="-122"/>
            </a:endParaRPr>
          </a:p>
        </p:txBody>
      </p:sp>
      <p:sp>
        <p:nvSpPr>
          <p:cNvPr id="284674" name="Rectangle 2">
            <a:extLst>
              <a:ext uri="{FF2B5EF4-FFF2-40B4-BE49-F238E27FC236}">
                <a16:creationId xmlns:a16="http://schemas.microsoft.com/office/drawing/2014/main" id="{F2CDC92D-2294-4B44-8BB6-BBCA4C3EF2AC}"/>
              </a:ext>
            </a:extLst>
          </p:cNvPr>
          <p:cNvSpPr>
            <a:spLocks noGrp="1" noChangeArrowheads="1"/>
          </p:cNvSpPr>
          <p:nvPr>
            <p:ph type="body" sz="quarter" idx="13"/>
          </p:nvPr>
        </p:nvSpPr>
        <p:spPr>
          <a:xfrm>
            <a:off x="1403648" y="2276872"/>
            <a:ext cx="6768752" cy="3168352"/>
          </a:xfrm>
        </p:spPr>
        <p:txBody>
          <a:bodyPr>
            <a:noAutofit/>
          </a:bodyPr>
          <a:lstStyle/>
          <a:p>
            <a:pPr lvl="1"/>
            <a:r>
              <a:rPr lang="zh-CN" altLang="en-US" sz="2800" b="1" dirty="0">
                <a:latin typeface="楷体" panose="02010609060101010101" pitchFamily="49" charset="-122"/>
                <a:ea typeface="楷体" panose="02010609060101010101" pitchFamily="49" charset="-122"/>
              </a:rPr>
              <a:t>密码编码学(</a:t>
            </a:r>
            <a:r>
              <a:rPr lang="en-US" altLang="zh-CN" sz="2800" b="1" dirty="0">
                <a:latin typeface="楷体" panose="02010609060101010101" pitchFamily="49" charset="-122"/>
                <a:ea typeface="楷体" panose="02010609060101010101" pitchFamily="49" charset="-122"/>
              </a:rPr>
              <a:t>Cryptography)，</a:t>
            </a:r>
            <a:r>
              <a:rPr lang="zh-CN" altLang="en-US" sz="2800" b="1" dirty="0">
                <a:latin typeface="楷体" panose="02010609060101010101" pitchFamily="49" charset="-122"/>
                <a:ea typeface="楷体" panose="02010609060101010101" pitchFamily="49" charset="-122"/>
              </a:rPr>
              <a:t>对信息进行编码实现隐蔽信息的一门学问</a:t>
            </a:r>
            <a:endParaRPr lang="en-US" altLang="zh-CN" sz="2800" b="1" dirty="0">
              <a:latin typeface="楷体" panose="02010609060101010101" pitchFamily="49" charset="-122"/>
              <a:ea typeface="楷体" panose="02010609060101010101" pitchFamily="49" charset="-122"/>
            </a:endParaRPr>
          </a:p>
          <a:p>
            <a:pPr lvl="1"/>
            <a:endParaRPr lang="zh-CN" altLang="en-US" sz="2800" b="1" dirty="0">
              <a:latin typeface="楷体" panose="02010609060101010101" pitchFamily="49" charset="-122"/>
              <a:ea typeface="楷体" panose="02010609060101010101" pitchFamily="49" charset="-122"/>
            </a:endParaRPr>
          </a:p>
          <a:p>
            <a:pPr lvl="1"/>
            <a:r>
              <a:rPr lang="zh-CN" altLang="en-US" sz="2800" b="1" dirty="0">
                <a:latin typeface="楷体" panose="02010609060101010101" pitchFamily="49" charset="-122"/>
                <a:ea typeface="楷体" panose="02010609060101010101" pitchFamily="49" charset="-122"/>
              </a:rPr>
              <a:t>密码分析学(</a:t>
            </a:r>
            <a:r>
              <a:rPr lang="en-US" altLang="zh-CN" sz="2800" b="1" dirty="0">
                <a:latin typeface="楷体" panose="02010609060101010101" pitchFamily="49" charset="-122"/>
                <a:ea typeface="楷体" panose="02010609060101010101" pitchFamily="49" charset="-122"/>
              </a:rPr>
              <a:t>Cryptanalytics)</a:t>
            </a:r>
            <a:r>
              <a:rPr lang="zh-CN" altLang="en-US" sz="2800" b="1" dirty="0">
                <a:latin typeface="楷体" panose="02010609060101010101" pitchFamily="49" charset="-122"/>
                <a:ea typeface="楷体" panose="02010609060101010101" pitchFamily="49" charset="-122"/>
              </a:rPr>
              <a:t>，研究分析破译密码的学问。</a:t>
            </a:r>
          </a:p>
        </p:txBody>
      </p:sp>
      <p:sp>
        <p:nvSpPr>
          <p:cNvPr id="63492" name="Rectangle 3">
            <a:extLst>
              <a:ext uri="{FF2B5EF4-FFF2-40B4-BE49-F238E27FC236}">
                <a16:creationId xmlns:a16="http://schemas.microsoft.com/office/drawing/2014/main" id="{2260BF15-511A-43BF-8468-34722AA75BCB}"/>
              </a:ext>
            </a:extLst>
          </p:cNvPr>
          <p:cNvSpPr>
            <a:spLocks noGrp="1" noChangeArrowheads="1"/>
          </p:cNvSpPr>
          <p:nvPr>
            <p:ph type="title" idx="4294967295"/>
          </p:nvPr>
        </p:nvSpPr>
        <p:spPr>
          <a:xfrm>
            <a:off x="107504" y="908720"/>
            <a:ext cx="5760640" cy="852488"/>
          </a:xfrm>
        </p:spPr>
        <p:txBody>
          <a:bodyPr>
            <a:normAutofit fontScale="90000"/>
          </a:bodyPr>
          <a:lstStyle/>
          <a:p>
            <a:pPr algn="ctr"/>
            <a:r>
              <a:rPr lang="zh-CN" altLang="en-US" b="1" dirty="0">
                <a:latin typeface="华文楷体" panose="02010600040101010101" pitchFamily="2" charset="-122"/>
                <a:ea typeface="华文楷体" panose="02010600040101010101" pitchFamily="2" charset="-122"/>
              </a:rPr>
              <a:t>密码学（</a:t>
            </a:r>
            <a:r>
              <a:rPr lang="en-US" altLang="zh-CN" b="1" dirty="0">
                <a:latin typeface="华文楷体" panose="02010600040101010101" pitchFamily="2" charset="-122"/>
                <a:ea typeface="华文楷体" panose="02010600040101010101" pitchFamily="2" charset="-122"/>
              </a:rPr>
              <a:t>Cryptology</a:t>
            </a:r>
            <a:r>
              <a:rPr lang="zh-CN" altLang="en-US" b="1" dirty="0">
                <a:latin typeface="华文楷体" panose="02010600040101010101" pitchFamily="2" charset="-122"/>
                <a:ea typeface="华文楷体" panose="02010600040101010101" pitchFamily="2" charset="-122"/>
              </a:rPr>
              <a:t>）研究分支</a:t>
            </a:r>
            <a:endParaRPr lang="en-US" altLang="zh-CN" b="1" dirty="0">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4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4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5D7BB1AA-2A52-4C45-A57E-C4C2CEF495F3}"/>
              </a:ext>
            </a:extLst>
          </p:cNvPr>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fld id="{7225A786-1751-4FEB-A5C2-BF7246247FE8}" type="slidenum">
              <a:rPr lang="zh-CN" altLang="en-US" sz="2400">
                <a:latin typeface="Tahoma" panose="020B0604030504040204" pitchFamily="34" charset="0"/>
                <a:ea typeface="宋体" panose="02010600030101010101" pitchFamily="2" charset="-122"/>
              </a:rPr>
              <a:pPr eaLnBrk="1" hangingPunct="1">
                <a:spcBef>
                  <a:spcPct val="0"/>
                </a:spcBef>
                <a:buFontTx/>
                <a:buNone/>
              </a:pPr>
              <a:t>5</a:t>
            </a:fld>
            <a:endParaRPr lang="en-US" altLang="zh-CN" sz="2400">
              <a:latin typeface="Tahoma" panose="020B060403050404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F8CBF6C2-DADF-4019-9B4E-7B06CA483499}"/>
              </a:ext>
            </a:extLst>
          </p:cNvPr>
          <p:cNvSpPr>
            <a:spLocks noGrp="1" noChangeArrowheads="1"/>
          </p:cNvSpPr>
          <p:nvPr>
            <p:ph type="title" idx="4294967295"/>
          </p:nvPr>
        </p:nvSpPr>
        <p:spPr>
          <a:xfrm>
            <a:off x="185480" y="893762"/>
            <a:ext cx="7772400" cy="762000"/>
          </a:xfrm>
        </p:spPr>
        <p:txBody>
          <a:bodyPr/>
          <a:lstStyle/>
          <a:p>
            <a:r>
              <a:rPr lang="zh-CN" altLang="en-US" b="1" dirty="0">
                <a:latin typeface="华文楷体" panose="02010600040101010101" pitchFamily="2" charset="-122"/>
                <a:ea typeface="华文楷体" panose="02010600040101010101" pitchFamily="2" charset="-122"/>
              </a:rPr>
              <a:t>密码分析  </a:t>
            </a:r>
          </a:p>
        </p:txBody>
      </p:sp>
      <p:sp>
        <p:nvSpPr>
          <p:cNvPr id="64516" name="Text Box 3">
            <a:extLst>
              <a:ext uri="{FF2B5EF4-FFF2-40B4-BE49-F238E27FC236}">
                <a16:creationId xmlns:a16="http://schemas.microsoft.com/office/drawing/2014/main" id="{81AAA6B0-55AC-4074-B141-0164D208988E}"/>
              </a:ext>
            </a:extLst>
          </p:cNvPr>
          <p:cNvSpPr txBox="1">
            <a:spLocks noChangeArrowheads="1"/>
          </p:cNvSpPr>
          <p:nvPr/>
        </p:nvSpPr>
        <p:spPr bwMode="auto">
          <a:xfrm>
            <a:off x="2498725" y="5507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38917" name="Text Box 4">
            <a:extLst>
              <a:ext uri="{FF2B5EF4-FFF2-40B4-BE49-F238E27FC236}">
                <a16:creationId xmlns:a16="http://schemas.microsoft.com/office/drawing/2014/main" id="{DD1389EE-D756-404C-9A49-32228374132A}"/>
              </a:ext>
            </a:extLst>
          </p:cNvPr>
          <p:cNvSpPr txBox="1">
            <a:spLocks noChangeArrowheads="1"/>
          </p:cNvSpPr>
          <p:nvPr/>
        </p:nvSpPr>
        <p:spPr bwMode="auto">
          <a:xfrm>
            <a:off x="683568" y="1655762"/>
            <a:ext cx="8303012"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研究分析解密规律的科学称作</a:t>
            </a:r>
            <a:r>
              <a:rPr lang="zh-CN" altLang="en-US" b="1" u="sng" dirty="0">
                <a:latin typeface="楷体" panose="02010609060101010101" pitchFamily="49" charset="-122"/>
                <a:ea typeface="楷体" panose="02010609060101010101" pitchFamily="49" charset="-122"/>
              </a:rPr>
              <a:t>密码分析学</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密码分析也叫做密码破译，简单地说，就是密码分析人员在系统密钥未知的情况下设法破解系统的密钥或者获取明文的过程。</a:t>
            </a:r>
            <a:endParaRPr lang="en-US" altLang="zh-CN" b="1" dirty="0">
              <a:latin typeface="楷体" panose="02010609060101010101" pitchFamily="49" charset="-122"/>
              <a:ea typeface="楷体" panose="02010609060101010101" pitchFamily="49" charset="-122"/>
            </a:endParaRPr>
          </a:p>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一个成功的密码分析不仅能够恢复出明文消息和密钥，而且能够发现密码体制的弱点，从而控制通信。</a:t>
            </a:r>
          </a:p>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密码分析在外交、军事、公安、商业等方面都具有重要作用，也是研究历史、考古、古语言学和古乐理论的重要手段之一。</a:t>
            </a:r>
          </a:p>
          <a:p>
            <a:pPr eaLnBrk="1" hangingPunct="1">
              <a:spcBef>
                <a:spcPct val="0"/>
              </a:spcBef>
              <a:spcAft>
                <a:spcPts val="600"/>
              </a:spcAft>
              <a:buFontTx/>
              <a:buNone/>
            </a:pP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blinds(horizontal)">
                                      <p:cBhvr>
                                        <p:cTn id="7" dur="500"/>
                                        <p:tgtEl>
                                          <p:spTgt spid="38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7">
                                            <p:txEl>
                                              <p:pRg st="1" end="1"/>
                                            </p:txEl>
                                          </p:spTgt>
                                        </p:tgtEl>
                                        <p:attrNameLst>
                                          <p:attrName>style.visibility</p:attrName>
                                        </p:attrNameLst>
                                      </p:cBhvr>
                                      <p:to>
                                        <p:strVal val="visible"/>
                                      </p:to>
                                    </p:set>
                                    <p:animEffect transition="in" filter="blinds(horizontal)">
                                      <p:cBhvr>
                                        <p:cTn id="12" dur="500"/>
                                        <p:tgtEl>
                                          <p:spTgt spid="389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7">
                                            <p:txEl>
                                              <p:pRg st="2" end="2"/>
                                            </p:txEl>
                                          </p:spTgt>
                                        </p:tgtEl>
                                        <p:attrNameLst>
                                          <p:attrName>style.visibility</p:attrName>
                                        </p:attrNameLst>
                                      </p:cBhvr>
                                      <p:to>
                                        <p:strVal val="visible"/>
                                      </p:to>
                                    </p:set>
                                    <p:animEffect transition="in" filter="blinds(horizontal)">
                                      <p:cBhvr>
                                        <p:cTn id="17" dur="500"/>
                                        <p:tgtEl>
                                          <p:spTgt spid="389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17">
                                            <p:txEl>
                                              <p:pRg st="3" end="3"/>
                                            </p:txEl>
                                          </p:spTgt>
                                        </p:tgtEl>
                                        <p:attrNameLst>
                                          <p:attrName>style.visibility</p:attrName>
                                        </p:attrNameLst>
                                      </p:cBhvr>
                                      <p:to>
                                        <p:strVal val="visible"/>
                                      </p:to>
                                    </p:set>
                                    <p:animEffect transition="in" filter="blinds(horizontal)">
                                      <p:cBhvr>
                                        <p:cTn id="22" dur="500"/>
                                        <p:tgtEl>
                                          <p:spTgt spid="389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3102DD-B166-4BFC-B895-F1434422FB5B}"/>
              </a:ext>
            </a:extLst>
          </p:cNvPr>
          <p:cNvSpPr>
            <a:spLocks noGrp="1"/>
          </p:cNvSpPr>
          <p:nvPr>
            <p:ph type="sldNum" sz="quarter" idx="12"/>
          </p:nvPr>
        </p:nvSpPr>
        <p:spPr/>
        <p:txBody>
          <a:bodyPr/>
          <a:lstStyle/>
          <a:p>
            <a:fld id="{3FA3B7B3-45F1-4F78-8C74-FDB527C9F76D}" type="slidenum">
              <a:rPr lang="zh-CN" altLang="en-US" smtClean="0"/>
              <a:pPr/>
              <a:t>6</a:t>
            </a:fld>
            <a:endParaRPr lang="zh-CN" altLang="en-US" dirty="0"/>
          </a:p>
        </p:txBody>
      </p:sp>
      <p:sp>
        <p:nvSpPr>
          <p:cNvPr id="5" name="矩形 4">
            <a:extLst>
              <a:ext uri="{FF2B5EF4-FFF2-40B4-BE49-F238E27FC236}">
                <a16:creationId xmlns:a16="http://schemas.microsoft.com/office/drawing/2014/main" id="{63B77EC8-7C6E-49A3-B86C-BCB38CA5196B}"/>
              </a:ext>
            </a:extLst>
          </p:cNvPr>
          <p:cNvSpPr/>
          <p:nvPr/>
        </p:nvSpPr>
        <p:spPr>
          <a:xfrm>
            <a:off x="863588" y="1340768"/>
            <a:ext cx="7416824" cy="3970318"/>
          </a:xfrm>
          <a:prstGeom prst="rect">
            <a:avLst/>
          </a:prstGeom>
        </p:spPr>
        <p:txBody>
          <a:bodyPr wrap="square">
            <a:spAutoFit/>
          </a:bodyPr>
          <a:lstStyle/>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从原则上来说，密码分析是</a:t>
            </a:r>
            <a:r>
              <a:rPr lang="zh-CN" altLang="zh-CN" sz="2800" b="1" dirty="0">
                <a:solidFill>
                  <a:srgbClr val="FF0000"/>
                </a:solidFill>
                <a:latin typeface="华文楷体" panose="02010600040101010101" pitchFamily="2" charset="-122"/>
                <a:ea typeface="华文楷体" panose="02010600040101010101" pitchFamily="2" charset="-122"/>
                <a:cs typeface="宋体" panose="02010600030101010101" pitchFamily="2" charset="-122"/>
              </a:rPr>
              <a:t>攻击者</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为了窃取机密信息所做的事情，但是，这同时也是</a:t>
            </a:r>
            <a:r>
              <a:rPr lang="zh-CN" altLang="zh-CN" sz="2800" b="1" dirty="0">
                <a:solidFill>
                  <a:srgbClr val="FF0000"/>
                </a:solidFill>
                <a:latin typeface="华文楷体" panose="02010600040101010101" pitchFamily="2" charset="-122"/>
                <a:ea typeface="华文楷体" panose="02010600040101010101" pitchFamily="2" charset="-122"/>
                <a:cs typeface="宋体" panose="02010600030101010101" pitchFamily="2" charset="-122"/>
              </a:rPr>
              <a:t>密码体制设计者</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的工作。</a:t>
            </a:r>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当然，设计者的目的是为了分析体制的弱点，以期提高密码体制的安全强度。</a:t>
            </a:r>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密码技术就是在与密码破译技术的对立矛盾中不断发展、前进的。</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2687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1DA5DED2-C91B-41C8-A485-5D22606658B2}"/>
              </a:ext>
            </a:extLst>
          </p:cNvPr>
          <p:cNvSpPr>
            <a:spLocks noGrp="1" noChangeArrowheads="1"/>
          </p:cNvSpPr>
          <p:nvPr>
            <p:ph type="body" sz="quarter" idx="13"/>
          </p:nvPr>
        </p:nvSpPr>
        <p:spPr>
          <a:xfrm>
            <a:off x="61857" y="2289313"/>
            <a:ext cx="5988574" cy="1066793"/>
          </a:xfrm>
        </p:spPr>
        <p:txBody>
          <a:bodyPr>
            <a:noAutofit/>
          </a:bodyPr>
          <a:lstStyle/>
          <a:p>
            <a:pPr>
              <a:buFont typeface="Wingdings" panose="05000000000000000000" pitchFamily="2" charset="2"/>
              <a:buNone/>
            </a:pPr>
            <a:r>
              <a:rPr lang="zh-CN" altLang="zh-CN" sz="2800" dirty="0">
                <a:solidFill>
                  <a:schemeClr val="tx1"/>
                </a:solidFill>
                <a:latin typeface="楷体" panose="02010609060101010101" pitchFamily="49" charset="-122"/>
                <a:ea typeface="楷体" panose="02010609060101010101" pitchFamily="49" charset="-122"/>
              </a:rPr>
              <a:t>被动攻击：窃听（监听）信道传输的信息，主要危害信息系统的保密性</a:t>
            </a:r>
          </a:p>
          <a:p>
            <a:pPr>
              <a:buFont typeface="Wingdings" panose="05000000000000000000" pitchFamily="2" charset="2"/>
              <a:buNone/>
            </a:pPr>
            <a:endParaRPr lang="zh-CN" altLang="zh-CN" sz="2800" dirty="0">
              <a:solidFill>
                <a:schemeClr val="tx1"/>
              </a:solidFill>
              <a:ea typeface="微软雅黑" panose="020B0503020204020204" pitchFamily="34" charset="-122"/>
            </a:endParaRPr>
          </a:p>
        </p:txBody>
      </p:sp>
      <p:sp>
        <p:nvSpPr>
          <p:cNvPr id="65538" name="Rectangle 2">
            <a:extLst>
              <a:ext uri="{FF2B5EF4-FFF2-40B4-BE49-F238E27FC236}">
                <a16:creationId xmlns:a16="http://schemas.microsoft.com/office/drawing/2014/main" id="{F82B2632-D396-4976-8435-63FF66A331D2}"/>
              </a:ext>
            </a:extLst>
          </p:cNvPr>
          <p:cNvSpPr>
            <a:spLocks noGrp="1" noChangeArrowheads="1"/>
          </p:cNvSpPr>
          <p:nvPr>
            <p:ph type="title" idx="4294967295"/>
          </p:nvPr>
        </p:nvSpPr>
        <p:spPr>
          <a:xfrm>
            <a:off x="8654" y="952500"/>
            <a:ext cx="8229600" cy="1143000"/>
          </a:xfrm>
        </p:spPr>
        <p:txBody>
          <a:bodyPr/>
          <a:lstStyle/>
          <a:p>
            <a:r>
              <a:rPr lang="zh-CN" altLang="en-US" b="1" dirty="0">
                <a:latin typeface="Arial" panose="020B0604020202020204" pitchFamily="34" charset="0"/>
                <a:ea typeface="华文楷体" panose="02010600040101010101" pitchFamily="2" charset="-122"/>
              </a:rPr>
              <a:t>密码分析</a:t>
            </a:r>
            <a:endParaRPr lang="en-US" altLang="zh-CN" b="1" dirty="0">
              <a:latin typeface="Arial" panose="020B0604020202020204" pitchFamily="34" charset="0"/>
              <a:ea typeface="华文楷体" panose="02010600040101010101" pitchFamily="2" charset="-122"/>
            </a:endParaRPr>
          </a:p>
        </p:txBody>
      </p:sp>
      <p:sp>
        <p:nvSpPr>
          <p:cNvPr id="21508" name="Rectangle 4">
            <a:extLst>
              <a:ext uri="{FF2B5EF4-FFF2-40B4-BE49-F238E27FC236}">
                <a16:creationId xmlns:a16="http://schemas.microsoft.com/office/drawing/2014/main" id="{9F0A7FE2-AC59-4C04-B867-346720659E00}"/>
              </a:ext>
            </a:extLst>
          </p:cNvPr>
          <p:cNvSpPr>
            <a:spLocks noChangeArrowheads="1"/>
          </p:cNvSpPr>
          <p:nvPr/>
        </p:nvSpPr>
        <p:spPr bwMode="auto">
          <a:xfrm>
            <a:off x="8654" y="4360448"/>
            <a:ext cx="5455174" cy="144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buClr>
                <a:schemeClr val="folHlink"/>
              </a:buClr>
              <a:buSzPct val="60000"/>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主动攻击：删除、插入、篡改、信道信息，危害完整性、认证性、不可否认性</a:t>
            </a:r>
            <a:endParaRPr lang="en-US" altLang="zh-CN" b="1" dirty="0">
              <a:latin typeface="华文楷体" panose="02010600040101010101" pitchFamily="2" charset="-122"/>
              <a:ea typeface="华文楷体" panose="02010600040101010101" pitchFamily="2" charset="-122"/>
            </a:endParaRPr>
          </a:p>
          <a:p>
            <a:pPr>
              <a:buClr>
                <a:schemeClr val="folHlink"/>
              </a:buClr>
              <a:buSzPct val="60000"/>
              <a:buFont typeface="Wingdings" panose="05000000000000000000" pitchFamily="2" charset="2"/>
              <a:buNone/>
            </a:pPr>
            <a:endParaRPr lang="zh-CN" altLang="en-US" sz="3200" b="1" dirty="0">
              <a:latin typeface="Tahoma" panose="020B0604030504040204" pitchFamily="34" charset="0"/>
              <a:ea typeface="宋体" panose="02010600030101010101" pitchFamily="2" charset="-122"/>
            </a:endParaRPr>
          </a:p>
        </p:txBody>
      </p:sp>
      <p:sp>
        <p:nvSpPr>
          <p:cNvPr id="21509" name="Line 5">
            <a:extLst>
              <a:ext uri="{FF2B5EF4-FFF2-40B4-BE49-F238E27FC236}">
                <a16:creationId xmlns:a16="http://schemas.microsoft.com/office/drawing/2014/main" id="{73CBF5D9-5C67-4348-B0AE-F302B92E24C1}"/>
              </a:ext>
            </a:extLst>
          </p:cNvPr>
          <p:cNvSpPr>
            <a:spLocks noChangeShapeType="1"/>
          </p:cNvSpPr>
          <p:nvPr/>
        </p:nvSpPr>
        <p:spPr bwMode="auto">
          <a:xfrm>
            <a:off x="6050431" y="2138890"/>
            <a:ext cx="30480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solidFill>
                <a:schemeClr val="tx1"/>
              </a:solidFill>
            </a:endParaRPr>
          </a:p>
        </p:txBody>
      </p:sp>
      <p:sp>
        <p:nvSpPr>
          <p:cNvPr id="21510" name="Line 6">
            <a:extLst>
              <a:ext uri="{FF2B5EF4-FFF2-40B4-BE49-F238E27FC236}">
                <a16:creationId xmlns:a16="http://schemas.microsoft.com/office/drawing/2014/main" id="{E79E3086-A4F9-4852-83A6-F0B009673029}"/>
              </a:ext>
            </a:extLst>
          </p:cNvPr>
          <p:cNvSpPr>
            <a:spLocks noChangeShapeType="1"/>
          </p:cNvSpPr>
          <p:nvPr/>
        </p:nvSpPr>
        <p:spPr bwMode="auto">
          <a:xfrm flipH="1">
            <a:off x="7002931" y="2138890"/>
            <a:ext cx="838200" cy="1219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511" name="Line 7">
            <a:extLst>
              <a:ext uri="{FF2B5EF4-FFF2-40B4-BE49-F238E27FC236}">
                <a16:creationId xmlns:a16="http://schemas.microsoft.com/office/drawing/2014/main" id="{5A718DD7-D8A3-4DF7-ACF8-31E94BBEF3F8}"/>
              </a:ext>
            </a:extLst>
          </p:cNvPr>
          <p:cNvSpPr>
            <a:spLocks noChangeShapeType="1"/>
          </p:cNvSpPr>
          <p:nvPr/>
        </p:nvSpPr>
        <p:spPr bwMode="auto">
          <a:xfrm>
            <a:off x="5898031" y="472969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512" name="Line 8">
            <a:extLst>
              <a:ext uri="{FF2B5EF4-FFF2-40B4-BE49-F238E27FC236}">
                <a16:creationId xmlns:a16="http://schemas.microsoft.com/office/drawing/2014/main" id="{2A385F0B-4EC0-402A-AEC5-EFF3EDABE0C2}"/>
              </a:ext>
            </a:extLst>
          </p:cNvPr>
          <p:cNvSpPr>
            <a:spLocks noChangeShapeType="1"/>
          </p:cNvSpPr>
          <p:nvPr/>
        </p:nvSpPr>
        <p:spPr bwMode="auto">
          <a:xfrm>
            <a:off x="5898031" y="4805890"/>
            <a:ext cx="1143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513" name="Line 9">
            <a:extLst>
              <a:ext uri="{FF2B5EF4-FFF2-40B4-BE49-F238E27FC236}">
                <a16:creationId xmlns:a16="http://schemas.microsoft.com/office/drawing/2014/main" id="{B715EA20-D5C1-4E82-9F7B-C0FC0A620C7E}"/>
              </a:ext>
            </a:extLst>
          </p:cNvPr>
          <p:cNvSpPr>
            <a:spLocks noChangeShapeType="1"/>
          </p:cNvSpPr>
          <p:nvPr/>
        </p:nvSpPr>
        <p:spPr bwMode="auto">
          <a:xfrm flipV="1">
            <a:off x="7422031" y="4805890"/>
            <a:ext cx="12954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pic>
        <p:nvPicPr>
          <p:cNvPr id="21514" name="Picture 10" descr="剪刀之4">
            <a:hlinkClick r:id="rId3"/>
            <a:extLst>
              <a:ext uri="{FF2B5EF4-FFF2-40B4-BE49-F238E27FC236}">
                <a16:creationId xmlns:a16="http://schemas.microsoft.com/office/drawing/2014/main" id="{10A50901-899E-4227-9F5F-731C29228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631" y="4805890"/>
            <a:ext cx="68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21510"/>
                                        </p:tgtEl>
                                        <p:attrNameLst>
                                          <p:attrName>style.visibility</p:attrName>
                                        </p:attrNameLst>
                                      </p:cBhvr>
                                      <p:to>
                                        <p:strVal val="visible"/>
                                      </p:to>
                                    </p:set>
                                    <p:anim calcmode="lin" valueType="num">
                                      <p:cBhvr additive="base">
                                        <p:cTn id="15" dur="500" fill="hold"/>
                                        <p:tgtEl>
                                          <p:spTgt spid="21510"/>
                                        </p:tgtEl>
                                        <p:attrNameLst>
                                          <p:attrName>ppt_x</p:attrName>
                                        </p:attrNameLst>
                                      </p:cBhvr>
                                      <p:tavLst>
                                        <p:tav tm="0">
                                          <p:val>
                                            <p:strVal val="1+#ppt_w/2"/>
                                          </p:val>
                                        </p:tav>
                                        <p:tav tm="100000">
                                          <p:val>
                                            <p:strVal val="#ppt_x"/>
                                          </p:val>
                                        </p:tav>
                                      </p:tavLst>
                                    </p:anim>
                                    <p:anim calcmode="lin" valueType="num">
                                      <p:cBhvr additive="base">
                                        <p:cTn id="16"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15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2151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nodeType="clickEffect">
                                  <p:stCondLst>
                                    <p:cond delay="0"/>
                                  </p:stCondLst>
                                  <p:childTnLst>
                                    <p:set>
                                      <p:cBhvr>
                                        <p:cTn id="36" dur="1" fill="hold">
                                          <p:stCondLst>
                                            <p:cond delay="0"/>
                                          </p:stCondLst>
                                        </p:cTn>
                                        <p:tgtEl>
                                          <p:spTgt spid="21512"/>
                                        </p:tgtEl>
                                        <p:attrNameLst>
                                          <p:attrName>style.visibility</p:attrName>
                                        </p:attrNameLst>
                                      </p:cBhvr>
                                      <p:to>
                                        <p:strVal val="visible"/>
                                      </p:to>
                                    </p:set>
                                    <p:animEffect transition="in" filter="barn(inHorizontal)">
                                      <p:cBhvr>
                                        <p:cTn id="37" dur="500"/>
                                        <p:tgtEl>
                                          <p:spTgt spid="21512"/>
                                        </p:tgtEl>
                                      </p:cBhvr>
                                    </p:animEffect>
                                  </p:childTnLst>
                                </p:cTn>
                              </p:par>
                              <p:par>
                                <p:cTn id="38" presetID="16" presetClass="entr" presetSubtype="26" fill="hold" nodeType="withEffect">
                                  <p:stCondLst>
                                    <p:cond delay="0"/>
                                  </p:stCondLst>
                                  <p:childTnLst>
                                    <p:set>
                                      <p:cBhvr>
                                        <p:cTn id="39" dur="1" fill="hold">
                                          <p:stCondLst>
                                            <p:cond delay="0"/>
                                          </p:stCondLst>
                                        </p:cTn>
                                        <p:tgtEl>
                                          <p:spTgt spid="21513"/>
                                        </p:tgtEl>
                                        <p:attrNameLst>
                                          <p:attrName>style.visibility</p:attrName>
                                        </p:attrNameLst>
                                      </p:cBhvr>
                                      <p:to>
                                        <p:strVal val="visible"/>
                                      </p:to>
                                    </p:set>
                                    <p:animEffect transition="in" filter="barn(inHorizontal)">
                                      <p:cBhvr>
                                        <p:cTn id="40"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P spid="2150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a:extLst>
              <a:ext uri="{FF2B5EF4-FFF2-40B4-BE49-F238E27FC236}">
                <a16:creationId xmlns:a16="http://schemas.microsoft.com/office/drawing/2014/main" id="{ABE12260-9955-47B2-A900-B6B0DE056749}"/>
              </a:ext>
            </a:extLst>
          </p:cNvPr>
          <p:cNvSpPr>
            <a:spLocks noGrp="1" noChangeArrowheads="1"/>
          </p:cNvSpPr>
          <p:nvPr>
            <p:ph type="body" sz="quarter" idx="13"/>
          </p:nvPr>
        </p:nvSpPr>
        <p:spPr>
          <a:xfrm>
            <a:off x="251520" y="1988840"/>
            <a:ext cx="8496944" cy="3672408"/>
          </a:xfrm>
        </p:spPr>
        <p:txBody>
          <a:bodyPr>
            <a:noAutofit/>
          </a:bodyPr>
          <a:lstStyle/>
          <a:p>
            <a:pPr lvl="1" algn="just">
              <a:spcAft>
                <a:spcPts val="600"/>
              </a:spcAft>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系统即使达不到理论上是不可破的，也应当为实际上不可破的。就是说，从截获的密文或某些已知明文密文对，要决定密钥或任意明文在计算上是不可行的。</a:t>
            </a:r>
          </a:p>
          <a:p>
            <a:pPr lvl="1" algn="just">
              <a:spcAft>
                <a:spcPts val="600"/>
              </a:spcAft>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系统的保密性不依赖于对加密体制或算法的保密，而依赖于密钥。这是著名的</a:t>
            </a:r>
            <a:r>
              <a:rPr lang="en-US" altLang="zh-CN" sz="2800" b="1" dirty="0" err="1">
                <a:latin typeface="华文楷体" panose="02010600040101010101" pitchFamily="2" charset="-122"/>
                <a:ea typeface="华文楷体" panose="02010600040101010101" pitchFamily="2" charset="-122"/>
              </a:rPr>
              <a:t>Kerckhoff</a:t>
            </a:r>
            <a:r>
              <a:rPr lang="zh-CN" altLang="en-US" sz="2800" b="1" dirty="0">
                <a:latin typeface="华文楷体" panose="02010600040101010101" pitchFamily="2" charset="-122"/>
                <a:ea typeface="华文楷体" panose="02010600040101010101" pitchFamily="2" charset="-122"/>
              </a:rPr>
              <a:t>原则。</a:t>
            </a:r>
          </a:p>
          <a:p>
            <a:pPr lvl="1" algn="just">
              <a:spcAft>
                <a:spcPts val="600"/>
              </a:spcAft>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加密和解密算法适用于所有密钥空间中的元素。</a:t>
            </a:r>
          </a:p>
          <a:p>
            <a:pPr lvl="1" algn="just">
              <a:spcAft>
                <a:spcPts val="600"/>
              </a:spcAft>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系统便于实现和使用。</a:t>
            </a:r>
          </a:p>
        </p:txBody>
      </p:sp>
      <p:sp>
        <p:nvSpPr>
          <p:cNvPr id="79875" name="矩形 1">
            <a:extLst>
              <a:ext uri="{FF2B5EF4-FFF2-40B4-BE49-F238E27FC236}">
                <a16:creationId xmlns:a16="http://schemas.microsoft.com/office/drawing/2014/main" id="{54EBB7E9-6004-48EC-9A4F-3DF076BA178F}"/>
              </a:ext>
            </a:extLst>
          </p:cNvPr>
          <p:cNvSpPr>
            <a:spLocks noChangeArrowheads="1"/>
          </p:cNvSpPr>
          <p:nvPr/>
        </p:nvSpPr>
        <p:spPr bwMode="auto">
          <a:xfrm>
            <a:off x="323528" y="823309"/>
            <a:ext cx="75660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marL="742950" indent="-285750">
              <a:defRPr sz="2400">
                <a:solidFill>
                  <a:srgbClr val="FF0066"/>
                </a:solidFill>
                <a:latin typeface="Times New Roman" panose="02020603050405020304" pitchFamily="18" charset="0"/>
                <a:ea typeface="宋体" panose="02010600030101010101" pitchFamily="2" charset="-122"/>
              </a:defRPr>
            </a:lvl2pPr>
            <a:lvl3pPr marL="1143000" indent="-228600">
              <a:defRPr sz="2400">
                <a:solidFill>
                  <a:srgbClr val="FF0066"/>
                </a:solidFill>
                <a:latin typeface="Times New Roman" panose="02020603050405020304" pitchFamily="18" charset="0"/>
                <a:ea typeface="宋体" panose="02010600030101010101" pitchFamily="2" charset="-122"/>
              </a:defRPr>
            </a:lvl3pPr>
            <a:lvl4pPr marL="1600200" indent="-228600">
              <a:defRPr sz="2400">
                <a:solidFill>
                  <a:srgbClr val="FF0066"/>
                </a:solidFill>
                <a:latin typeface="Times New Roman" panose="02020603050405020304" pitchFamily="18" charset="0"/>
                <a:ea typeface="宋体" panose="02010600030101010101" pitchFamily="2" charset="-122"/>
              </a:defRPr>
            </a:lvl4pPr>
            <a:lvl5pPr marL="2057400" indent="-228600">
              <a:defRPr sz="2400">
                <a:solidFill>
                  <a:srgbClr val="FF00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rgbClr val="FF00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rgbClr val="FF00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rgbClr val="FF00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rgbClr val="FF0066"/>
                </a:solidFill>
                <a:latin typeface="Times New Roman" panose="02020603050405020304" pitchFamily="18" charset="0"/>
                <a:ea typeface="宋体" panose="02010600030101010101" pitchFamily="2" charset="-122"/>
              </a:defRPr>
            </a:lvl9pPr>
          </a:lstStyle>
          <a:p>
            <a:r>
              <a:rPr lang="zh-CN" altLang="en-US" sz="2800" b="1" dirty="0">
                <a:solidFill>
                  <a:schemeClr val="tx1"/>
                </a:solidFill>
                <a:latin typeface="华文楷体" panose="02010600040101010101" pitchFamily="2" charset="-122"/>
                <a:ea typeface="华文楷体" panose="02010600040101010101" pitchFamily="2" charset="-122"/>
              </a:rPr>
              <a:t>为了保护信息的保密性，抗击密码分析，保密系统应当满足下述要求：</a:t>
            </a:r>
          </a:p>
        </p:txBody>
      </p:sp>
    </p:spTree>
    <p:extLst>
      <p:ext uri="{BB962C8B-B14F-4D97-AF65-F5344CB8AC3E}">
        <p14:creationId xmlns:p14="http://schemas.microsoft.com/office/powerpoint/2010/main" val="28889505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46D97492-F64B-4CC3-BC3B-442F6D57B93D}"/>
              </a:ext>
            </a:extLst>
          </p:cNvPr>
          <p:cNvSpPr>
            <a:spLocks noGrp="1" noChangeArrowheads="1"/>
          </p:cNvSpPr>
          <p:nvPr>
            <p:ph type="body" sz="quarter" idx="13"/>
          </p:nvPr>
        </p:nvSpPr>
        <p:spPr/>
        <p:txBody>
          <a:bodyPr/>
          <a:lstStyle/>
          <a:p>
            <a:pPr>
              <a:spcAft>
                <a:spcPts val="600"/>
              </a:spcAft>
              <a:buFont typeface="Wingdings" panose="05000000000000000000" pitchFamily="2" charset="2"/>
              <a:buNone/>
            </a:pPr>
            <a:r>
              <a:rPr lang="zh-CN" altLang="en-US" sz="2200" b="1">
                <a:solidFill>
                  <a:srgbClr val="FF9900"/>
                </a:solidFill>
                <a:ea typeface="微软雅黑" panose="020B0503020204020204" pitchFamily="34" charset="-122"/>
              </a:rPr>
              <a:t>  </a:t>
            </a:r>
            <a:endParaRPr lang="zh-CN" altLang="en-US" sz="2200">
              <a:solidFill>
                <a:srgbClr val="0066FF"/>
              </a:solidFill>
              <a:ea typeface="微软雅黑" panose="020B0503020204020204" pitchFamily="34" charset="-122"/>
            </a:endParaRPr>
          </a:p>
        </p:txBody>
      </p:sp>
      <p:sp>
        <p:nvSpPr>
          <p:cNvPr id="80898" name="Rectangle 2">
            <a:extLst>
              <a:ext uri="{FF2B5EF4-FFF2-40B4-BE49-F238E27FC236}">
                <a16:creationId xmlns:a16="http://schemas.microsoft.com/office/drawing/2014/main" id="{E3E72BA3-03C8-41FC-9F5C-94DE23CAEFE9}"/>
              </a:ext>
            </a:extLst>
          </p:cNvPr>
          <p:cNvSpPr>
            <a:spLocks noGrp="1" noChangeArrowheads="1"/>
          </p:cNvSpPr>
          <p:nvPr>
            <p:ph type="title" idx="4294967295"/>
          </p:nvPr>
        </p:nvSpPr>
        <p:spPr>
          <a:xfrm>
            <a:off x="126465" y="801662"/>
            <a:ext cx="7772400" cy="762000"/>
          </a:xfrm>
        </p:spPr>
        <p:txBody>
          <a:bodyPr/>
          <a:lstStyle/>
          <a:p>
            <a:r>
              <a:rPr lang="zh-CN" altLang="en-US" b="1" dirty="0">
                <a:latin typeface="楷体" panose="02010609060101010101" pitchFamily="49" charset="-122"/>
                <a:ea typeface="楷体" panose="02010609060101010101" pitchFamily="49" charset="-122"/>
              </a:rPr>
              <a:t>无条件安全和计算安全</a:t>
            </a:r>
          </a:p>
        </p:txBody>
      </p:sp>
      <p:sp>
        <p:nvSpPr>
          <p:cNvPr id="80900" name="Text Box 4">
            <a:extLst>
              <a:ext uri="{FF2B5EF4-FFF2-40B4-BE49-F238E27FC236}">
                <a16:creationId xmlns:a16="http://schemas.microsoft.com/office/drawing/2014/main" id="{4CB740D3-191D-4DC3-A1A1-5B49A0EDA066}"/>
              </a:ext>
            </a:extLst>
          </p:cNvPr>
          <p:cNvSpPr txBox="1">
            <a:spLocks noChangeArrowheads="1"/>
          </p:cNvSpPr>
          <p:nvPr/>
        </p:nvSpPr>
        <p:spPr bwMode="auto">
          <a:xfrm>
            <a:off x="2498725" y="5507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307205" name="Text Box 5">
            <a:extLst>
              <a:ext uri="{FF2B5EF4-FFF2-40B4-BE49-F238E27FC236}">
                <a16:creationId xmlns:a16="http://schemas.microsoft.com/office/drawing/2014/main" id="{848F02BC-279C-454A-BA9E-6345F16A0B50}"/>
              </a:ext>
            </a:extLst>
          </p:cNvPr>
          <p:cNvSpPr txBox="1">
            <a:spLocks noChangeArrowheads="1"/>
          </p:cNvSpPr>
          <p:nvPr/>
        </p:nvSpPr>
        <p:spPr bwMode="auto">
          <a:xfrm>
            <a:off x="800100" y="1702151"/>
            <a:ext cx="754380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sym typeface="Monotype Sorts"/>
              </a:rPr>
              <a:t>无条件安全</a:t>
            </a:r>
          </a:p>
          <a:p>
            <a:pPr eaLnBrk="1" hangingPunct="1">
              <a:spcBef>
                <a:spcPct val="0"/>
              </a:spcBef>
              <a:spcAft>
                <a:spcPts val="600"/>
              </a:spcAft>
              <a:buFontTx/>
              <a:buNone/>
            </a:pPr>
            <a:r>
              <a:rPr lang="zh-CN" altLang="en-US" b="1" dirty="0">
                <a:latin typeface="楷体" panose="02010609060101010101" pitchFamily="49" charset="-122"/>
                <a:ea typeface="楷体" panose="02010609060101010101" pitchFamily="49" charset="-122"/>
                <a:sym typeface="Monotype Sorts"/>
              </a:rPr>
              <a:t>密文与明文间的互信息量为零</a:t>
            </a:r>
          </a:p>
          <a:p>
            <a:pPr eaLnBrk="1" hangingPunct="1">
              <a:spcBef>
                <a:spcPct val="0"/>
              </a:spcBef>
              <a:spcAft>
                <a:spcPts val="600"/>
              </a:spcAft>
              <a:buFontTx/>
              <a:buNone/>
            </a:pPr>
            <a:r>
              <a:rPr lang="en-US" altLang="zh-CN" b="1" dirty="0">
                <a:latin typeface="楷体" panose="02010609060101010101" pitchFamily="49" charset="-122"/>
                <a:ea typeface="楷体" panose="02010609060101010101" pitchFamily="49" charset="-122"/>
              </a:rPr>
              <a:t>Shannon</a:t>
            </a:r>
            <a:r>
              <a:rPr lang="zh-CN" altLang="en-US" b="1" dirty="0">
                <a:latin typeface="楷体" panose="02010609060101010101" pitchFamily="49" charset="-122"/>
                <a:ea typeface="楷体" panose="02010609060101010101" pitchFamily="49" charset="-122"/>
              </a:rPr>
              <a:t>指出，仅当密钥至少和明文一样长时达到无条件安全（即一次一密）</a:t>
            </a:r>
          </a:p>
        </p:txBody>
      </p:sp>
      <p:sp>
        <p:nvSpPr>
          <p:cNvPr id="6" name="文本框 5">
            <a:extLst>
              <a:ext uri="{FF2B5EF4-FFF2-40B4-BE49-F238E27FC236}">
                <a16:creationId xmlns:a16="http://schemas.microsoft.com/office/drawing/2014/main" id="{91D7E9AD-19B2-4158-9F48-09158B107AFF}"/>
              </a:ext>
            </a:extLst>
          </p:cNvPr>
          <p:cNvSpPr txBox="1"/>
          <p:nvPr/>
        </p:nvSpPr>
        <p:spPr>
          <a:xfrm>
            <a:off x="395536" y="3825696"/>
            <a:ext cx="8424936" cy="2246769"/>
          </a:xfrm>
          <a:prstGeom prst="rect">
            <a:avLst/>
          </a:prstGeom>
          <a:noFill/>
        </p:spPr>
        <p:txBody>
          <a:bodyPr wrap="square">
            <a:spAutoFit/>
          </a:bodyPr>
          <a:lstStyle/>
          <a:p>
            <a:pPr marL="457200" indent="-457200">
              <a:buFont typeface="+mj-ea"/>
              <a:buAutoNum type="circleNumDbPlain"/>
              <a:defRPr/>
            </a:pPr>
            <a:r>
              <a:rPr lang="zh-CN" altLang="en-US" sz="2800" b="1" dirty="0">
                <a:solidFill>
                  <a:schemeClr val="tx1"/>
                </a:solidFill>
                <a:latin typeface="楷体" panose="02010609060101010101" pitchFamily="49" charset="-122"/>
                <a:ea typeface="楷体" panose="02010609060101010101" pitchFamily="49" charset="-122"/>
              </a:rPr>
              <a:t>一个加密算法是无条件安全的，如果算法产生的密文不能给出惟一决定相应明文的足够信息。此时无论敌手截获多少密文、花费多少时间，都不能解密密文。</a:t>
            </a:r>
            <a:endParaRPr lang="en-US" altLang="zh-CN" sz="2800" b="1" dirty="0">
              <a:solidFill>
                <a:schemeClr val="tx1"/>
              </a:solidFill>
              <a:latin typeface="楷体" panose="02010609060101010101" pitchFamily="49" charset="-122"/>
              <a:ea typeface="楷体" panose="02010609060101010101" pitchFamily="49" charset="-122"/>
            </a:endParaRPr>
          </a:p>
          <a:p>
            <a:pPr marL="457200" indent="-457200">
              <a:buFont typeface="+mj-ea"/>
              <a:buAutoNum type="circleNumDbPlain"/>
              <a:defRPr/>
            </a:pPr>
            <a:r>
              <a:rPr lang="zh-CN" altLang="en-US" sz="2800" b="1" dirty="0">
                <a:solidFill>
                  <a:schemeClr val="tx1"/>
                </a:solidFill>
                <a:latin typeface="楷体" panose="02010609060101010101" pitchFamily="49" charset="-122"/>
                <a:ea typeface="楷体" panose="02010609060101010101" pitchFamily="49" charset="-122"/>
              </a:rPr>
              <a:t>量子密码</a:t>
            </a:r>
            <a:endParaRPr lang="en-US" altLang="zh-CN" sz="28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039948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05">
                                            <p:txEl>
                                              <p:pRg st="0" end="0"/>
                                            </p:txEl>
                                          </p:spTgt>
                                        </p:tgtEl>
                                        <p:attrNameLst>
                                          <p:attrName>style.visibility</p:attrName>
                                        </p:attrNameLst>
                                      </p:cBhvr>
                                      <p:to>
                                        <p:strVal val="visible"/>
                                      </p:to>
                                    </p:set>
                                    <p:animEffect transition="in" filter="blinds(horizontal)">
                                      <p:cBhvr>
                                        <p:cTn id="7" dur="500"/>
                                        <p:tgtEl>
                                          <p:spTgt spid="30720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05">
                                            <p:txEl>
                                              <p:pRg st="1" end="1"/>
                                            </p:txEl>
                                          </p:spTgt>
                                        </p:tgtEl>
                                        <p:attrNameLst>
                                          <p:attrName>style.visibility</p:attrName>
                                        </p:attrNameLst>
                                      </p:cBhvr>
                                      <p:to>
                                        <p:strVal val="visible"/>
                                      </p:to>
                                    </p:set>
                                    <p:animEffect transition="in" filter="blinds(horizontal)">
                                      <p:cBhvr>
                                        <p:cTn id="10" dur="500"/>
                                        <p:tgtEl>
                                          <p:spTgt spid="30720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05">
                                            <p:txEl>
                                              <p:pRg st="2" end="2"/>
                                            </p:txEl>
                                          </p:spTgt>
                                        </p:tgtEl>
                                        <p:attrNameLst>
                                          <p:attrName>style.visibility</p:attrName>
                                        </p:attrNameLst>
                                      </p:cBhvr>
                                      <p:to>
                                        <p:strVal val="visible"/>
                                      </p:to>
                                    </p:set>
                                    <p:animEffect transition="in" filter="blinds(horizontal)">
                                      <p:cBhvr>
                                        <p:cTn id="13" dur="500"/>
                                        <p:tgtEl>
                                          <p:spTgt spid="30720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Office\Templates\演示文稿设计\专业型模板.pot</Template>
  <TotalTime>537</TotalTime>
  <Words>2466</Words>
  <Application>Microsoft Office PowerPoint</Application>
  <PresentationFormat>全屏显示(4:3)</PresentationFormat>
  <Paragraphs>180</Paragraphs>
  <Slides>32</Slides>
  <Notes>2</Notes>
  <HiddenSlides>0</HiddenSlides>
  <MMClips>0</MMClips>
  <ScaleCrop>false</ScaleCrop>
  <HeadingPairs>
    <vt:vector size="6" baseType="variant">
      <vt:variant>
        <vt:lpstr>已用的字体</vt:lpstr>
      </vt:variant>
      <vt:variant>
        <vt:i4>16</vt:i4>
      </vt:variant>
      <vt:variant>
        <vt:lpstr>主题</vt:lpstr>
      </vt:variant>
      <vt:variant>
        <vt:i4>8</vt:i4>
      </vt:variant>
      <vt:variant>
        <vt:lpstr>幻灯片标题</vt:lpstr>
      </vt:variant>
      <vt:variant>
        <vt:i4>32</vt:i4>
      </vt:variant>
    </vt:vector>
  </HeadingPairs>
  <TitlesOfParts>
    <vt:vector size="56" baseType="lpstr">
      <vt:lpstr>Monotype Sorts</vt:lpstr>
      <vt:lpstr>等线</vt:lpstr>
      <vt:lpstr>等线 Light</vt:lpstr>
      <vt:lpstr>黑体</vt:lpstr>
      <vt:lpstr>华文楷体</vt:lpstr>
      <vt:lpstr>楷体</vt:lpstr>
      <vt:lpstr>宋体</vt:lpstr>
      <vt:lpstr>微软雅黑</vt:lpstr>
      <vt:lpstr>Arial</vt:lpstr>
      <vt:lpstr>Calibri</vt:lpstr>
      <vt:lpstr>Calibri Light</vt:lpstr>
      <vt:lpstr>Cambria Math</vt:lpstr>
      <vt:lpstr>Tahoma</vt:lpstr>
      <vt:lpstr>Times</vt:lpstr>
      <vt:lpstr>Times New Roman</vt:lpstr>
      <vt:lpstr>Wingdings</vt:lpstr>
      <vt:lpstr>自定义设计</vt:lpstr>
      <vt:lpstr>自定义设计方案</vt:lpstr>
      <vt:lpstr>1_自定义设计方案</vt:lpstr>
      <vt:lpstr>1_自定义设计</vt:lpstr>
      <vt:lpstr>2_自定义设计</vt:lpstr>
      <vt:lpstr>3_自定义设计</vt:lpstr>
      <vt:lpstr>4_自定义设计</vt:lpstr>
      <vt:lpstr>1_Office 主题​​</vt:lpstr>
      <vt:lpstr>PowerPoint 演示文稿</vt:lpstr>
      <vt:lpstr>PowerPoint 演示文稿</vt:lpstr>
      <vt:lpstr>PowerPoint 演示文稿</vt:lpstr>
      <vt:lpstr>密码学（Cryptology）研究分支</vt:lpstr>
      <vt:lpstr>密码分析  </vt:lpstr>
      <vt:lpstr>PowerPoint 演示文稿</vt:lpstr>
      <vt:lpstr>密码分析</vt:lpstr>
      <vt:lpstr>PowerPoint 演示文稿</vt:lpstr>
      <vt:lpstr>无条件安全和计算安全</vt:lpstr>
      <vt:lpstr>PowerPoint 演示文稿</vt:lpstr>
      <vt:lpstr>密码分析</vt:lpstr>
      <vt:lpstr>密码可能经受的攻击</vt:lpstr>
      <vt:lpstr>PowerPoint 演示文稿</vt:lpstr>
      <vt:lpstr>PowerPoint 演示文稿</vt:lpstr>
      <vt:lpstr>选择明文攻击举例</vt:lpstr>
      <vt:lpstr>选择明文攻击举例</vt:lpstr>
      <vt:lpstr>选择明文攻击思想</vt:lpstr>
      <vt:lpstr>PowerPoint 演示文稿</vt:lpstr>
      <vt:lpstr>PowerPoint 演示文稿</vt:lpstr>
      <vt:lpstr>PowerPoint 演示文稿</vt:lpstr>
      <vt:lpstr>PowerPoint 演示文稿</vt:lpstr>
      <vt:lpstr>PowerPoint 演示文稿</vt:lpstr>
      <vt:lpstr>密码分析方法                 -穷举密钥搜索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中科院软件所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石文昌</dc:creator>
  <cp:lastModifiedBy>chu</cp:lastModifiedBy>
  <cp:revision>1458</cp:revision>
  <dcterms:created xsi:type="dcterms:W3CDTF">2001-11-05T10:38:16Z</dcterms:created>
  <dcterms:modified xsi:type="dcterms:W3CDTF">2022-02-20T02:39:52Z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