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8" r:id="rId2"/>
    <p:sldMasterId id="2147483715" r:id="rId3"/>
    <p:sldMasterId id="2147483735" r:id="rId4"/>
    <p:sldMasterId id="2147483763" r:id="rId5"/>
    <p:sldMasterId id="2147483846" r:id="rId6"/>
    <p:sldMasterId id="2147483899" r:id="rId7"/>
    <p:sldMasterId id="2147485188" r:id="rId8"/>
  </p:sldMasterIdLst>
  <p:notesMasterIdLst>
    <p:notesMasterId r:id="rId41"/>
  </p:notesMasterIdLst>
  <p:handoutMasterIdLst>
    <p:handoutMasterId r:id="rId42"/>
  </p:handoutMasterIdLst>
  <p:sldIdLst>
    <p:sldId id="256" r:id="rId9"/>
    <p:sldId id="277" r:id="rId10"/>
    <p:sldId id="271" r:id="rId11"/>
    <p:sldId id="272" r:id="rId12"/>
    <p:sldId id="273" r:id="rId13"/>
    <p:sldId id="278" r:id="rId14"/>
    <p:sldId id="279" r:id="rId15"/>
    <p:sldId id="280" r:id="rId16"/>
    <p:sldId id="283" r:id="rId17"/>
    <p:sldId id="281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57" r:id="rId30"/>
    <p:sldId id="258" r:id="rId31"/>
    <p:sldId id="259" r:id="rId32"/>
    <p:sldId id="295" r:id="rId33"/>
    <p:sldId id="296" r:id="rId34"/>
    <p:sldId id="297" r:id="rId35"/>
    <p:sldId id="298" r:id="rId36"/>
    <p:sldId id="274" r:id="rId37"/>
    <p:sldId id="299" r:id="rId38"/>
    <p:sldId id="276" r:id="rId39"/>
    <p:sldId id="269" r:id="rId40"/>
  </p:sldIdLst>
  <p:sldSz cx="9144000" cy="6858000" type="screen4x3"/>
  <p:notesSz cx="9926638" cy="66690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FF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6600"/>
    <a:srgbClr val="339966"/>
    <a:srgbClr val="0000FF"/>
    <a:srgbClr val="FF0066"/>
    <a:srgbClr val="FF0000"/>
    <a:srgbClr val="E412E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1" autoAdjust="0"/>
    <p:restoredTop sz="94249" autoAdjust="0"/>
  </p:normalViewPr>
  <p:slideViewPr>
    <p:cSldViewPr>
      <p:cViewPr varScale="1">
        <p:scale>
          <a:sx n="72" d="100"/>
          <a:sy n="72" d="100"/>
        </p:scale>
        <p:origin x="1386" y="66"/>
      </p:cViewPr>
      <p:guideLst>
        <p:guide orient="horz" pos="2190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页眉占位符 310273">
            <a:extLst>
              <a:ext uri="{FF2B5EF4-FFF2-40B4-BE49-F238E27FC236}">
                <a16:creationId xmlns:a16="http://schemas.microsoft.com/office/drawing/2014/main" id="{91346C9E-07EB-41A3-8428-08B4C22057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日期占位符 310274">
            <a:extLst>
              <a:ext uri="{FF2B5EF4-FFF2-40B4-BE49-F238E27FC236}">
                <a16:creationId xmlns:a16="http://schemas.microsoft.com/office/drawing/2014/main" id="{02CBBB72-0E03-4A92-B0B6-72882F4E8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0537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6" name="页脚占位符 310275">
            <a:extLst>
              <a:ext uri="{FF2B5EF4-FFF2-40B4-BE49-F238E27FC236}">
                <a16:creationId xmlns:a16="http://schemas.microsoft.com/office/drawing/2014/main" id="{B4B4CEE4-FB70-4A05-A2B7-404F25C7E7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34125"/>
            <a:ext cx="4300538" cy="333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7" name="灯片编号占位符 310276">
            <a:extLst>
              <a:ext uri="{FF2B5EF4-FFF2-40B4-BE49-F238E27FC236}">
                <a16:creationId xmlns:a16="http://schemas.microsoft.com/office/drawing/2014/main" id="{2D377FE8-1DB6-4D57-B6A6-21A0ACBCB4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4513" y="6334125"/>
            <a:ext cx="4300537" cy="333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5342898-3F19-43A8-9F3D-83AB380A6D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页眉占位符 313345">
            <a:extLst>
              <a:ext uri="{FF2B5EF4-FFF2-40B4-BE49-F238E27FC236}">
                <a16:creationId xmlns:a16="http://schemas.microsoft.com/office/drawing/2014/main" id="{0F4C233A-48A0-4F8B-B4CB-5D752C947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3347" name="日期占位符 313346">
            <a:extLst>
              <a:ext uri="{FF2B5EF4-FFF2-40B4-BE49-F238E27FC236}">
                <a16:creationId xmlns:a16="http://schemas.microsoft.com/office/drawing/2014/main" id="{59189991-1D30-4C70-B933-A51E1EB13F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0537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44" name="幻灯片图像占位符 313347">
            <a:extLst>
              <a:ext uri="{FF2B5EF4-FFF2-40B4-BE49-F238E27FC236}">
                <a16:creationId xmlns:a16="http://schemas.microsoft.com/office/drawing/2014/main" id="{EB8A430E-F814-4C60-8E7F-4D516E9268B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295650" y="500063"/>
            <a:ext cx="3335338" cy="2501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文本占位符 313348">
            <a:extLst>
              <a:ext uri="{FF2B5EF4-FFF2-40B4-BE49-F238E27FC236}">
                <a16:creationId xmlns:a16="http://schemas.microsoft.com/office/drawing/2014/main" id="{D5FFC662-6B54-4947-BD53-AE62FDEC8BD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92188" y="3167063"/>
            <a:ext cx="7942262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3350" name="页脚占位符 313349">
            <a:extLst>
              <a:ext uri="{FF2B5EF4-FFF2-40B4-BE49-F238E27FC236}">
                <a16:creationId xmlns:a16="http://schemas.microsoft.com/office/drawing/2014/main" id="{81D7A92A-D27C-4F6E-91D9-B399502869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334125"/>
            <a:ext cx="4300538" cy="333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3351" name="灯片编号占位符 313350">
            <a:extLst>
              <a:ext uri="{FF2B5EF4-FFF2-40B4-BE49-F238E27FC236}">
                <a16:creationId xmlns:a16="http://schemas.microsoft.com/office/drawing/2014/main" id="{6E31CF5A-D0DD-4086-A6D2-937E3CCAE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24513" y="6334125"/>
            <a:ext cx="4300537" cy="333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05C2D7AF-8AB6-4AA7-8F47-7CED6B00AC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312926F6-EEA9-4702-ADC4-537D6A5D7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176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75409-2857-46F2-A437-D65C5BA6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1E7F-869F-48DB-9EC4-ED9B83652008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F9DB7-CCF2-4F31-A88A-C41A9A9F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9F025-46AE-4014-8069-7FB757CE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C8DB8-8057-4E2C-909E-7A02320EA9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7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65D71-D1FA-4D4D-B588-990EABAE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008BD-D788-4237-9090-FB86C460776E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86B82-561F-4405-AE75-F91C7BD5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1FDF3-EB6F-47C9-9074-877D906E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4A329-F218-46FC-85B7-6A62ED4B2E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1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39845CB-0FBE-467B-964D-6B48948D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6955E-9D71-4A73-9B8C-2272C60239B2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D6646DC-6481-4142-AC9C-C1D1D1F5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48058A-BC1A-4647-B6CE-731284C3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48F77-23F0-434E-8371-6283A4DFAD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C364AC7-4560-47BC-91EA-F893699E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F7271-0291-4E44-93F1-C97C6107ADBE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6532D64-CF0C-42CC-80EF-63EF266D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A24B177-2017-4F0D-9A4A-C487DA28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D231C-E923-4CFF-9655-BD834F3DE8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4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A3A3A16-3B12-44A1-85D9-75415F7A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5BE1E-F0ED-4776-BC2D-E93AD5676458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85A9E8F-892E-4081-B346-FF70D409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AEE6985-3077-4D4A-A1FC-7B15067F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E8D35-89AD-4F88-BAB5-49078A6A5F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24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03219DB-EF1E-4741-B824-6C0B69B0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80BC3-E249-413B-B2B8-467D0EA8ABFD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C4AADB6-A5BE-421A-A7FF-E2E8F4A1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21BB37A-AED1-4E15-838E-30E783B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E82DC-F5BF-4BF0-AA9E-EBC82AEE00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49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2917D4D-4E11-4BCC-A1D0-F966F8CB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8C362-6A4D-4192-B53D-6B73C5A61625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5A5B2CE-678B-40F7-88A3-F9FB2F3A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F67602-6098-4BC5-AF97-65D6F030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84832-7BB9-467E-BA27-2DE64E73A7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5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A7DAF-4427-4EDC-A8DF-AC99D9FC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0DA76-F84C-4C0D-B5B8-9D9E19278E0B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65C1E-9AEC-45CC-BD0D-01540C3F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007F4-3C36-4F3F-9627-7A49CFC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1604D-9432-441C-B28B-70808B23A6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2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766ADE6-279A-452B-8006-3FA507F6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96FAD-B9B4-44EE-80D8-2B3BB9385F31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77118ED-BBCF-4DF9-9BBD-A3224C56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5AC70E8-2E0A-4AB1-8CD6-D782E69F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60855-ADD0-4B4C-8B71-206ECC72BF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07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20063-1DCC-4639-BAC4-5ED2B66A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26F68-0140-4D62-8F65-72EF1E2628F3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FC43A-CEFE-4652-9D63-DE3EC716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D8815-3799-4133-ADB1-D20DE76E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B10EB-B611-48E0-9A01-B51F6BBE32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4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CC41AE-5636-42FA-BED8-55367DEA2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01480104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63194-BEF4-4B8B-9FD6-140A32BB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9FE2E-24C4-4D95-820E-342B032C627A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2CC19-8A4C-4562-BFBB-0F9B99E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1B783-7066-4E2C-B00C-EE970B09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E4AAD-716F-41FB-AA1D-668CD1749F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20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3EA8A-255E-4C33-9B52-926D9D49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8E050-E9F7-4500-9038-0C86E8700683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8A2D1-99D8-4088-8407-30D25BD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4E4C-FD9A-4A75-BA4C-5EE9D57E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8A666-559C-435A-BDCF-D2061408A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13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E1EC42F-87D2-42C9-BAEC-7FCAEC88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E45F5-4F3E-4A6E-83AD-03B6E8494E77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5AB6260-3A8E-449E-BC1A-C9348FCD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5FED1C0-ADB1-430C-8F36-0A741340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C628C-595A-4B10-8F15-77484F14D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87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602D65D-BFDE-471E-9629-FF1A3DAC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F3D04-BC9E-4CBC-A7FC-F4723ED215BA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4BF3967-1621-4BCE-B86B-8CCCB2E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CD78F22-F9E9-4E85-B7F6-B31C644D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E2E2A-C4C4-4F5F-BF05-2BC678CB9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97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3B96762-0B34-4AA6-AC27-4A9DACA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0286-003C-4030-87A3-C62068A059CB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67469E5-0AB5-458C-A02E-BB40A97C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88D27D5-218B-495F-8C6B-AD900AF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3AB84-929C-4FB5-968A-88636B331A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200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48A1B85-4721-4FCC-A49F-B540F779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BB38-6B06-4FD1-A7F6-5F1EB0E6B78F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95A140C-9D0D-4B32-9466-6257CDC5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24E1C62-FCB2-44D3-908C-03DC73D3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AB9F4-76A6-4BE3-8731-4430965B3D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743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1B68DC8-37BA-4AE1-9B5C-9B7DFAE0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C08B5-EF87-4E06-BE97-ADB089AF5B24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AA41A4-67C1-49F1-A8EE-0BD27056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66B3E58-D665-410B-9076-8C8C4E97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71A5D-3582-4BCF-B3A4-AEDAD6615C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85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9331D-F930-4273-ADF3-E04B431B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0FA45-7B25-4AC2-8430-91EE2DCF9284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D8B45-229D-4396-9011-00DBE46C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35962-5058-47F6-A1B2-4F27C7AB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812E-6BC5-46FF-8D3A-288CA25E4C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3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0C603E0-1192-472B-8DCA-C62DEDF2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E914E-9395-4C87-854A-8ED7B8344857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7254952-8093-4EF8-ABB5-9B45A17A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65DCF96-9FC0-42B7-AB41-7D36A570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6D31F-2B0C-44E9-A030-DBE253AE50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90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13B1D9B-EC44-4850-88A6-D3255863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48991-24F9-428E-930E-FFD921C7B45A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EF4C4D9-4516-4505-BF91-DFC3FAB0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1FB49CD-0FF0-4B4E-8EB1-9587626E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C56D-F15E-4ECF-B1B5-83FD3078D4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6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DB7C525-7422-4F5F-A507-2F12CA0B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07ED41F0-7BE5-4813-802B-0930B26D7D94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FE4F750F-7864-4CAA-96AE-976D79E436C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4E3D833-07AB-492C-9A1C-B9DF053FF404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F14971EB-5A9E-409D-B075-C4817D7D813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123DEE14-3F48-4F90-B739-6657F658CEB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8BC4A00-861B-42CE-9F8D-A1046DC91AB8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31DACA1B-F1BD-4ABC-9201-3C3963BE1CCF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0D673480-6BB4-4CEE-ADB4-EEC21D86DFE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7A0AEE9-9FD2-496D-B491-F35FBE9628C5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0EBBAE8F-0000-4057-A6E0-C841B682CEDA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BA2093B-1AC5-4F04-95D9-C1F882FAEF3F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FB0DF43D-7E28-4009-B71E-0D0C0EF8774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6F60CF25-DC27-4937-A9D9-877FFA5E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845060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6092E5F-1ABE-4FF0-A760-CA5F7DA8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C15C1-5A17-4539-8FCC-D8FE8CFCCC47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C11565A-02C4-498C-941B-680F40D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1CBFEB1-C60C-46BE-B8BE-925A7F0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F2EB0-A56F-40F9-865E-D1A06EB3E5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608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B2B0222-F46B-48B1-9A35-B5FCB4FB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2498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AA190F-B8D3-4D3D-8377-79B71D3AE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62507473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904F5D88-4760-48B8-A98B-7E6E5FF4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26D0E8FB-C58D-4CDA-AB48-E0D911164FF1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55FDB2C9-2C03-481F-B934-3EDFB592F2D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2B175D2-4EDE-4DF7-99A6-2763C5FC9AC3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8B164280-CE60-4DF6-B92D-CC60F62BAB74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B626F4C7-BC2D-4BC6-952B-81C73477501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70984BF-3537-4641-B2EF-ABCF2F725DC0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83E0DBA8-26DA-4208-B36E-893F8F47485E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1F9DDE78-04F6-4DA4-A086-99C25B7C842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40648EA-5B0C-4398-BD3C-DD269A45A1FF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8C48A70E-9C0A-4BC7-BCA8-73C10DE77A53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218EC6-C81C-4EC9-BF3C-6AA126CF8F1E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6CB8772B-3731-44C5-AEAE-615CF54579A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E714231D-1A4F-4165-8198-C12B0F56B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581580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82214051-6616-4FBF-A92B-3F6A481935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831BD79-B7AF-4122-873C-31BA52608F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0C880569-BF1E-4584-AF48-C6CD1846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1224DFC7-BE46-47B5-AF47-AF4535BF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06D4C9E-EA97-4382-AC9C-D4A8F66D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F8BBB6F6-3B2E-4511-8122-1365ED1701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5406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42050344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7CB1A144-F77F-4C8E-AACE-E2A0398A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67E93B6B-3680-44D5-925A-D910167D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23629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B15E533F-FD50-4D70-96EB-F80739883592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998F2136-F9F9-48BF-B84D-84A25A5E9E9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F5E7C048-7F15-4041-9717-BFB434502FC1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A93CB03-FB21-477D-A73E-4A7521EC49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67D54EA-9C4D-45C9-B103-A064BCAF12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232D7BCF-7B1F-4046-ABCE-E78ACA1048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61420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A63EB79-10C5-46F2-AFF2-D6E8117EA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506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127D55-45A9-4775-995B-DA160EEC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6896453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6F0CC81B-66E5-496E-9E32-92AFECDBDD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FEAA802-AD0A-4B2D-947A-408E1740B1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E51B578D-3A41-4CE8-AE82-DA67DCE9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560B07F0-C7D8-42FD-A14F-F251D92B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171A4D6-8DBB-475E-89F9-BCB35567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807EA3A8-E7DE-4C85-AE2D-20E194A650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02528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E29D7803-B166-4270-98A7-391776DF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B22EC6C4-37D2-4D3A-AB7B-065F036C14C4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C3A5BD2B-D08F-478F-AA00-B0E576EFC17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D67415A-1C43-4207-8FF9-709DCA9C83FB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AD15B556-0E68-48B7-A86D-27848850A23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386E87F9-7AFE-4871-A42F-B0B0FA8007A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90229D6-082E-4ABE-B655-33E80F3C886C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3F3CB754-C787-4A39-A9B4-E0E9E36D963F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4D8DC06A-1EA4-4108-AD0E-39C2E2A5166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1D9263-AA01-4735-91DD-1B5F9DFA90A3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C3FA72E8-68B9-4BA9-8297-1EDF593CDE3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1F523D-E61C-4F16-8D7D-2BA9F0F99E22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2CC7167B-8575-4AE2-B8B8-FE3A2108299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659E897E-822B-4ED2-A812-115D7BEE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381665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7743054E-DB4B-4760-B2DA-DC17DBB5C4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BC049EE-5FF7-4F11-96ED-0E5A31E377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32483E8F-8BB1-45AB-9C64-1C54B72C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CB9D00FF-59D3-4AD7-B409-1EA351CC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A840A4F-133A-4792-8F44-229F6D87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2725777A-1F94-42FA-8005-0A3B36F602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24285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83563825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65D77CA6-C10A-4381-AFBD-63D53FE6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BE7D45AC-27EB-453B-B4EB-0CFF8356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725933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BD66EF79-D369-46BC-A901-5979CA973BE6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5EF645AC-455B-4455-9ACB-6424179491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5D0AFC62-8CBA-448F-9F12-25257AD3D8D1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1BEEB771-5129-462C-B0DA-E265948363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135FF5F-9901-40AC-8742-45614275D2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C6521A5C-7A37-4726-A429-E5089B2E28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10371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2F05EC9-CE88-455D-9E9D-EA80B72D8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3766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607002-0ED6-4F25-AB04-77083F2D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26186226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8FEBE41-E86C-4524-8C66-963781CCC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382CC5F0-A716-4309-B68C-7B11794B9231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C079BCAA-CCB8-4502-A6A1-0AE95C63554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14D819A-FC91-4A4A-9E56-AE318C7B17FE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3E0BCF83-E4CD-436C-90EA-B5A0CCF08EDD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BC676F98-2BB7-4196-8163-AE5083233D7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88E19C7-0C7A-437C-971F-F7C091EC2D0A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B15A635F-5AD6-4278-A885-2A3C07FDBB4C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273D7C77-287F-49DE-B3A2-6DFB331D669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D452CA1-BE04-456D-9405-3472A9EE4E7C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883A1BE0-360D-4990-8C12-345D3DD85354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BAED329-0A0C-40FE-B158-239C01E2BDAE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D9769F6B-23D8-4789-9551-0B9287F83AD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DF3E4A85-F8D7-4DA1-90C7-65AFA302E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3234382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0DCEBD75-EB3E-4970-A0A1-587184B4F6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CFAF9AA-29A0-4178-803E-387A34ECFB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4A318D4-B0E9-4AA9-9328-48816FA8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5D50022-9E19-438C-B8D5-5567DFB8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6F49130-423E-4699-B00F-FD588C17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BED0A5C7-1B34-4C01-90DB-FC420BDBBB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83156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B67F83EE-AFCD-4E2B-8977-216928D0D1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6186488"/>
            <a:ext cx="2668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5">
            <a:extLst>
              <a:ext uri="{FF2B5EF4-FFF2-40B4-BE49-F238E27FC236}">
                <a16:creationId xmlns:a16="http://schemas.microsoft.com/office/drawing/2014/main" id="{E125AF1F-8865-49B4-9502-529A689471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925" y="85725"/>
            <a:ext cx="3074988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现代密码学（第四版）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007BEEF-84FB-4F3B-8BB0-24849DCB6DA5}"/>
              </a:ext>
            </a:extLst>
          </p:cNvPr>
          <p:cNvCxnSpPr/>
          <p:nvPr/>
        </p:nvCxnSpPr>
        <p:spPr>
          <a:xfrm flipV="1">
            <a:off x="35560" y="6525895"/>
            <a:ext cx="6480810" cy="2095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6CA7CDC-1A7A-4CC5-A347-C8E80FB90F26}"/>
              </a:ext>
            </a:extLst>
          </p:cNvPr>
          <p:cNvCxnSpPr/>
          <p:nvPr/>
        </p:nvCxnSpPr>
        <p:spPr>
          <a:xfrm flipV="1">
            <a:off x="1115693" y="593723"/>
            <a:ext cx="8028305" cy="2730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9095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94B82778-FF9C-4BBA-951E-A6ED95910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6186488"/>
            <a:ext cx="2668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5">
            <a:extLst>
              <a:ext uri="{FF2B5EF4-FFF2-40B4-BE49-F238E27FC236}">
                <a16:creationId xmlns:a16="http://schemas.microsoft.com/office/drawing/2014/main" id="{A9B7F315-637E-4672-A7A5-70C515A0C9E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925" y="85725"/>
            <a:ext cx="3074988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现代密码学（第四版）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A4703F6-A7E5-40E0-850C-73592DC5F751}"/>
              </a:ext>
            </a:extLst>
          </p:cNvPr>
          <p:cNvCxnSpPr/>
          <p:nvPr/>
        </p:nvCxnSpPr>
        <p:spPr>
          <a:xfrm flipV="1">
            <a:off x="35560" y="6525895"/>
            <a:ext cx="6480810" cy="2095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B00163B-27AD-403A-875B-3CDE284D68D5}"/>
              </a:ext>
            </a:extLst>
          </p:cNvPr>
          <p:cNvCxnSpPr/>
          <p:nvPr/>
        </p:nvCxnSpPr>
        <p:spPr>
          <a:xfrm flipV="1">
            <a:off x="1115692" y="593722"/>
            <a:ext cx="8028305" cy="2730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20766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ECE02C87-10AB-4A74-8E60-81449991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9852EEA3-7CB9-47A5-AF38-FA522945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74733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658D6AEF-6A77-4834-9234-69ECE4044A77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40643A3-9FB3-4D83-B2A5-1C2E0D11751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6163BB9F-7FA8-4C41-A2B6-49DF9B7742D2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100FBB7-588B-41F9-A131-415466D8E5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3133C9C-E43E-42B4-852F-B86CE7739A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E176BC0B-FC2A-4FDF-9725-C171DE7921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70978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C64C6AD-10CC-4850-8363-91FC1C84F0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6613"/>
            <a:ext cx="9144000" cy="96837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FB5E55B5-C691-40E4-B507-3C479D197D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6038"/>
            <a:ext cx="24193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67445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EDC5CCC8-5AD9-457F-BD1B-4D88A177D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3490913"/>
            <a:ext cx="13604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微软雅黑粗体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32-3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主题灰色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1434585"/>
            <a:ext cx="77724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005BA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269934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8C8C8C"/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530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70DA67-9845-4295-A4E4-ED83C04E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611" y="619256"/>
            <a:ext cx="4528051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758611" y="2002452"/>
            <a:ext cx="7062787" cy="419735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32400104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9A0188C-C0DE-4792-965F-291B12DE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88" y="2905125"/>
            <a:ext cx="13604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93442" bIns="46725"/>
          <a:lstStyle>
            <a:lvl1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935038"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93503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30-32pt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主题蓝色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 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(1-5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28-12</a:t>
            </a:r>
            <a:r>
              <a:rPr lang="zh-CN" altLang="ja-JP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ja-JP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 27">
            <a:extLst>
              <a:ext uri="{FF2B5EF4-FFF2-40B4-BE49-F238E27FC236}">
                <a16:creationId xmlns:a16="http://schemas.microsoft.com/office/drawing/2014/main" id="{0997132C-4F55-4048-8EE5-9024B899A453}"/>
              </a:ext>
            </a:extLst>
          </p:cNvPr>
          <p:cNvGrpSpPr>
            <a:grpSpLocks/>
          </p:cNvGrpSpPr>
          <p:nvPr/>
        </p:nvGrpSpPr>
        <p:grpSpPr bwMode="auto">
          <a:xfrm>
            <a:off x="9264650" y="4729163"/>
            <a:ext cx="935038" cy="1735137"/>
            <a:chOff x="9286278" y="1725515"/>
            <a:chExt cx="935158" cy="1301749"/>
          </a:xfrm>
        </p:grpSpPr>
        <p:grpSp>
          <p:nvGrpSpPr>
            <p:cNvPr id="6" name="组 28">
              <a:extLst>
                <a:ext uri="{FF2B5EF4-FFF2-40B4-BE49-F238E27FC236}">
                  <a16:creationId xmlns:a16="http://schemas.microsoft.com/office/drawing/2014/main" id="{ADBFEFC2-658B-4F27-9A36-C71A5E9118C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1725515"/>
              <a:ext cx="795145" cy="254390"/>
              <a:chOff x="9286278" y="1725515"/>
              <a:chExt cx="795145" cy="2543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A50F9E5-9DFF-4403-A4CD-F9275C64175E}"/>
                  </a:ext>
                </a:extLst>
              </p:cNvPr>
              <p:cNvSpPr/>
              <p:nvPr userDrawn="1"/>
            </p:nvSpPr>
            <p:spPr>
              <a:xfrm>
                <a:off x="9286278" y="1725515"/>
                <a:ext cx="254033" cy="254872"/>
              </a:xfrm>
              <a:prstGeom prst="rect">
                <a:avLst/>
              </a:prstGeom>
              <a:solidFill>
                <a:srgbClr val="005BAA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FD771218-45A3-4342-8ABC-3BBA43A5D23D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1756481"/>
                <a:ext cx="577924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G91, B170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7" name="组 29">
              <a:extLst>
                <a:ext uri="{FF2B5EF4-FFF2-40B4-BE49-F238E27FC236}">
                  <a16:creationId xmlns:a16="http://schemas.microsoft.com/office/drawing/2014/main" id="{54D4C786-ED91-46D2-84BD-8749A8DDE8C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062596"/>
              <a:ext cx="935158" cy="254390"/>
              <a:chOff x="9286278" y="2062596"/>
              <a:chExt cx="935158" cy="25439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96957CA-A2A4-488E-90AF-9CC794CDA3BA}"/>
                  </a:ext>
                </a:extLst>
              </p:cNvPr>
              <p:cNvSpPr/>
              <p:nvPr userDrawn="1"/>
            </p:nvSpPr>
            <p:spPr>
              <a:xfrm>
                <a:off x="9286278" y="2062564"/>
                <a:ext cx="254033" cy="254872"/>
              </a:xfrm>
              <a:prstGeom prst="rect">
                <a:avLst/>
              </a:prstGeom>
              <a:solidFill>
                <a:srgbClr val="0089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6" name="文本框 36">
                <a:extLst>
                  <a:ext uri="{FF2B5EF4-FFF2-40B4-BE49-F238E27FC236}">
                    <a16:creationId xmlns:a16="http://schemas.microsoft.com/office/drawing/2014/main" id="{B5AE5C49-0EAD-4680-8D36-C582B26F1B5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093529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G137, B207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8" name="组 30">
              <a:extLst>
                <a:ext uri="{FF2B5EF4-FFF2-40B4-BE49-F238E27FC236}">
                  <a16:creationId xmlns:a16="http://schemas.microsoft.com/office/drawing/2014/main" id="{BB9615A1-D866-491A-A1EA-16D822741DD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286278" y="2411716"/>
              <a:ext cx="935158" cy="254390"/>
              <a:chOff x="9286278" y="2411716"/>
              <a:chExt cx="935158" cy="25439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4CBA6B1-4E1D-4C2C-B0E6-AEE7666C00A0}"/>
                  </a:ext>
                </a:extLst>
              </p:cNvPr>
              <p:cNvSpPr/>
              <p:nvPr userDrawn="1"/>
            </p:nvSpPr>
            <p:spPr>
              <a:xfrm>
                <a:off x="9286278" y="2411524"/>
                <a:ext cx="254033" cy="254872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kumimoji="1" lang="zh-CN" altLang="en-US" noProof="1"/>
              </a:p>
            </p:txBody>
          </p:sp>
          <p:sp>
            <p:nvSpPr>
              <p:cNvPr id="13" name="文本框 34">
                <a:extLst>
                  <a:ext uri="{FF2B5EF4-FFF2-40B4-BE49-F238E27FC236}">
                    <a16:creationId xmlns:a16="http://schemas.microsoft.com/office/drawing/2014/main" id="{EA76F927-1943-4639-8B4E-67F5D1C5B173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503794" y="2442490"/>
                <a:ext cx="717642" cy="150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700" i="1">
                    <a:solidFill>
                      <a:schemeClr val="bg1"/>
                    </a:solidFill>
                    <a:latin typeface="Times" panose="02020603050405020304" pitchFamily="18" charset="0"/>
                  </a:rPr>
                  <a:t>G174, B239</a:t>
                </a:r>
                <a:endParaRPr lang="zh-CN" altLang="en-US" sz="700" i="1">
                  <a:solidFill>
                    <a:schemeClr val="bg1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E91AD4-3DD3-499C-AAD4-30CC0E3F8C30}"/>
                </a:ext>
              </a:extLst>
            </p:cNvPr>
            <p:cNvSpPr/>
            <p:nvPr userDrawn="1"/>
          </p:nvSpPr>
          <p:spPr>
            <a:xfrm>
              <a:off x="9286278" y="2772393"/>
              <a:ext cx="254033" cy="254871"/>
            </a:xfrm>
            <a:prstGeom prst="rect">
              <a:avLst/>
            </a:prstGeom>
            <a:solidFill>
              <a:srgbClr val="00ABB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kumimoji="1" lang="zh-CN" altLang="en-US" noProof="1"/>
            </a:p>
          </p:txBody>
        </p:sp>
        <p:sp>
          <p:nvSpPr>
            <p:cNvPr id="11" name="文本框 32">
              <a:extLst>
                <a:ext uri="{FF2B5EF4-FFF2-40B4-BE49-F238E27FC236}">
                  <a16:creationId xmlns:a16="http://schemas.microsoft.com/office/drawing/2014/main" id="{06D82CC7-CE02-4A72-8674-71E6BE7B324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503794" y="2804550"/>
              <a:ext cx="717642" cy="148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700" i="1">
                  <a:solidFill>
                    <a:schemeClr val="bg1"/>
                  </a:solidFill>
                  <a:latin typeface="Times" panose="02020603050405020304" pitchFamily="18" charset="0"/>
                </a:rPr>
                <a:t>G171, B189</a:t>
              </a:r>
              <a:endParaRPr lang="zh-CN" altLang="en-US" sz="700" i="1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9" name="矩形 19">
            <a:extLst>
              <a:ext uri="{FF2B5EF4-FFF2-40B4-BE49-F238E27FC236}">
                <a16:creationId xmlns:a16="http://schemas.microsoft.com/office/drawing/2014/main" id="{A0CFD81F-F475-470E-A8CF-077392937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200025"/>
            <a:ext cx="615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&gt; </a:t>
            </a:r>
            <a:r>
              <a:rPr lang="zh-CN" altLang="en-US" sz="700">
                <a:solidFill>
                  <a:srgbClr val="8C8C8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内部</a:t>
            </a:r>
            <a:r>
              <a:rPr lang="zh-CN" altLang="en-US" sz="7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公开</a:t>
            </a:r>
            <a:endParaRPr lang="zh-CN" altLang="en-US" sz="600">
              <a:solidFill>
                <a:srgbClr val="66666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16592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BE8F2B02-AAAF-4E1D-8974-5CE43A1DD9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31763"/>
            <a:ext cx="23415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A585487-58A0-4054-8B31-1AA51FE8CC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50913"/>
            <a:ext cx="9110663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12B4F979-2905-48D4-A692-56CB67EF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F61EE24-63D0-4319-8FFA-75A4E4B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E38A58C1-5538-4C8E-8059-A7947A5F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E7BF7C4D-F115-488B-94FE-1FA96DDE30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20856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A0F3AE74-15BD-4FDC-B0C5-D5ACD4260F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6186488"/>
            <a:ext cx="2668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5">
            <a:extLst>
              <a:ext uri="{FF2B5EF4-FFF2-40B4-BE49-F238E27FC236}">
                <a16:creationId xmlns:a16="http://schemas.microsoft.com/office/drawing/2014/main" id="{49BC325D-A703-4738-BE2D-EE263B9691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925" y="85725"/>
            <a:ext cx="3074988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现代密码学（第四版）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BD35871-E27D-41BB-92C4-0A1289218148}"/>
              </a:ext>
            </a:extLst>
          </p:cNvPr>
          <p:cNvCxnSpPr/>
          <p:nvPr/>
        </p:nvCxnSpPr>
        <p:spPr>
          <a:xfrm flipV="1">
            <a:off x="35560" y="6525895"/>
            <a:ext cx="6480810" cy="2095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1005EBD-924F-4E8E-9DA8-7608DCDBEC8A}"/>
              </a:ext>
            </a:extLst>
          </p:cNvPr>
          <p:cNvCxnSpPr/>
          <p:nvPr/>
        </p:nvCxnSpPr>
        <p:spPr>
          <a:xfrm flipV="1">
            <a:off x="1115694" y="593724"/>
            <a:ext cx="8028305" cy="27305"/>
          </a:xfrm>
          <a:prstGeom prst="line">
            <a:avLst/>
          </a:prstGeom>
          <a:ln w="63500">
            <a:gradFill>
              <a:gsLst>
                <a:gs pos="84000">
                  <a:srgbClr val="C0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65203"/>
      </p:ext>
    </p:extLst>
  </p:cSld>
  <p:clrMapOvr>
    <a:masterClrMapping/>
  </p:clrMapOvr>
  <p:transition spd="slow" advClick="0" advTm="5000">
    <p:random/>
  </p:transition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57011810-9ABE-4230-A2EF-101CBC6B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0B736711-75E0-4CAB-AC7C-CA879DC4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65204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56DC332B-BED0-4BAE-887B-D2E9B9D5E495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1A484FA-17D3-4C61-B4AC-B709835BD2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42351C4F-89DB-4F64-9F02-EE878A3CB51F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106F2497-A8B6-46C1-A7D7-0B8EADCAE8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E51D66A-FEF8-4BA2-95C1-F2FDA9FA18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7268BB0A-11FC-4B9D-8455-F3B53125DF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129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4D3C2A10-104D-4DCD-B93B-C1C7443A3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85750"/>
            <a:ext cx="2409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6">
            <a:extLst>
              <a:ext uri="{FF2B5EF4-FFF2-40B4-BE49-F238E27FC236}">
                <a16:creationId xmlns:a16="http://schemas.microsoft.com/office/drawing/2014/main" id="{DAD39177-4374-4BF3-8A04-4C73550AB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87425" cy="192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778133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B95605A-9BDC-467A-9A1C-FC2ABBA214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6613"/>
            <a:ext cx="9144000" cy="96837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0F327AD5-3E8C-4D3B-9CCB-7899650E4C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6038"/>
            <a:ext cx="24193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519364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749E1-3628-421F-8957-E91F15F7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B2A0B-EE16-4873-BD35-1240C9B401A6}" type="datetime1">
              <a:rPr lang="zh-CN" altLang="en-US"/>
              <a:pPr>
                <a:defRPr/>
              </a:pPr>
              <a:t>2022/3/26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79C21E-BDC9-4D34-805A-2C4AB501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72596-9588-450D-8483-791B6812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9E93E-BEF5-4A9B-A366-A6EA7FC9B1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55360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767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524000"/>
            <a:ext cx="40767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38600"/>
            <a:ext cx="40767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D243FD7-357D-441D-9829-DF3668B0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D9A642D-5B42-4D6B-BDD7-39D1DFAF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12DCBA8-BE5B-475A-B90A-F564797F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1CE3-C985-455A-A7F2-17644D66F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191540"/>
      </p:ext>
    </p:extLst>
  </p:cSld>
  <p:clrMapOvr>
    <a:masterClrMapping/>
  </p:clrMapOvr>
  <p:transition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337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32091"/>
      </p:ext>
    </p:extLst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60610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91611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13999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43944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759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>
            <a:extLst>
              <a:ext uri="{FF2B5EF4-FFF2-40B4-BE49-F238E27FC236}">
                <a16:creationId xmlns:a16="http://schemas.microsoft.com/office/drawing/2014/main" id="{A07BE5C6-EC0A-4877-A190-170088D4D88A}"/>
              </a:ext>
            </a:extLst>
          </p:cNvPr>
          <p:cNvSpPr/>
          <p:nvPr/>
        </p:nvSpPr>
        <p:spPr bwMode="auto">
          <a:xfrm>
            <a:off x="392483" y="244368"/>
            <a:ext cx="472334" cy="742371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63500" dir="6600000" sx="103000" sy="103000" algn="tr" rotWithShape="0">
              <a:srgbClr val="4A97B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760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06879" y="516839"/>
            <a:ext cx="3552825" cy="4699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14AF625-FC01-4C2A-B248-7DE246C7B70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F370FC5E-5F28-43EF-8C76-A7C0107991AC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2D11ED72-0C91-4E9A-9F0C-A17C4F6EE9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C26D85A-5A35-43CC-B0AD-AD9F3B299C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/>
            </a:lvl1pPr>
          </a:lstStyle>
          <a:p>
            <a:pPr>
              <a:defRPr/>
            </a:pPr>
            <a:fld id="{48980DA9-81D3-403E-BD76-2E35A5149B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52201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90015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13178"/>
      </p:ext>
    </p:extLst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54417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28811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6211330"/>
            <a:ext cx="9144000" cy="646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9180" y="6356357"/>
            <a:ext cx="20574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3FA3B7B3-45F1-4F78-8C74-FDB527C9F76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7"/>
            <a:ext cx="9144000" cy="7661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0497" y="102958"/>
            <a:ext cx="5776913" cy="56021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140398" y="6265132"/>
            <a:ext cx="200247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网络空间安全学院（密码</a:t>
            </a:r>
            <a:r>
              <a:rPr lang="zh-CN" altLang="en-US" sz="1013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2140399" y="6546822"/>
            <a:ext cx="2089033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Cyberspace Security (School of Cryptology)</a:t>
            </a:r>
            <a:endParaRPr lang="zh-CN" altLang="en-US" sz="67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2140398" y="6283840"/>
            <a:ext cx="0" cy="501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/>
          <a:srcRect t="27732" b="29452"/>
          <a:stretch>
            <a:fillRect/>
          </a:stretch>
        </p:blipFill>
        <p:spPr>
          <a:xfrm>
            <a:off x="4635621" y="951"/>
            <a:ext cx="4508383" cy="765175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8" b="10316"/>
          <a:stretch>
            <a:fillRect/>
          </a:stretch>
        </p:blipFill>
        <p:spPr bwMode="auto">
          <a:xfrm>
            <a:off x="4" y="-1"/>
            <a:ext cx="2541665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67534B-9D72-4B29-AF95-EF3BECF51B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" y="6277288"/>
            <a:ext cx="1791903" cy="5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7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E193E7B-F540-4C2C-81EE-3D59537CCA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6613"/>
            <a:ext cx="9144000" cy="96837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320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4">
            <a:extLst>
              <a:ext uri="{FF2B5EF4-FFF2-40B4-BE49-F238E27FC236}">
                <a16:creationId xmlns:a16="http://schemas.microsoft.com/office/drawing/2014/main" id="{A3C9791A-75A2-489E-94CC-6D2480B2D5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6038"/>
            <a:ext cx="24193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58999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766FB-7D0A-4401-B537-C5152BA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3BF9C-0B2D-4CC1-80D0-11CFD3B568D1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AFA56-DE83-4657-A559-202401BB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A0E3A-5845-4A37-BA90-BF70A86B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8E82C-5E7C-47B3-8AB5-254269B9C6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B6185B8B-AEF9-4ED4-8E17-8EEF4487C9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EA70941-1EFF-45EF-AE88-E2DAD5621B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28" name="文本框 9">
            <a:extLst>
              <a:ext uri="{FF2B5EF4-FFF2-40B4-BE49-F238E27FC236}">
                <a16:creationId xmlns:a16="http://schemas.microsoft.com/office/drawing/2014/main" id="{018B97DB-2AA3-4EE6-BEAD-FD0B92AD1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137" r:id="rId2"/>
    <p:sldLayoutId id="2147485138" r:id="rId3"/>
    <p:sldLayoutId id="2147485139" r:id="rId4"/>
    <p:sldLayoutId id="2147485140" r:id="rId5"/>
    <p:sldLayoutId id="2147485141" r:id="rId6"/>
    <p:sldLayoutId id="2147485142" r:id="rId7"/>
    <p:sldLayoutId id="2147485143" r:id="rId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DDB1120F-EF1E-434E-A5BB-519204FDAC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9B1ABB47-4713-41FC-83FE-E1E54526DF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E16BE-47BF-4B43-85B7-608305F0B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0727F1-7508-47B6-97E2-0A5982C8C021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AE712-1374-4AA6-ADD1-9E1CA61ED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0D6C-98DB-45AB-9259-F0E2EEA68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1B1CE2-E135-4287-8913-1297D37EDE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6" r:id="rId1"/>
    <p:sldLayoutId id="2147485127" r:id="rId2"/>
    <p:sldLayoutId id="2147485128" r:id="rId3"/>
    <p:sldLayoutId id="2147485129" r:id="rId4"/>
    <p:sldLayoutId id="2147485130" r:id="rId5"/>
    <p:sldLayoutId id="2147485131" r:id="rId6"/>
    <p:sldLayoutId id="2147485132" r:id="rId7"/>
    <p:sldLayoutId id="2147485133" r:id="rId8"/>
    <p:sldLayoutId id="2147485134" r:id="rId9"/>
    <p:sldLayoutId id="2147485135" r:id="rId10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E55C6082-AC73-4E7B-BCE6-305F609D35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FD1F955C-22C6-4D6B-A49A-1702322257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3CDA0-25E4-4BC9-884E-1FCAB88D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0441A3-C016-4C79-88E5-5E2B24AD6B68}" type="datetimeFigureOut">
              <a:rPr lang="zh-CN" altLang="en-US"/>
              <a:pPr>
                <a:defRPr/>
              </a:pPr>
              <a:t>2022/3/26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32EE-0A9C-4D3B-AF76-4F39F444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BF75E-D146-4E01-ADC7-F3EA5FFD5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B61546-9F19-43AC-B06D-69B0CCFB0C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079" name="Rectangle 3">
            <a:extLst>
              <a:ext uri="{FF2B5EF4-FFF2-40B4-BE49-F238E27FC236}">
                <a16:creationId xmlns:a16="http://schemas.microsoft.com/office/drawing/2014/main" id="{A647AE5B-002D-4BFD-82C0-3D970C7E7211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927100"/>
            <a:ext cx="9147175" cy="76200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  <p:sldLayoutId id="2147485155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65435583-B73B-4AE7-90C7-A0312A5535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B35AF23F-A297-4103-B40E-4B5C98DB76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100" name="文本框 9">
            <a:extLst>
              <a:ext uri="{FF2B5EF4-FFF2-40B4-BE49-F238E27FC236}">
                <a16:creationId xmlns:a16="http://schemas.microsoft.com/office/drawing/2014/main" id="{D5F7A24F-FAB0-4611-B261-9788C5071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56" r:id="rId1"/>
    <p:sldLayoutId id="2147485157" r:id="rId2"/>
    <p:sldLayoutId id="2147485158" r:id="rId3"/>
    <p:sldLayoutId id="2147485159" r:id="rId4"/>
    <p:sldLayoutId id="2147485160" r:id="rId5"/>
    <p:sldLayoutId id="2147485161" r:id="rId6"/>
    <p:sldLayoutId id="2147485162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0D896D3B-8DC3-4960-BA8C-74F5AD3C7D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05DE7BA8-B155-48DB-A745-23FA3F4386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124" name="文本框 9">
            <a:extLst>
              <a:ext uri="{FF2B5EF4-FFF2-40B4-BE49-F238E27FC236}">
                <a16:creationId xmlns:a16="http://schemas.microsoft.com/office/drawing/2014/main" id="{751E2C60-4219-4A0B-B87A-266D1BCD8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3" r:id="rId1"/>
    <p:sldLayoutId id="2147485164" r:id="rId2"/>
    <p:sldLayoutId id="2147485165" r:id="rId3"/>
    <p:sldLayoutId id="2147485166" r:id="rId4"/>
    <p:sldLayoutId id="2147485167" r:id="rId5"/>
    <p:sldLayoutId id="2147485168" r:id="rId6"/>
    <p:sldLayoutId id="2147485169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>
            <a:extLst>
              <a:ext uri="{FF2B5EF4-FFF2-40B4-BE49-F238E27FC236}">
                <a16:creationId xmlns:a16="http://schemas.microsoft.com/office/drawing/2014/main" id="{8D731B5E-BE8D-49D9-95CF-AFD05CC0E2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A70BB2B1-A5EA-4B2E-8587-FBC0085472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148" name="文本框 9">
            <a:extLst>
              <a:ext uri="{FF2B5EF4-FFF2-40B4-BE49-F238E27FC236}">
                <a16:creationId xmlns:a16="http://schemas.microsoft.com/office/drawing/2014/main" id="{74DB5A8C-21C6-4816-A582-957501FB5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0" r:id="rId1"/>
    <p:sldLayoutId id="2147485171" r:id="rId2"/>
    <p:sldLayoutId id="2147485172" r:id="rId3"/>
    <p:sldLayoutId id="2147485173" r:id="rId4"/>
    <p:sldLayoutId id="2147485174" r:id="rId5"/>
    <p:sldLayoutId id="2147485175" r:id="rId6"/>
    <p:sldLayoutId id="2147485176" r:id="rId7"/>
    <p:sldLayoutId id="2147485177" r:id="rId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6A9A78E2-C3F1-483A-81E1-0C18F4FAEB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C71506D6-0050-4715-A440-AA090B95BB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172" name="文本框 9">
            <a:extLst>
              <a:ext uri="{FF2B5EF4-FFF2-40B4-BE49-F238E27FC236}">
                <a16:creationId xmlns:a16="http://schemas.microsoft.com/office/drawing/2014/main" id="{52156972-005F-4E17-9DFF-9C5C7512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287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  <p:sldLayoutId id="2147485183" r:id="rId6"/>
    <p:sldLayoutId id="2147485184" r:id="rId7"/>
    <p:sldLayoutId id="2147485185" r:id="rId8"/>
    <p:sldLayoutId id="2147485186" r:id="rId9"/>
    <p:sldLayoutId id="2147485187" r:id="rId10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BAA"/>
          </a:solidFill>
          <a:latin typeface="Arial" panose="020B0604020202020204"/>
          <a:ea typeface="微软雅黑" panose="020B0503020204020204" charset="-122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005BAA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B7B3-45F1-4F78-8C74-FDB527C9F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7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9" r:id="rId1"/>
    <p:sldLayoutId id="2147485190" r:id="rId2"/>
    <p:sldLayoutId id="2147485191" r:id="rId3"/>
    <p:sldLayoutId id="2147485192" r:id="rId4"/>
    <p:sldLayoutId id="2147485193" r:id="rId5"/>
    <p:sldLayoutId id="2147485194" r:id="rId6"/>
    <p:sldLayoutId id="2147485195" r:id="rId7"/>
    <p:sldLayoutId id="2147485196" r:id="rId8"/>
    <p:sldLayoutId id="2147485197" r:id="rId9"/>
    <p:sldLayoutId id="2147485198" r:id="rId10"/>
    <p:sldLayoutId id="2147485199" r:id="rId11"/>
    <p:sldLayoutId id="214748520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4581E8-EE7F-42A4-ADD1-6B80FFCAC7E7}"/>
              </a:ext>
            </a:extLst>
          </p:cNvPr>
          <p:cNvSpPr txBox="1"/>
          <p:nvPr/>
        </p:nvSpPr>
        <p:spPr>
          <a:xfrm>
            <a:off x="2915816" y="3212976"/>
            <a:ext cx="299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胡昌慧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17E3A9-31DE-4255-9F77-09847362398A}"/>
              </a:ext>
            </a:extLst>
          </p:cNvPr>
          <p:cNvSpPr txBox="1"/>
          <p:nvPr/>
        </p:nvSpPr>
        <p:spPr>
          <a:xfrm>
            <a:off x="1187624" y="4288079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联系方式：</a:t>
            </a:r>
            <a:r>
              <a:rPr lang="en-US" altLang="zh-CN" sz="4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chu@hainanu.edu.cn</a:t>
            </a:r>
            <a:endParaRPr lang="zh-CN" altLang="en-US" sz="40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AB2072-485E-4CE8-B978-E14B8649FDCB}"/>
              </a:ext>
            </a:extLst>
          </p:cNvPr>
          <p:cNvSpPr txBox="1"/>
          <p:nvPr/>
        </p:nvSpPr>
        <p:spPr>
          <a:xfrm>
            <a:off x="1835696" y="1196752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第三章分组密码分析</a:t>
            </a:r>
            <a:endParaRPr lang="en-US" altLang="zh-CN" sz="4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34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AD2392-1B97-432C-9F22-97B3371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3F07A-D8CD-47ED-95D1-CAA703E14B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F9E61C-5819-4C98-A6A8-5A0FCE00D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725"/>
            <a:ext cx="9144000" cy="50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6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E9CA06-0284-45C8-B11D-C67C658E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843DE-3E88-4E6D-9019-2AEBE4CF6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089E9A-B1C1-42A0-9CF6-AF97915C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662"/>
            <a:ext cx="9144000" cy="261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1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66456A-EFC4-4AF5-94EB-42E925FA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23436-02F3-48AC-A2C7-9C161D512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F84ACF-ACB6-4A9E-8F36-5D03040E2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908720"/>
            <a:ext cx="48863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6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19EAAD-D32C-41BF-A8F6-BE6B2F0A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D95092-E150-402A-BD0B-2191923D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884"/>
            <a:ext cx="9144000" cy="444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3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E4CF00-79DF-4B89-9DAC-F8AB3DD4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E2ECE4-1434-48F9-9D17-41C2CC51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4944"/>
            <a:ext cx="9144000" cy="26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BF2AFE-930D-48B9-9EE8-9B65745A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E617C-9B43-4E07-B465-E377044A0F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E74DD4-D57C-481E-8BCC-B5650A130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5" y="0"/>
            <a:ext cx="8407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B24519-B594-4397-A58F-17FE5C1A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AE5B3-74BC-4425-9251-3D385AB0E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65CF8F-8CC1-46C8-9566-2F6D2F8D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996"/>
            <a:ext cx="9144000" cy="35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7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382FF4-E0A0-4663-8153-4D572489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DF68F-0EF0-48B9-91F3-1C495A503A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C1C621-07A4-4430-8453-9B0B4345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" y="358197"/>
            <a:ext cx="9144000" cy="30708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819EAA-2049-4EF8-9D67-8CBD441D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" y="3501008"/>
            <a:ext cx="9144000" cy="199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6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D3558C-AF46-47BA-B9D5-FBE23E1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71DCF-88A3-476C-8E67-CF7A32C90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5A7570-454F-4C00-936B-0D478D27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508"/>
            <a:ext cx="9144000" cy="44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8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0BE679-A9CA-42D1-940F-FD24BC09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EF8C7-0FA1-41C4-A2C1-66DA00D535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72C01A-5849-4D7F-9862-668438B99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117"/>
            <a:ext cx="9144000" cy="26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EB0B17-5EC5-4D95-BBF4-24A752CA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4B0CA7-D49D-4D6F-9E87-F042563C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708"/>
            <a:ext cx="9144000" cy="44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6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B45AC5-0C42-42C9-A778-F6FE498D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D419B-FF4D-4328-B784-BDCEE7307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552336-D9A1-4500-A549-68021503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" y="-11203"/>
            <a:ext cx="9144000" cy="41939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C778E1-F65E-4B30-A3E1-03A29A67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6" y="4083363"/>
            <a:ext cx="9144000" cy="11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9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453AB6-E25C-462C-9BEC-465C14BC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D5237-FC72-41B3-B7DA-7C50E2EAA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84E795-81BC-4EA4-AAE3-89AC7C07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238"/>
            <a:ext cx="9144000" cy="60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A214AE-E112-4C9C-99B4-F26968C4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46EF6-3C01-4485-96EB-9C83B557A256}"/>
              </a:ext>
            </a:extLst>
          </p:cNvPr>
          <p:cNvSpPr txBox="1"/>
          <p:nvPr/>
        </p:nvSpPr>
        <p:spPr>
          <a:xfrm>
            <a:off x="323528" y="112474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不可能差分分析</a:t>
            </a:r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BACA6F-90EE-40D9-B484-48209BE43402}"/>
              </a:ext>
            </a:extLst>
          </p:cNvPr>
          <p:cNvSpPr txBox="1"/>
          <p:nvPr/>
        </p:nvSpPr>
        <p:spPr>
          <a:xfrm>
            <a:off x="539552" y="2047785"/>
            <a:ext cx="8519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B. </a:t>
            </a:r>
            <a:r>
              <a:rPr lang="en-US" altLang="zh-CN" dirty="0" err="1">
                <a:solidFill>
                  <a:srgbClr val="FF0000"/>
                </a:solidFill>
              </a:rPr>
              <a:t>Bahrak</a:t>
            </a:r>
            <a:r>
              <a:rPr lang="en-US" altLang="zh-CN" dirty="0">
                <a:solidFill>
                  <a:srgbClr val="FF0000"/>
                </a:solidFill>
              </a:rPr>
              <a:t> M.R. </a:t>
            </a:r>
            <a:r>
              <a:rPr lang="en-US" altLang="zh-CN" dirty="0" err="1">
                <a:solidFill>
                  <a:srgbClr val="FF0000"/>
                </a:solidFill>
              </a:rPr>
              <a:t>Aref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Impossible differential attack on seven-round AES-128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IET Information Security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2008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0D7772-1438-49FE-BC8D-BC43397B9B85}"/>
              </a:ext>
            </a:extLst>
          </p:cNvPr>
          <p:cNvSpPr/>
          <p:nvPr/>
        </p:nvSpPr>
        <p:spPr>
          <a:xfrm>
            <a:off x="515758" y="3379054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An attack on AES-128 up to seven rounds is proposed. The proposed attack requires 2</a:t>
            </a:r>
            <a:r>
              <a:rPr lang="en-US" altLang="zh-CN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115.5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chosen plaintexts and 2</a:t>
            </a:r>
            <a:r>
              <a:rPr lang="en-US" altLang="zh-CN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109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bytes of memory and performs 2</a:t>
            </a:r>
            <a:r>
              <a:rPr lang="en-US" altLang="zh-CN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119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seven-round AES encryptions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5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1D0044-1CB8-4B1A-85E2-A9F45577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07511-5D35-4D38-8F95-153C01DA2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A1CB4A-A353-46EE-B1FF-3DB00A92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231"/>
            <a:ext cx="9144000" cy="47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5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A974C2-2A94-4495-859A-880EA1C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EF618-84DB-42EA-B676-91138E4CB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03D132-FB92-4897-83D7-D4E754FE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778"/>
            <a:ext cx="9144000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61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E105BB-EBDB-4EFF-A9A7-C6F7B6E1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FABA3E-A12E-4FE2-BC4E-70B3A3C4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389"/>
            <a:ext cx="9144000" cy="424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32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5F6589-0B68-4F50-85B8-F5CA73F9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0A011-1E1A-4E71-A9A4-A7B3A9378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344F06-1E5E-403B-8774-1CCE30A0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15554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5CF7C9-E895-4F81-9CF1-D5FD1F0C2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9719"/>
            <a:ext cx="9144000" cy="13913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A8D05D-D913-4939-9BE9-FE77F4C7C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21088"/>
            <a:ext cx="9144000" cy="13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5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1265BF-8A94-4E75-8203-94E67B46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F6080-185F-4FC1-BAD2-298DDD967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CF4FFB-EE9F-484F-BC90-2556074C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437"/>
            <a:ext cx="9144000" cy="34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09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C29828-CDD0-4391-A0BE-559EEC95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BBDF6-1032-4DF4-908B-C2DD47519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03FCBA-F95B-4CE3-BA72-4EE5CBCBE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052"/>
            <a:ext cx="9144000" cy="39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30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212595-A981-4F74-A909-C96F6D02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B5FD5-5FF5-42D6-AFC5-566208F34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194DB5-AF72-4371-934D-AF7AE9B0A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9900"/>
            <a:ext cx="9144000" cy="22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7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E27FEF-9121-455E-B551-023821DB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E2DE2C-8E50-448F-BC7E-C7E4E6EB3918}"/>
              </a:ext>
            </a:extLst>
          </p:cNvPr>
          <p:cNvSpPr/>
          <p:nvPr/>
        </p:nvSpPr>
        <p:spPr>
          <a:xfrm>
            <a:off x="883919" y="1504531"/>
            <a:ext cx="792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与差分分析寻找一条概率最大的差分路径不同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不可能差分的分析目的在于寻找一条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概率为零的差分路径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来排除错误的候选密钥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从而恢复正确密钥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目前被广泛地应用到了各种结构的分组密码攻击中。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8B47D1-2084-49BD-A0BF-D3CB248EBFA5}"/>
              </a:ext>
            </a:extLst>
          </p:cNvPr>
          <p:cNvSpPr txBox="1"/>
          <p:nvPr/>
        </p:nvSpPr>
        <p:spPr>
          <a:xfrm>
            <a:off x="667895" y="450912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Eli </a:t>
            </a:r>
            <a:r>
              <a:rPr lang="en-US" altLang="zh-CN" dirty="0" err="1">
                <a:solidFill>
                  <a:schemeClr val="tx1"/>
                </a:solidFill>
              </a:rPr>
              <a:t>Biham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Cryptanalysis of Skipjack Reduced to 31 Rounds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Using Impossible Differentials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J. Cryptology (2005)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103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0B7CEE-DDAF-437F-AD6E-57C591D6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3332E-9E95-4F2F-BB04-D4B61D4B1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D097AE-B31E-4E77-8311-91ECEA9E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631"/>
            <a:ext cx="9144000" cy="37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85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8D083A-4D9E-4300-9448-A780EDBC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00007-5B1E-448F-8303-05A020250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E221731-DB0F-426B-870E-DBF65E6AC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564904"/>
            <a:ext cx="792088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</a:rPr>
              <a:t>Results: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</a:rPr>
              <a:t>        The 7-round attack of AES-192 requires 2</a:t>
            </a:r>
            <a:r>
              <a:rPr lang="en-US" altLang="zh-CN" sz="2400" b="1" baseline="30000" dirty="0">
                <a:solidFill>
                  <a:schemeClr val="tx1"/>
                </a:solidFill>
              </a:rPr>
              <a:t>18</a:t>
            </a:r>
            <a:r>
              <a:rPr lang="en-US" altLang="zh-CN" sz="2400" b="1" dirty="0">
                <a:solidFill>
                  <a:schemeClr val="tx1"/>
                </a:solidFill>
              </a:rPr>
              <a:t> chosen plaintexts and ciphertexts and needs 2</a:t>
            </a:r>
            <a:r>
              <a:rPr lang="en-US" altLang="zh-CN" sz="2400" b="1" baseline="30000" dirty="0">
                <a:solidFill>
                  <a:schemeClr val="tx1"/>
                </a:solidFill>
              </a:rPr>
              <a:t>67.5</a:t>
            </a:r>
            <a:r>
              <a:rPr lang="en-US" altLang="zh-CN" sz="2400" b="1" dirty="0">
                <a:solidFill>
                  <a:schemeClr val="tx1"/>
                </a:solidFill>
              </a:rPr>
              <a:t> encryptions.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</a:rPr>
              <a:t>        The 9-round attack of AES-192 requires 2</a:t>
            </a:r>
            <a:r>
              <a:rPr lang="en-US" altLang="zh-CN" sz="2400" b="1" baseline="30000" dirty="0">
                <a:solidFill>
                  <a:schemeClr val="tx1"/>
                </a:solidFill>
              </a:rPr>
              <a:t>67 </a:t>
            </a:r>
            <a:r>
              <a:rPr lang="en-US" altLang="zh-CN" sz="2400" b="1" dirty="0">
                <a:solidFill>
                  <a:schemeClr val="tx1"/>
                </a:solidFill>
              </a:rPr>
              <a:t>chosen plaintexts and ciphertexts and needs 2</a:t>
            </a:r>
            <a:r>
              <a:rPr lang="en-US" altLang="zh-CN" sz="2400" b="1" baseline="30000" dirty="0">
                <a:solidFill>
                  <a:schemeClr val="tx1"/>
                </a:solidFill>
              </a:rPr>
              <a:t>143.22</a:t>
            </a:r>
            <a:r>
              <a:rPr lang="en-US" altLang="zh-CN" sz="2400" b="1" dirty="0">
                <a:solidFill>
                  <a:schemeClr val="tx1"/>
                </a:solidFill>
              </a:rPr>
              <a:t> encryptions.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BCF56C-DF1C-44A4-9995-6C3F6E1A63D3}"/>
              </a:ext>
            </a:extLst>
          </p:cNvPr>
          <p:cNvSpPr txBox="1"/>
          <p:nvPr/>
        </p:nvSpPr>
        <p:spPr>
          <a:xfrm>
            <a:off x="827584" y="1052736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Michael Gorski and Stefan Lucks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New Related-Key Boomerang Attacks on AES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55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0E1E9DB-C8E9-4D02-AC8B-EAF555250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3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Text Box 4">
            <a:extLst>
              <a:ext uri="{FF2B5EF4-FFF2-40B4-BE49-F238E27FC236}">
                <a16:creationId xmlns:a16="http://schemas.microsoft.com/office/drawing/2014/main" id="{A727104B-5FAD-478B-97C6-09668401E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Distinguished step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23209A27-8389-402F-ADA1-ACF151867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57600"/>
            <a:ext cx="41148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将加密算法</a:t>
            </a:r>
            <a:r>
              <a:rPr lang="en-US" altLang="zh-CN" sz="2000" b="1"/>
              <a:t>E</a:t>
            </a:r>
            <a:r>
              <a:rPr lang="zh-CN" altLang="en-US" sz="2000" b="1"/>
              <a:t>表示成两部分</a:t>
            </a:r>
            <a:r>
              <a:rPr lang="en-US" altLang="zh-CN" sz="2000" b="1"/>
              <a:t>E</a:t>
            </a:r>
            <a:r>
              <a:rPr lang="en-US" altLang="zh-CN" sz="2000" b="1" baseline="30000"/>
              <a:t>0</a:t>
            </a:r>
            <a:r>
              <a:rPr lang="zh-CN" altLang="en-US" sz="2000" b="1"/>
              <a:t>和</a:t>
            </a:r>
            <a:r>
              <a:rPr lang="en-US" altLang="zh-CN" sz="2000" b="1"/>
              <a:t>E</a:t>
            </a:r>
            <a:r>
              <a:rPr lang="en-US" altLang="zh-CN" sz="2000" b="1" baseline="30000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E</a:t>
            </a:r>
            <a:r>
              <a:rPr lang="en-US" altLang="zh-CN" sz="2000" b="1" baseline="30000"/>
              <a:t>0</a:t>
            </a:r>
            <a:r>
              <a:rPr lang="zh-CN" altLang="en-US" sz="2000" b="1"/>
              <a:t>：        </a:t>
            </a:r>
            <a:r>
              <a:rPr lang="el-GR" altLang="zh-CN" sz="2000" b="1"/>
              <a:t>α</a:t>
            </a:r>
            <a:r>
              <a:rPr lang="en-US" altLang="zh-CN" sz="2000" b="1">
                <a:sym typeface="Wingdings" panose="05000000000000000000" pitchFamily="2" charset="2"/>
              </a:rPr>
              <a:t></a:t>
            </a:r>
            <a:r>
              <a:rPr lang="el-GR" altLang="zh-CN" sz="2000" b="1">
                <a:sym typeface="Wingdings" panose="05000000000000000000" pitchFamily="2" charset="2"/>
              </a:rPr>
              <a:t>β</a:t>
            </a:r>
            <a:r>
              <a:rPr lang="en-US" altLang="zh-CN" sz="2000" b="1"/>
              <a:t>  </a:t>
            </a:r>
            <a:r>
              <a:rPr lang="zh-CN" altLang="en-US" sz="2000" b="1"/>
              <a:t>概率是</a:t>
            </a:r>
            <a:r>
              <a:rPr lang="en-US" altLang="zh-CN" sz="2000" b="1"/>
              <a:t>p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(</a:t>
            </a:r>
            <a:r>
              <a:rPr lang="en-US" altLang="zh-CN" sz="2000" b="1" i="1"/>
              <a:t>E</a:t>
            </a:r>
            <a:r>
              <a:rPr lang="en-US" altLang="zh-CN" sz="2000" b="1" i="1" baseline="30000"/>
              <a:t>0</a:t>
            </a:r>
            <a:r>
              <a:rPr lang="en-US" altLang="zh-CN" sz="2000" b="1" i="1"/>
              <a:t>)</a:t>
            </a:r>
            <a:r>
              <a:rPr lang="en-US" altLang="zh-CN" sz="2000" b="1" i="1" baseline="30000"/>
              <a:t>-1</a:t>
            </a:r>
            <a:r>
              <a:rPr lang="en-US" altLang="zh-CN" sz="2000" b="1"/>
              <a:t> </a:t>
            </a:r>
            <a:r>
              <a:rPr lang="zh-CN" altLang="en-US" sz="2000" b="1"/>
              <a:t>： </a:t>
            </a:r>
            <a:r>
              <a:rPr lang="el-GR" altLang="zh-CN" sz="2000" b="1">
                <a:sym typeface="Wingdings" panose="05000000000000000000" pitchFamily="2" charset="2"/>
              </a:rPr>
              <a:t>β</a:t>
            </a:r>
            <a:r>
              <a:rPr lang="en-US" altLang="zh-CN" sz="2000" b="1"/>
              <a:t> </a:t>
            </a:r>
            <a:r>
              <a:rPr lang="en-US" altLang="zh-CN" sz="2000" b="1">
                <a:sym typeface="Wingdings" panose="05000000000000000000" pitchFamily="2" charset="2"/>
              </a:rPr>
              <a:t> </a:t>
            </a:r>
            <a:r>
              <a:rPr lang="el-GR" altLang="zh-CN" sz="2000" b="1"/>
              <a:t>α</a:t>
            </a:r>
            <a:r>
              <a:rPr lang="en-US" altLang="zh-CN" sz="2000" b="1"/>
              <a:t> </a:t>
            </a:r>
            <a:r>
              <a:rPr lang="zh-CN" altLang="en-US" sz="2000" b="1"/>
              <a:t>概率是</a:t>
            </a:r>
            <a:r>
              <a:rPr lang="en-US" altLang="zh-CN" sz="2000" b="1"/>
              <a:t>p^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E</a:t>
            </a:r>
            <a:r>
              <a:rPr lang="en-US" altLang="zh-CN" sz="2000" b="1" baseline="30000"/>
              <a:t>1</a:t>
            </a:r>
            <a:r>
              <a:rPr lang="zh-CN" altLang="en-US" sz="2000" b="1"/>
              <a:t>：       </a:t>
            </a:r>
            <a:r>
              <a:rPr lang="en-US" altLang="zh-CN" sz="2000" b="1"/>
              <a:t>γ → δ </a:t>
            </a:r>
            <a:r>
              <a:rPr lang="zh-CN" altLang="en-US" sz="2000" b="1"/>
              <a:t>概率是</a:t>
            </a:r>
            <a:r>
              <a:rPr lang="en-US" altLang="zh-CN" sz="2000" b="1"/>
              <a:t>q(</a:t>
            </a:r>
            <a:r>
              <a:rPr lang="zh-CN" altLang="en-US" sz="2000" b="1"/>
              <a:t>用不到</a:t>
            </a:r>
            <a:r>
              <a:rPr lang="en-US" altLang="zh-CN" sz="2000" b="1"/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(</a:t>
            </a:r>
            <a:r>
              <a:rPr lang="en-US" altLang="zh-CN" sz="2000" b="1" i="1"/>
              <a:t>E</a:t>
            </a:r>
            <a:r>
              <a:rPr lang="en-US" altLang="zh-CN" sz="2000" b="1" i="1" baseline="30000"/>
              <a:t>1</a:t>
            </a:r>
            <a:r>
              <a:rPr lang="en-US" altLang="zh-CN" sz="2000" b="1" i="1"/>
              <a:t>)</a:t>
            </a:r>
            <a:r>
              <a:rPr lang="en-US" altLang="zh-CN" sz="2000" b="1" i="1" baseline="30000"/>
              <a:t>-1</a:t>
            </a:r>
            <a:r>
              <a:rPr lang="en-US" altLang="zh-CN" sz="2000" b="1"/>
              <a:t> </a:t>
            </a:r>
            <a:r>
              <a:rPr lang="zh-CN" altLang="en-US" sz="2000" b="1"/>
              <a:t>： </a:t>
            </a:r>
            <a:r>
              <a:rPr lang="en-US" altLang="zh-CN" sz="2000" b="1"/>
              <a:t>δ → γ</a:t>
            </a:r>
            <a:r>
              <a:rPr lang="zh-CN" altLang="en-US" sz="2000" b="1"/>
              <a:t>概率是</a:t>
            </a:r>
            <a:r>
              <a:rPr lang="en-US" altLang="zh-CN" sz="2000" b="1"/>
              <a:t>q^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13746A1-D1AD-4330-9BE1-1451E06F8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0"/>
            <a:ext cx="194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/>
              <a:t>P </a:t>
            </a:r>
            <a:r>
              <a:rPr lang="en-US" altLang="zh-CN" b="1"/>
              <a:t>= </a:t>
            </a:r>
            <a:r>
              <a:rPr lang="en-US" altLang="zh-CN" b="1" i="1"/>
              <a:t>p · p^ · (q^)2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A70804-4E20-43B8-AC78-1B978362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867961-63B3-4C7F-A169-4B258D280AFE}"/>
              </a:ext>
            </a:extLst>
          </p:cNvPr>
          <p:cNvSpPr txBox="1"/>
          <p:nvPr/>
        </p:nvSpPr>
        <p:spPr>
          <a:xfrm>
            <a:off x="683568" y="1268760"/>
            <a:ext cx="75608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对于一条概率为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的特征，当用正确密钥解密密文对时，不会得到符合该路径的差分。</a:t>
            </a:r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如果用猜测密钥解密密文对，得到符合该路径的差分，那么该密钥猜测值是错误的；那么筛去所有的错误密钥猜测值，剩下的就是我们需要恢复的正确密钥。</a:t>
            </a:r>
          </a:p>
        </p:txBody>
      </p:sp>
    </p:spTree>
    <p:extLst>
      <p:ext uri="{BB962C8B-B14F-4D97-AF65-F5344CB8AC3E}">
        <p14:creationId xmlns:p14="http://schemas.microsoft.com/office/powerpoint/2010/main" val="195605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C5E353-1EF1-4AFA-A4F7-51937F1C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E7A19A-24E3-4F88-9923-68F2482D2E3C}"/>
              </a:ext>
            </a:extLst>
          </p:cNvPr>
          <p:cNvSpPr txBox="1"/>
          <p:nvPr/>
        </p:nvSpPr>
        <p:spPr>
          <a:xfrm>
            <a:off x="755576" y="1340768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不可能差分密码分析的第一步是构造不可能差分，通常的方法是中间相错的方法。</a:t>
            </a:r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设一个加密算法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被分成两部分的复合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E=E</a:t>
            </a:r>
            <a:r>
              <a:rPr lang="en-US" altLang="zh-CN" sz="2800" b="1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◦E</a:t>
            </a:r>
            <a:r>
              <a:rPr lang="en-US" altLang="zh-CN" sz="2800" b="1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US" altLang="zh-CN" sz="2800" b="1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存在概率为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的差分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A→B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US" altLang="zh-CN" sz="2800" b="1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b="1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存在概率为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的差分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 →D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。如果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不相等，那么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存在概率为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的差分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→C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10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622F92-844D-42B6-A7B8-BAF00FA4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2231C1-BC23-4838-9653-5A8E8A05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" y="1247551"/>
            <a:ext cx="9144000" cy="43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6D65B8-2ED7-4CAC-A809-86A89ACD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F6A5D3-B314-4453-9BC7-AA456AA5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914"/>
            <a:ext cx="9144000" cy="232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2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B11E0E-18C5-4B89-B694-C788D66B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77085C-A6F3-47B7-B32F-A4819AB4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941"/>
            <a:ext cx="9144000" cy="55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2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735F28-9C98-4F62-BA12-C3234ACE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B7B3-45F1-4F78-8C74-FDB527C9F76D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14F6E-A8AA-4E0E-B472-AA8FE495B0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15135A-9CBB-4E94-B739-18BC8A5A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33" y="0"/>
            <a:ext cx="4157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0487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b="1" dirty="0" smtClean="0">
            <a:solidFill>
              <a:schemeClr val="tx1"/>
            </a:solidFill>
            <a:latin typeface="华文楷体" panose="02010600040101010101" pitchFamily="2" charset="-122"/>
            <a:ea typeface="华文楷体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Office\Templates\演示文稿设计\专业型模板.pot</Template>
  <TotalTime>2754</TotalTime>
  <Words>437</Words>
  <Application>Microsoft Office PowerPoint</Application>
  <PresentationFormat>全屏显示(4:3)</PresentationFormat>
  <Paragraphs>56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等线</vt:lpstr>
      <vt:lpstr>等线 Light</vt:lpstr>
      <vt:lpstr>黑体</vt:lpstr>
      <vt:lpstr>华文楷体</vt:lpstr>
      <vt:lpstr>宋体</vt:lpstr>
      <vt:lpstr>微软雅黑</vt:lpstr>
      <vt:lpstr>Arial</vt:lpstr>
      <vt:lpstr>Calibri</vt:lpstr>
      <vt:lpstr>Calibri Light</vt:lpstr>
      <vt:lpstr>Times</vt:lpstr>
      <vt:lpstr>Times New Roman</vt:lpstr>
      <vt:lpstr>Wingdings</vt:lpstr>
      <vt:lpstr>自定义设计</vt:lpstr>
      <vt:lpstr>自定义设计方案</vt:lpstr>
      <vt:lpstr>1_自定义设计方案</vt:lpstr>
      <vt:lpstr>1_自定义设计</vt:lpstr>
      <vt:lpstr>2_自定义设计</vt:lpstr>
      <vt:lpstr>3_自定义设计</vt:lpstr>
      <vt:lpstr>4_自定义设计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中科院软件所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石文昌</dc:creator>
  <cp:lastModifiedBy>chu</cp:lastModifiedBy>
  <cp:revision>1516</cp:revision>
  <dcterms:created xsi:type="dcterms:W3CDTF">2001-11-05T10:38:16Z</dcterms:created>
  <dcterms:modified xsi:type="dcterms:W3CDTF">2022-03-26T13:08:27Z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