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8" r:id="rId2"/>
    <p:sldMasterId id="2147483715" r:id="rId3"/>
    <p:sldMasterId id="2147483735" r:id="rId4"/>
    <p:sldMasterId id="2147483763" r:id="rId5"/>
    <p:sldMasterId id="2147483846" r:id="rId6"/>
    <p:sldMasterId id="2147483899" r:id="rId7"/>
    <p:sldMasterId id="2147485188" r:id="rId8"/>
  </p:sldMasterIdLst>
  <p:notesMasterIdLst>
    <p:notesMasterId r:id="rId43"/>
  </p:notesMasterIdLst>
  <p:handoutMasterIdLst>
    <p:handoutMasterId r:id="rId44"/>
  </p:handoutMasterIdLst>
  <p:sldIdLst>
    <p:sldId id="256" r:id="rId9"/>
    <p:sldId id="397" r:id="rId10"/>
    <p:sldId id="399" r:id="rId11"/>
    <p:sldId id="398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385" r:id="rId20"/>
    <p:sldId id="408" r:id="rId21"/>
    <p:sldId id="409" r:id="rId22"/>
    <p:sldId id="410" r:id="rId23"/>
    <p:sldId id="416" r:id="rId24"/>
    <p:sldId id="411" r:id="rId25"/>
    <p:sldId id="412" r:id="rId26"/>
    <p:sldId id="417" r:id="rId27"/>
    <p:sldId id="418" r:id="rId28"/>
    <p:sldId id="419" r:id="rId29"/>
    <p:sldId id="420" r:id="rId30"/>
    <p:sldId id="421" r:id="rId31"/>
    <p:sldId id="414" r:id="rId32"/>
    <p:sldId id="413" r:id="rId33"/>
    <p:sldId id="415" r:id="rId34"/>
    <p:sldId id="426" r:id="rId35"/>
    <p:sldId id="428" r:id="rId36"/>
    <p:sldId id="427" r:id="rId37"/>
    <p:sldId id="429" r:id="rId38"/>
    <p:sldId id="422" r:id="rId39"/>
    <p:sldId id="423" r:id="rId40"/>
    <p:sldId id="424" r:id="rId41"/>
    <p:sldId id="425" r:id="rId42"/>
  </p:sldIdLst>
  <p:sldSz cx="9144000" cy="6858000" type="screen4x3"/>
  <p:notesSz cx="9926638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00"/>
    <a:srgbClr val="339966"/>
    <a:srgbClr val="0000FF"/>
    <a:srgbClr val="FF0066"/>
    <a:srgbClr val="FF0000"/>
    <a:srgbClr val="E412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1" autoAdjust="0"/>
    <p:restoredTop sz="94249" autoAdjust="0"/>
  </p:normalViewPr>
  <p:slideViewPr>
    <p:cSldViewPr>
      <p:cViewPr varScale="1">
        <p:scale>
          <a:sx n="114" d="100"/>
          <a:sy n="114" d="100"/>
        </p:scale>
        <p:origin x="1608" y="102"/>
      </p:cViewPr>
      <p:guideLst>
        <p:guide orient="horz" pos="219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页眉占位符 310273">
            <a:extLst>
              <a:ext uri="{FF2B5EF4-FFF2-40B4-BE49-F238E27FC236}">
                <a16:creationId xmlns:a16="http://schemas.microsoft.com/office/drawing/2014/main" id="{91346C9E-07EB-41A3-8428-08B4C22057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日期占位符 310274">
            <a:extLst>
              <a:ext uri="{FF2B5EF4-FFF2-40B4-BE49-F238E27FC236}">
                <a16:creationId xmlns:a16="http://schemas.microsoft.com/office/drawing/2014/main" id="{02CBBB72-0E03-4A92-B0B6-72882F4E8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6" name="页脚占位符 310275">
            <a:extLst>
              <a:ext uri="{FF2B5EF4-FFF2-40B4-BE49-F238E27FC236}">
                <a16:creationId xmlns:a16="http://schemas.microsoft.com/office/drawing/2014/main" id="{B4B4CEE4-FB70-4A05-A2B7-404F25C7E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7" name="灯片编号占位符 310276">
            <a:extLst>
              <a:ext uri="{FF2B5EF4-FFF2-40B4-BE49-F238E27FC236}">
                <a16:creationId xmlns:a16="http://schemas.microsoft.com/office/drawing/2014/main" id="{2D377FE8-1DB6-4D57-B6A6-21A0ACBCB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5342898-3F19-43A8-9F3D-83AB380A6D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页眉占位符 313345">
            <a:extLst>
              <a:ext uri="{FF2B5EF4-FFF2-40B4-BE49-F238E27FC236}">
                <a16:creationId xmlns:a16="http://schemas.microsoft.com/office/drawing/2014/main" id="{0F4C233A-48A0-4F8B-B4CB-5D752C947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47" name="日期占位符 313346">
            <a:extLst>
              <a:ext uri="{FF2B5EF4-FFF2-40B4-BE49-F238E27FC236}">
                <a16:creationId xmlns:a16="http://schemas.microsoft.com/office/drawing/2014/main" id="{59189991-1D30-4C70-B933-A51E1EB13F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4" name="幻灯片图像占位符 313347">
            <a:extLst>
              <a:ext uri="{FF2B5EF4-FFF2-40B4-BE49-F238E27FC236}">
                <a16:creationId xmlns:a16="http://schemas.microsoft.com/office/drawing/2014/main" id="{EB8A430E-F814-4C60-8E7F-4D516E9268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95650" y="500063"/>
            <a:ext cx="3335338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文本占位符 313348">
            <a:extLst>
              <a:ext uri="{FF2B5EF4-FFF2-40B4-BE49-F238E27FC236}">
                <a16:creationId xmlns:a16="http://schemas.microsoft.com/office/drawing/2014/main" id="{D5FFC662-6B54-4947-BD53-AE62FDEC8BD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167063"/>
            <a:ext cx="7942262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3350" name="页脚占位符 313349">
            <a:extLst>
              <a:ext uri="{FF2B5EF4-FFF2-40B4-BE49-F238E27FC236}">
                <a16:creationId xmlns:a16="http://schemas.microsoft.com/office/drawing/2014/main" id="{81D7A92A-D27C-4F6E-91D9-B399502869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51" name="灯片编号占位符 313350">
            <a:extLst>
              <a:ext uri="{FF2B5EF4-FFF2-40B4-BE49-F238E27FC236}">
                <a16:creationId xmlns:a16="http://schemas.microsoft.com/office/drawing/2014/main" id="{6E31CF5A-D0DD-4086-A6D2-937E3CCA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05C2D7AF-8AB6-4AA7-8F47-7CED6B00A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0588" y="695325"/>
            <a:ext cx="4630737" cy="34734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S5</a:t>
            </a:r>
            <a:r>
              <a:rPr lang="zh-CN" altLang="en-US" dirty="0"/>
              <a:t>的输入</a:t>
            </a:r>
            <a:r>
              <a:rPr lang="en-US" altLang="zh-CN" dirty="0"/>
              <a:t>X[4]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/>
            <a:r>
              <a:rPr lang="zh-CN" altLang="en-US" dirty="0"/>
              <a:t>从右向左（从</a:t>
            </a:r>
            <a:r>
              <a:rPr lang="en-US" altLang="zh-CN" dirty="0"/>
              <a:t>0</a:t>
            </a:r>
            <a:r>
              <a:rPr lang="zh-CN" altLang="en-US" dirty="0"/>
              <a:t>开始）是</a:t>
            </a:r>
            <a:r>
              <a:rPr lang="en-US" altLang="zh-CN" dirty="0"/>
              <a:t>22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从左向右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/>
              <a:t>) </a:t>
            </a:r>
            <a:r>
              <a:rPr lang="zh-CN" altLang="en-US" dirty="0"/>
              <a:t>实际是</a:t>
            </a:r>
            <a:r>
              <a:rPr lang="en-US" altLang="zh-CN" dirty="0"/>
              <a:t>26</a:t>
            </a:r>
            <a:r>
              <a:rPr lang="zh-CN" altLang="en-US" dirty="0"/>
              <a:t>，查</a:t>
            </a:r>
            <a:r>
              <a:rPr lang="en-US" altLang="zh-CN" dirty="0"/>
              <a:t>E</a:t>
            </a:r>
            <a:r>
              <a:rPr lang="zh-CN" altLang="en-US" dirty="0"/>
              <a:t>表，反推得到输入</a:t>
            </a:r>
            <a:r>
              <a:rPr lang="en-US" altLang="zh-CN" dirty="0"/>
              <a:t>E</a:t>
            </a:r>
            <a:r>
              <a:rPr lang="zh-CN" altLang="en-US" dirty="0"/>
              <a:t>前的</a:t>
            </a:r>
            <a:r>
              <a:rPr lang="en-US" altLang="zh-CN" dirty="0"/>
              <a:t>17</a:t>
            </a:r>
            <a:r>
              <a:rPr lang="zh-CN" altLang="en-US" dirty="0"/>
              <a:t>位，换算回来为（从右向左的）</a:t>
            </a:r>
            <a:r>
              <a:rPr lang="en-US" altLang="zh-CN" dirty="0"/>
              <a:t>15</a:t>
            </a:r>
            <a:r>
              <a:rPr lang="zh-CN" altLang="en-US" dirty="0"/>
              <a:t>位（</a:t>
            </a:r>
            <a:r>
              <a:rPr lang="en-US" altLang="zh-CN" dirty="0"/>
              <a:t>32-17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S5</a:t>
            </a:r>
            <a:r>
              <a:rPr lang="zh-CN" altLang="en-US" dirty="0"/>
              <a:t>的输出</a:t>
            </a:r>
            <a:r>
              <a:rPr lang="en-US" altLang="zh-CN" dirty="0"/>
              <a:t>S(X)[0,1,2,3]: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从右向左（从</a:t>
            </a:r>
            <a:r>
              <a:rPr lang="en-US" altLang="zh-CN" dirty="0"/>
              <a:t>0</a:t>
            </a:r>
            <a:r>
              <a:rPr lang="zh-CN" altLang="en-US" dirty="0"/>
              <a:t>开始）</a:t>
            </a:r>
            <a:r>
              <a:rPr lang="en-US" altLang="zh-CN" dirty="0"/>
              <a:t>[12,13,14,15]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从左向右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/>
              <a:t>) (17,18,19,10)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</a:t>
            </a:r>
            <a:r>
              <a:rPr lang="en-US" altLang="zh-CN" dirty="0"/>
              <a:t>P</a:t>
            </a:r>
            <a:r>
              <a:rPr lang="zh-CN" altLang="en-US" dirty="0"/>
              <a:t>置换后从左向右（从</a:t>
            </a:r>
            <a:r>
              <a:rPr lang="en-US" altLang="zh-CN" dirty="0"/>
              <a:t>1</a:t>
            </a:r>
            <a:r>
              <a:rPr lang="zh-CN" altLang="en-US" dirty="0"/>
              <a:t>开始）（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从右向左（从</a:t>
            </a:r>
            <a:r>
              <a:rPr lang="en-US" altLang="zh-CN" dirty="0"/>
              <a:t>0</a:t>
            </a:r>
            <a:r>
              <a:rPr lang="zh-CN" altLang="en-US" dirty="0"/>
              <a:t>开始）</a:t>
            </a:r>
            <a:r>
              <a:rPr lang="en-US" altLang="zh-CN" dirty="0"/>
              <a:t>[24,18,7,29]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73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12926F6-EEA9-4702-ADC4-537D6A5D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17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75409-2857-46F2-A437-D65C5BA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1E7F-869F-48DB-9EC4-ED9B83652008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F9DB7-CCF2-4F31-A88A-C41A9A9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F025-46AE-4014-8069-7FB757C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8DB8-8057-4E2C-909E-7A02320EA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5D71-D1FA-4D4D-B588-990EABAE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008BD-D788-4237-9090-FB86C460776E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86B82-561F-4405-AE75-F91C7BD5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1FDF3-EB6F-47C9-9074-877D906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A329-F218-46FC-85B7-6A62ED4B2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1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39845CB-0FBE-467B-964D-6B48948D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955E-9D71-4A73-9B8C-2272C60239B2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6646DC-6481-4142-AC9C-C1D1D1F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48058A-BC1A-4647-B6CE-731284C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8F77-23F0-434E-8371-6283A4DF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C364AC7-4560-47BC-91EA-F893699E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7271-0291-4E44-93F1-C97C6107ADBE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6532D64-CF0C-42CC-80EF-63EF266D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24B177-2017-4F0D-9A4A-C487DA2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31C-E923-4CFF-9655-BD834F3DE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4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3A3A16-3B12-44A1-85D9-75415F7A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BE1E-F0ED-4776-BC2D-E93AD5676458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85A9E8F-892E-4081-B346-FF70D409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EE6985-3077-4D4A-A1FC-7B15067F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8D35-89AD-4F88-BAB5-49078A6A5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2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3219DB-EF1E-4741-B824-6C0B69B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0BC3-E249-413B-B2B8-467D0EA8ABFD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4AADB6-A5BE-421A-A7FF-E2E8F4A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1BB37A-AED1-4E15-838E-30E783B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82DC-F5BF-4BF0-AA9E-EBC82AEE0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917D4D-4E11-4BCC-A1D0-F966F8CB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C362-6A4D-4192-B53D-6B73C5A61625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A5B2CE-678B-40F7-88A3-F9FB2F3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F67602-6098-4BC5-AF97-65D6F030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84832-7BB9-467E-BA27-2DE64E73A7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5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A7DAF-4427-4EDC-A8DF-AC99D9F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DA76-F84C-4C0D-B5B8-9D9E19278E0B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5C1E-9AEC-45CC-BD0D-01540C3F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07F4-3C36-4F3F-9627-7A49CFC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604D-9432-441C-B28B-70808B23A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766ADE6-279A-452B-8006-3FA507F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6FAD-B9B4-44EE-80D8-2B3BB9385F3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77118ED-BBCF-4DF9-9BBD-A3224C56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AC70E8-2E0A-4AB1-8CD6-D782E69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0855-ADD0-4B4C-8B71-206ECC72B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07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20063-1DCC-4639-BAC4-5ED2B66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6F68-0140-4D62-8F65-72EF1E2628F3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C43A-CEFE-4652-9D63-DE3EC716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8815-3799-4133-ADB1-D20DE76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B10EB-B611-48E0-9A01-B51F6BBE3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CC41AE-5636-42FA-BED8-55367DEA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0148010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63194-BEF4-4B8B-9FD6-140A32B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FE2E-24C4-4D95-820E-342B032C627A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2CC19-8A4C-4562-BFBB-0F9B99E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1B783-7066-4E2C-B00C-EE970B0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E4AAD-716F-41FB-AA1D-668CD1749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20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EA8A-255E-4C33-9B52-926D9D4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E050-E9F7-4500-9038-0C86E8700683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8A2D1-99D8-4088-8407-30D25BD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4E4C-FD9A-4A75-BA4C-5EE9D57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8A666-559C-435A-BDCF-D2061408A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13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1EC42F-87D2-42C9-BAEC-7FCAEC88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45F5-4F3E-4A6E-83AD-03B6E8494E7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5AB6260-3A8E-449E-BC1A-C9348FCD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FED1C0-ADB1-430C-8F36-0A741340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628C-595A-4B10-8F15-77484F14D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7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602D65D-BFDE-471E-9629-FF1A3DA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3D04-BC9E-4CBC-A7FC-F4723ED215BA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4BF3967-1621-4BCE-B86B-8CCCB2E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CD78F22-F9E9-4E85-B7F6-B31C644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E2A-C4C4-4F5F-BF05-2BC678CB9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7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B96762-0B34-4AA6-AC27-4A9DACA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0286-003C-4030-87A3-C62068A059CB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7469E5-0AB5-458C-A02E-BB40A97C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8D27D5-218B-495F-8C6B-AD900AF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AB84-929C-4FB5-968A-88636B331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48A1B85-4721-4FCC-A49F-B540F779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BB38-6B06-4FD1-A7F6-5F1EB0E6B78F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95A140C-9D0D-4B32-9466-6257CDC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24E1C62-FCB2-44D3-908C-03DC73D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B9F4-76A6-4BE3-8731-4430965B3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43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B68DC8-37BA-4AE1-9B5C-9B7DFAE0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08B5-EF87-4E06-BE97-ADB089AF5B24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AA41A4-67C1-49F1-A8EE-0BD2705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6B3E58-D665-410B-9076-8C8C4E9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1A5D-3582-4BCF-B3A4-AEDAD6615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9331D-F930-4273-ADF3-E04B431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FA45-7B25-4AC2-8430-91EE2DCF9284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8B45-229D-4396-9011-00DBE46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5962-5058-47F6-A1B2-4F27C7A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812E-6BC5-46FF-8D3A-288CA25E4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3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0C603E0-1192-472B-8DCA-C62DEDF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E914E-9395-4C87-854A-8ED7B834485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254952-8093-4EF8-ABB5-9B45A17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5DCF96-9FC0-42B7-AB41-7D36A57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D31F-2B0C-44E9-A030-DBE253AE5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90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13B1D9B-EC44-4850-88A6-D325586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48991-24F9-428E-930E-FFD921C7B45A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EF4C4D9-4516-4505-BF91-DFC3FAB0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FB49CD-0FF0-4B4E-8EB1-9587626E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C56D-F15E-4ECF-B1B5-83FD3078D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DB7C525-7422-4F5F-A507-2F12CA0B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7ED41F0-7BE5-4813-802B-0930B26D7D9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FE4F750F-7864-4CAA-96AE-976D79E436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E3D833-07AB-492C-9A1C-B9DF053FF404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14971EB-5A9E-409D-B075-C4817D7D81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123DEE14-3F48-4F90-B739-6657F658CE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8BC4A00-861B-42CE-9F8D-A1046DC91AB8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1DACA1B-F1BD-4ABC-9201-3C3963BE1CC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0D673480-6BB4-4CEE-ADB4-EEC21D86DFE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A0AEE9-9FD2-496D-B491-F35FBE9628C5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0EBBAE8F-0000-4057-A6E0-C841B682CEDA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2093B-1AC5-4F04-95D9-C1F882FAEF3F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FB0DF43D-7E28-4009-B71E-0D0C0EF8774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F60CF25-DC27-4937-A9D9-877FFA5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845060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6092E5F-1ABE-4FF0-A760-CA5F7DA8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C15C1-5A17-4539-8FCC-D8FE8CFCCC4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11565A-02C4-498C-941B-680F40D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1CBFEB1-C60C-46BE-B8BE-925A7F0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2EB0-A56F-40F9-865E-D1A06EB3E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0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B2B0222-F46B-48B1-9A35-B5FCB4FB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249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A190F-B8D3-4D3D-8377-79B71D3A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250747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4F5D88-4760-48B8-A98B-7E6E5FF4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26D0E8FB-C58D-4CDA-AB48-E0D911164FF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55FDB2C9-2C03-481F-B934-3EDFB592F2D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B175D2-4EDE-4DF7-99A6-2763C5FC9AC3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8B164280-CE60-4DF6-B92D-CC60F62BAB7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626F4C7-BC2D-4BC6-952B-81C7347750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0984BF-3537-4641-B2EF-ABCF2F725DC0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83E0DBA8-26DA-4208-B36E-893F8F47485E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1F9DDE78-04F6-4DA4-A086-99C25B7C84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0648EA-5B0C-4398-BD3C-DD269A45A1FF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C48A70E-9C0A-4BC7-BCA8-73C10DE77A5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218EC6-C81C-4EC9-BF3C-6AA126CF8F1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6CB8772B-3731-44C5-AEAE-615CF54579A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E714231D-1A4F-4165-8198-C12B0F56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58158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82214051-6616-4FBF-A92B-3F6A48193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831BD79-B7AF-4122-873C-31BA52608F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C880569-BF1E-4584-AF48-C6CD1846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224DFC7-BE46-47B5-AF47-AF4535BF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06D4C9E-EA97-4382-AC9C-D4A8F66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8BBB6F6-3B2E-4511-8122-1365ED170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406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42050344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CB1A144-F77F-4C8E-AACE-E2A0398A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67E93B6B-3680-44D5-925A-D910167D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36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15E533F-FD50-4D70-96EB-F80739883592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98F2136-F9F9-48BF-B84D-84A25A5E9E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5E7C048-7F15-4041-9717-BFB434502FC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A93CB03-FB21-477D-A73E-4A7521EC49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7D54EA-9C4D-45C9-B103-A064BCAF12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32D7BCF-7B1F-4046-ABCE-E78ACA104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14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A63EB79-10C5-46F2-AFF2-D6E8117E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506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127D55-45A9-4775-995B-DA160EEC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896453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F0CC81B-66E5-496E-9E32-92AFECDBDD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FEAA802-AD0A-4B2D-947A-408E1740B1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51B578D-3A41-4CE8-AE82-DA67DCE9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60B07F0-C7D8-42FD-A14F-F251D92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171A4D6-8DBB-475E-89F9-BCB3556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807EA3A8-E7DE-4C85-AE2D-20E194A65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252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29D7803-B166-4270-98A7-391776DF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B22EC6C4-37D2-4D3A-AB7B-065F036C14C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3A5BD2B-D08F-478F-AA00-B0E576EFC1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67415A-1C43-4207-8FF9-709DCA9C83FB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AD15B556-0E68-48B7-A86D-27848850A2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386E87F9-7AFE-4871-A42F-B0B0FA8007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0229D6-082E-4ABE-B655-33E80F3C886C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F3CB754-C787-4A39-A9B4-E0E9E36D963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4D8DC06A-1EA4-4108-AD0E-39C2E2A516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1D9263-AA01-4735-91DD-1B5F9DFA90A3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C3FA72E8-68B9-4BA9-8297-1EDF593CDE3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1F523D-E61C-4F16-8D7D-2BA9F0F99E22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2CC7167B-8575-4AE2-B8B8-FE3A2108299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59E897E-822B-4ED2-A812-115D7BEE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81665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743054E-DB4B-4760-B2DA-DC17DBB5C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BC049EE-5FF7-4F11-96ED-0E5A31E377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2483E8F-8BB1-45AB-9C64-1C54B72C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B9D00FF-59D3-4AD7-B409-1EA351CC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A840A4F-133A-4792-8F44-229F6D8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725777A-1F94-42FA-8005-0A3B36F60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2428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8356382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5D77CA6-C10A-4381-AFBD-63D53FE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BE7D45AC-27EB-453B-B4EB-0CFF8356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72593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D66EF79-D369-46BC-A901-5979CA973BE6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EF645AC-455B-4455-9ACB-6424179491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5D0AFC62-8CBA-448F-9F12-25257AD3D8D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BEEB771-5129-462C-B0DA-E265948363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135FF5F-9901-40AC-8742-45614275D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C6521A5C-7A37-4726-A429-E5089B2E2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1037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2F05EC9-CE88-455D-9E9D-EA80B72D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766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7002-0ED6-4F25-AB04-77083F2D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26186226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8FEBE41-E86C-4524-8C66-963781CC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382CC5F0-A716-4309-B68C-7B11794B923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079BCAA-CCB8-4502-A6A1-0AE95C63554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4D819A-FC91-4A4A-9E56-AE318C7B17F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3E0BCF83-E4CD-436C-90EA-B5A0CCF08ED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C676F98-2BB7-4196-8163-AE5083233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8E19C7-0C7A-437C-971F-F7C091EC2D0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15A635F-5AD6-4278-A885-2A3C07FDBB4C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273D7C77-287F-49DE-B3A2-6DFB331D669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452CA1-BE04-456D-9405-3472A9EE4E7C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83A1BE0-360D-4990-8C12-345D3DD8535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ED329-0A0C-40FE-B158-239C01E2BDA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D9769F6B-23D8-4789-9551-0B9287F83AD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DF3E4A85-F8D7-4DA1-90C7-65AFA302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23438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DCEBD75-EB3E-4970-A0A1-587184B4F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CFAF9AA-29A0-4178-803E-387A34ECFB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4A318D4-B0E9-4AA9-9328-48816FA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5D50022-9E19-438C-B8D5-5567DFB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6F49130-423E-4699-B00F-FD588C1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BED0A5C7-1B34-4C01-90DB-FC420BDBB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8315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67F83EE-AFCD-4E2B-8977-216928D0D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E125AF1F-8865-49B4-9502-529A68947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07BEEF-84FB-4F3B-8BB0-24849DCB6DA5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6CA7CDC-1A7A-4CC5-A347-C8E80FB90F26}"/>
              </a:ext>
            </a:extLst>
          </p:cNvPr>
          <p:cNvCxnSpPr/>
          <p:nvPr/>
        </p:nvCxnSpPr>
        <p:spPr>
          <a:xfrm flipV="1">
            <a:off x="1115693" y="593723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909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94B82778-FF9C-4BBA-951E-A6ED95910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A9B7F315-637E-4672-A7A5-70C515A0C9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703F6-A7E5-40E0-850C-73592DC5F751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00163B-27AD-403A-875B-3CDE284D68D5}"/>
              </a:ext>
            </a:extLst>
          </p:cNvPr>
          <p:cNvCxnSpPr/>
          <p:nvPr/>
        </p:nvCxnSpPr>
        <p:spPr>
          <a:xfrm flipV="1">
            <a:off x="1115692" y="593722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20766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ECE02C87-10AB-4A74-8E60-8144999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9852EEA3-7CB9-47A5-AF38-FA522945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473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658D6AEF-6A77-4834-9234-69ECE4044A77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40643A3-9FB3-4D83-B2A5-1C2E0D1175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6163BB9F-7FA8-4C41-A2B6-49DF9B7742D2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100FBB7-588B-41F9-A131-415466D8E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3133C9C-E43E-42B4-852F-B86CE7739A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176BC0B-FC2A-4FDF-9725-C171DE7921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097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C64C6AD-10CC-4850-8363-91FC1C84F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FB5E55B5-C691-40E4-B507-3C479D197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67445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DC5CCC8-5AD9-457F-BD1B-4D88A177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53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70DA67-9845-4295-A4E4-ED83C04E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3240010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9A0188C-C0DE-4792-965F-291B12D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997132C-4F55-4048-8EE5-9024B899A453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ADBFEFC2-658B-4F27-9A36-C71A5E9118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50F9E5-9DFF-4403-A4CD-F9275C64175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D771218-45A3-4342-8ABC-3BBA43A5D23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54D4C786-ED91-46D2-84BD-8749A8DDE8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6957CA-A2A4-488E-90AF-9CC794CDA3B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5AE5C49-0EAD-4680-8D36-C582B26F1B5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BB9615A1-D866-491A-A1EA-16D822741DD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4CBA6B1-4E1D-4C2C-B0E6-AEE7666C00A0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EA76F927-1943-4639-8B4E-67F5D1C5B17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E91AD4-3DD3-499C-AAD4-30CC0E3F8C30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06D82CC7-CE02-4A72-8674-71E6BE7B324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A0CFD81F-F475-470E-A8CF-07739293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1659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E8F2B02-AAAF-4E1D-8974-5CE43A1DD9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A585487-58A0-4054-8B31-1AA51FE8CC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2B4F979-2905-48D4-A692-56CB67EF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61EE24-63D0-4319-8FFA-75A4E4B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38A58C1-5538-4C8E-8059-A7947A5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7BF7C4D-F115-488B-94FE-1FA96DDE3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2085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A0F3AE74-15BD-4FDC-B0C5-D5ACD4260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49BC325D-A703-4738-BE2D-EE263B9691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35871-E27D-41BB-92C4-0A1289218148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005EBD-924F-4E8E-9DA8-7608DCDBEC8A}"/>
              </a:ext>
            </a:extLst>
          </p:cNvPr>
          <p:cNvCxnSpPr/>
          <p:nvPr/>
        </p:nvCxnSpPr>
        <p:spPr>
          <a:xfrm flipV="1">
            <a:off x="1115694" y="593724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65203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57011810-9ABE-4230-A2EF-101CBC6B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0B736711-75E0-4CAB-AC7C-CA879DC4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652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56DC332B-BED0-4BAE-887B-D2E9B9D5E495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1A484FA-17D3-4C61-B4AC-B709835BD2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2351C4F-89DB-4F64-9F02-EE878A3CB51F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06F2497-A8B6-46C1-A7D7-0B8EADCAE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E51D66A-FEF8-4BA2-95C1-F2FDA9FA18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7268BB0A-11FC-4B9D-8455-F3B53125DF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12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4D3C2A10-104D-4DCD-B93B-C1C7443A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AD39177-4374-4BF3-8A04-4C73550A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7813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B95605A-9BDC-467A-9A1C-FC2ABBA21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0F327AD5-3E8C-4D3B-9CCB-7899650E4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1936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749E1-3628-421F-8957-E91F15F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B2A0B-EE16-4873-BD35-1240C9B401A6}" type="datetime1">
              <a:rPr lang="zh-CN" altLang="en-US"/>
              <a:pPr>
                <a:defRPr/>
              </a:pPr>
              <a:t>2022/3/14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9C21E-BDC9-4D34-805A-2C4AB501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72596-9588-450D-8483-791B681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9E93E-BEF5-4A9B-A366-A6EA7FC9B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5360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767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5240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386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D243FD7-357D-441D-9829-DF3668B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D9A642D-5B42-4D6B-BDD7-39D1DFA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12DCBA8-BE5B-475A-B90A-F564797F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1CE3-C985-455A-A7F2-17644D66F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191540"/>
      </p:ext>
    </p:extLst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33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32091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6061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91611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399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43944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59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A07BE5C6-EC0A-4877-A190-170088D4D88A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14AF625-FC01-4C2A-B248-7DE246C7B70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370FC5E-5F28-43EF-8C76-A7C0107991AC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2D11ED72-0C91-4E9A-9F0C-A17C4F6EE9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C26D85A-5A35-43CC-B0AD-AD9F3B299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8980DA9-81D3-403E-BD76-2E35A5149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2201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9001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13178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54417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8811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211330"/>
            <a:ext cx="9144000" cy="646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180" y="635635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FA3B7B3-45F1-4F78-8C74-FDB527C9F76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7"/>
            <a:ext cx="9144000" cy="766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0497" y="102958"/>
            <a:ext cx="5776913" cy="56021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0398" y="6265132"/>
            <a:ext cx="20024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网络空间安全学院（密码</a:t>
            </a:r>
            <a:r>
              <a:rPr lang="zh-CN" altLang="en-US" sz="1013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40399" y="6546822"/>
            <a:ext cx="208903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Cyberspace Security (School of Cryptology)</a:t>
            </a:r>
            <a:endParaRPr lang="zh-CN" altLang="en-US" sz="67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140398" y="6283840"/>
            <a:ext cx="0" cy="501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/>
          <a:srcRect t="27732" b="29452"/>
          <a:stretch>
            <a:fillRect/>
          </a:stretch>
        </p:blipFill>
        <p:spPr>
          <a:xfrm>
            <a:off x="4635621" y="951"/>
            <a:ext cx="4508383" cy="765175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8" b="10316"/>
          <a:stretch>
            <a:fillRect/>
          </a:stretch>
        </p:blipFill>
        <p:spPr bwMode="auto">
          <a:xfrm>
            <a:off x="4" y="-1"/>
            <a:ext cx="254166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67534B-9D72-4B29-AF95-EF3BECF51B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" y="6277288"/>
            <a:ext cx="1791903" cy="5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39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18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E193E7B-F540-4C2C-81EE-3D59537CCA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A3C9791A-75A2-489E-94CC-6D2480B2D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899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766FB-7D0A-4401-B537-C5152BA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BF9C-0B2D-4CC1-80D0-11CFD3B568D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AFA56-DE83-4657-A559-202401BB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0E3A-5845-4A37-BA90-BF70A86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8E82C-5E7C-47B3-8AB5-254269B9C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6185B8B-AEF9-4ED4-8E17-8EEF4487C9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EA70941-1EFF-45EF-AE88-E2DAD5621B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28" name="文本框 9">
            <a:extLst>
              <a:ext uri="{FF2B5EF4-FFF2-40B4-BE49-F238E27FC236}">
                <a16:creationId xmlns:a16="http://schemas.microsoft.com/office/drawing/2014/main" id="{018B97DB-2AA3-4EE6-BEAD-FD0B92AD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DB1120F-EF1E-434E-A5BB-519204FDAC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B1ABB47-4713-41FC-83FE-E1E54526DF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16BE-47BF-4B43-85B7-608305F0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0727F1-7508-47B6-97E2-0A5982C8C02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E712-1374-4AA6-ADD1-9E1CA61E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0D6C-98DB-45AB-9259-F0E2EEA6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B1CE2-E135-4287-8913-1297D37ED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E55C6082-AC73-4E7B-BCE6-305F609D3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FD1F955C-22C6-4D6B-A49A-170232225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CDA0-25E4-4BC9-884E-1FCAB88D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0441A3-C016-4C79-88E5-5E2B24AD6B68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32EE-0A9C-4D3B-AF76-4F39F444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F75E-D146-4E01-ADC7-F3EA5FFD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B61546-9F19-43AC-B06D-69B0CCFB0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A647AE5B-002D-4BFD-82C0-3D970C7E721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0"/>
            <a:ext cx="9147175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  <p:sldLayoutId id="214748515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65435583-B73B-4AE7-90C7-A0312A553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B35AF23F-A297-4103-B40E-4B5C98DB7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100" name="文本框 9">
            <a:extLst>
              <a:ext uri="{FF2B5EF4-FFF2-40B4-BE49-F238E27FC236}">
                <a16:creationId xmlns:a16="http://schemas.microsoft.com/office/drawing/2014/main" id="{D5F7A24F-FAB0-4611-B261-9788C5071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6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0D896D3B-8DC3-4960-BA8C-74F5AD3C7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05DE7BA8-B155-48DB-A745-23FA3F4386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124" name="文本框 9">
            <a:extLst>
              <a:ext uri="{FF2B5EF4-FFF2-40B4-BE49-F238E27FC236}">
                <a16:creationId xmlns:a16="http://schemas.microsoft.com/office/drawing/2014/main" id="{751E2C60-4219-4A0B-B87A-266D1BCD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3" r:id="rId1"/>
    <p:sldLayoutId id="2147485164" r:id="rId2"/>
    <p:sldLayoutId id="2147485165" r:id="rId3"/>
    <p:sldLayoutId id="2147485166" r:id="rId4"/>
    <p:sldLayoutId id="2147485167" r:id="rId5"/>
    <p:sldLayoutId id="2147485168" r:id="rId6"/>
    <p:sldLayoutId id="2147485169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8D731B5E-BE8D-49D9-95CF-AFD05CC0E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A70BB2B1-A5EA-4B2E-8587-FBC0085472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148" name="文本框 9">
            <a:extLst>
              <a:ext uri="{FF2B5EF4-FFF2-40B4-BE49-F238E27FC236}">
                <a16:creationId xmlns:a16="http://schemas.microsoft.com/office/drawing/2014/main" id="{74DB5A8C-21C6-4816-A582-957501FB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0" r:id="rId1"/>
    <p:sldLayoutId id="2147485171" r:id="rId2"/>
    <p:sldLayoutId id="2147485172" r:id="rId3"/>
    <p:sldLayoutId id="2147485173" r:id="rId4"/>
    <p:sldLayoutId id="2147485174" r:id="rId5"/>
    <p:sldLayoutId id="2147485175" r:id="rId6"/>
    <p:sldLayoutId id="2147485176" r:id="rId7"/>
    <p:sldLayoutId id="2147485177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6A9A78E2-C3F1-483A-81E1-0C18F4FA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C71506D6-0050-4715-A440-AA090B95BB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172" name="文本框 9">
            <a:extLst>
              <a:ext uri="{FF2B5EF4-FFF2-40B4-BE49-F238E27FC236}">
                <a16:creationId xmlns:a16="http://schemas.microsoft.com/office/drawing/2014/main" id="{52156972-005F-4E17-9DFF-9C5C7512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9" r:id="rId1"/>
    <p:sldLayoutId id="2147485190" r:id="rId2"/>
    <p:sldLayoutId id="2147485191" r:id="rId3"/>
    <p:sldLayoutId id="2147485192" r:id="rId4"/>
    <p:sldLayoutId id="2147485193" r:id="rId5"/>
    <p:sldLayoutId id="2147485194" r:id="rId6"/>
    <p:sldLayoutId id="2147485195" r:id="rId7"/>
    <p:sldLayoutId id="2147485196" r:id="rId8"/>
    <p:sldLayoutId id="2147485197" r:id="rId9"/>
    <p:sldLayoutId id="2147485198" r:id="rId10"/>
    <p:sldLayoutId id="2147485199" r:id="rId11"/>
    <p:sldLayoutId id="2147485200" r:id="rId12"/>
    <p:sldLayoutId id="214748520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7.pn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28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4581E8-EE7F-42A4-ADD1-6B80FFCAC7E7}"/>
              </a:ext>
            </a:extLst>
          </p:cNvPr>
          <p:cNvSpPr txBox="1"/>
          <p:nvPr/>
        </p:nvSpPr>
        <p:spPr>
          <a:xfrm>
            <a:off x="2843808" y="3429000"/>
            <a:ext cx="299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胡昌慧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7E3A9-31DE-4255-9F77-09847362398A}"/>
              </a:ext>
            </a:extLst>
          </p:cNvPr>
          <p:cNvSpPr txBox="1"/>
          <p:nvPr/>
        </p:nvSpPr>
        <p:spPr>
          <a:xfrm>
            <a:off x="1187624" y="4288079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联系方式：</a:t>
            </a:r>
            <a:r>
              <a:rPr lang="en-US" altLang="zh-CN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chu@hainanu.edu.cn</a:t>
            </a:r>
            <a:endParaRPr lang="zh-CN" altLang="en-US" sz="40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B2072-485E-4CE8-B978-E14B8649FDCB}"/>
              </a:ext>
            </a:extLst>
          </p:cNvPr>
          <p:cNvSpPr txBox="1"/>
          <p:nvPr/>
        </p:nvSpPr>
        <p:spPr>
          <a:xfrm>
            <a:off x="2267744" y="1196752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第五章线性分析</a:t>
            </a:r>
            <a:endParaRPr lang="en-US" altLang="zh-CN" sz="4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4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B9C864-69A2-407D-9919-2618119F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DE74DC-B7C5-43A8-88EE-E127C24956C3}"/>
              </a:ext>
            </a:extLst>
          </p:cNvPr>
          <p:cNvSpPr/>
          <p:nvPr/>
        </p:nvSpPr>
        <p:spPr>
          <a:xfrm>
            <a:off x="107504" y="9087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线性表达式及其成立概率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7A9FDC-6454-4A31-A93E-E3DD17F73B21}"/>
                  </a:ext>
                </a:extLst>
              </p:cNvPr>
              <p:cNvSpPr txBox="1"/>
              <p:nvPr/>
            </p:nvSpPr>
            <p:spPr>
              <a:xfrm>
                <a:off x="539552" y="1628800"/>
                <a:ext cx="6389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给定一个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，定义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7A9FDC-6454-4A31-A93E-E3DD17F7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6389628" cy="523220"/>
              </a:xfrm>
              <a:prstGeom prst="rect">
                <a:avLst/>
              </a:prstGeom>
              <a:blipFill>
                <a:blip r:embed="rId3"/>
                <a:stretch>
                  <a:fillRect l="-200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52674B-85F1-4EBE-9516-2458E99F73B4}"/>
                  </a:ext>
                </a:extLst>
              </p:cNvPr>
              <p:cNvSpPr/>
              <p:nvPr/>
            </p:nvSpPr>
            <p:spPr>
              <a:xfrm>
                <a:off x="107504" y="2348880"/>
                <a:ext cx="8879076" cy="1136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|0≤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≤63,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52674B-85F1-4EBE-9516-2458E99F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48880"/>
                <a:ext cx="8879076" cy="1136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5D9BA4-903F-43A1-AC4A-8CE34C113F0C}"/>
                  </a:ext>
                </a:extLst>
              </p:cNvPr>
              <p:cNvSpPr txBox="1"/>
              <p:nvPr/>
            </p:nvSpPr>
            <p:spPr>
              <a:xfrm>
                <a:off x="539552" y="3789040"/>
                <a:ext cx="76328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其中，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≤63,1≤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endPara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5D9BA4-903F-43A1-AC4A-8CE34C11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7632848" cy="523220"/>
              </a:xfrm>
              <a:prstGeom prst="rect">
                <a:avLst/>
              </a:prstGeom>
              <a:blipFill>
                <a:blip r:embed="rId5"/>
                <a:stretch>
                  <a:fillRect l="-1677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2D9B53D-F1F8-4070-9D5B-DFF148413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57757"/>
              </p:ext>
            </p:extLst>
          </p:nvPr>
        </p:nvGraphicFramePr>
        <p:xfrm>
          <a:off x="251520" y="4610408"/>
          <a:ext cx="792088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4089400" imgH="787400" progId="">
                  <p:embed/>
                </p:oleObj>
              </mc:Choice>
              <mc:Fallback>
                <p:oleObj name="Equation" r:id="rId6" imgW="4089400" imgH="787400" progId="">
                  <p:embed/>
                  <p:pic>
                    <p:nvPicPr>
                      <p:cNvPr id="235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10408"/>
                        <a:ext cx="792088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7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19DB78-6B0C-45D7-8E39-A3AEB398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58206096-219D-4950-AFEC-5208EF091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02752"/>
              </p:ext>
            </p:extLst>
          </p:nvPr>
        </p:nvGraphicFramePr>
        <p:xfrm>
          <a:off x="683568" y="1124744"/>
          <a:ext cx="7035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3619500" imgH="254000" progId="">
                  <p:embed/>
                </p:oleObj>
              </mc:Choice>
              <mc:Fallback>
                <p:oleObj name="Equation" r:id="rId3" imgW="3619500" imgH="254000" progId="">
                  <p:embed/>
                  <p:pic>
                    <p:nvPicPr>
                      <p:cNvPr id="245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035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0">
            <a:extLst>
              <a:ext uri="{FF2B5EF4-FFF2-40B4-BE49-F238E27FC236}">
                <a16:creationId xmlns:a16="http://schemas.microsoft.com/office/drawing/2014/main" id="{31C4C01F-0941-404F-8821-8C2A737C7C72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1772816"/>
            <a:ext cx="7483421" cy="3919958"/>
            <a:chOff x="533400" y="2438400"/>
            <a:chExt cx="7483421" cy="3919814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7043D1C0-4EC7-446E-BFA7-F12DC70B8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438400"/>
              <a:ext cx="7467600" cy="2895600"/>
              <a:chOff x="533400" y="2438400"/>
              <a:chExt cx="7467600" cy="2895600"/>
            </a:xfrm>
          </p:grpSpPr>
          <p:pic>
            <p:nvPicPr>
              <p:cNvPr id="9" name="Picture 4" descr="table2">
                <a:extLst>
                  <a:ext uri="{FF2B5EF4-FFF2-40B4-BE49-F238E27FC236}">
                    <a16:creationId xmlns:a16="http://schemas.microsoft.com/office/drawing/2014/main" id="{A12A7D02-2DF7-4C7B-B9C4-C094A1DB7E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2438400"/>
                <a:ext cx="7467600" cy="289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AutoShape 7">
                <a:extLst>
                  <a:ext uri="{FF2B5EF4-FFF2-40B4-BE49-F238E27FC236}">
                    <a16:creationId xmlns:a16="http://schemas.microsoft.com/office/drawing/2014/main" id="{132A6C07-9FB3-4E30-9BEA-EC1A39BE6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9200" y="5082209"/>
                <a:ext cx="355600" cy="251791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id="{DCC25359-3D7F-4C8E-AB74-93EE70F34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686414"/>
                </p:ext>
              </p:extLst>
            </p:nvPr>
          </p:nvGraphicFramePr>
          <p:xfrm>
            <a:off x="549221" y="5928018"/>
            <a:ext cx="7467600" cy="430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6" imgW="5067300" imgH="292100" progId="">
                    <p:embed/>
                  </p:oleObj>
                </mc:Choice>
                <mc:Fallback>
                  <p:oleObj name="Equation" r:id="rId6" imgW="5067300" imgH="292100" progId="">
                    <p:embed/>
                    <p:pic>
                      <p:nvPicPr>
                        <p:cNvPr id="2457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21" y="5928018"/>
                          <a:ext cx="7467600" cy="430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07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/>
              <a:t>线性分析基本原理</a:t>
            </a:r>
          </a:p>
        </p:txBody>
      </p:sp>
      <p:grpSp>
        <p:nvGrpSpPr>
          <p:cNvPr id="25605" name="组合 21"/>
          <p:cNvGrpSpPr>
            <a:grpSpLocks/>
          </p:cNvGrpSpPr>
          <p:nvPr/>
        </p:nvGrpSpPr>
        <p:grpSpPr bwMode="auto">
          <a:xfrm>
            <a:off x="762000" y="1295400"/>
            <a:ext cx="8229600" cy="4837113"/>
            <a:chOff x="762000" y="1295400"/>
            <a:chExt cx="8229600" cy="4836777"/>
          </a:xfrm>
        </p:grpSpPr>
        <p:grpSp>
          <p:nvGrpSpPr>
            <p:cNvPr id="25607" name="组合 18"/>
            <p:cNvGrpSpPr>
              <a:grpSpLocks/>
            </p:cNvGrpSpPr>
            <p:nvPr/>
          </p:nvGrpSpPr>
          <p:grpSpPr bwMode="auto">
            <a:xfrm>
              <a:off x="2590800" y="1295400"/>
              <a:ext cx="6400800" cy="4648200"/>
              <a:chOff x="2286000" y="762000"/>
              <a:chExt cx="6697663" cy="4913313"/>
            </a:xfrm>
          </p:grpSpPr>
          <p:pic>
            <p:nvPicPr>
              <p:cNvPr id="2561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762000"/>
                <a:ext cx="3649663" cy="4913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18" name="AutoShape 9"/>
              <p:cNvSpPr>
                <a:spLocks noChangeArrowheads="1"/>
              </p:cNvSpPr>
              <p:nvPr/>
            </p:nvSpPr>
            <p:spPr bwMode="auto">
              <a:xfrm>
                <a:off x="2286000" y="3048000"/>
                <a:ext cx="2286000" cy="685800"/>
              </a:xfrm>
              <a:prstGeom prst="wedgeRectCallout">
                <a:avLst>
                  <a:gd name="adj1" fmla="val 115597"/>
                  <a:gd name="adj2" fmla="val 78472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r>
                  <a:rPr lang="zh-CN" altLang="en-US">
                    <a:solidFill>
                      <a:srgbClr val="950508"/>
                    </a:solidFill>
                  </a:rPr>
                  <a:t>注意：</a:t>
                </a:r>
                <a:r>
                  <a:rPr lang="en-US" altLang="zh-CN">
                    <a:solidFill>
                      <a:srgbClr val="950508"/>
                    </a:solidFill>
                  </a:rPr>
                  <a:t>bit</a:t>
                </a:r>
                <a:r>
                  <a:rPr lang="zh-CN" altLang="en-US">
                    <a:solidFill>
                      <a:srgbClr val="950508"/>
                    </a:solidFill>
                  </a:rPr>
                  <a:t>位置的表示</a:t>
                </a:r>
              </a:p>
            </p:txBody>
          </p:sp>
          <p:sp>
            <p:nvSpPr>
              <p:cNvPr id="25619" name="Rectangle 10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1295400" cy="3048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zh-CN" altLang="en-US" sz="1700" dirty="0"/>
                  <a:t>高位 </a:t>
                </a:r>
                <a:r>
                  <a:rPr lang="en-US" altLang="zh-CN" sz="1700" dirty="0"/>
                  <a:t>47</a:t>
                </a:r>
                <a:r>
                  <a:rPr lang="en-US" altLang="zh-CN" sz="1700" baseline="30000" dirty="0"/>
                  <a:t>th</a:t>
                </a:r>
                <a:r>
                  <a:rPr lang="en-US" altLang="zh-CN" sz="1700" dirty="0"/>
                  <a:t> bit </a:t>
                </a:r>
              </a:p>
            </p:txBody>
          </p:sp>
          <p:sp>
            <p:nvSpPr>
              <p:cNvPr id="25620" name="Rectangle 11"/>
              <p:cNvSpPr>
                <a:spLocks noChangeArrowheads="1"/>
              </p:cNvSpPr>
              <p:nvPr/>
            </p:nvSpPr>
            <p:spPr bwMode="auto">
              <a:xfrm>
                <a:off x="7696200" y="2209800"/>
                <a:ext cx="1143000" cy="3048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zh-CN" altLang="en-US" dirty="0"/>
                  <a:t>低位</a:t>
                </a:r>
                <a:r>
                  <a:rPr lang="en-US" altLang="zh-CN" dirty="0"/>
                  <a:t>0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bit </a:t>
                </a:r>
              </a:p>
            </p:txBody>
          </p:sp>
        </p:grpSp>
        <p:grpSp>
          <p:nvGrpSpPr>
            <p:cNvPr id="25608" name="组合 11"/>
            <p:cNvGrpSpPr>
              <a:grpSpLocks/>
            </p:cNvGrpSpPr>
            <p:nvPr/>
          </p:nvGrpSpPr>
          <p:grpSpPr bwMode="auto">
            <a:xfrm>
              <a:off x="838200" y="4402137"/>
              <a:ext cx="2133600" cy="1693863"/>
              <a:chOff x="457200" y="4038600"/>
              <a:chExt cx="2552700" cy="2116138"/>
            </a:xfrm>
          </p:grpSpPr>
          <p:pic>
            <p:nvPicPr>
              <p:cNvPr id="25615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4038600"/>
                <a:ext cx="2552700" cy="2116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矩形 10"/>
              <p:cNvSpPr/>
              <p:nvPr/>
            </p:nvSpPr>
            <p:spPr>
              <a:xfrm>
                <a:off x="914939" y="5180609"/>
                <a:ext cx="455839" cy="2300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5609" name="组合 16"/>
            <p:cNvGrpSpPr>
              <a:grpSpLocks/>
            </p:cNvGrpSpPr>
            <p:nvPr/>
          </p:nvGrpSpPr>
          <p:grpSpPr bwMode="auto">
            <a:xfrm>
              <a:off x="3276601" y="4267200"/>
              <a:ext cx="1736602" cy="1864977"/>
              <a:chOff x="3276600" y="3733800"/>
              <a:chExt cx="2011363" cy="2420938"/>
            </a:xfrm>
          </p:grpSpPr>
          <p:pic>
            <p:nvPicPr>
              <p:cNvPr id="2561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0" y="3733800"/>
                <a:ext cx="2011363" cy="242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800857" y="4343470"/>
                <a:ext cx="380604" cy="22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87037" y="4877166"/>
                <a:ext cx="380605" cy="2287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29209" y="5639588"/>
                <a:ext cx="380604" cy="2287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43028" y="4114744"/>
                <a:ext cx="380605" cy="2287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602" name="Object 8"/>
                <p:cNvGraphicFramePr>
                  <a:graphicFrameLocks noChangeAspect="1"/>
                </p:cNvGraphicFramePr>
                <p:nvPr/>
              </p:nvGraphicFramePr>
              <p:xfrm>
                <a:off x="762000" y="1973216"/>
                <a:ext cx="4576763" cy="465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22" name="Equation" r:id="rId7" imgW="2870200" imgH="292100" progId="">
                        <p:embed/>
                      </p:oleObj>
                    </mc:Choice>
                    <mc:Fallback>
                      <p:oleObj name="Equation" r:id="rId7" imgW="2870200" imgH="292100" progId="">
                        <p:embed/>
                        <p:pic>
                          <p:nvPicPr>
                            <p:cNvPr id="25602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2000" y="1973216"/>
                              <a:ext cx="4576763" cy="4651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602" name="Object 8"/>
                <p:cNvGraphicFramePr>
                  <a:graphicFrameLocks noChangeAspect="1"/>
                </p:cNvGraphicFramePr>
                <p:nvPr/>
              </p:nvGraphicFramePr>
              <p:xfrm>
                <a:off x="762000" y="1973216"/>
                <a:ext cx="4576763" cy="465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04" name="Equation" r:id="rId9" imgW="2870200" imgH="292100" progId="">
                        <p:embed/>
                      </p:oleObj>
                    </mc:Choice>
                    <mc:Fallback>
                      <p:oleObj name="Equation" r:id="rId9" imgW="2870200" imgH="292100" progId="">
                        <p:embed/>
                        <p:pic>
                          <p:nvPicPr>
                            <p:cNvPr id="25602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2000" y="1973216"/>
                              <a:ext cx="4576763" cy="4651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03" name="Object 18"/>
                <p:cNvSpPr txBox="1"/>
                <p:nvPr/>
              </p:nvSpPr>
              <p:spPr bwMode="auto">
                <a:xfrm>
                  <a:off x="890588" y="2545255"/>
                  <a:ext cx="3702050" cy="1549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考虑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扩展，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置换得到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7,18,24,29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br>
                    <a:rPr lang="zh-CN" alt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:br>
                    <a:rPr lang="zh-CN" alt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603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0588" y="2545255"/>
                  <a:ext cx="3702050" cy="154929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 bwMode="auto">
          <a:xfrm>
            <a:off x="6979691" y="3068960"/>
            <a:ext cx="328613" cy="2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143997" y="2881370"/>
            <a:ext cx="1" cy="25959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27973" y="2617167"/>
            <a:ext cx="102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[22](</a:t>
            </a:r>
            <a:r>
              <a:rPr lang="en-US" altLang="zh-CN" sz="1400" dirty="0">
                <a:solidFill>
                  <a:srgbClr val="FF0000"/>
                </a:solidFill>
              </a:rPr>
              <a:t>26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112201" y="6381328"/>
            <a:ext cx="3326552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）</a:t>
            </a:r>
            <a:r>
              <a:rPr lang="en-US" altLang="zh-CN" dirty="0"/>
              <a:t>[24,18,7,29]</a:t>
            </a:r>
            <a:endParaRPr lang="zh-CN" altLang="en-US" dirty="0"/>
          </a:p>
          <a:p>
            <a:pPr>
              <a:spcBef>
                <a:spcPct val="30000"/>
              </a:spcBef>
              <a:defRPr/>
            </a:pPr>
            <a:endParaRPr lang="en-US" altLang="zh-CN" dirty="0"/>
          </a:p>
        </p:txBody>
      </p:sp>
      <p:pic>
        <p:nvPicPr>
          <p:cNvPr id="25693" name="Picture 9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69" y="1124744"/>
            <a:ext cx="413319" cy="33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BF6FBED-2A94-4D81-B96C-60E1F4C0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8192"/>
            <a:ext cx="3971925" cy="447675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BAB3E1-97AF-430D-AF24-1B77F6D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D7E708-1120-427D-90B2-D9E1C1F7C739}"/>
              </a:ext>
            </a:extLst>
          </p:cNvPr>
          <p:cNvSpPr txBox="1">
            <a:spLocks/>
          </p:cNvSpPr>
          <p:nvPr/>
        </p:nvSpPr>
        <p:spPr>
          <a:xfrm>
            <a:off x="179512" y="803207"/>
            <a:ext cx="2664296" cy="609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线性分析：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5">
                <a:extLst>
                  <a:ext uri="{FF2B5EF4-FFF2-40B4-BE49-F238E27FC236}">
                    <a16:creationId xmlns:a16="http://schemas.microsoft.com/office/drawing/2014/main" id="{87AF8B45-5549-47BC-A38E-039C258883A9}"/>
                  </a:ext>
                </a:extLst>
              </p:cNvPr>
              <p:cNvSpPr txBox="1"/>
              <p:nvPr/>
            </p:nvSpPr>
            <p:spPr bwMode="auto">
              <a:xfrm>
                <a:off x="2843808" y="780000"/>
                <a:ext cx="5638716" cy="49677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15">
                <a:extLst>
                  <a:ext uri="{FF2B5EF4-FFF2-40B4-BE49-F238E27FC236}">
                    <a16:creationId xmlns:a16="http://schemas.microsoft.com/office/drawing/2014/main" id="{87AF8B45-5549-47BC-A38E-039C2588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780000"/>
                <a:ext cx="5638716" cy="496778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D7D697D-A35D-48CC-8A02-DB3FF3D68674}"/>
              </a:ext>
            </a:extLst>
          </p:cNvPr>
          <p:cNvSpPr/>
          <p:nvPr/>
        </p:nvSpPr>
        <p:spPr>
          <a:xfrm>
            <a:off x="179512" y="1637439"/>
            <a:ext cx="521168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以三轮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为例：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将上式应用于第一轮和最后一轮</a:t>
            </a:r>
          </a:p>
        </p:txBody>
      </p:sp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1FE8EA1C-A3D3-448F-B729-D2450E336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27637"/>
              </p:ext>
            </p:extLst>
          </p:nvPr>
        </p:nvGraphicFramePr>
        <p:xfrm>
          <a:off x="281072" y="3027362"/>
          <a:ext cx="50085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5" imgW="3289300" imgH="254000" progId="">
                  <p:embed/>
                </p:oleObj>
              </mc:Choice>
              <mc:Fallback>
                <p:oleObj name="Equation" r:id="rId5" imgW="3289300" imgH="254000" progId="">
                  <p:embed/>
                  <p:pic>
                    <p:nvPicPr>
                      <p:cNvPr id="2662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72" y="3027362"/>
                        <a:ext cx="50085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BD7F9D24-0D67-4B82-9F32-756DC03F1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62841"/>
              </p:ext>
            </p:extLst>
          </p:nvPr>
        </p:nvGraphicFramePr>
        <p:xfrm>
          <a:off x="355767" y="4639309"/>
          <a:ext cx="5165946" cy="39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7" imgW="3352800" imgH="254000" progId="">
                  <p:embed/>
                </p:oleObj>
              </mc:Choice>
              <mc:Fallback>
                <p:oleObj name="Equation" r:id="rId7" imgW="3352800" imgH="254000" progId="">
                  <p:embed/>
                  <p:pic>
                    <p:nvPicPr>
                      <p:cNvPr id="266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67" y="4639309"/>
                        <a:ext cx="5165946" cy="39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89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464C7C-8676-4A27-B9D2-EF9C9509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AE3A8-65F5-4821-BC3C-E85B0DC400B7}"/>
              </a:ext>
            </a:extLst>
          </p:cNvPr>
          <p:cNvSpPr txBox="1"/>
          <p:nvPr/>
        </p:nvSpPr>
        <p:spPr>
          <a:xfrm>
            <a:off x="467544" y="119675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将上式应用与第一轮可得：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FE86D6-5A1B-416E-ABDB-118ACAB713BB}"/>
                  </a:ext>
                </a:extLst>
              </p:cNvPr>
              <p:cNvSpPr/>
              <p:nvPr/>
            </p:nvSpPr>
            <p:spPr>
              <a:xfrm>
                <a:off x="0" y="1844822"/>
                <a:ext cx="71287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FE86D6-5A1B-416E-ABDB-118ACAB71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4822"/>
                <a:ext cx="7128792" cy="461665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D18BF1-2E29-424E-A97A-1096069616A4}"/>
                  </a:ext>
                </a:extLst>
              </p:cNvPr>
              <p:cNvSpPr/>
              <p:nvPr/>
            </p:nvSpPr>
            <p:spPr>
              <a:xfrm>
                <a:off x="7260151" y="1682567"/>
                <a:ext cx="188384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成立概率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D18BF1-2E29-424E-A97A-109606961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51" y="1682567"/>
                <a:ext cx="1883849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CBF4354-7331-46FF-8A3A-E784D3A64B38}"/>
              </a:ext>
            </a:extLst>
          </p:cNvPr>
          <p:cNvSpPr txBox="1"/>
          <p:nvPr/>
        </p:nvSpPr>
        <p:spPr>
          <a:xfrm>
            <a:off x="473765" y="378852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将两式异或，得到三轮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线性逼近表达式：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CA14C0-F2FF-4E8A-A913-9A6924257644}"/>
                  </a:ext>
                </a:extLst>
              </p:cNvPr>
              <p:cNvSpPr/>
              <p:nvPr/>
            </p:nvSpPr>
            <p:spPr>
              <a:xfrm>
                <a:off x="0" y="2989785"/>
                <a:ext cx="71287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CA14C0-F2FF-4E8A-A913-9A6924257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9785"/>
                <a:ext cx="712879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FE195D-24CD-449C-A63E-AEACFE8B13B5}"/>
                  </a:ext>
                </a:extLst>
              </p:cNvPr>
              <p:cNvSpPr/>
              <p:nvPr/>
            </p:nvSpPr>
            <p:spPr>
              <a:xfrm>
                <a:off x="7260150" y="2765728"/>
                <a:ext cx="188384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成立概率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FE195D-24CD-449C-A63E-AEACFE8B1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50" y="2765728"/>
                <a:ext cx="188384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48F9087-B7F6-4C56-9B86-10F8D8A0FBAE}"/>
              </a:ext>
            </a:extLst>
          </p:cNvPr>
          <p:cNvSpPr txBox="1"/>
          <p:nvPr/>
        </p:nvSpPr>
        <p:spPr>
          <a:xfrm>
            <a:off x="463081" y="256840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将上式应用与第三轮可得：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45704F-8461-47AD-AD91-A938D30C5E4D}"/>
                  </a:ext>
                </a:extLst>
              </p:cNvPr>
              <p:cNvSpPr/>
              <p:nvPr/>
            </p:nvSpPr>
            <p:spPr>
              <a:xfrm>
                <a:off x="107504" y="4366785"/>
                <a:ext cx="8604448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45704F-8461-47AD-AD91-A938D30C5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366785"/>
                <a:ext cx="8604448" cy="822469"/>
              </a:xfrm>
              <a:prstGeom prst="rect">
                <a:avLst/>
              </a:prstGeom>
              <a:blipFill>
                <a:blip r:embed="rId6"/>
                <a:stretch>
                  <a:fillRect b="-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9C411F6-D406-4489-8ACF-D3751EE4E5BE}"/>
              </a:ext>
            </a:extLst>
          </p:cNvPr>
          <p:cNvSpPr txBox="1"/>
          <p:nvPr/>
        </p:nvSpPr>
        <p:spPr>
          <a:xfrm>
            <a:off x="427923" y="5227077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利用堆积引理计算上式的概率，然后用算法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，根据极大似然法求解右边的值，降低秘钥的熵</a:t>
            </a:r>
          </a:p>
        </p:txBody>
      </p:sp>
    </p:spTree>
    <p:extLst>
      <p:ext uri="{BB962C8B-B14F-4D97-AF65-F5344CB8AC3E}">
        <p14:creationId xmlns:p14="http://schemas.microsoft.com/office/powerpoint/2010/main" val="202794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333531-9021-4D0F-BCCE-1FFCA75E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D552E3-CD2D-44DF-9277-0EC792770739}"/>
              </a:ext>
            </a:extLst>
          </p:cNvPr>
          <p:cNvSpPr txBox="1"/>
          <p:nvPr/>
        </p:nvSpPr>
        <p:spPr>
          <a:xfrm>
            <a:off x="323528" y="10527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堆积引理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FA611B-C6E6-4624-9A6B-564393284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39122"/>
              </p:ext>
            </p:extLst>
          </p:nvPr>
        </p:nvGraphicFramePr>
        <p:xfrm>
          <a:off x="611560" y="1772816"/>
          <a:ext cx="7240984" cy="21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3048000" imgH="914400" progId="">
                  <p:embed/>
                </p:oleObj>
              </mc:Choice>
              <mc:Fallback>
                <p:oleObj name="Equation" r:id="rId3" imgW="3048000" imgH="914400" progId="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72816"/>
                        <a:ext cx="7240984" cy="2159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672F1C9-B1FE-446E-AEBB-ADABDDF8D163}"/>
              </a:ext>
            </a:extLst>
          </p:cNvPr>
          <p:cNvSpPr/>
          <p:nvPr/>
        </p:nvSpPr>
        <p:spPr>
          <a:xfrm>
            <a:off x="323528" y="412893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数学归纳法证明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C6738F-19B3-4BC2-91FB-237B19396212}"/>
              </a:ext>
            </a:extLst>
          </p:cNvPr>
          <p:cNvSpPr/>
          <p:nvPr/>
        </p:nvSpPr>
        <p:spPr>
          <a:xfrm>
            <a:off x="331371" y="501317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上式成立的概率是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(12/64)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+(1-12/64)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=0.70.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835AFC-5D1A-42FC-A57F-0357979D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F4793-3F6B-486D-AA8C-CAE9F2961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8A31FB-0A55-4AEE-B943-66AC3E7E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36"/>
            <a:ext cx="9144000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F2B31F-BB66-4E20-BBDD-3D98140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A14F9-0CC4-4D18-A831-D31167BC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06" y="524978"/>
            <a:ext cx="3276600" cy="5848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C1ABA9C5-B3E9-440E-8408-4B38AEE7C7E9}"/>
                  </a:ext>
                </a:extLst>
              </p:cNvPr>
              <p:cNvSpPr txBox="1"/>
              <p:nvPr/>
            </p:nvSpPr>
            <p:spPr bwMode="auto">
              <a:xfrm>
                <a:off x="57539" y="1988840"/>
                <a:ext cx="5638716" cy="49677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7,18,24,29</m:t>
                          </m:r>
                        </m:e>
                      </m:d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C1ABA9C5-B3E9-440E-8408-4B38AEE7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9" y="1988840"/>
                <a:ext cx="5638716" cy="496778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8546760-2411-4EF6-9836-7C9813706FA0}"/>
              </a:ext>
            </a:extLst>
          </p:cNvPr>
          <p:cNvSpPr/>
          <p:nvPr/>
        </p:nvSpPr>
        <p:spPr>
          <a:xfrm>
            <a:off x="323528" y="8367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以五轮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为例：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将下式应用于第二轮和第四轮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1E9426-3627-42F7-A21A-E8632E00E73C}"/>
                  </a:ext>
                </a:extLst>
              </p:cNvPr>
              <p:cNvSpPr/>
              <p:nvPr/>
            </p:nvSpPr>
            <p:spPr>
              <a:xfrm>
                <a:off x="259388" y="3541386"/>
                <a:ext cx="43126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n-NO" altLang="zh-CN" b="1" dirty="0">
                    <a:solidFill>
                      <a:schemeClr val="tx1"/>
                    </a:solidFill>
                  </a:rPr>
                  <a:t>X[27,28,30,31]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nn-NO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nn-NO" altLang="zh-CN" b="1" i="1" dirty="0">
                    <a:solidFill>
                      <a:schemeClr val="tx1"/>
                    </a:solidFill>
                  </a:rPr>
                  <a:t>F(X, </a:t>
                </a:r>
                <a:r>
                  <a:rPr lang="nn-NO" altLang="zh-CN" b="1" dirty="0">
                    <a:solidFill>
                      <a:schemeClr val="tx1"/>
                    </a:solidFill>
                  </a:rPr>
                  <a:t>K)[15] </a:t>
                </a:r>
                <a:r>
                  <a:rPr lang="nn-NO" altLang="zh-CN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= </a:t>
                </a:r>
                <a:r>
                  <a:rPr lang="nn-NO" altLang="zh-CN" b="1" dirty="0">
                    <a:solidFill>
                      <a:schemeClr val="tx1"/>
                    </a:solidFill>
                  </a:rPr>
                  <a:t>K[42,43,45,46].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1E9426-3627-42F7-A21A-E8632E00E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8" y="3541386"/>
                <a:ext cx="4312612" cy="830997"/>
              </a:xfrm>
              <a:prstGeom prst="rect">
                <a:avLst/>
              </a:prstGeom>
              <a:blipFill>
                <a:blip r:embed="rId4"/>
                <a:stretch>
                  <a:fillRect l="-2263" t="-5882" r="-1839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71AE1E0-C46D-4F0D-9D29-7EF3C0340056}"/>
              </a:ext>
            </a:extLst>
          </p:cNvPr>
          <p:cNvSpPr/>
          <p:nvPr/>
        </p:nvSpPr>
        <p:spPr>
          <a:xfrm>
            <a:off x="343812" y="2906496"/>
            <a:ext cx="269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由</a:t>
            </a:r>
            <a:r>
              <a:rPr lang="en-US" altLang="zh-CN" b="1" dirty="0">
                <a:solidFill>
                  <a:schemeClr val="tx1"/>
                </a:solidFill>
              </a:rPr>
              <a:t>NS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r>
              <a:rPr lang="en-US" altLang="zh-CN" b="1" dirty="0">
                <a:solidFill>
                  <a:schemeClr val="tx1"/>
                </a:solidFill>
              </a:rPr>
              <a:t>(27,4)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zh-CN" b="1" dirty="0">
                <a:solidFill>
                  <a:schemeClr val="tx1"/>
                </a:solidFill>
              </a:rPr>
              <a:t>22</a:t>
            </a:r>
            <a:r>
              <a:rPr lang="zh-CN" altLang="en-US" b="1" dirty="0">
                <a:solidFill>
                  <a:schemeClr val="tx1"/>
                </a:solidFill>
              </a:rPr>
              <a:t>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13CD47-E86B-45C4-A3FF-6E5247FD47BB}"/>
              </a:ext>
            </a:extLst>
          </p:cNvPr>
          <p:cNvSpPr/>
          <p:nvPr/>
        </p:nvSpPr>
        <p:spPr>
          <a:xfrm>
            <a:off x="241998" y="472514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将上式应用于第一轮和第五轮</a:t>
            </a:r>
          </a:p>
        </p:txBody>
      </p:sp>
    </p:spTree>
    <p:extLst>
      <p:ext uri="{BB962C8B-B14F-4D97-AF65-F5344CB8AC3E}">
        <p14:creationId xmlns:p14="http://schemas.microsoft.com/office/powerpoint/2010/main" val="214948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D43F36-D7E2-401D-8BE8-4E8BCE48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36322E-7CEF-41AE-8923-B880D9E5E6AE}"/>
                  </a:ext>
                </a:extLst>
              </p:cNvPr>
              <p:cNvSpPr/>
              <p:nvPr/>
            </p:nvSpPr>
            <p:spPr>
              <a:xfrm>
                <a:off x="323528" y="1556792"/>
                <a:ext cx="84969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[15]</a:t>
                </a:r>
                <a:r>
                  <a:rPr lang="zh-CN" altLang="en-US" sz="28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[7,18,24,27,28,29, 30,31]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[15]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1" i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zh-CN" sz="2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[7,18</a:t>
                </a:r>
                <a:r>
                  <a:rPr lang="en-US" altLang="zh-CN" sz="2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24,27,28,29,30,31]</a:t>
                </a:r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= K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[42,43,45,46]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</a:t>
                </a:r>
                <a:r>
                  <a:rPr lang="pl-PL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[22]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[22]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K</a:t>
                </a:r>
                <a:r>
                  <a:rPr lang="pl-PL" altLang="zh-CN" sz="2800" b="1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r>
                  <a:rPr lang="pl-PL" altLang="zh-CN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[42,43,45,46].</a:t>
                </a:r>
                <a:endParaRPr lang="zh-CN" alt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36322E-7CEF-41AE-8923-B880D9E5E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496944" cy="1384995"/>
              </a:xfrm>
              <a:prstGeom prst="rect">
                <a:avLst/>
              </a:prstGeom>
              <a:blipFill>
                <a:blip r:embed="rId2"/>
                <a:stretch>
                  <a:fillRect l="-1435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8FAD1A7-0E19-4639-B70F-9C7538A5CD4A}"/>
              </a:ext>
            </a:extLst>
          </p:cNvPr>
          <p:cNvSpPr txBox="1"/>
          <p:nvPr/>
        </p:nvSpPr>
        <p:spPr>
          <a:xfrm>
            <a:off x="323528" y="98072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将上述几个式子合在一起得：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49048-801E-4CDA-A59B-87C99BA9CFE3}"/>
              </a:ext>
            </a:extLst>
          </p:cNvPr>
          <p:cNvSpPr txBox="1"/>
          <p:nvPr/>
        </p:nvSpPr>
        <p:spPr>
          <a:xfrm>
            <a:off x="306760" y="316739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根据堆积引理，它的概率是：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DFEFAE-3DAD-45AB-BFD3-3EC4BD03B411}"/>
              </a:ext>
            </a:extLst>
          </p:cNvPr>
          <p:cNvSpPr/>
          <p:nvPr/>
        </p:nvSpPr>
        <p:spPr>
          <a:xfrm>
            <a:off x="1835696" y="3690610"/>
            <a:ext cx="63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1/2+2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(-10/64)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(-20/64)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0.519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27431-3054-4A82-8892-1B9E2B4DF9D4}"/>
              </a:ext>
            </a:extLst>
          </p:cNvPr>
          <p:cNvSpPr/>
          <p:nvPr/>
        </p:nvSpPr>
        <p:spPr>
          <a:xfrm>
            <a:off x="395536" y="44855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如果给定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|0.519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2800" b="1" dirty="0">
                <a:solidFill>
                  <a:schemeClr val="tx1"/>
                </a:solidFill>
              </a:rPr>
              <a:t>½|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-2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800" b="1" dirty="0">
                <a:solidFill>
                  <a:schemeClr val="tx1"/>
                </a:solidFill>
              </a:rPr>
              <a:t>2800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个已知明文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那么攻击成功的概率是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97.7%.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4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2D863-9678-45FF-B03A-F1AC437F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CA0EB-B25F-4D4A-85DF-B1C3B606B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86E1B1-78C7-475D-AF76-59A591BB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768752" cy="50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4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58930F-1A7C-4932-A87E-2CE9EE77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E21C4-BA5E-47AB-B4C0-F2C5BD63B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5482B53-0963-4E57-B0D9-7101E01E91C3}"/>
              </a:ext>
            </a:extLst>
          </p:cNvPr>
          <p:cNvSpPr txBox="1">
            <a:spLocks/>
          </p:cNvSpPr>
          <p:nvPr/>
        </p:nvSpPr>
        <p:spPr>
          <a:xfrm>
            <a:off x="395536" y="1052736"/>
            <a:ext cx="8229600" cy="609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线性分析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linear cryptanalysis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CE55589-2171-4C8F-8C1A-8607BC87145E}"/>
              </a:ext>
            </a:extLst>
          </p:cNvPr>
          <p:cNvSpPr txBox="1">
            <a:spLocks/>
          </p:cNvSpPr>
          <p:nvPr/>
        </p:nvSpPr>
        <p:spPr>
          <a:xfrm>
            <a:off x="395536" y="1707079"/>
            <a:ext cx="8229600" cy="345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cs typeface="Times New Roman" pitchFamily="18" charset="0"/>
              </a:rPr>
              <a:t>M. Matsui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提出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线性分析攻击方法</a:t>
            </a:r>
            <a:r>
              <a:rPr lang="zh-CN" altLang="en-US" dirty="0">
                <a:cs typeface="Times New Roman" pitchFamily="18" charset="0"/>
              </a:rPr>
              <a:t>（</a:t>
            </a:r>
            <a:r>
              <a:rPr lang="en-US" altLang="zh-CN" dirty="0">
                <a:cs typeface="Times New Roman" pitchFamily="18" charset="0"/>
              </a:rPr>
              <a:t>1993</a:t>
            </a:r>
            <a:r>
              <a:rPr lang="zh-CN" altLang="en-US" dirty="0">
                <a:cs typeface="Times New Roman" pitchFamily="18" charset="0"/>
              </a:rPr>
              <a:t>）</a:t>
            </a:r>
            <a:endParaRPr lang="en-US" altLang="zh-CN" dirty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Matsui, M., Linear Cryptanalysis Method for DES Cipher, Advances in Cryptology-EUROCRYPT ’93 Lecture Notes in Computer Science, Volume 765, 1994, pp 386-397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线性分析是一种已知明文攻击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fontAlgn="auto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个已知明文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</a:p>
          <a:p>
            <a:pPr marL="742950" lvl="1" indent="-285750" fontAlgn="auto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个已知明文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</a:p>
          <a:p>
            <a:pPr marL="742950" lvl="1" indent="-285750" fontAlgn="auto"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203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864F0-FF17-4AAC-B3CE-8C02721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F35EA-56E6-45E3-9F6E-17F0D100D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95FD0-124D-45E2-8141-ED9C67BB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68" y="0"/>
            <a:ext cx="285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2D178-EF18-4452-85A6-7CA68DCF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DFF6A-83FE-44C1-B9D4-2E1C89AB67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5216A-4A73-478A-B6F2-3FA10D29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06"/>
            <a:ext cx="9144000" cy="50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86A76E-3355-41EE-B79D-C2C516C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F0ED8-E817-45D7-92DE-7FA7B16AC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0F45B7-8CD2-468B-8ECD-27C11840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61925"/>
            <a:ext cx="90392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9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5AD833-494D-4A08-B15F-D4DFFE5A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864F7-19E2-41AE-B92C-214C685E7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7B069-D865-4352-B7B7-31D38C26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16832"/>
            <a:ext cx="8458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C0D893-34D2-43F0-AE3E-D05BA48F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481E5-32C4-4606-85A8-581750415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C7C69-D854-4E1F-995F-55D6BD8C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7" y="2509113"/>
            <a:ext cx="7360892" cy="23762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07B0B4-03C4-48D4-ADA2-B87620E8F077}"/>
              </a:ext>
            </a:extLst>
          </p:cNvPr>
          <p:cNvSpPr txBox="1"/>
          <p:nvPr/>
        </p:nvSpPr>
        <p:spPr>
          <a:xfrm>
            <a:off x="755576" y="134076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最优表达式和最优概率：</a:t>
            </a:r>
          </a:p>
        </p:txBody>
      </p:sp>
    </p:spTree>
    <p:extLst>
      <p:ext uri="{BB962C8B-B14F-4D97-AF65-F5344CB8AC3E}">
        <p14:creationId xmlns:p14="http://schemas.microsoft.com/office/powerpoint/2010/main" val="154327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8F5E2F-09F2-45E9-A12A-88FF5A1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B7456-37B6-4398-985D-829B98F39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AC26C-CD7E-454E-8F3A-EA965214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4208826" cy="48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83506D-6278-40DE-A53A-A28A44D7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E08108-FB2D-444A-AD9D-4C8A226FDACD}"/>
              </a:ext>
            </a:extLst>
          </p:cNvPr>
          <p:cNvSpPr txBox="1"/>
          <p:nvPr/>
        </p:nvSpPr>
        <p:spPr>
          <a:xfrm>
            <a:off x="140497" y="77412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唯密文攻击：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285BA-A1BE-4C58-A5AB-CBD5544F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" y="1316205"/>
            <a:ext cx="9144000" cy="2394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01C302-C47C-4600-823F-DC641C04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1048"/>
            <a:ext cx="9144000" cy="20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5877A-92A6-4213-A074-CC079B17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0A956-B691-4E26-8C99-E50B580CC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26D88-5514-4264-AF08-B33B5D73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2462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0D12E-A4EB-4CF5-9D59-01BE65E8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109"/>
            <a:ext cx="9144000" cy="1632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817E4F-E6E4-43CB-8F5F-8F86660E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8438"/>
            <a:ext cx="9144000" cy="10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30E0ED-9D9F-4A6D-B6E2-D8DB277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D0EF1-F6EC-40B7-A8EF-E16B0C9D6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5281DC-FF0C-4AB5-8E45-40EA5236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08" y="0"/>
            <a:ext cx="2856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05EABD-FE5A-4E4E-A137-50856772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E4FEB-485F-49FC-8C59-0125D9EB8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CDE976-8817-4890-8B24-6F0B7089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6771ED-2BFE-40C3-AF6A-1360AC52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30094CE-3B51-4F24-AE7E-063E081A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96837"/>
            <a:ext cx="4572000" cy="446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E95976-99F7-4780-B555-F05E3C9947C7}"/>
                  </a:ext>
                </a:extLst>
              </p:cNvPr>
              <p:cNvSpPr/>
              <p:nvPr/>
            </p:nvSpPr>
            <p:spPr>
              <a:xfrm>
                <a:off x="0" y="908720"/>
                <a:ext cx="6174432" cy="2319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注意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顺序：从右向左，从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开始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𝑏𝑜𝑥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高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位，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低位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的第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比特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zh-CN" alt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⊕...⊕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E95976-99F7-4780-B555-F05E3C994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6174432" cy="2319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5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F093DC-3D42-4525-A948-82A2AB2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6C186-5003-4CF1-889C-C0AAC303D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93715-C730-4481-9064-A8049224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08" y="0"/>
            <a:ext cx="277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5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C893BA-697E-4511-9053-1BC20936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827D2-E8AD-414C-AB89-14FCC4CE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06" y="764704"/>
            <a:ext cx="9144000" cy="3113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432BD4-E950-49CF-AF70-4022C06F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" y="3933056"/>
            <a:ext cx="9144000" cy="1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60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2E8BE-B888-4FFB-BC38-5D875E4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F71BC-E1DC-41B3-A713-55722F8AF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FDE93-A176-44CD-A38C-B410D7EA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27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0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F27B30-1E64-4C5A-BE3A-4FC148F6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FCAAC-F437-4507-8B91-6F98738EC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B01C30-9FA4-4BAB-9696-BC3B3EB9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25264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90BF95-1F92-444E-A15F-8FEBD4A3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037"/>
            <a:ext cx="9144000" cy="17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0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DC412C-879F-49F8-AABB-6B57898F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81F22-14F2-4970-9CC3-6B5E94180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82140A-C050-4455-95D7-EE61EE12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38" y="0"/>
            <a:ext cx="4545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086E0F-5B83-4227-8799-662625A0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3A50BDC-5C25-40E9-B4E2-230FD9E044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1304763"/>
                <a:ext cx="8229600" cy="4248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100" b="1" kern="1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zh-CN" altLang="en-US" sz="3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基本思想</a:t>
                </a:r>
              </a:p>
              <a:p>
                <a:pPr marL="742950" lvl="1" indent="-285750" fontAlgn="auto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寻找有效的线性逼近式降低密钥的熵，从而破译密码系统</a:t>
                </a:r>
                <a:endParaRPr lang="en-US" altLang="zh-CN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 fontAlgn="auto">
                  <a:spcAft>
                    <a:spcPts val="0"/>
                  </a:spcAft>
                </a:pP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 fontAlgn="auto">
                  <a:spcAft>
                    <a:spcPts val="0"/>
                  </a:spcAft>
                </a:pP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lvl="1" indent="0" fontAlgn="auto">
                  <a:spcAft>
                    <a:spcPts val="0"/>
                  </a:spcAft>
                  <a:buNone/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m:rPr>
                            <m:nor/>
                          </m:rPr>
                          <a:rPr lang="zh-CN" altLang="en-US" sz="2800">
                            <a:latin typeface="楷体" panose="02010609060101010101" pitchFamily="49" charset="-122"/>
                            <a:ea typeface="楷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来刻画上式的有效性，其中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是上式成立的概率，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m:rPr>
                            <m:nor/>
                          </m:rPr>
                          <a:rPr lang="zh-CN" altLang="en-US" sz="2800">
                            <a:latin typeface="楷体" panose="02010609060101010101" pitchFamily="49" charset="-122"/>
                            <a:ea typeface="楷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最大时，上式最有效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lvl="1" indent="0" fontAlgn="auto">
                  <a:spcAft>
                    <a:spcPts val="0"/>
                  </a:spcAft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 fontAlgn="auto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2.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极大似然法确定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3A50BDC-5C25-40E9-B4E2-230FD9E04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04763"/>
                <a:ext cx="8229600" cy="4248472"/>
              </a:xfrm>
              <a:prstGeom prst="rect">
                <a:avLst/>
              </a:prstGeom>
              <a:blipFill>
                <a:blip r:embed="rId2"/>
                <a:stretch>
                  <a:fillRect l="-1852" t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A901DD95-D058-457E-AC4E-CB6B749BF942}"/>
                  </a:ext>
                </a:extLst>
              </p:cNvPr>
              <p:cNvSpPr txBox="1"/>
              <p:nvPr/>
            </p:nvSpPr>
            <p:spPr bwMode="auto">
              <a:xfrm>
                <a:off x="1549168" y="2790378"/>
                <a:ext cx="6408712" cy="638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zh-CN" altLang="en-US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A901DD95-D058-457E-AC4E-CB6B749BF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168" y="2790378"/>
                <a:ext cx="6408712" cy="638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5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2BFB45-47F5-46CE-A31F-7A6E323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89088543-7628-403C-90A1-2A6EDEE64198}"/>
              </a:ext>
            </a:extLst>
          </p:cNvPr>
          <p:cNvSpPr txBox="1">
            <a:spLocks/>
          </p:cNvSpPr>
          <p:nvPr/>
        </p:nvSpPr>
        <p:spPr>
          <a:xfrm>
            <a:off x="251520" y="980728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8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线性分析基本原理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FDE899E8-9678-4FC6-8F6A-9837182C2CAF}"/>
                  </a:ext>
                </a:extLst>
              </p:cNvPr>
              <p:cNvSpPr txBox="1"/>
              <p:nvPr/>
            </p:nvSpPr>
            <p:spPr bwMode="auto">
              <a:xfrm>
                <a:off x="179512" y="1846263"/>
                <a:ext cx="8784976" cy="64807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假设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成立概率为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FDE899E8-9678-4FC6-8F6A-9837182C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846263"/>
                <a:ext cx="8784976" cy="648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74331C2F-59C7-441B-AA26-AFB0669B739E}"/>
                  </a:ext>
                </a:extLst>
              </p:cNvPr>
              <p:cNvSpPr txBox="1"/>
              <p:nvPr/>
            </p:nvSpPr>
            <p:spPr bwMode="auto">
              <a:xfrm>
                <a:off x="323528" y="2680396"/>
                <a:ext cx="8663052" cy="154069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算法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：确定密钥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的具体方法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为明文的个数，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为使表达式左边为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的明文的个数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如果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，那么，</m:t>
                      </m:r>
                    </m:oMath>
                  </m:oMathPara>
                </a14:m>
                <a:br>
                  <a:rPr lang="zh-CN" altLang="en-US" dirty="0">
                    <a:solidFill>
                      <a:srgbClr val="00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74331C2F-59C7-441B-AA26-AFB0669B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680396"/>
                <a:ext cx="8663052" cy="1540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9">
                <a:extLst>
                  <a:ext uri="{FF2B5EF4-FFF2-40B4-BE49-F238E27FC236}">
                    <a16:creationId xmlns:a16="http://schemas.microsoft.com/office/drawing/2014/main" id="{2A43D58D-0000-4992-9120-A43F12A1FAE5}"/>
                  </a:ext>
                </a:extLst>
              </p:cNvPr>
              <p:cNvSpPr txBox="1"/>
              <p:nvPr/>
            </p:nvSpPr>
            <p:spPr bwMode="auto">
              <a:xfrm>
                <a:off x="539552" y="4136595"/>
                <a:ext cx="7128792" cy="230425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时，猜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  <m:oMath xmlns:m="http://schemas.openxmlformats.org/officeDocument/2006/math"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时，猜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反之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对象 9">
                <a:extLst>
                  <a:ext uri="{FF2B5EF4-FFF2-40B4-BE49-F238E27FC236}">
                    <a16:creationId xmlns:a16="http://schemas.microsoft.com/office/drawing/2014/main" id="{2A43D58D-0000-4992-9120-A43F12A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136595"/>
                <a:ext cx="7128792" cy="2304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8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58BBD9-A6A0-44DB-8AFF-A5711B33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10">
                <a:extLst>
                  <a:ext uri="{FF2B5EF4-FFF2-40B4-BE49-F238E27FC236}">
                    <a16:creationId xmlns:a16="http://schemas.microsoft.com/office/drawing/2014/main" id="{369AD34D-7B16-4456-8223-9C966130F20C}"/>
                  </a:ext>
                </a:extLst>
              </p:cNvPr>
              <p:cNvSpPr txBox="1"/>
              <p:nvPr/>
            </p:nvSpPr>
            <p:spPr bwMode="auto">
              <a:xfrm>
                <a:off x="251520" y="1124744"/>
                <a:ext cx="8208912" cy="223224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充分小时，算法成功的概率是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d>
                        </m:sub>
                        <m:sup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zh-CN" altLang="en-US" sz="28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对象 10">
                <a:extLst>
                  <a:ext uri="{FF2B5EF4-FFF2-40B4-BE49-F238E27FC236}">
                    <a16:creationId xmlns:a16="http://schemas.microsoft.com/office/drawing/2014/main" id="{369AD34D-7B16-4456-8223-9C966130F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24744"/>
                <a:ext cx="8208912" cy="2232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9A437B-0F35-49E9-8F80-5E4255580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56923"/>
              </p:ext>
            </p:extLst>
          </p:nvPr>
        </p:nvGraphicFramePr>
        <p:xfrm>
          <a:off x="359532" y="3789040"/>
          <a:ext cx="8424935" cy="19442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3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baseline="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¼|p-1/2|</a:t>
                      </a:r>
                      <a:r>
                        <a:rPr lang="en-US" altLang="zh-CN" sz="2800" baseline="3000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800" baseline="3000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1/2|p-1/2|</a:t>
                      </a:r>
                      <a:r>
                        <a:rPr lang="en-US" altLang="zh-CN" sz="2800" baseline="3000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800" baseline="3000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|p-1/2|</a:t>
                      </a:r>
                      <a:r>
                        <a:rPr lang="en-US" altLang="zh-CN" sz="2800" baseline="3000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800" baseline="3000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2|p-1/2|</a:t>
                      </a:r>
                      <a:r>
                        <a:rPr lang="en-US" altLang="zh-CN" sz="2800" baseline="3000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800" baseline="3000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成功率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84.1%</a:t>
                      </a:r>
                      <a:endParaRPr lang="zh-CN" altLang="en-US" sz="2800" baseline="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92.1%</a:t>
                      </a:r>
                      <a:endParaRPr lang="zh-CN" altLang="en-US" sz="2800" baseline="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97.7%</a:t>
                      </a:r>
                      <a:endParaRPr lang="zh-CN" altLang="en-US" sz="2800" baseline="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99.8%</a:t>
                      </a:r>
                      <a:endParaRPr lang="zh-CN" altLang="en-US" sz="2800" baseline="0" dirty="0"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EBB465-696D-4535-A136-5247285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F9327-7DEB-47DB-9220-FFE423403073}"/>
              </a:ext>
            </a:extLst>
          </p:cNvPr>
          <p:cNvSpPr/>
          <p:nvPr/>
        </p:nvSpPr>
        <p:spPr>
          <a:xfrm>
            <a:off x="323528" y="980728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轮的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进行线性分析时，在</a:t>
            </a:r>
            <a:r>
              <a:rPr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的最佳线性逼近式后面添加一轮 ，则逼近式变为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F2F4AA17-91EB-4BDA-BE6E-795E4131EB7E}"/>
                  </a:ext>
                </a:extLst>
              </p:cNvPr>
              <p:cNvSpPr txBox="1"/>
              <p:nvPr/>
            </p:nvSpPr>
            <p:spPr bwMode="auto">
              <a:xfrm>
                <a:off x="280645" y="2204864"/>
                <a:ext cx="8712967" cy="576064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F2F4AA17-91EB-4BDA-BE6E-795E4131E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45" y="2204864"/>
                <a:ext cx="8712967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EEDD3B-76FF-45CD-8DCF-419E550D5AB7}"/>
                  </a:ext>
                </a:extLst>
              </p:cNvPr>
              <p:cNvSpPr/>
              <p:nvPr/>
            </p:nvSpPr>
            <p:spPr>
              <a:xfrm>
                <a:off x="323528" y="3025940"/>
                <a:ext cx="828092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对每一个明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密文对，猜测最后一轮的密钥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，并计算包含在线性关系式中的相关状态比特的异或值。如果在该等式中带入一个不正确的候选者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，那么这个等式的有效性显著降低</a:t>
                </a:r>
                <a:endParaRPr lang="en-US" altLang="zh-CN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EEDD3B-76FF-45CD-8DCF-419E550D5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25940"/>
                <a:ext cx="8280920" cy="1815882"/>
              </a:xfrm>
              <a:prstGeom prst="rect">
                <a:avLst/>
              </a:prstGeom>
              <a:blipFill>
                <a:blip r:embed="rId3"/>
                <a:stretch>
                  <a:fillRect l="-1473" t="-4027" r="-2577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35FB85-D0FA-4FD6-A52C-068B7B373F96}"/>
                  </a:ext>
                </a:extLst>
              </p:cNvPr>
              <p:cNvSpPr/>
              <p:nvPr/>
            </p:nvSpPr>
            <p:spPr>
              <a:xfrm>
                <a:off x="350506" y="5086834"/>
                <a:ext cx="6520311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使用最大似然方法来推导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35FB85-D0FA-4FD6-A52C-068B7B373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6" y="5086834"/>
                <a:ext cx="6520311" cy="565476"/>
              </a:xfrm>
              <a:prstGeom prst="rect">
                <a:avLst/>
              </a:prstGeom>
              <a:blipFill>
                <a:blip r:embed="rId4"/>
                <a:stretch>
                  <a:fillRect l="-1869" t="-13978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08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80CDE4-5112-4517-AE6C-E0E427F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E083E6-D420-400D-B871-055A3118170D}"/>
              </a:ext>
            </a:extLst>
          </p:cNvPr>
          <p:cNvSpPr/>
          <p:nvPr/>
        </p:nvSpPr>
        <p:spPr>
          <a:xfrm>
            <a:off x="140497" y="980728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轮的</a:t>
            </a:r>
            <a:r>
              <a:rPr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进行线性分析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4BECF178-640C-4060-A441-CACA3107F30F}"/>
                  </a:ext>
                </a:extLst>
              </p:cNvPr>
              <p:cNvSpPr txBox="1"/>
              <p:nvPr/>
            </p:nvSpPr>
            <p:spPr bwMode="auto">
              <a:xfrm>
                <a:off x="196008" y="1523653"/>
                <a:ext cx="8751984" cy="859381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4BECF178-640C-4060-A441-CACA3107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8" y="1523653"/>
                <a:ext cx="8751984" cy="859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5F2887-8DB1-4886-A581-E05270B1E213}"/>
                  </a:ext>
                </a:extLst>
              </p:cNvPr>
              <p:cNvSpPr txBox="1"/>
              <p:nvPr/>
            </p:nvSpPr>
            <p:spPr>
              <a:xfrm>
                <a:off x="467544" y="2204864"/>
                <a:ext cx="8480448" cy="101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第一步：对于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的每一个候选者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=1,2,…</m:t>
                        </m:r>
                      </m:e>
                    </m:d>
                    <m:r>
                      <a:rPr lang="zh-CN" alt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是使得等式左边等于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的明文的个数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5F2887-8DB1-4886-A581-E05270B1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04864"/>
                <a:ext cx="8480448" cy="1010277"/>
              </a:xfrm>
              <a:prstGeom prst="rect">
                <a:avLst/>
              </a:prstGeom>
              <a:blipFill>
                <a:blip r:embed="rId3"/>
                <a:stretch>
                  <a:fillRect l="-1510" t="-606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A6B3D1-6DF8-44EA-911E-C5FB45ACF3E4}"/>
                  </a:ext>
                </a:extLst>
              </p:cNvPr>
              <p:cNvSpPr txBox="1"/>
              <p:nvPr/>
            </p:nvSpPr>
            <p:spPr>
              <a:xfrm>
                <a:off x="469048" y="3376153"/>
                <a:ext cx="8674952" cy="281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第二步：设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/>
                        </m:func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/>
                        </m:func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func>
                                  <m:func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func>
                              <m:func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/>
                            </m:func>
                          </m:sub>
                        </m:sSub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，那么将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/>
                        </m:func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所对应的秘钥候选者作为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并猜定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时）或者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时）</a:t>
                </a:r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反之。。。</a:t>
                </a:r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A6B3D1-6DF8-44EA-911E-C5FB45AC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8" y="3376153"/>
                <a:ext cx="8674952" cy="2812565"/>
              </a:xfrm>
              <a:prstGeom prst="rect">
                <a:avLst/>
              </a:prstGeom>
              <a:blipFill>
                <a:blip r:embed="rId4"/>
                <a:stretch>
                  <a:fillRect l="-1476" t="-2386" r="-211" b="-5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5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4FAA24-AC32-4699-8E25-F385213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7233-ABB8-45EC-9BC2-21A7BDA2B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5D79BEF-F3FD-43AC-A58A-BC6F301683EE}"/>
                  </a:ext>
                </a:extLst>
              </p:cNvPr>
              <p:cNvSpPr/>
              <p:nvPr/>
            </p:nvSpPr>
            <p:spPr>
              <a:xfrm>
                <a:off x="395536" y="1166770"/>
                <a:ext cx="7789487" cy="913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成功率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复杂度</m:t>
                          </m:r>
                        </m:e>
                      </m:d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受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影响</m:t>
                      </m:r>
                    </m:oMath>
                  </m:oMathPara>
                </a14:m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5D79BEF-F3FD-43AC-A58A-BC6F30168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66770"/>
                <a:ext cx="7789487" cy="913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CB969D-2AD9-4FBB-AD6F-83DE3914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9547"/>
              </p:ext>
            </p:extLst>
          </p:nvPr>
        </p:nvGraphicFramePr>
        <p:xfrm>
          <a:off x="216585" y="2852936"/>
          <a:ext cx="8846080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lang="zh-CN" altLang="en-US" sz="2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2|p-1/2|</a:t>
                      </a:r>
                      <a:r>
                        <a:rPr lang="en-US" altLang="zh-CN" sz="2800" baseline="30000" dirty="0"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lang="zh-CN" altLang="en-US" sz="2800" baseline="3000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4|p-1/2|</a:t>
                      </a:r>
                      <a:r>
                        <a:rPr lang="en-US" altLang="zh-CN" sz="2800" baseline="30000" dirty="0"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lang="zh-CN" altLang="en-US" sz="2800" baseline="3000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8|p-1/2|</a:t>
                      </a:r>
                      <a:r>
                        <a:rPr lang="en-US" altLang="zh-CN" sz="2800" baseline="30000" dirty="0"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lang="zh-CN" altLang="en-US" sz="2800" baseline="3000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16|p-1/2|</a:t>
                      </a:r>
                      <a:r>
                        <a:rPr lang="en-US" altLang="zh-CN" sz="2800" baseline="30000" dirty="0"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lang="zh-CN" altLang="en-US" sz="2800" baseline="3000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aseline="0" dirty="0">
                          <a:latin typeface="Times New Roman" pitchFamily="18" charset="0"/>
                          <a:ea typeface="宋体" pitchFamily="2" charset="-122"/>
                        </a:rPr>
                        <a:t>成功率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48.6%</a:t>
                      </a:r>
                      <a:endParaRPr lang="zh-CN" altLang="en-US" sz="2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78.5%</a:t>
                      </a:r>
                      <a:endParaRPr lang="zh-CN" altLang="en-US" sz="2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96.7%</a:t>
                      </a:r>
                      <a:endParaRPr lang="zh-CN" altLang="en-US" sz="2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latin typeface="Times New Roman" pitchFamily="18" charset="0"/>
                          <a:ea typeface="宋体" pitchFamily="2" charset="-122"/>
                        </a:rPr>
                        <a:t>99.9%</a:t>
                      </a:r>
                      <a:endParaRPr lang="zh-CN" altLang="en-US" sz="2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2864</TotalTime>
  <Words>1061</Words>
  <Application>Microsoft Office PowerPoint</Application>
  <PresentationFormat>全屏显示(4:3)</PresentationFormat>
  <Paragraphs>137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等线</vt:lpstr>
      <vt:lpstr>等线 Light</vt:lpstr>
      <vt:lpstr>黑体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自定义设计</vt:lpstr>
      <vt:lpstr>自定义设计方案</vt:lpstr>
      <vt:lpstr>1_自定义设计方案</vt:lpstr>
      <vt:lpstr>1_自定义设计</vt:lpstr>
      <vt:lpstr>2_自定义设计</vt:lpstr>
      <vt:lpstr>3_自定义设计</vt:lpstr>
      <vt:lpstr>4_自定义设计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中科院软件所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石文昌</dc:creator>
  <cp:lastModifiedBy>chu</cp:lastModifiedBy>
  <cp:revision>1519</cp:revision>
  <dcterms:created xsi:type="dcterms:W3CDTF">2001-11-05T10:38:16Z</dcterms:created>
  <dcterms:modified xsi:type="dcterms:W3CDTF">2022-03-14T07:07:46Z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