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8" r:id="rId2"/>
    <p:sldMasterId id="2147483715" r:id="rId3"/>
    <p:sldMasterId id="2147483735" r:id="rId4"/>
    <p:sldMasterId id="2147483763" r:id="rId5"/>
    <p:sldMasterId id="2147483846" r:id="rId6"/>
    <p:sldMasterId id="2147483899" r:id="rId7"/>
    <p:sldMasterId id="2147485188" r:id="rId8"/>
  </p:sldMasterIdLst>
  <p:notesMasterIdLst>
    <p:notesMasterId r:id="rId24"/>
  </p:notesMasterIdLst>
  <p:handoutMasterIdLst>
    <p:handoutMasterId r:id="rId25"/>
  </p:handoutMasterIdLst>
  <p:sldIdLst>
    <p:sldId id="256" r:id="rId9"/>
    <p:sldId id="368" r:id="rId10"/>
    <p:sldId id="324" r:id="rId11"/>
    <p:sldId id="371" r:id="rId12"/>
    <p:sldId id="372" r:id="rId13"/>
    <p:sldId id="392" r:id="rId14"/>
    <p:sldId id="373" r:id="rId15"/>
    <p:sldId id="398" r:id="rId16"/>
    <p:sldId id="400" r:id="rId17"/>
    <p:sldId id="403" r:id="rId18"/>
    <p:sldId id="406" r:id="rId19"/>
    <p:sldId id="401" r:id="rId20"/>
    <p:sldId id="402" r:id="rId21"/>
    <p:sldId id="404" r:id="rId22"/>
    <p:sldId id="405" r:id="rId23"/>
  </p:sldIdLst>
  <p:sldSz cx="9144000" cy="6858000" type="screen4x3"/>
  <p:notesSz cx="9926638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00"/>
    <a:srgbClr val="339966"/>
    <a:srgbClr val="0000FF"/>
    <a:srgbClr val="FF0066"/>
    <a:srgbClr val="FF0000"/>
    <a:srgbClr val="E412E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1" autoAdjust="0"/>
    <p:restoredTop sz="94249" autoAdjust="0"/>
  </p:normalViewPr>
  <p:slideViewPr>
    <p:cSldViewPr>
      <p:cViewPr varScale="1">
        <p:scale>
          <a:sx n="114" d="100"/>
          <a:sy n="114" d="100"/>
        </p:scale>
        <p:origin x="1608" y="102"/>
      </p:cViewPr>
      <p:guideLst>
        <p:guide orient="horz" pos="219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页眉占位符 310273">
            <a:extLst>
              <a:ext uri="{FF2B5EF4-FFF2-40B4-BE49-F238E27FC236}">
                <a16:creationId xmlns:a16="http://schemas.microsoft.com/office/drawing/2014/main" id="{91346C9E-07EB-41A3-8428-08B4C22057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日期占位符 310274">
            <a:extLst>
              <a:ext uri="{FF2B5EF4-FFF2-40B4-BE49-F238E27FC236}">
                <a16:creationId xmlns:a16="http://schemas.microsoft.com/office/drawing/2014/main" id="{02CBBB72-0E03-4A92-B0B6-72882F4E8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6" name="页脚占位符 310275">
            <a:extLst>
              <a:ext uri="{FF2B5EF4-FFF2-40B4-BE49-F238E27FC236}">
                <a16:creationId xmlns:a16="http://schemas.microsoft.com/office/drawing/2014/main" id="{B4B4CEE4-FB70-4A05-A2B7-404F25C7E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7" name="灯片编号占位符 310276">
            <a:extLst>
              <a:ext uri="{FF2B5EF4-FFF2-40B4-BE49-F238E27FC236}">
                <a16:creationId xmlns:a16="http://schemas.microsoft.com/office/drawing/2014/main" id="{2D377FE8-1DB6-4D57-B6A6-21A0ACBCB4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5342898-3F19-43A8-9F3D-83AB380A6D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页眉占位符 313345">
            <a:extLst>
              <a:ext uri="{FF2B5EF4-FFF2-40B4-BE49-F238E27FC236}">
                <a16:creationId xmlns:a16="http://schemas.microsoft.com/office/drawing/2014/main" id="{0F4C233A-48A0-4F8B-B4CB-5D752C947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3347" name="日期占位符 313346">
            <a:extLst>
              <a:ext uri="{FF2B5EF4-FFF2-40B4-BE49-F238E27FC236}">
                <a16:creationId xmlns:a16="http://schemas.microsoft.com/office/drawing/2014/main" id="{59189991-1D30-4C70-B933-A51E1EB13F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4" name="幻灯片图像占位符 313347">
            <a:extLst>
              <a:ext uri="{FF2B5EF4-FFF2-40B4-BE49-F238E27FC236}">
                <a16:creationId xmlns:a16="http://schemas.microsoft.com/office/drawing/2014/main" id="{EB8A430E-F814-4C60-8E7F-4D516E9268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95650" y="500063"/>
            <a:ext cx="3335338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文本占位符 313348">
            <a:extLst>
              <a:ext uri="{FF2B5EF4-FFF2-40B4-BE49-F238E27FC236}">
                <a16:creationId xmlns:a16="http://schemas.microsoft.com/office/drawing/2014/main" id="{D5FFC662-6B54-4947-BD53-AE62FDEC8BD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167063"/>
            <a:ext cx="7942262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3350" name="页脚占位符 313349">
            <a:extLst>
              <a:ext uri="{FF2B5EF4-FFF2-40B4-BE49-F238E27FC236}">
                <a16:creationId xmlns:a16="http://schemas.microsoft.com/office/drawing/2014/main" id="{81D7A92A-D27C-4F6E-91D9-B399502869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3351" name="灯片编号占位符 313350">
            <a:extLst>
              <a:ext uri="{FF2B5EF4-FFF2-40B4-BE49-F238E27FC236}">
                <a16:creationId xmlns:a16="http://schemas.microsoft.com/office/drawing/2014/main" id="{6E31CF5A-D0DD-4086-A6D2-937E3CCA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05C2D7AF-8AB6-4AA7-8F47-7CED6B00A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0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2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7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6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/>
              <a:t>为密钥量大小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907A4-7938-4A7E-938C-EDB105B1701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72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png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12926F6-EEA9-4702-ADC4-537D6A5D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17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75409-2857-46F2-A437-D65C5BA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1E7F-869F-48DB-9EC4-ED9B83652008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F9DB7-CCF2-4F31-A88A-C41A9A9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F025-46AE-4014-8069-7FB757C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8DB8-8057-4E2C-909E-7A02320EA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65D71-D1FA-4D4D-B588-990EABAE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008BD-D788-4237-9090-FB86C460776E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86B82-561F-4405-AE75-F91C7BD5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1FDF3-EB6F-47C9-9074-877D906E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4A329-F218-46FC-85B7-6A62ED4B2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1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39845CB-0FBE-467B-964D-6B48948D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955E-9D71-4A73-9B8C-2272C60239B2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6646DC-6481-4142-AC9C-C1D1D1F5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48058A-BC1A-4647-B6CE-731284C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8F77-23F0-434E-8371-6283A4DFA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C364AC7-4560-47BC-91EA-F893699E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7271-0291-4E44-93F1-C97C6107ADBE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6532D64-CF0C-42CC-80EF-63EF266D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24B177-2017-4F0D-9A4A-C487DA2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31C-E923-4CFF-9655-BD834F3DE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4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A3A3A16-3B12-44A1-85D9-75415F7A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BE1E-F0ED-4776-BC2D-E93AD5676458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85A9E8F-892E-4081-B346-FF70D409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EE6985-3077-4D4A-A1FC-7B15067F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8D35-89AD-4F88-BAB5-49078A6A5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2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3219DB-EF1E-4741-B824-6C0B69B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0BC3-E249-413B-B2B8-467D0EA8ABFD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4AADB6-A5BE-421A-A7FF-E2E8F4A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1BB37A-AED1-4E15-838E-30E783B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82DC-F5BF-4BF0-AA9E-EBC82AEE0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4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2917D4D-4E11-4BCC-A1D0-F966F8CB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8C362-6A4D-4192-B53D-6B73C5A61625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A5B2CE-678B-40F7-88A3-F9FB2F3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F67602-6098-4BC5-AF97-65D6F030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84832-7BB9-467E-BA27-2DE64E73A7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5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A7DAF-4427-4EDC-A8DF-AC99D9FC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0DA76-F84C-4C0D-B5B8-9D9E19278E0B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5C1E-9AEC-45CC-BD0D-01540C3F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07F4-3C36-4F3F-9627-7A49CFC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1604D-9432-441C-B28B-70808B23A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766ADE6-279A-452B-8006-3FA507F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6FAD-B9B4-44EE-80D8-2B3BB9385F31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77118ED-BBCF-4DF9-9BBD-A3224C56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AC70E8-2E0A-4AB1-8CD6-D782E69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60855-ADD0-4B4C-8B71-206ECC72B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07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20063-1DCC-4639-BAC4-5ED2B66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6F68-0140-4D62-8F65-72EF1E2628F3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C43A-CEFE-4652-9D63-DE3EC716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D8815-3799-4133-ADB1-D20DE76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B10EB-B611-48E0-9A01-B51F6BBE3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CC41AE-5636-42FA-BED8-55367DEA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0148010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63194-BEF4-4B8B-9FD6-140A32B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9FE2E-24C4-4D95-820E-342B032C627A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2CC19-8A4C-4562-BFBB-0F9B99E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1B783-7066-4E2C-B00C-EE970B09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E4AAD-716F-41FB-AA1D-668CD1749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20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3EA8A-255E-4C33-9B52-926D9D49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E050-E9F7-4500-9038-0C86E8700683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8A2D1-99D8-4088-8407-30D25BD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4E4C-FD9A-4A75-BA4C-5EE9D57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8A666-559C-435A-BDCF-D2061408A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13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1EC42F-87D2-42C9-BAEC-7FCAEC88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45F5-4F3E-4A6E-83AD-03B6E8494E77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5AB6260-3A8E-449E-BC1A-C9348FCD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FED1C0-ADB1-430C-8F36-0A741340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628C-595A-4B10-8F15-77484F14D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87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602D65D-BFDE-471E-9629-FF1A3DA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F3D04-BC9E-4CBC-A7FC-F4723ED215BA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4BF3967-1621-4BCE-B86B-8CCCB2E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CD78F22-F9E9-4E85-B7F6-B31C644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2E2A-C4C4-4F5F-BF05-2BC678CB9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7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B96762-0B34-4AA6-AC27-4A9DACA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0286-003C-4030-87A3-C62068A059CB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7469E5-0AB5-458C-A02E-BB40A97C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8D27D5-218B-495F-8C6B-AD900AF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AB84-929C-4FB5-968A-88636B331A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0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48A1B85-4721-4FCC-A49F-B540F779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BB38-6B06-4FD1-A7F6-5F1EB0E6B78F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95A140C-9D0D-4B32-9466-6257CDC5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24E1C62-FCB2-44D3-908C-03DC73D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B9F4-76A6-4BE3-8731-4430965B3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43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B68DC8-37BA-4AE1-9B5C-9B7DFAE0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08B5-EF87-4E06-BE97-ADB089AF5B24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AA41A4-67C1-49F1-A8EE-0BD2705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6B3E58-D665-410B-9076-8C8C4E9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71A5D-3582-4BCF-B3A4-AEDAD6615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85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9331D-F930-4273-ADF3-E04B431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FA45-7B25-4AC2-8430-91EE2DCF9284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D8B45-229D-4396-9011-00DBE46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35962-5058-47F6-A1B2-4F27C7A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812E-6BC5-46FF-8D3A-288CA25E4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3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0C603E0-1192-472B-8DCA-C62DEDF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E914E-9395-4C87-854A-8ED7B8344857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254952-8093-4EF8-ABB5-9B45A17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5DCF96-9FC0-42B7-AB41-7D36A57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D31F-2B0C-44E9-A030-DBE253AE50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90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13B1D9B-EC44-4850-88A6-D3255863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48991-24F9-428E-930E-FFD921C7B45A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EF4C4D9-4516-4505-BF91-DFC3FAB0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FB49CD-0FF0-4B4E-8EB1-9587626E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C56D-F15E-4ECF-B1B5-83FD3078D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DB7C525-7422-4F5F-A507-2F12CA0B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07ED41F0-7BE5-4813-802B-0930B26D7D94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FE4F750F-7864-4CAA-96AE-976D79E436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E3D833-07AB-492C-9A1C-B9DF053FF404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F14971EB-5A9E-409D-B075-C4817D7D813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123DEE14-3F48-4F90-B739-6657F658CE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8BC4A00-861B-42CE-9F8D-A1046DC91AB8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31DACA1B-F1BD-4ABC-9201-3C3963BE1CC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0D673480-6BB4-4CEE-ADB4-EEC21D86DFE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A0AEE9-9FD2-496D-B491-F35FBE9628C5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0EBBAE8F-0000-4057-A6E0-C841B682CEDA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2093B-1AC5-4F04-95D9-C1F882FAEF3F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FB0DF43D-7E28-4009-B71E-0D0C0EF8774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6F60CF25-DC27-4937-A9D9-877FFA5E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845060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6092E5F-1ABE-4FF0-A760-CA5F7DA8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C15C1-5A17-4539-8FCC-D8FE8CFCCC47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C11565A-02C4-498C-941B-680F40D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1CBFEB1-C60C-46BE-B8BE-925A7F0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2EB0-A56F-40F9-865E-D1A06EB3E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0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B2B0222-F46B-48B1-9A35-B5FCB4FB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2498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AA190F-B8D3-4D3D-8377-79B71D3A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250747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4F5D88-4760-48B8-A98B-7E6E5FF4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26D0E8FB-C58D-4CDA-AB48-E0D911164FF1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55FDB2C9-2C03-481F-B934-3EDFB592F2D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2B175D2-4EDE-4DF7-99A6-2763C5FC9AC3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8B164280-CE60-4DF6-B92D-CC60F62BAB7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B626F4C7-BC2D-4BC6-952B-81C7347750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70984BF-3537-4641-B2EF-ABCF2F725DC0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83E0DBA8-26DA-4208-B36E-893F8F47485E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1F9DDE78-04F6-4DA4-A086-99C25B7C84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0648EA-5B0C-4398-BD3C-DD269A45A1FF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8C48A70E-9C0A-4BC7-BCA8-73C10DE77A5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218EC6-C81C-4EC9-BF3C-6AA126CF8F1E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6CB8772B-3731-44C5-AEAE-615CF54579A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E714231D-1A4F-4165-8198-C12B0F56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581580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82214051-6616-4FBF-A92B-3F6A48193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831BD79-B7AF-4122-873C-31BA52608F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C880569-BF1E-4584-AF48-C6CD1846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224DFC7-BE46-47B5-AF47-AF4535BF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06D4C9E-EA97-4382-AC9C-D4A8F66D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8BBB6F6-3B2E-4511-8122-1365ED1701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5406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42050344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7CB1A144-F77F-4C8E-AACE-E2A0398A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67E93B6B-3680-44D5-925A-D910167D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36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B15E533F-FD50-4D70-96EB-F80739883592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98F2136-F9F9-48BF-B84D-84A25A5E9E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5E7C048-7F15-4041-9717-BFB434502FC1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A93CB03-FB21-477D-A73E-4A7521EC49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7D54EA-9C4D-45C9-B103-A064BCAF12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232D7BCF-7B1F-4046-ABCE-E78ACA1048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142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A63EB79-10C5-46F2-AFF2-D6E8117E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506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127D55-45A9-4775-995B-DA160EEC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896453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6F0CC81B-66E5-496E-9E32-92AFECDBDD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FEAA802-AD0A-4B2D-947A-408E1740B1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51B578D-3A41-4CE8-AE82-DA67DCE9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60B07F0-C7D8-42FD-A14F-F251D92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171A4D6-8DBB-475E-89F9-BCB3556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807EA3A8-E7DE-4C85-AE2D-20E194A65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0252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29D7803-B166-4270-98A7-391776DF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B22EC6C4-37D2-4D3A-AB7B-065F036C14C4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C3A5BD2B-D08F-478F-AA00-B0E576EFC1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67415A-1C43-4207-8FF9-709DCA9C83FB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AD15B556-0E68-48B7-A86D-27848850A23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386E87F9-7AFE-4871-A42F-B0B0FA8007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90229D6-082E-4ABE-B655-33E80F3C886C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3F3CB754-C787-4A39-A9B4-E0E9E36D963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4D8DC06A-1EA4-4108-AD0E-39C2E2A516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1D9263-AA01-4735-91DD-1B5F9DFA90A3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C3FA72E8-68B9-4BA9-8297-1EDF593CDE3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1F523D-E61C-4F16-8D7D-2BA9F0F99E22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2CC7167B-8575-4AE2-B8B8-FE3A2108299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659E897E-822B-4ED2-A812-115D7BEE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81665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7743054E-DB4B-4760-B2DA-DC17DBB5C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BC049EE-5FF7-4F11-96ED-0E5A31E377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2483E8F-8BB1-45AB-9C64-1C54B72C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B9D00FF-59D3-4AD7-B409-1EA351CC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A840A4F-133A-4792-8F44-229F6D8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2725777A-1F94-42FA-8005-0A3B36F60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2428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83563825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65D77CA6-C10A-4381-AFBD-63D53FE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BE7D45AC-27EB-453B-B4EB-0CFF8356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72593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BD66EF79-D369-46BC-A901-5979CA973BE6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EF645AC-455B-4455-9ACB-6424179491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5D0AFC62-8CBA-448F-9F12-25257AD3D8D1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BEEB771-5129-462C-B0DA-E265948363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135FF5F-9901-40AC-8742-45614275D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C6521A5C-7A37-4726-A429-E5089B2E28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1037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2F05EC9-CE88-455D-9E9D-EA80B72D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3766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07002-0ED6-4F25-AB04-77083F2D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26186226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8FEBE41-E86C-4524-8C66-963781CC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382CC5F0-A716-4309-B68C-7B11794B9231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C079BCAA-CCB8-4502-A6A1-0AE95C63554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4D819A-FC91-4A4A-9E56-AE318C7B17FE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3E0BCF83-E4CD-436C-90EA-B5A0CCF08ED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BC676F98-2BB7-4196-8163-AE5083233D7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8E19C7-0C7A-437C-971F-F7C091EC2D0A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B15A635F-5AD6-4278-A885-2A3C07FDBB4C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273D7C77-287F-49DE-B3A2-6DFB331D669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D452CA1-BE04-456D-9405-3472A9EE4E7C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883A1BE0-360D-4990-8C12-345D3DD8535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ED329-0A0C-40FE-B158-239C01E2BDAE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D9769F6B-23D8-4789-9551-0B9287F83AD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DF3E4A85-F8D7-4DA1-90C7-65AFA302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234382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DCEBD75-EB3E-4970-A0A1-587184B4F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CFAF9AA-29A0-4178-803E-387A34ECFB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4A318D4-B0E9-4AA9-9328-48816FA8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5D50022-9E19-438C-B8D5-5567DFB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6F49130-423E-4699-B00F-FD588C1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BED0A5C7-1B34-4C01-90DB-FC420BDBB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8315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B67F83EE-AFCD-4E2B-8977-216928D0D1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E125AF1F-8865-49B4-9502-529A68947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07BEEF-84FB-4F3B-8BB0-24849DCB6DA5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6CA7CDC-1A7A-4CC5-A347-C8E80FB90F26}"/>
              </a:ext>
            </a:extLst>
          </p:cNvPr>
          <p:cNvCxnSpPr/>
          <p:nvPr/>
        </p:nvCxnSpPr>
        <p:spPr>
          <a:xfrm flipV="1">
            <a:off x="1115693" y="593723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9095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94B82778-FF9C-4BBA-951E-A6ED95910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A9B7F315-637E-4672-A7A5-70C515A0C9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703F6-A7E5-40E0-850C-73592DC5F751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00163B-27AD-403A-875B-3CDE284D68D5}"/>
              </a:ext>
            </a:extLst>
          </p:cNvPr>
          <p:cNvCxnSpPr/>
          <p:nvPr/>
        </p:nvCxnSpPr>
        <p:spPr>
          <a:xfrm flipV="1">
            <a:off x="1115692" y="593722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20766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ECE02C87-10AB-4A74-8E60-81449991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9852EEA3-7CB9-47A5-AF38-FA522945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473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658D6AEF-6A77-4834-9234-69ECE4044A77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40643A3-9FB3-4D83-B2A5-1C2E0D1175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6163BB9F-7FA8-4C41-A2B6-49DF9B7742D2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100FBB7-588B-41F9-A131-415466D8E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3133C9C-E43E-42B4-852F-B86CE7739A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E176BC0B-FC2A-4FDF-9725-C171DE7921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097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C64C6AD-10CC-4850-8363-91FC1C84F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FB5E55B5-C691-40E4-B507-3C479D197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67445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DC5CCC8-5AD9-457F-BD1B-4D88A177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530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70DA67-9845-4295-A4E4-ED83C04E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3240010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9A0188C-C0DE-4792-965F-291B12D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0997132C-4F55-4048-8EE5-9024B899A453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ADBFEFC2-658B-4F27-9A36-C71A5E9118C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50F9E5-9DFF-4403-A4CD-F9275C64175E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FD771218-45A3-4342-8ABC-3BBA43A5D23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54D4C786-ED91-46D2-84BD-8749A8DDE8C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6957CA-A2A4-488E-90AF-9CC794CDA3BA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B5AE5C49-0EAD-4680-8D36-C582B26F1B5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BB9615A1-D866-491A-A1EA-16D822741DD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4CBA6B1-4E1D-4C2C-B0E6-AEE7666C00A0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EA76F927-1943-4639-8B4E-67F5D1C5B17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E91AD4-3DD3-499C-AAD4-30CC0E3F8C30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06D82CC7-CE02-4A72-8674-71E6BE7B324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A0CFD81F-F475-470E-A8CF-07739293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1659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BE8F2B02-AAAF-4E1D-8974-5CE43A1DD9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A585487-58A0-4054-8B31-1AA51FE8CC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2B4F979-2905-48D4-A692-56CB67EF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F61EE24-63D0-4319-8FFA-75A4E4B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38A58C1-5538-4C8E-8059-A7947A5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E7BF7C4D-F115-488B-94FE-1FA96DDE3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2085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A0F3AE74-15BD-4FDC-B0C5-D5ACD4260F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49BC325D-A703-4738-BE2D-EE263B9691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D35871-E27D-41BB-92C4-0A1289218148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005EBD-924F-4E8E-9DA8-7608DCDBEC8A}"/>
              </a:ext>
            </a:extLst>
          </p:cNvPr>
          <p:cNvCxnSpPr/>
          <p:nvPr/>
        </p:nvCxnSpPr>
        <p:spPr>
          <a:xfrm flipV="1">
            <a:off x="1115694" y="593724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65203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57011810-9ABE-4230-A2EF-101CBC6B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0B736711-75E0-4CAB-AC7C-CA879DC4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6520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56DC332B-BED0-4BAE-887B-D2E9B9D5E495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1A484FA-17D3-4C61-B4AC-B709835BD2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42351C4F-89DB-4F64-9F02-EE878A3CB51F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06F2497-A8B6-46C1-A7D7-0B8EADCAE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E51D66A-FEF8-4BA2-95C1-F2FDA9FA18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7268BB0A-11FC-4B9D-8455-F3B53125DF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12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4D3C2A10-104D-4DCD-B93B-C1C7443A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DAD39177-4374-4BF3-8A04-4C73550A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7813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B95605A-9BDC-467A-9A1C-FC2ABBA21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0F327AD5-3E8C-4D3B-9CCB-7899650E4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1936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749E1-3628-421F-8957-E91F15F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B2A0B-EE16-4873-BD35-1240C9B401A6}" type="datetime1">
              <a:rPr lang="zh-CN" altLang="en-US"/>
              <a:pPr>
                <a:defRPr/>
              </a:pPr>
              <a:t>2022/4/15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9C21E-BDC9-4D34-805A-2C4AB501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72596-9588-450D-8483-791B681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9E93E-BEF5-4A9B-A366-A6EA7FC9B1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5360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767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524000"/>
            <a:ext cx="40767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38600"/>
            <a:ext cx="40767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D243FD7-357D-441D-9829-DF3668B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D9A642D-5B42-4D6B-BDD7-39D1DFA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12DCBA8-BE5B-475A-B90A-F564797F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1CE3-C985-455A-A7F2-17644D66F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191540"/>
      </p:ext>
    </p:extLst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33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32091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6061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91611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1399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43944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759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A07BE5C6-EC0A-4877-A190-170088D4D88A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14AF625-FC01-4C2A-B248-7DE246C7B70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370FC5E-5F28-43EF-8C76-A7C0107991AC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2D11ED72-0C91-4E9A-9F0C-A17C4F6EE9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C26D85A-5A35-43CC-B0AD-AD9F3B299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48980DA9-81D3-403E-BD76-2E35A5149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2201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9001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13178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54417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28811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6211330"/>
            <a:ext cx="9144000" cy="646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180" y="635635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FA3B7B3-45F1-4F78-8C74-FDB527C9F76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7"/>
            <a:ext cx="9144000" cy="7661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0497" y="102958"/>
            <a:ext cx="5776913" cy="56021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140398" y="6265132"/>
            <a:ext cx="20024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网络空间安全学院（密码</a:t>
            </a:r>
            <a:r>
              <a:rPr lang="zh-CN" altLang="en-US" sz="1013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40399" y="6546822"/>
            <a:ext cx="208903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Cyberspace Security (School of Cryptology)</a:t>
            </a:r>
            <a:endParaRPr lang="zh-CN" altLang="en-US" sz="67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140398" y="6283840"/>
            <a:ext cx="0" cy="501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/>
          <a:srcRect t="27732" b="29452"/>
          <a:stretch>
            <a:fillRect/>
          </a:stretch>
        </p:blipFill>
        <p:spPr>
          <a:xfrm>
            <a:off x="4635621" y="951"/>
            <a:ext cx="4508383" cy="765175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8" b="10316"/>
          <a:stretch>
            <a:fillRect/>
          </a:stretch>
        </p:blipFill>
        <p:spPr bwMode="auto">
          <a:xfrm>
            <a:off x="4" y="-1"/>
            <a:ext cx="254166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67534B-9D72-4B29-AF95-EF3BECF51B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" y="6277288"/>
            <a:ext cx="1791903" cy="5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39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1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E193E7B-F540-4C2C-81EE-3D59537CCA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A3C9791A-75A2-489E-94CC-6D2480B2D5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899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766FB-7D0A-4401-B537-C5152BA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BF9C-0B2D-4CC1-80D0-11CFD3B568D1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AFA56-DE83-4657-A559-202401BB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A0E3A-5845-4A37-BA90-BF70A86B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8E82C-5E7C-47B3-8AB5-254269B9C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6185B8B-AEF9-4ED4-8E17-8EEF4487C9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EA70941-1EFF-45EF-AE88-E2DAD5621B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28" name="文本框 9">
            <a:extLst>
              <a:ext uri="{FF2B5EF4-FFF2-40B4-BE49-F238E27FC236}">
                <a16:creationId xmlns:a16="http://schemas.microsoft.com/office/drawing/2014/main" id="{018B97DB-2AA3-4EE6-BEAD-FD0B92AD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DB1120F-EF1E-434E-A5BB-519204FDAC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B1ABB47-4713-41FC-83FE-E1E54526DF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16BE-47BF-4B43-85B7-608305F0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0727F1-7508-47B6-97E2-0A5982C8C021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E712-1374-4AA6-ADD1-9E1CA61E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0D6C-98DB-45AB-9259-F0E2EEA6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1B1CE2-E135-4287-8913-1297D37ED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E55C6082-AC73-4E7B-BCE6-305F609D3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FD1F955C-22C6-4D6B-A49A-170232225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3CDA0-25E4-4BC9-884E-1FCAB88D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0441A3-C016-4C79-88E5-5E2B24AD6B68}" type="datetimeFigureOut">
              <a:rPr lang="zh-CN" altLang="en-US"/>
              <a:pPr>
                <a:defRPr/>
              </a:pPr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32EE-0A9C-4D3B-AF76-4F39F444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BF75E-D146-4E01-ADC7-F3EA5FFD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B61546-9F19-43AC-B06D-69B0CCFB0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A647AE5B-002D-4BFD-82C0-3D970C7E721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927100"/>
            <a:ext cx="9147175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  <p:sldLayoutId id="2147485155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65435583-B73B-4AE7-90C7-A0312A553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B35AF23F-A297-4103-B40E-4B5C98DB7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100" name="文本框 9">
            <a:extLst>
              <a:ext uri="{FF2B5EF4-FFF2-40B4-BE49-F238E27FC236}">
                <a16:creationId xmlns:a16="http://schemas.microsoft.com/office/drawing/2014/main" id="{D5F7A24F-FAB0-4611-B261-9788C5071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6" r:id="rId1"/>
    <p:sldLayoutId id="2147485157" r:id="rId2"/>
    <p:sldLayoutId id="2147485158" r:id="rId3"/>
    <p:sldLayoutId id="2147485159" r:id="rId4"/>
    <p:sldLayoutId id="2147485160" r:id="rId5"/>
    <p:sldLayoutId id="2147485161" r:id="rId6"/>
    <p:sldLayoutId id="2147485162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0D896D3B-8DC3-4960-BA8C-74F5AD3C7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05DE7BA8-B155-48DB-A745-23FA3F4386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124" name="文本框 9">
            <a:extLst>
              <a:ext uri="{FF2B5EF4-FFF2-40B4-BE49-F238E27FC236}">
                <a16:creationId xmlns:a16="http://schemas.microsoft.com/office/drawing/2014/main" id="{751E2C60-4219-4A0B-B87A-266D1BCD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3" r:id="rId1"/>
    <p:sldLayoutId id="2147485164" r:id="rId2"/>
    <p:sldLayoutId id="2147485165" r:id="rId3"/>
    <p:sldLayoutId id="2147485166" r:id="rId4"/>
    <p:sldLayoutId id="2147485167" r:id="rId5"/>
    <p:sldLayoutId id="2147485168" r:id="rId6"/>
    <p:sldLayoutId id="2147485169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8D731B5E-BE8D-49D9-95CF-AFD05CC0E2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A70BB2B1-A5EA-4B2E-8587-FBC0085472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148" name="文本框 9">
            <a:extLst>
              <a:ext uri="{FF2B5EF4-FFF2-40B4-BE49-F238E27FC236}">
                <a16:creationId xmlns:a16="http://schemas.microsoft.com/office/drawing/2014/main" id="{74DB5A8C-21C6-4816-A582-957501FB5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0" r:id="rId1"/>
    <p:sldLayoutId id="2147485171" r:id="rId2"/>
    <p:sldLayoutId id="2147485172" r:id="rId3"/>
    <p:sldLayoutId id="2147485173" r:id="rId4"/>
    <p:sldLayoutId id="2147485174" r:id="rId5"/>
    <p:sldLayoutId id="2147485175" r:id="rId6"/>
    <p:sldLayoutId id="2147485176" r:id="rId7"/>
    <p:sldLayoutId id="2147485177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6A9A78E2-C3F1-483A-81E1-0C18F4FAEB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C71506D6-0050-4715-A440-AA090B95BB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172" name="文本框 9">
            <a:extLst>
              <a:ext uri="{FF2B5EF4-FFF2-40B4-BE49-F238E27FC236}">
                <a16:creationId xmlns:a16="http://schemas.microsoft.com/office/drawing/2014/main" id="{52156972-005F-4E17-9DFF-9C5C7512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  <p:sldLayoutId id="2147485183" r:id="rId6"/>
    <p:sldLayoutId id="2147485184" r:id="rId7"/>
    <p:sldLayoutId id="2147485185" r:id="rId8"/>
    <p:sldLayoutId id="2147485186" r:id="rId9"/>
    <p:sldLayoutId id="2147485187" r:id="rId10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9" r:id="rId1"/>
    <p:sldLayoutId id="2147485190" r:id="rId2"/>
    <p:sldLayoutId id="2147485191" r:id="rId3"/>
    <p:sldLayoutId id="2147485192" r:id="rId4"/>
    <p:sldLayoutId id="2147485193" r:id="rId5"/>
    <p:sldLayoutId id="2147485194" r:id="rId6"/>
    <p:sldLayoutId id="2147485195" r:id="rId7"/>
    <p:sldLayoutId id="2147485196" r:id="rId8"/>
    <p:sldLayoutId id="2147485197" r:id="rId9"/>
    <p:sldLayoutId id="2147485198" r:id="rId10"/>
    <p:sldLayoutId id="2147485199" r:id="rId11"/>
    <p:sldLayoutId id="2147485200" r:id="rId12"/>
    <p:sldLayoutId id="214748520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4581E8-EE7F-42A4-ADD1-6B80FFCAC7E7}"/>
              </a:ext>
            </a:extLst>
          </p:cNvPr>
          <p:cNvSpPr txBox="1"/>
          <p:nvPr/>
        </p:nvSpPr>
        <p:spPr>
          <a:xfrm>
            <a:off x="2843808" y="3429000"/>
            <a:ext cx="299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胡昌慧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7E3A9-31DE-4255-9F77-09847362398A}"/>
              </a:ext>
            </a:extLst>
          </p:cNvPr>
          <p:cNvSpPr txBox="1"/>
          <p:nvPr/>
        </p:nvSpPr>
        <p:spPr>
          <a:xfrm>
            <a:off x="1187624" y="4288079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联系方式：</a:t>
            </a:r>
            <a:r>
              <a:rPr lang="en-US" altLang="zh-CN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chu@hainanu.edu.cn</a:t>
            </a:r>
            <a:endParaRPr lang="zh-CN" altLang="en-US" sz="40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B2072-485E-4CE8-B978-E14B8649FDCB}"/>
              </a:ext>
            </a:extLst>
          </p:cNvPr>
          <p:cNvSpPr txBox="1"/>
          <p:nvPr/>
        </p:nvSpPr>
        <p:spPr>
          <a:xfrm>
            <a:off x="971600" y="119675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第四章时间存储折中攻击</a:t>
            </a:r>
            <a:endParaRPr lang="en-US" altLang="zh-CN" sz="4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34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082F04-EE1F-4CFC-8B60-CE5FAA5D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DAC17-A862-45DD-8564-16F02149F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24EE92-DD6A-4A9D-88C7-F27E7F89F96E}"/>
              </a:ext>
            </a:extLst>
          </p:cNvPr>
          <p:cNvSpPr/>
          <p:nvPr/>
        </p:nvSpPr>
        <p:spPr>
          <a:xfrm>
            <a:off x="575556" y="153617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中间相遇攻击方法提出之后被广泛应用于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Hash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函数的安全性分析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.Aoki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及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Sasaki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使用该方法给出了基于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AES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算法的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Hash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函数的原像攻击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并应用到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Whirlpool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算法中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除此之外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该分析方法首次给出了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MD5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及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Tiger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算法的全轮的原像攻击、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SHA-1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及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SHA-2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算法的最好的原像攻击以及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SHA-2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的伪碰撞攻击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该分析方法在分析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Hash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函数的过程中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分析人员提出了各种分析技巧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比如剪接技术、初始结构技巧以及部分匹配技术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近年来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很多密码学分析者将该方法应用到分组密码的安全性分析中，并提出了三子集中间相遇攻击。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0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BE1B7D-0E4B-41C6-8B25-9DE0BBCF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3E24F-BEC1-4625-8A48-838B8D1ABA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25ED8-D5E1-4A27-B7D5-C90B7A48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881"/>
            <a:ext cx="9144000" cy="53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B8229A-6C1E-46BB-A174-E85420C6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4CD059-FD9B-4837-A680-1F4ECB9940E7}"/>
              </a:ext>
            </a:extLst>
          </p:cNvPr>
          <p:cNvSpPr/>
          <p:nvPr/>
        </p:nvSpPr>
        <p:spPr>
          <a:xfrm>
            <a:off x="323528" y="1052736"/>
            <a:ext cx="81589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Noto Sans"/>
              </a:rPr>
              <a:t>基本原理如下：</a:t>
            </a:r>
          </a:p>
          <a:p>
            <a:r>
              <a:rPr lang="zh-CN" altLang="en-US" dirty="0">
                <a:solidFill>
                  <a:schemeClr val="tx1"/>
                </a:solidFill>
                <a:latin typeface="Noto Sans"/>
              </a:rPr>
              <a:t>假设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E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D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分别是加密函数和解密函数，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k1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k2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分别是两次加密使用的密钥，则我们有</a:t>
            </a:r>
          </a:p>
          <a:p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MJXc-TeX-math-I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MJXc-TeX-math-I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))      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  <a:latin typeface="MJXc-TeX-math-I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  <a:latin typeface="MJXc-TeX-math-I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))</a:t>
            </a:r>
            <a:endParaRPr lang="en-US" altLang="zh-CN" dirty="0">
              <a:solidFill>
                <a:schemeClr val="tx1"/>
              </a:solidFill>
              <a:latin typeface="Noto Sans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Noto Sans"/>
              </a:rPr>
              <a:t>则我们可以推出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MJXc-TeX-math-I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)=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  <a:latin typeface="MJXc-TeX-math-I"/>
              </a:rPr>
              <a:t>k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)</a:t>
            </a:r>
            <a:endParaRPr lang="en-US" altLang="zh-CN" dirty="0">
              <a:solidFill>
                <a:schemeClr val="tx1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05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D4C151-4692-40E4-AAB5-D496D2E8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999B1-55F1-4129-A459-12C294DBC938}"/>
              </a:ext>
            </a:extLst>
          </p:cNvPr>
          <p:cNvSpPr/>
          <p:nvPr/>
        </p:nvSpPr>
        <p:spPr>
          <a:xfrm>
            <a:off x="287524" y="1139545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Noto Sans"/>
              </a:rPr>
              <a:t>那么，当用户知道一对明文和密文时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Noto Sans"/>
              </a:rPr>
              <a:t>攻击者可以枚举所有的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k1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，将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P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所有加密后的结果存储起来，并按照密文的大小进行排序。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Noto Sans"/>
              </a:rPr>
              <a:t>攻击者进一步枚举所有的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k2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，将密文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C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进行解密得到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C1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，在第一步加密后的结果中搜索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C1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，如果搜索到，则我们在一定程度上可以认为我们找到了正确的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k1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k2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Noto Sans"/>
              </a:rPr>
              <a:t>如果觉得第二步中得到的结果不保险，则我们还可以再找一些明密文对进行验证。</a:t>
            </a:r>
          </a:p>
          <a:p>
            <a:r>
              <a:rPr lang="zh-CN" altLang="en-US" dirty="0">
                <a:solidFill>
                  <a:schemeClr val="tx1"/>
                </a:solidFill>
                <a:latin typeface="Noto Sans"/>
              </a:rPr>
              <a:t>假设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k1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k2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的密钥长度都为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，则原先我们暴力枚举需要 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O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  <a:latin typeface="MJXc-TeX-main-R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，现在我们只需要 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O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nlog</a:t>
            </a:r>
            <a:r>
              <a:rPr lang="en-US" altLang="zh-CN" baseline="-25000" dirty="0">
                <a:solidFill>
                  <a:schemeClr val="tx1"/>
                </a:solidFill>
                <a:latin typeface="MJXc-TeX-main-R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MJXc-TeX-math-I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MJXc-TeX-main-R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，这与 </a:t>
            </a:r>
            <a:r>
              <a:rPr lang="en-US" altLang="zh-CN" dirty="0">
                <a:solidFill>
                  <a:schemeClr val="tx1"/>
                </a:solidFill>
                <a:latin typeface="Noto Sans"/>
              </a:rPr>
              <a:t>2DES </a:t>
            </a:r>
            <a:r>
              <a:rPr lang="zh-CN" altLang="en-US" dirty="0">
                <a:solidFill>
                  <a:schemeClr val="tx1"/>
                </a:solidFill>
                <a:latin typeface="Noto Sans"/>
              </a:rPr>
              <a:t>的中间相遇攻击类似。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这也是为什么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3DES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使用了三个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56 bits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的密钥（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168 bits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），却只有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112 bits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的安全强度</a:t>
            </a:r>
            <a:endParaRPr lang="zh-CN" altLang="en-US" dirty="0"/>
          </a:p>
          <a:p>
            <a:endParaRPr lang="zh-CN" altLang="en-US" dirty="0">
              <a:solidFill>
                <a:schemeClr val="tx1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3993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9FBDB9-6927-4BD9-84CF-61E2BDF7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44E68-756F-4C5A-BDC1-7AD561BCB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s://img2020.cnblogs.com/blog/2194014/202101/2194014-20210104175304925-1497882357.png">
            <a:extLst>
              <a:ext uri="{FF2B5EF4-FFF2-40B4-BE49-F238E27FC236}">
                <a16:creationId xmlns:a16="http://schemas.microsoft.com/office/drawing/2014/main" id="{0F342587-7366-4CB6-AFAC-80A5E30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173"/>
            <a:ext cx="5227662" cy="648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68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AE10AE-944D-4A50-AB6A-2E3CFAB8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56B29-C30C-46BB-9F1B-42DF49BBC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img2020.cnblogs.com/blog/2194014/202101/2194014-20210104175324046-1126054366.png">
            <a:extLst>
              <a:ext uri="{FF2B5EF4-FFF2-40B4-BE49-F238E27FC236}">
                <a16:creationId xmlns:a16="http://schemas.microsoft.com/office/drawing/2014/main" id="{432B7DA0-7E14-4ED3-A75A-55FD35DB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24" y="1772816"/>
            <a:ext cx="7601152" cy="2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507288" cy="455612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cs typeface="Times New Roman" pitchFamily="18" charset="0"/>
              </a:rPr>
              <a:t>穷搜法（已知明文攻击）</a:t>
            </a:r>
            <a:endParaRPr lang="en-US" altLang="zh-CN" sz="2400" dirty="0">
              <a:cs typeface="Times New Roman" pitchFamily="18" charset="0"/>
            </a:endParaRPr>
          </a:p>
          <a:p>
            <a:pPr marL="730250" lvl="1">
              <a:spcBef>
                <a:spcPts val="600"/>
              </a:spcBef>
            </a:pPr>
            <a:r>
              <a:rPr lang="zh-CN" altLang="en-US" sz="2400" dirty="0">
                <a:cs typeface="Times New Roman" pitchFamily="18" charset="0"/>
              </a:rPr>
              <a:t>给定一个明密文对</a:t>
            </a:r>
            <a:r>
              <a:rPr lang="en-US" altLang="zh-CN" sz="2400" dirty="0">
                <a:cs typeface="Times New Roman" pitchFamily="18" charset="0"/>
              </a:rPr>
              <a:t>(m*,c*),</a:t>
            </a:r>
            <a:r>
              <a:rPr lang="zh-CN" altLang="en-US" sz="2400" dirty="0">
                <a:cs typeface="Times New Roman" pitchFamily="18" charset="0"/>
              </a:rPr>
              <a:t>穷举所有可能</a:t>
            </a:r>
            <a:r>
              <a:rPr lang="en-US" altLang="zh-CN" sz="2400" dirty="0">
                <a:cs typeface="Times New Roman" pitchFamily="18" charset="0"/>
              </a:rPr>
              <a:t>2^56</a:t>
            </a:r>
            <a:r>
              <a:rPr lang="zh-CN" altLang="en-US" sz="2400" dirty="0">
                <a:cs typeface="Times New Roman" pitchFamily="18" charset="0"/>
              </a:rPr>
              <a:t>密钥</a:t>
            </a:r>
            <a:r>
              <a:rPr lang="en-US" altLang="zh-CN" sz="2400" dirty="0">
                <a:cs typeface="Times New Roman" pitchFamily="18" charset="0"/>
              </a:rPr>
              <a:t>k,</a:t>
            </a:r>
            <a:r>
              <a:rPr lang="zh-CN" altLang="en-US" sz="2400" dirty="0">
                <a:cs typeface="Times New Roman" pitchFamily="18" charset="0"/>
              </a:rPr>
              <a:t>直到</a:t>
            </a:r>
            <a:r>
              <a:rPr lang="en-US" altLang="zh-CN" sz="2400" dirty="0">
                <a:cs typeface="Times New Roman" pitchFamily="18" charset="0"/>
              </a:rPr>
              <a:t>c=E(k*,m*)</a:t>
            </a:r>
          </a:p>
          <a:p>
            <a:pPr marL="730250" lvl="1">
              <a:spcBef>
                <a:spcPts val="600"/>
              </a:spcBef>
            </a:pPr>
            <a:r>
              <a:rPr lang="zh-CN" altLang="en-US" sz="2400" dirty="0">
                <a:cs typeface="Times New Roman" pitchFamily="18" charset="0"/>
              </a:rPr>
              <a:t>时间复杂度</a:t>
            </a:r>
            <a:r>
              <a:rPr lang="en-US" altLang="zh-CN" sz="2400" dirty="0">
                <a:cs typeface="Times New Roman" pitchFamily="18" charset="0"/>
              </a:rPr>
              <a:t>T=O(2</a:t>
            </a:r>
            <a:r>
              <a:rPr lang="en-US" altLang="zh-CN" sz="2400" baseline="30000" dirty="0">
                <a:cs typeface="Times New Roman" pitchFamily="18" charset="0"/>
              </a:rPr>
              <a:t>56</a:t>
            </a:r>
            <a:r>
              <a:rPr lang="en-US" altLang="zh-CN" sz="2400" dirty="0">
                <a:cs typeface="Times New Roman" pitchFamily="18" charset="0"/>
              </a:rPr>
              <a:t>), </a:t>
            </a:r>
            <a:r>
              <a:rPr lang="zh-CN" altLang="en-US" sz="2400" dirty="0">
                <a:cs typeface="Times New Roman" pitchFamily="18" charset="0"/>
              </a:rPr>
              <a:t>空间复杂度</a:t>
            </a:r>
            <a:r>
              <a:rPr lang="en-US" altLang="zh-CN" sz="2400" dirty="0">
                <a:cs typeface="Times New Roman" pitchFamily="18" charset="0"/>
              </a:rPr>
              <a:t>S=O(1)</a:t>
            </a:r>
          </a:p>
          <a:p>
            <a:pPr marL="1004887" lvl="2">
              <a:spcBef>
                <a:spcPts val="600"/>
              </a:spcBef>
            </a:pPr>
            <a:r>
              <a:rPr lang="zh-CN" altLang="en-US" sz="2200" dirty="0">
                <a:cs typeface="Times New Roman" pitchFamily="18" charset="0"/>
              </a:rPr>
              <a:t>关于符号</a:t>
            </a:r>
            <a:r>
              <a:rPr lang="en-US" altLang="zh-CN" sz="2200" dirty="0">
                <a:cs typeface="Times New Roman" pitchFamily="18" charset="0"/>
              </a:rPr>
              <a:t>O</a:t>
            </a:r>
          </a:p>
          <a:p>
            <a:pPr marL="730250" lvl="1">
              <a:spcBef>
                <a:spcPts val="600"/>
              </a:spcBef>
            </a:pPr>
            <a:endParaRPr lang="en-US" altLang="zh-CN" sz="2400" dirty="0">
              <a:cs typeface="Times New Roman" pitchFamily="18" charset="0"/>
            </a:endParaRPr>
          </a:p>
          <a:p>
            <a:endParaRPr lang="en-US" altLang="zh-CN" sz="2000" dirty="0">
              <a:cs typeface="Times New Roman" pitchFamily="18" charset="0"/>
            </a:endParaRPr>
          </a:p>
          <a:p>
            <a:r>
              <a:rPr lang="zh-CN" altLang="en-US" sz="2400" dirty="0">
                <a:cs typeface="Times New Roman" pitchFamily="18" charset="0"/>
              </a:rPr>
              <a:t>查表法（选择明文攻击）</a:t>
            </a:r>
            <a:endParaRPr lang="en-US" altLang="zh-CN" sz="2400" dirty="0">
              <a:cs typeface="Times New Roman" pitchFamily="18" charset="0"/>
            </a:endParaRPr>
          </a:p>
          <a:p>
            <a:pPr marL="730250" lvl="1">
              <a:spcBef>
                <a:spcPts val="600"/>
              </a:spcBef>
            </a:pPr>
            <a:r>
              <a:rPr lang="zh-CN" altLang="en-US" sz="2400" dirty="0">
                <a:cs typeface="Times New Roman" pitchFamily="18" charset="0"/>
              </a:rPr>
              <a:t>给定一个明文</a:t>
            </a:r>
            <a:r>
              <a:rPr lang="en-US" altLang="zh-CN" sz="2400" dirty="0">
                <a:cs typeface="Times New Roman" pitchFamily="18" charset="0"/>
              </a:rPr>
              <a:t>m*</a:t>
            </a:r>
            <a:r>
              <a:rPr lang="zh-CN" altLang="en-US" sz="2400" dirty="0">
                <a:cs typeface="Times New Roman" pitchFamily="18" charset="0"/>
              </a:rPr>
              <a:t>，对于所有可能的密钥</a:t>
            </a:r>
            <a:r>
              <a:rPr lang="en-US" altLang="zh-CN" sz="2400" dirty="0">
                <a:cs typeface="Times New Roman" pitchFamily="18" charset="0"/>
              </a:rPr>
              <a:t>k, </a:t>
            </a:r>
            <a:r>
              <a:rPr lang="zh-CN" altLang="en-US" sz="2400" dirty="0">
                <a:cs typeface="Times New Roman" pitchFamily="18" charset="0"/>
              </a:rPr>
              <a:t>预计算有序对表</a:t>
            </a:r>
            <a:r>
              <a:rPr lang="en-US" altLang="zh-CN" sz="2400" dirty="0">
                <a:cs typeface="Times New Roman" pitchFamily="18" charset="0"/>
              </a:rPr>
              <a:t>{(</a:t>
            </a:r>
            <a:r>
              <a:rPr lang="en-US" altLang="zh-CN" sz="2400" dirty="0" err="1">
                <a:cs typeface="Times New Roman" pitchFamily="18" charset="0"/>
              </a:rPr>
              <a:t>c,k</a:t>
            </a:r>
            <a:r>
              <a:rPr lang="en-US" altLang="zh-CN" sz="2400" dirty="0">
                <a:cs typeface="Times New Roman" pitchFamily="18" charset="0"/>
              </a:rPr>
              <a:t>)|c=E(</a:t>
            </a:r>
            <a:r>
              <a:rPr lang="en-US" altLang="zh-CN" sz="2400" dirty="0" err="1">
                <a:cs typeface="Times New Roman" pitchFamily="18" charset="0"/>
              </a:rPr>
              <a:t>k,m</a:t>
            </a:r>
            <a:r>
              <a:rPr lang="en-US" altLang="zh-CN" sz="2400" dirty="0">
                <a:cs typeface="Times New Roman" pitchFamily="18" charset="0"/>
              </a:rPr>
              <a:t>)},</a:t>
            </a:r>
            <a:r>
              <a:rPr lang="zh-CN" altLang="en-US" sz="2400" dirty="0">
                <a:cs typeface="Times New Roman" pitchFamily="18" charset="0"/>
              </a:rPr>
              <a:t>参照加密者提供的相应密文</a:t>
            </a:r>
            <a:r>
              <a:rPr lang="en-US" altLang="zh-CN" sz="2400" dirty="0">
                <a:cs typeface="Times New Roman" pitchFamily="18" charset="0"/>
              </a:rPr>
              <a:t>c*, </a:t>
            </a:r>
            <a:r>
              <a:rPr lang="zh-CN" altLang="en-US" sz="2400" dirty="0">
                <a:cs typeface="Times New Roman" pitchFamily="18" charset="0"/>
              </a:rPr>
              <a:t>选出正确的密钥</a:t>
            </a:r>
          </a:p>
          <a:p>
            <a:pPr marL="730250" lvl="1">
              <a:spcBef>
                <a:spcPts val="600"/>
              </a:spcBef>
            </a:pPr>
            <a:r>
              <a:rPr lang="zh-CN" altLang="en-US" sz="2400" dirty="0">
                <a:cs typeface="Times New Roman" pitchFamily="18" charset="0"/>
              </a:rPr>
              <a:t>空间复杂度</a:t>
            </a:r>
            <a:r>
              <a:rPr lang="en-US" altLang="zh-CN" sz="2400" dirty="0">
                <a:cs typeface="Times New Roman" pitchFamily="18" charset="0"/>
              </a:rPr>
              <a:t>S=O(2</a:t>
            </a:r>
            <a:r>
              <a:rPr lang="en-US" altLang="zh-CN" sz="2400" baseline="30000" dirty="0">
                <a:cs typeface="Times New Roman" pitchFamily="18" charset="0"/>
              </a:rPr>
              <a:t>56</a:t>
            </a:r>
            <a:r>
              <a:rPr lang="en-US" altLang="zh-CN" sz="2400" dirty="0">
                <a:cs typeface="Times New Roman" pitchFamily="18" charset="0"/>
              </a:rPr>
              <a:t>)</a:t>
            </a:r>
            <a:r>
              <a:rPr lang="zh-CN" altLang="en-US" sz="2400" dirty="0">
                <a:cs typeface="Times New Roman" pitchFamily="18" charset="0"/>
              </a:rPr>
              <a:t>，构建预计算表至少与穷搜同样耗时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存储权衡攻击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00636"/>
              </p:ext>
            </p:extLst>
          </p:nvPr>
        </p:nvGraphicFramePr>
        <p:xfrm>
          <a:off x="3704929" y="2837021"/>
          <a:ext cx="4955029" cy="118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2819400" imgH="673100" progId="Equation.DSMT4">
                  <p:embed/>
                </p:oleObj>
              </mc:Choice>
              <mc:Fallback>
                <p:oleObj name="Equation" r:id="rId4" imgW="2819400" imgH="6731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929" y="2837021"/>
                        <a:ext cx="4955029" cy="1183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196752"/>
            <a:ext cx="8686800" cy="4556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存储权衡攻击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选择明文攻击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cs typeface="Times New Roman" pitchFamily="18" charset="0"/>
              </a:rPr>
              <a:t>不依赖于</a:t>
            </a:r>
            <a:r>
              <a:rPr lang="en-US" altLang="zh-CN" dirty="0">
                <a:cs typeface="Times New Roman" pitchFamily="18" charset="0"/>
              </a:rPr>
              <a:t>DES</a:t>
            </a:r>
            <a:r>
              <a:rPr lang="zh-CN" altLang="en-US" dirty="0">
                <a:cs typeface="Times New Roman" pitchFamily="18" charset="0"/>
              </a:rPr>
              <a:t>的结构，只与输入</a:t>
            </a:r>
            <a:r>
              <a:rPr lang="en-US" altLang="zh-CN" dirty="0">
                <a:cs typeface="Times New Roman" pitchFamily="18" charset="0"/>
              </a:rPr>
              <a:t>/</a:t>
            </a:r>
            <a:r>
              <a:rPr lang="zh-CN" altLang="en-US" dirty="0">
                <a:cs typeface="Times New Roman" pitchFamily="18" charset="0"/>
              </a:rPr>
              <a:t>输出</a:t>
            </a:r>
            <a:r>
              <a:rPr lang="en-US" altLang="zh-CN" dirty="0">
                <a:cs typeface="Times New Roman" pitchFamily="18" charset="0"/>
              </a:rPr>
              <a:t>/</a:t>
            </a:r>
            <a:r>
              <a:rPr lang="zh-CN" altLang="en-US" dirty="0">
                <a:cs typeface="Times New Roman" pitchFamily="18" charset="0"/>
              </a:rPr>
              <a:t>密钥长度有关</a:t>
            </a:r>
            <a:endParaRPr lang="en-US" altLang="zh-CN" dirty="0">
              <a:cs typeface="Times New Roman" pitchFamily="18" charset="0"/>
            </a:endParaRPr>
          </a:p>
          <a:p>
            <a:pPr lvl="1">
              <a:defRPr/>
            </a:pPr>
            <a:r>
              <a:rPr lang="zh-CN" altLang="en-US" dirty="0">
                <a:cs typeface="Times New Roman" pitchFamily="18" charset="0"/>
              </a:rPr>
              <a:t>穷搜法与查表法的混合</a:t>
            </a:r>
            <a:endParaRPr lang="en-US" altLang="zh-CN" dirty="0">
              <a:cs typeface="Times New Roman" pitchFamily="18" charset="0"/>
            </a:endParaRPr>
          </a:p>
          <a:p>
            <a:pPr lvl="2">
              <a:defRPr/>
            </a:pPr>
            <a:r>
              <a:rPr lang="en-US" altLang="zh-CN" sz="2200" dirty="0">
                <a:cs typeface="Times New Roman" pitchFamily="18" charset="0"/>
              </a:rPr>
              <a:t>S=O(n</a:t>
            </a:r>
            <a:r>
              <a:rPr lang="en-US" altLang="zh-CN" sz="2200" baseline="30000" dirty="0">
                <a:cs typeface="Times New Roman" pitchFamily="18" charset="0"/>
              </a:rPr>
              <a:t>2/3</a:t>
            </a:r>
            <a:r>
              <a:rPr lang="en-US" altLang="zh-CN" sz="2200" dirty="0">
                <a:cs typeface="Times New Roman" pitchFamily="18" charset="0"/>
              </a:rPr>
              <a:t>), T=O(n</a:t>
            </a:r>
            <a:r>
              <a:rPr lang="en-US" altLang="zh-CN" sz="2200" baseline="30000" dirty="0">
                <a:cs typeface="Times New Roman" pitchFamily="18" charset="0"/>
              </a:rPr>
              <a:t>2/3</a:t>
            </a:r>
            <a:r>
              <a:rPr lang="en-US" altLang="zh-CN" sz="2200" dirty="0">
                <a:cs typeface="Times New Roman" pitchFamily="18" charset="0"/>
              </a:rPr>
              <a:t>), </a:t>
            </a:r>
            <a:r>
              <a:rPr lang="zh-CN" altLang="en-US" sz="2200" dirty="0">
                <a:cs typeface="Times New Roman" pitchFamily="18" charset="0"/>
              </a:rPr>
              <a:t>其中</a:t>
            </a:r>
            <a:r>
              <a:rPr lang="en-US" altLang="zh-CN" sz="2200" dirty="0">
                <a:cs typeface="Times New Roman" pitchFamily="18" charset="0"/>
              </a:rPr>
              <a:t>n</a:t>
            </a:r>
            <a:r>
              <a:rPr lang="zh-CN" altLang="en-US" sz="2200" dirty="0">
                <a:cs typeface="Times New Roman" pitchFamily="18" charset="0"/>
              </a:rPr>
              <a:t>为密钥量</a:t>
            </a:r>
            <a:endParaRPr lang="en-US" altLang="zh-CN" sz="2200" dirty="0">
              <a:cs typeface="Times New Roman" pitchFamily="18" charset="0"/>
            </a:endParaRPr>
          </a:p>
          <a:p>
            <a:pPr lvl="3">
              <a:defRPr/>
            </a:pPr>
            <a:r>
              <a:rPr lang="zh-CN" altLang="en-US" sz="2000" dirty="0">
                <a:cs typeface="Times New Roman" pitchFamily="18" charset="0"/>
              </a:rPr>
              <a:t>例如</a:t>
            </a:r>
            <a:r>
              <a:rPr lang="en-US" altLang="zh-CN" sz="2000" dirty="0">
                <a:cs typeface="Times New Roman" pitchFamily="18" charset="0"/>
              </a:rPr>
              <a:t>DES</a:t>
            </a:r>
            <a:r>
              <a:rPr lang="zh-CN" altLang="en-US" sz="2000" dirty="0">
                <a:cs typeface="Times New Roman" pitchFamily="18" charset="0"/>
              </a:rPr>
              <a:t>密钥量</a:t>
            </a:r>
            <a:r>
              <a:rPr lang="en-US" altLang="zh-CN" sz="2000" dirty="0">
                <a:cs typeface="Times New Roman" pitchFamily="18" charset="0"/>
              </a:rPr>
              <a:t>n=</a:t>
            </a:r>
            <a:r>
              <a:rPr lang="en-US" altLang="zh-CN" sz="1800" dirty="0">
                <a:cs typeface="Times New Roman" pitchFamily="18" charset="0"/>
              </a:rPr>
              <a:t>2</a:t>
            </a:r>
            <a:r>
              <a:rPr lang="en-US" altLang="zh-CN" sz="1800" baseline="30000" dirty="0">
                <a:cs typeface="Times New Roman" pitchFamily="18" charset="0"/>
              </a:rPr>
              <a:t>56</a:t>
            </a:r>
            <a:endParaRPr lang="zh-CN" altLang="en-US" dirty="0"/>
          </a:p>
          <a:p>
            <a:pPr>
              <a:buFont typeface="Wingdings 3" pitchFamily="18" charset="2"/>
              <a:buNone/>
              <a:defRPr/>
            </a:pPr>
            <a:r>
              <a:rPr lang="en-US" altLang="zh-CN" sz="2000" dirty="0"/>
              <a:t>    </a:t>
            </a:r>
          </a:p>
          <a:p>
            <a:pPr marL="742950" lvl="1" indent="-285750">
              <a:buFont typeface="Wingdings 3" pitchFamily="18" charset="2"/>
              <a:buNone/>
              <a:defRPr/>
            </a:pPr>
            <a:r>
              <a:rPr lang="en-US" altLang="zh-CN" sz="1800" dirty="0"/>
              <a:t>  </a:t>
            </a:r>
          </a:p>
          <a:p>
            <a:pPr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102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存储权衡攻击</a:t>
            </a:r>
            <a:r>
              <a:rPr lang="en-US" altLang="zh-CN" dirty="0"/>
              <a:t>(Time-memory trade-off)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393155"/>
            <a:ext cx="8229600" cy="4556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定义约化函数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cs typeface="Times New Roman" pitchFamily="18" charset="0"/>
              </a:rPr>
              <a:t>目标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存储权衡攻击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692650" y="21494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14102" imgH="177492" progId="">
                  <p:embed/>
                </p:oleObj>
              </mc:Choice>
              <mc:Fallback>
                <p:oleObj name="Equation" r:id="rId4" imgW="114102" imgH="177492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14947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/>
          </p:nvPr>
        </p:nvGraphicFramePr>
        <p:xfrm>
          <a:off x="1763688" y="4149080"/>
          <a:ext cx="46910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2209680" imgH="457200" progId="Equation.DSMT4">
                  <p:embed/>
                </p:oleObj>
              </mc:Choice>
              <mc:Fallback>
                <p:oleObj name="Equation" r:id="rId6" imgW="2209680" imgH="457200" progId="Equation.DSMT4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149080"/>
                        <a:ext cx="4691062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/>
          </p:nvPr>
        </p:nvGraphicFramePr>
        <p:xfrm>
          <a:off x="687388" y="1990725"/>
          <a:ext cx="55530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3288960" imgH="838080" progId="Equation.DSMT4">
                  <p:embed/>
                </p:oleObj>
              </mc:Choice>
              <mc:Fallback>
                <p:oleObj name="Equation" r:id="rId8" imgW="3288960" imgH="838080" progId="Equation.DSMT4">
                  <p:embed/>
                  <p:pic>
                    <p:nvPicPr>
                      <p:cNvPr id="20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990725"/>
                        <a:ext cx="5553075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507288" cy="4556125"/>
          </a:xfrm>
        </p:spPr>
        <p:txBody>
          <a:bodyPr/>
          <a:lstStyle/>
          <a:p>
            <a:r>
              <a:rPr lang="zh-CN" altLang="en-US" dirty="0">
                <a:cs typeface="Times New Roman" pitchFamily="18" charset="0"/>
              </a:rPr>
              <a:t>随机选择</a:t>
            </a:r>
            <a:r>
              <a:rPr lang="en-US" altLang="zh-CN" dirty="0">
                <a:cs typeface="Times New Roman" pitchFamily="18" charset="0"/>
              </a:rPr>
              <a:t>s</a:t>
            </a:r>
            <a:r>
              <a:rPr lang="zh-CN" altLang="en-US" dirty="0">
                <a:cs typeface="Times New Roman" pitchFamily="18" charset="0"/>
              </a:rPr>
              <a:t>个长度为</a:t>
            </a:r>
            <a:r>
              <a:rPr lang="en-US" altLang="zh-CN" dirty="0">
                <a:cs typeface="Times New Roman" pitchFamily="18" charset="0"/>
              </a:rPr>
              <a:t>56-bit</a:t>
            </a:r>
            <a:r>
              <a:rPr lang="zh-CN" altLang="en-US" dirty="0">
                <a:cs typeface="Times New Roman" pitchFamily="18" charset="0"/>
              </a:rPr>
              <a:t>的串</a:t>
            </a:r>
            <a:endParaRPr lang="en-US" altLang="zh-CN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cs typeface="Times New Roman" pitchFamily="18" charset="0"/>
              </a:rPr>
              <a:t>       K</a:t>
            </a:r>
            <a:r>
              <a:rPr lang="en-US" altLang="zh-CN" dirty="0">
                <a:cs typeface="Times New Roman" pitchFamily="18" charset="0"/>
              </a:rPr>
              <a:t>(1, 0)</a:t>
            </a:r>
            <a:r>
              <a:rPr lang="en-US" altLang="zh-CN" i="1" dirty="0">
                <a:cs typeface="Times New Roman" pitchFamily="18" charset="0"/>
              </a:rPr>
              <a:t>, K</a:t>
            </a:r>
            <a:r>
              <a:rPr lang="en-US" altLang="zh-CN" dirty="0">
                <a:cs typeface="Times New Roman" pitchFamily="18" charset="0"/>
              </a:rPr>
              <a:t>(2,0)</a:t>
            </a:r>
            <a:r>
              <a:rPr lang="en-US" altLang="zh-CN" i="1" dirty="0">
                <a:cs typeface="Times New Roman" pitchFamily="18" charset="0"/>
              </a:rPr>
              <a:t>,…,K</a:t>
            </a:r>
            <a:r>
              <a:rPr lang="en-US" altLang="zh-CN" dirty="0">
                <a:cs typeface="Times New Roman" pitchFamily="18" charset="0"/>
              </a:rPr>
              <a:t>(s,0)</a:t>
            </a:r>
          </a:p>
          <a:p>
            <a:r>
              <a:rPr lang="zh-CN" altLang="en-US" dirty="0">
                <a:cs typeface="Times New Roman" pitchFamily="18" charset="0"/>
              </a:rPr>
              <a:t>根据所选择的明文</a:t>
            </a:r>
            <a:r>
              <a:rPr lang="en-US" altLang="zh-CN" i="1" dirty="0">
                <a:cs typeface="Times New Roman" pitchFamily="18" charset="0"/>
              </a:rPr>
              <a:t>m*,</a:t>
            </a:r>
            <a:r>
              <a:rPr lang="en-US" altLang="zh-CN" dirty="0">
                <a:cs typeface="Times New Roman" pitchFamily="18" charset="0"/>
              </a:rPr>
              <a:t> </a:t>
            </a:r>
            <a:r>
              <a:rPr lang="zh-CN" altLang="en-US" dirty="0">
                <a:cs typeface="Times New Roman" pitchFamily="18" charset="0"/>
              </a:rPr>
              <a:t>利用</a:t>
            </a:r>
            <a:endParaRPr lang="en-US" altLang="zh-CN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cs typeface="Times New Roman" pitchFamily="18" charset="0"/>
              </a:rPr>
              <a:t>    计算</a:t>
            </a:r>
            <a:r>
              <a:rPr lang="en-US" altLang="zh-CN" i="1" dirty="0">
                <a:cs typeface="Times New Roman" pitchFamily="18" charset="0"/>
              </a:rPr>
              <a:t>K(</a:t>
            </a:r>
            <a:r>
              <a:rPr lang="en-US" altLang="zh-CN" i="1" dirty="0" err="1">
                <a:cs typeface="Times New Roman" pitchFamily="18" charset="0"/>
              </a:rPr>
              <a:t>i</a:t>
            </a:r>
            <a:r>
              <a:rPr lang="en-US" altLang="zh-CN" i="1" dirty="0">
                <a:cs typeface="Times New Roman" pitchFamily="18" charset="0"/>
              </a:rPr>
              <a:t> , j)</a:t>
            </a:r>
            <a:r>
              <a:rPr lang="zh-CN" altLang="en-US" i="1" dirty="0">
                <a:cs typeface="Times New Roman" pitchFamily="18" charset="0"/>
              </a:rPr>
              <a:t>：</a:t>
            </a:r>
            <a:r>
              <a:rPr lang="en-US" altLang="zh-CN" i="1" dirty="0">
                <a:cs typeface="Times New Roman" pitchFamily="18" charset="0"/>
              </a:rPr>
              <a:t> K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 err="1">
                <a:cs typeface="Times New Roman" pitchFamily="18" charset="0"/>
              </a:rPr>
              <a:t>i</a:t>
            </a:r>
            <a:r>
              <a:rPr lang="en-US" altLang="zh-CN" i="1" dirty="0">
                <a:cs typeface="Times New Roman" pitchFamily="18" charset="0"/>
              </a:rPr>
              <a:t> , j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i="1" dirty="0">
                <a:cs typeface="Times New Roman" pitchFamily="18" charset="0"/>
              </a:rPr>
              <a:t>=g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K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i,j-1</a:t>
            </a:r>
            <a:r>
              <a:rPr lang="en-US" altLang="zh-CN" dirty="0">
                <a:cs typeface="Times New Roman" pitchFamily="18" charset="0"/>
              </a:rPr>
              <a:t>))=</a:t>
            </a:r>
            <a:r>
              <a:rPr lang="en-US" altLang="zh-CN" i="1" dirty="0">
                <a:cs typeface="Times New Roman" pitchFamily="18" charset="0"/>
              </a:rPr>
              <a:t>R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E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K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i,j-1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zh-CN" altLang="en-US" dirty="0">
                <a:cs typeface="Times New Roman" pitchFamily="18" charset="0"/>
              </a:rPr>
              <a:t>，</a:t>
            </a:r>
            <a:r>
              <a:rPr lang="en-US" altLang="zh-CN" i="1" dirty="0">
                <a:cs typeface="Times New Roman" pitchFamily="18" charset="0"/>
              </a:rPr>
              <a:t>m</a:t>
            </a:r>
            <a:r>
              <a:rPr lang="en-US" altLang="zh-CN" dirty="0">
                <a:cs typeface="Times New Roman" pitchFamily="18" charset="0"/>
              </a:rPr>
              <a:t>*)))</a:t>
            </a: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存储权衡攻击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692650" y="21494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114102" imgH="177492" progId="">
                  <p:embed/>
                </p:oleObj>
              </mc:Choice>
              <mc:Fallback>
                <p:oleObj name="Equation" r:id="rId4" imgW="114102" imgH="177492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14947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>
            <p:extLst/>
          </p:nvPr>
        </p:nvGraphicFramePr>
        <p:xfrm>
          <a:off x="1331640" y="3725416"/>
          <a:ext cx="5793000" cy="207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6" imgW="3289300" imgH="1181100" progId="">
                  <p:embed/>
                </p:oleObj>
              </mc:Choice>
              <mc:Fallback>
                <p:oleObj name="Equation" r:id="rId6" imgW="3289300" imgH="1181100" progId="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25416"/>
                        <a:ext cx="5793000" cy="20798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>
            <p:extLst/>
          </p:nvPr>
        </p:nvGraphicFramePr>
        <p:xfrm>
          <a:off x="5076056" y="2438400"/>
          <a:ext cx="25828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8" imgW="1524000" imgH="241300" progId="">
                  <p:embed/>
                </p:oleObj>
              </mc:Choice>
              <mc:Fallback>
                <p:oleObj name="Equation" r:id="rId8" imgW="1524000" imgH="241300" progId="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38400"/>
                        <a:ext cx="25828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>
                <a:cs typeface="Times New Roman" pitchFamily="18" charset="0"/>
              </a:rPr>
              <a:t>计算</a:t>
            </a:r>
            <a:r>
              <a:rPr lang="en-US" altLang="zh-CN" i="1">
                <a:cs typeface="Times New Roman" pitchFamily="18" charset="0"/>
              </a:rPr>
              <a:t>K(i,j)</a:t>
            </a:r>
            <a:r>
              <a:rPr lang="zh-CN" altLang="en-US" i="1">
                <a:cs typeface="Times New Roman" pitchFamily="18" charset="0"/>
              </a:rPr>
              <a:t>：</a:t>
            </a:r>
            <a:r>
              <a:rPr lang="en-US" altLang="zh-CN" i="1">
                <a:cs typeface="Times New Roman" pitchFamily="18" charset="0"/>
              </a:rPr>
              <a:t> K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i,j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en-US" altLang="zh-CN" i="1">
                <a:cs typeface="Times New Roman" pitchFamily="18" charset="0"/>
              </a:rPr>
              <a:t>=g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K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i,j-1</a:t>
            </a:r>
            <a:r>
              <a:rPr lang="en-US" altLang="zh-CN">
                <a:cs typeface="Times New Roman" pitchFamily="18" charset="0"/>
              </a:rPr>
              <a:t>))</a:t>
            </a: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</a:t>
            </a:r>
            <a:r>
              <a:rPr lang="en-US" altLang="zh-CN"/>
              <a:t>-</a:t>
            </a:r>
            <a:r>
              <a:rPr lang="zh-CN" altLang="en-US"/>
              <a:t>存储权衡攻击</a:t>
            </a:r>
            <a:r>
              <a:rPr lang="en-US" altLang="zh-CN"/>
              <a:t>:</a:t>
            </a: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692650" y="21494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14102" imgH="177492" progId="">
                  <p:embed/>
                </p:oleObj>
              </mc:Choice>
              <mc:Fallback>
                <p:oleObj name="Equation" r:id="rId4" imgW="114102" imgH="177492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14947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838200" y="2057400"/>
          <a:ext cx="71469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4762500" imgH="1524000" progId="Equation.DSMT4">
                  <p:embed/>
                </p:oleObj>
              </mc:Choice>
              <mc:Fallback>
                <p:oleObj name="Equation" r:id="rId6" imgW="4762500" imgH="1524000" progId="Equation.DSMT4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14692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进一步节省空间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只需存储</a:t>
            </a:r>
            <a:r>
              <a:rPr lang="en-US" altLang="zh-CN" i="1" dirty="0">
                <a:cs typeface="Times New Roman" pitchFamily="18" charset="0"/>
              </a:rPr>
              <a:t>K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 err="1">
                <a:cs typeface="Times New Roman" pitchFamily="18" charset="0"/>
              </a:rPr>
              <a:t>i,j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zh-CN" altLang="en-US" dirty="0"/>
              <a:t>表的第一列与最后一列</a:t>
            </a:r>
            <a:endParaRPr lang="en-US" altLang="zh-CN" dirty="0"/>
          </a:p>
          <a:p>
            <a:pPr lvl="2"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162300" y="42418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4" imgW="126835" imgH="202936" progId="">
                  <p:embed/>
                </p:oleObj>
              </mc:Choice>
              <mc:Fallback>
                <p:oleObj name="Equation" r:id="rId4" imgW="126835" imgH="202936" progId="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241800"/>
                        <a:ext cx="1270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组合 9"/>
          <p:cNvGrpSpPr>
            <a:grpSpLocks/>
          </p:cNvGrpSpPr>
          <p:nvPr/>
        </p:nvGrpSpPr>
        <p:grpSpPr bwMode="auto">
          <a:xfrm>
            <a:off x="673100" y="2438400"/>
            <a:ext cx="7632700" cy="3929063"/>
            <a:chOff x="673100" y="2438400"/>
            <a:chExt cx="7632700" cy="3929791"/>
          </a:xfrm>
        </p:grpSpPr>
        <p:graphicFrame>
          <p:nvGraphicFramePr>
            <p:cNvPr id="512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673100" y="5213864"/>
            <a:ext cx="6810375" cy="115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6" imgW="5384520" imgH="914400" progId="Equation.DSMT4">
                    <p:embed/>
                  </p:oleObj>
                </mc:Choice>
                <mc:Fallback>
                  <p:oleObj name="Equation" r:id="rId6" imgW="5384520" imgH="914400" progId="Equation.DSMT4">
                    <p:embed/>
                    <p:pic>
                      <p:nvPicPr>
                        <p:cNvPr id="512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100" y="5213864"/>
                          <a:ext cx="6810375" cy="1154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8"/>
            <p:cNvGraphicFramePr>
              <a:graphicFrameLocks noChangeAspect="1"/>
            </p:cNvGraphicFramePr>
            <p:nvPr/>
          </p:nvGraphicFramePr>
          <p:xfrm>
            <a:off x="4114800" y="2438400"/>
            <a:ext cx="4191000" cy="2583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8" imgW="3352800" imgH="2070100" progId="">
                    <p:embed/>
                  </p:oleObj>
                </mc:Choice>
                <mc:Fallback>
                  <p:oleObj name="Equation" r:id="rId8" imgW="3352800" imgH="2070100" progId="">
                    <p:embed/>
                    <p:pic>
                      <p:nvPicPr>
                        <p:cNvPr id="512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2438400"/>
                          <a:ext cx="4191000" cy="25836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7"/>
            <p:cNvGraphicFramePr>
              <a:graphicFrameLocks noChangeAspect="1"/>
            </p:cNvGraphicFramePr>
            <p:nvPr/>
          </p:nvGraphicFramePr>
          <p:xfrm>
            <a:off x="1112838" y="2743200"/>
            <a:ext cx="1598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10" imgW="1206500" imgH="1092200" progId="">
                    <p:embed/>
                  </p:oleObj>
                </mc:Choice>
                <mc:Fallback>
                  <p:oleObj name="Equation" r:id="rId10" imgW="1206500" imgH="1092200" progId="">
                    <p:embed/>
                    <p:pic>
                      <p:nvPicPr>
                        <p:cNvPr id="51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38" y="2743200"/>
                          <a:ext cx="1598612" cy="144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"/>
          <p:cNvSpPr txBox="1">
            <a:spLocks/>
          </p:cNvSpPr>
          <p:nvPr/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zh-CN" altLang="en-US" sz="3600" dirty="0">
                <a:latin typeface="Times New Roman" pitchFamily="18" charset="0"/>
                <a:cs typeface="+mj-cs"/>
              </a:rPr>
              <a:t>时间</a:t>
            </a:r>
            <a:r>
              <a:rPr lang="en-US" altLang="zh-CN" sz="3600" dirty="0">
                <a:latin typeface="Times New Roman" pitchFamily="18" charset="0"/>
                <a:cs typeface="+mj-cs"/>
              </a:rPr>
              <a:t>-</a:t>
            </a:r>
            <a:r>
              <a:rPr lang="zh-CN" altLang="en-US" sz="3600" dirty="0">
                <a:latin typeface="Times New Roman" pitchFamily="18" charset="0"/>
                <a:cs typeface="+mj-cs"/>
              </a:rPr>
              <a:t>存储权衡攻击</a:t>
            </a:r>
            <a:r>
              <a:rPr lang="en-US" altLang="zh-CN" sz="3600" dirty="0">
                <a:latin typeface="Times New Roman" pitchFamily="18" charset="0"/>
                <a:cs typeface="+mj-cs"/>
              </a:rPr>
              <a:t>:</a:t>
            </a:r>
            <a:endParaRPr lang="zh-CN" altLang="en-US" sz="3600" dirty="0">
              <a:latin typeface="Times New Roman" pitchFamily="18" charset="0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858000" y="960105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2" imgW="812520" imgH="253800" progId="Equation.DSMT4">
                  <p:embed/>
                </p:oleObj>
              </mc:Choice>
              <mc:Fallback>
                <p:oleObj name="Equation" r:id="rId12" imgW="812520" imgH="253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60105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[Hel80] M. Hellman. A cryptanalytic time memory trade-off, IEEE Transactions on Information Theory 26 (4): 401–406.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8229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7C4094-BA24-43B7-B275-BA347B9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6E18AF-356F-4752-B662-0D0870933529}"/>
              </a:ext>
            </a:extLst>
          </p:cNvPr>
          <p:cNvSpPr/>
          <p:nvPr/>
        </p:nvSpPr>
        <p:spPr>
          <a:xfrm>
            <a:off x="971600" y="98072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中间相遇攻击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（英语：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Meet-in-the-middle attack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）是密码学上以空间换取时间的一种攻击。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8CC2D6-CE2F-442B-A9D7-C55463257655}"/>
              </a:ext>
            </a:extLst>
          </p:cNvPr>
          <p:cNvSpPr/>
          <p:nvPr/>
        </p:nvSpPr>
        <p:spPr>
          <a:xfrm>
            <a:off x="971600" y="1988840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这个攻击方式在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1977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年就由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Diffie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Hellman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提出来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5A094E-6B71-428B-BB27-C3EF2A19EC1E}"/>
              </a:ext>
            </a:extLst>
          </p:cNvPr>
          <p:cNvSpPr/>
          <p:nvPr/>
        </p:nvSpPr>
        <p:spPr>
          <a:xfrm>
            <a:off x="966047" y="2828835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中间相遇攻击（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meet-in-the-middle attack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）可成倍减少解密已被多个密钥加密的文本所进行的蛮力排列操作。这种攻击可以使入侵者更容易获取</a:t>
            </a:r>
            <a:r>
              <a:rPr lang="zh-CN" altLang="en-US" dirty="0">
                <a:solidFill>
                  <a:srgbClr val="136EC2"/>
                </a:solidFill>
                <a:latin typeface="Helvetica Neue"/>
              </a:rPr>
              <a:t>数据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43283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dirty="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2485</TotalTime>
  <Words>782</Words>
  <Application>Microsoft Office PowerPoint</Application>
  <PresentationFormat>全屏显示(4:3)</PresentationFormat>
  <Paragraphs>62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Helvetica Neue</vt:lpstr>
      <vt:lpstr>MJXc-TeX-main-R</vt:lpstr>
      <vt:lpstr>MJXc-TeX-math-I</vt:lpstr>
      <vt:lpstr>Noto Sans</vt:lpstr>
      <vt:lpstr>等线</vt:lpstr>
      <vt:lpstr>等线 Light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</vt:lpstr>
      <vt:lpstr>Times New Roman</vt:lpstr>
      <vt:lpstr>Wingdings</vt:lpstr>
      <vt:lpstr>Wingdings 3</vt:lpstr>
      <vt:lpstr>自定义设计</vt:lpstr>
      <vt:lpstr>自定义设计方案</vt:lpstr>
      <vt:lpstr>1_自定义设计方案</vt:lpstr>
      <vt:lpstr>1_自定义设计</vt:lpstr>
      <vt:lpstr>2_自定义设计</vt:lpstr>
      <vt:lpstr>3_自定义设计</vt:lpstr>
      <vt:lpstr>4_自定义设计</vt:lpstr>
      <vt:lpstr>1_Office 主题​​</vt:lpstr>
      <vt:lpstr>Equation</vt:lpstr>
      <vt:lpstr>PowerPoint 演示文稿</vt:lpstr>
      <vt:lpstr>时间-存储权衡攻击</vt:lpstr>
      <vt:lpstr>时间-存储权衡攻击(Time-memory trade-off)</vt:lpstr>
      <vt:lpstr>时间-存储权衡攻击</vt:lpstr>
      <vt:lpstr>时间-存储权衡攻击:</vt:lpstr>
      <vt:lpstr>时间-存储权衡攻击:</vt:lpstr>
      <vt:lpstr>PowerPoint 演示文稿</vt:lpstr>
      <vt:lpstr>参考文献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中科院软件所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石文昌</dc:creator>
  <cp:lastModifiedBy>chu</cp:lastModifiedBy>
  <cp:revision>1482</cp:revision>
  <dcterms:created xsi:type="dcterms:W3CDTF">2001-11-05T10:38:16Z</dcterms:created>
  <dcterms:modified xsi:type="dcterms:W3CDTF">2022-04-15T06:59:33Z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